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9" r:id="rId15"/>
    <p:sldId id="267" r:id="rId16"/>
    <p:sldId id="268" r:id="rId17"/>
    <p:sldId id="271" r:id="rId18"/>
    <p:sldId id="275" r:id="rId19"/>
    <p:sldId id="276" r:id="rId20"/>
    <p:sldId id="270" r:id="rId21"/>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7" autoAdjust="0"/>
    <p:restoredTop sz="94662" autoAdjust="0"/>
  </p:normalViewPr>
  <p:slideViewPr>
    <p:cSldViewPr>
      <p:cViewPr>
        <p:scale>
          <a:sx n="80" d="100"/>
          <a:sy n="80" d="100"/>
        </p:scale>
        <p:origin x="-1080" y="210"/>
      </p:cViewPr>
      <p:guideLst>
        <p:guide orient="horz" pos="2160"/>
        <p:guide pos="2880"/>
      </p:guideLst>
    </p:cSldViewPr>
  </p:slideViewPr>
  <p:outlineViewPr>
    <p:cViewPr>
      <p:scale>
        <a:sx n="33" d="100"/>
        <a:sy n="33" d="100"/>
      </p:scale>
      <p:origin x="0" y="1270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blipFill dpi="0" rotWithShape="1">
          <a:blip r:embed="rId2">
            <a:lum bright="42000" contrast="-68000"/>
          </a:blip>
          <a:srcRect/>
          <a:stretch>
            <a:fillRect l="-30000" t="-20000" r="-2000" b="12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743653DA-8BF4-4869-96FE-9BCF43372D46}" type="datetime8">
              <a:rPr lang="en-US" smtClean="0"/>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8D3816DF-213E-421B-92D3-C068DBB023D6}" type="datetime8">
              <a:rPr lang="en-US" smtClean="0">
                <a:solidFill>
                  <a:schemeClr val="tx2"/>
                </a:solidFill>
              </a:rPr>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B7129108-AC8D-4212-9283-60D9E99BF07A}" type="datetime8">
              <a:rPr lang="en-US" smtClean="0"/>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endParaRPr lang="en-US" smtClean="0"/>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12" name="Date Placeholder 11"/>
          <p:cNvSpPr>
            <a:spLocks noGrp="1"/>
          </p:cNvSpPr>
          <p:nvPr>
            <p:ph type="dt" sz="half" idx="10"/>
          </p:nvPr>
        </p:nvSpPr>
        <p:spPr/>
        <p:txBody>
          <a:bodyPr/>
          <a:lstStyle/>
          <a:p>
            <a:fld id="{B6DED3D3-6235-4F4C-B439-DF277FB555A7}" type="datetime8">
              <a:rPr lang="en-US" smtClean="0"/>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8" name="Date Placeholder 7"/>
          <p:cNvSpPr>
            <a:spLocks noGrp="1"/>
          </p:cNvSpPr>
          <p:nvPr>
            <p:ph type="dt" sz="half" idx="15"/>
          </p:nvPr>
        </p:nvSpPr>
        <p:spPr/>
        <p:txBody>
          <a:bodyPr rtlCol="0"/>
          <a:lstStyle/>
          <a:p>
            <a:fld id="{3B5F1E3E-4B2F-4895-B65E-28B2E64F39F6}" type="datetime8">
              <a:rPr lang="en-US" smtClean="0"/>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0" name="Date Placeholder 9"/>
          <p:cNvSpPr>
            <a:spLocks noGrp="1"/>
          </p:cNvSpPr>
          <p:nvPr>
            <p:ph type="dt" sz="half" idx="15"/>
          </p:nvPr>
        </p:nvSpPr>
        <p:spPr/>
        <p:txBody>
          <a:bodyPr rtlCol="0"/>
          <a:lstStyle/>
          <a:p>
            <a:fld id="{63085435-8225-4333-BFFA-0096413F0D76}" type="datetime8">
              <a:rPr lang="en-US" smtClean="0"/>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endParaRPr lang="en-US" smtClean="0"/>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endParaRPr lang="en-US"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83C494-2A87-468C-A21B-CB14FB9ABB00}" type="datetime8">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8">
              <a:rPr lang="en-US" smtClean="0"/>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4BECC0C8-36B8-442A-833D-B6AACE86BB77}" type="datetime8">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fld>
            <a:endParaRPr lang="en-US" dirty="0">
              <a:solidFill>
                <a:srgbClr val="FFFFFF"/>
              </a:solidFill>
            </a:endParaRP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pic>
        <p:nvPicPr>
          <p:cNvPr id="8" name="Picture 7" descr="sm_pencil.png"/>
          <p:cNvPicPr>
            <a:picLocks noChangeAspect="1"/>
          </p:cNvPicPr>
          <p:nvPr userDrawn="1"/>
        </p:nvPicPr>
        <p:blipFill>
          <a:blip r:embed="rId2"/>
          <a:stretch>
            <a:fillRect/>
          </a:stretch>
        </p:blipFill>
        <p:spPr>
          <a:xfrm>
            <a:off x="612648" y="1755648"/>
            <a:ext cx="1615307" cy="2145615"/>
          </a:xfrm>
          <a:prstGeom prst="rect">
            <a:avLst/>
          </a:prstGeom>
          <a:ln w="50800" cap="sq" cmpd="dbl">
            <a:solidFill>
              <a:schemeClr val="accent2"/>
            </a:solid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endParaRPr lang="en-US" smtClean="0"/>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p>
            <a:fld id="{51E20EC5-AC53-4169-941E-EDF10CD23748}" type="datetime8">
              <a:rPr lang="en-US" smtClean="0"/>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fld>
            <a:endParaRPr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8D3816DF-213E-421B-92D3-C068DBB023D6}" type="datetime8">
              <a:rPr lang="en-US" smtClean="0">
                <a:solidFill>
                  <a:schemeClr val="tx2"/>
                </a:solidFill>
              </a:rPr>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panose="05000000000000000000"/>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286000" y="4343400"/>
            <a:ext cx="6477000" cy="1447800"/>
          </a:xfrm>
        </p:spPr>
        <p:txBody>
          <a:bodyPr>
            <a:normAutofit fontScale="90000"/>
          </a:bodyPr>
          <a:lstStyle/>
          <a:p>
            <a:r>
              <a:rPr lang="en-US" dirty="0" smtClean="0">
                <a:solidFill>
                  <a:schemeClr val="accent1">
                    <a:lumMod val="75000"/>
                  </a:schemeClr>
                </a:solidFill>
              </a:rPr>
              <a:t>STOCK MARKET ANALYSIS</a:t>
            </a:r>
            <a:br>
              <a:rPr lang="en-US" sz="3600" dirty="0" smtClean="0">
                <a:solidFill>
                  <a:schemeClr val="accent1">
                    <a:lumMod val="75000"/>
                  </a:schemeClr>
                </a:solidFill>
              </a:rPr>
            </a:br>
            <a:r>
              <a:rPr lang="en-US" sz="3600" dirty="0" smtClean="0">
                <a:solidFill>
                  <a:schemeClr val="accent1">
                    <a:lumMod val="75000"/>
                  </a:schemeClr>
                </a:solidFill>
              </a:rPr>
              <a:t>SAEID REZAEI , 20</a:t>
            </a:r>
            <a:r>
              <a:rPr lang="en-CA" altLang="en-US" sz="3600" dirty="0" smtClean="0">
                <a:solidFill>
                  <a:schemeClr val="accent1">
                    <a:lumMod val="75000"/>
                  </a:schemeClr>
                </a:solidFill>
              </a:rPr>
              <a:t>2</a:t>
            </a:r>
            <a:r>
              <a:rPr lang="en-US" sz="3600" dirty="0" smtClean="0">
                <a:solidFill>
                  <a:schemeClr val="accent1">
                    <a:lumMod val="75000"/>
                  </a:schemeClr>
                </a:solidFill>
              </a:rPr>
              <a:t>1</a:t>
            </a:r>
            <a:r>
              <a:rPr lang="en-CA" altLang="en-US" sz="3600" dirty="0" smtClean="0">
                <a:solidFill>
                  <a:schemeClr val="accent1">
                    <a:lumMod val="75000"/>
                  </a:schemeClr>
                </a:solidFill>
              </a:rPr>
              <a:t> (stu:205812010)</a:t>
            </a:r>
            <a:endParaRPr lang="en-CA" altLang="en-US" sz="3600" dirty="0" smtClean="0">
              <a:solidFill>
                <a:schemeClr val="accent1">
                  <a:lumMod val="75000"/>
                </a:schemeClr>
              </a:solidFill>
            </a:endParaRPr>
          </a:p>
        </p:txBody>
      </p:sp>
      <p:sp>
        <p:nvSpPr>
          <p:cNvPr id="3" name="Rectangle 2"/>
          <p:cNvSpPr>
            <a:spLocks noGrp="1"/>
          </p:cNvSpPr>
          <p:nvPr>
            <p:ph type="subTitle" idx="1"/>
          </p:nvPr>
        </p:nvSpPr>
        <p:spPr/>
        <p:txBody>
          <a:bodyPr>
            <a:normAutofit fontScale="72500"/>
          </a:bodyPr>
          <a:lstStyle/>
          <a:p>
            <a:r>
              <a:rPr lang="en-US" dirty="0" smtClean="0"/>
              <a:t>Instructor  </a:t>
            </a:r>
            <a:r>
              <a:rPr lang="en-CA" altLang="en-US" dirty="0" smtClean="0"/>
              <a:t>ELHAM HARIRPOUSH</a:t>
            </a:r>
            <a:br>
              <a:rPr lang="en-US" dirty="0" smtClean="0"/>
            </a:br>
            <a:r>
              <a:rPr lang="en-US" dirty="0" smtClean="0"/>
              <a:t>Course      C</a:t>
            </a:r>
            <a:r>
              <a:rPr lang="en-CA" altLang="en-US" dirty="0" smtClean="0"/>
              <a:t>P-640-ML</a:t>
            </a:r>
            <a:endParaRPr lang="en-CA" alt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Simple Moving Average Modeling (SMA)</a:t>
            </a:r>
            <a:endParaRPr lang="en-CA" dirty="0"/>
          </a:p>
        </p:txBody>
      </p:sp>
      <p:sp>
        <p:nvSpPr>
          <p:cNvPr id="3" name="Content Placeholder 2"/>
          <p:cNvSpPr>
            <a:spLocks noGrp="1"/>
          </p:cNvSpPr>
          <p:nvPr>
            <p:ph sz="quarter" idx="1"/>
          </p:nvPr>
        </p:nvSpPr>
        <p:spPr/>
        <p:txBody>
          <a:bodyPr>
            <a:normAutofit/>
          </a:bodyPr>
          <a:lstStyle/>
          <a:p>
            <a:pPr marL="0" indent="0">
              <a:buNone/>
            </a:pPr>
            <a:r>
              <a:rPr lang="en-US" sz="2400" dirty="0"/>
              <a:t>A simple moving average (SMA) is an arithmetic moving average calculated by adding the closing price of the security for a number of time periods and then dividing this total by the number of time periods</a:t>
            </a:r>
            <a:endParaRPr lang="en-CA" sz="2400" dirty="0"/>
          </a:p>
        </p:txBody>
      </p:sp>
      <p:pic>
        <p:nvPicPr>
          <p:cNvPr id="4" name="Picture"/>
          <p:cNvPicPr/>
          <p:nvPr/>
        </p:nvPicPr>
        <p:blipFill>
          <a:blip r:embed="rId1"/>
          <a:stretch>
            <a:fillRect/>
          </a:stretch>
        </p:blipFill>
        <p:spPr bwMode="auto">
          <a:xfrm>
            <a:off x="2262187" y="3140968"/>
            <a:ext cx="4619625" cy="36957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types of indicators</a:t>
            </a:r>
            <a:endParaRPr lang="en-CA" dirty="0"/>
          </a:p>
        </p:txBody>
      </p:sp>
      <p:sp>
        <p:nvSpPr>
          <p:cNvPr id="3" name="Content Placeholder 2"/>
          <p:cNvSpPr>
            <a:spLocks noGrp="1"/>
          </p:cNvSpPr>
          <p:nvPr>
            <p:ph sz="quarter" idx="1"/>
          </p:nvPr>
        </p:nvSpPr>
        <p:spPr/>
        <p:txBody>
          <a:bodyPr>
            <a:normAutofit/>
          </a:bodyPr>
          <a:lstStyle/>
          <a:p>
            <a:pPr marL="0" indent="0">
              <a:buNone/>
            </a:pPr>
            <a:r>
              <a:rPr lang="en-US" sz="1800" b="1" dirty="0" smtClean="0"/>
              <a:t>ROC Indicator:</a:t>
            </a:r>
            <a:r>
              <a:rPr lang="en-US" sz="1800" dirty="0" smtClean="0"/>
              <a:t> The </a:t>
            </a:r>
            <a:r>
              <a:rPr lang="en-US" sz="1800" dirty="0"/>
              <a:t>Rate-of-Change (ROC) indicator, which is also referred to as simply Momentum, is a pure momentum oscillator that measures the percent change in price from one period to the next. The ROC calculation compares the current price with the price “n” periods ago. The plot forms an oscillator that fluctuates above and below the zero line as the Rate-of-Change moves from positive to </a:t>
            </a:r>
            <a:r>
              <a:rPr lang="en-US" sz="1800" dirty="0" smtClean="0"/>
              <a:t>negative</a:t>
            </a:r>
            <a:endParaRPr lang="en-US" sz="1800" dirty="0" smtClean="0"/>
          </a:p>
          <a:p>
            <a:pPr marL="0" indent="0">
              <a:buNone/>
            </a:pPr>
            <a:r>
              <a:rPr lang="en-CA" sz="1800" b="1" dirty="0" smtClean="0"/>
              <a:t>ROC </a:t>
            </a:r>
            <a:r>
              <a:rPr lang="en-CA" sz="1800" b="1" dirty="0"/>
              <a:t>= [(Close - Close n periods ago) / (Close n periods ago)] * </a:t>
            </a:r>
            <a:r>
              <a:rPr lang="en-CA" sz="1800" b="1" dirty="0" smtClean="0"/>
              <a:t>100</a:t>
            </a:r>
            <a:endParaRPr lang="en-CA" sz="1800" b="1" dirty="0" smtClean="0"/>
          </a:p>
          <a:p>
            <a:pPr marL="0" indent="0">
              <a:buNone/>
            </a:pPr>
            <a:r>
              <a:rPr lang="en-US" sz="1800" b="1" dirty="0"/>
              <a:t>ADX </a:t>
            </a:r>
            <a:r>
              <a:rPr lang="en-US" sz="1800" b="1" dirty="0" smtClean="0"/>
              <a:t>Indicator: </a:t>
            </a:r>
            <a:r>
              <a:rPr lang="en-US" sz="1800" dirty="0"/>
              <a:t>ADX is plotted as a single line with values ranging from a low of zero to a high of 100. ADX is non-directional; it registers trend strength whether price is trending up or down. The indicator is usually plotted in the same window as the two directional movement indicator (DMI) lines, from which ADX is derived</a:t>
            </a:r>
            <a:endParaRPr lang="en-CA" sz="1800" b="1" dirty="0"/>
          </a:p>
          <a:p>
            <a:pPr marL="0" indent="0">
              <a:buNone/>
            </a:pPr>
            <a:endParaRPr lang="en-CA" sz="1800" b="1" dirty="0" smtClean="0"/>
          </a:p>
          <a:p>
            <a:pPr marL="0" indent="0">
              <a:buNone/>
            </a:pPr>
            <a:endParaRPr lang="en-CA"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Continued …</a:t>
            </a:r>
            <a:endParaRPr lang="en-CA" dirty="0"/>
          </a:p>
        </p:txBody>
      </p:sp>
      <p:sp>
        <p:nvSpPr>
          <p:cNvPr id="5" name="Content Placeholder 4"/>
          <p:cNvSpPr>
            <a:spLocks noGrp="1"/>
          </p:cNvSpPr>
          <p:nvPr>
            <p:ph sz="quarter" idx="1"/>
          </p:nvPr>
        </p:nvSpPr>
        <p:spPr/>
        <p:txBody>
          <a:bodyPr/>
          <a:lstStyle/>
          <a:p>
            <a:r>
              <a:rPr lang="en-CA" dirty="0" smtClean="0"/>
              <a:t>ROC</a:t>
            </a:r>
            <a:endParaRPr lang="en-CA" dirty="0" smtClean="0"/>
          </a:p>
          <a:p>
            <a:pPr marL="0" indent="0">
              <a:buNone/>
            </a:pPr>
            <a:endParaRPr lang="en-CA" dirty="0"/>
          </a:p>
          <a:p>
            <a:endParaRPr lang="en-CA" dirty="0" smtClean="0"/>
          </a:p>
          <a:p>
            <a:endParaRPr lang="en-CA" dirty="0"/>
          </a:p>
          <a:p>
            <a:r>
              <a:rPr lang="en-CA" dirty="0" smtClean="0"/>
              <a:t>ADX</a:t>
            </a:r>
            <a:endParaRPr lang="en-CA" dirty="0"/>
          </a:p>
        </p:txBody>
      </p:sp>
      <p:pic>
        <p:nvPicPr>
          <p:cNvPr id="6" name="Picture"/>
          <p:cNvPicPr/>
          <p:nvPr/>
        </p:nvPicPr>
        <p:blipFill>
          <a:blip r:embed="rId1"/>
          <a:stretch>
            <a:fillRect/>
          </a:stretch>
        </p:blipFill>
        <p:spPr bwMode="auto">
          <a:xfrm>
            <a:off x="2262186" y="1988840"/>
            <a:ext cx="4619625" cy="1847850"/>
          </a:xfrm>
          <a:prstGeom prst="rect">
            <a:avLst/>
          </a:prstGeom>
          <a:noFill/>
          <a:ln w="9525">
            <a:noFill/>
          </a:ln>
        </p:spPr>
      </p:pic>
      <p:pic>
        <p:nvPicPr>
          <p:cNvPr id="7" name="Picture"/>
          <p:cNvPicPr/>
          <p:nvPr/>
        </p:nvPicPr>
        <p:blipFill>
          <a:blip r:embed="rId2"/>
          <a:stretch>
            <a:fillRect/>
          </a:stretch>
        </p:blipFill>
        <p:spPr bwMode="auto">
          <a:xfrm>
            <a:off x="2228781" y="4221088"/>
            <a:ext cx="4619625" cy="2423914"/>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Trending with Trades</a:t>
            </a:r>
            <a:endParaRPr lang="en-CA" dirty="0"/>
          </a:p>
        </p:txBody>
      </p:sp>
      <p:sp>
        <p:nvSpPr>
          <p:cNvPr id="5" name="Content Placeholder 4"/>
          <p:cNvSpPr>
            <a:spLocks noGrp="1"/>
          </p:cNvSpPr>
          <p:nvPr>
            <p:ph sz="quarter" idx="1"/>
          </p:nvPr>
        </p:nvSpPr>
        <p:spPr/>
        <p:txBody>
          <a:bodyPr>
            <a:normAutofit/>
          </a:bodyPr>
          <a:lstStyle/>
          <a:p>
            <a:pPr marL="0" indent="0">
              <a:buNone/>
            </a:pPr>
            <a:r>
              <a:rPr lang="en-US" sz="1600" dirty="0"/>
              <a:t>Below graph is showing trade analyst and experts to do short trading for the period that shows with RED sing and long trade for the position that shows with BLUE. In below example trade is recommended to keep investment for short period in 2008-2010, and keep long term their investment after 2011.  In this way traders will be able to set stop loss on their trading system based on below chart. They also will be able to predict future trend based on long term movement</a:t>
            </a:r>
            <a:endParaRPr lang="en-CA" sz="1600" dirty="0"/>
          </a:p>
        </p:txBody>
      </p:sp>
      <p:pic>
        <p:nvPicPr>
          <p:cNvPr id="6" name="Picture"/>
          <p:cNvPicPr/>
          <p:nvPr/>
        </p:nvPicPr>
        <p:blipFill>
          <a:blip r:embed="rId1"/>
          <a:stretch>
            <a:fillRect/>
          </a:stretch>
        </p:blipFill>
        <p:spPr bwMode="auto">
          <a:xfrm>
            <a:off x="2123728" y="3162300"/>
            <a:ext cx="4619625" cy="36957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Basket Analysis</a:t>
            </a:r>
            <a:endParaRPr lang="en-CA" dirty="0"/>
          </a:p>
        </p:txBody>
      </p:sp>
      <p:sp>
        <p:nvSpPr>
          <p:cNvPr id="3" name="Content Placeholder 2"/>
          <p:cNvSpPr>
            <a:spLocks noGrp="1"/>
          </p:cNvSpPr>
          <p:nvPr>
            <p:ph sz="quarter" idx="1"/>
          </p:nvPr>
        </p:nvSpPr>
        <p:spPr/>
        <p:txBody>
          <a:bodyPr>
            <a:normAutofit/>
          </a:bodyPr>
          <a:lstStyle/>
          <a:p>
            <a:pPr marL="0" indent="0">
              <a:buNone/>
            </a:pPr>
            <a:r>
              <a:rPr lang="en-US" sz="1800" dirty="0"/>
              <a:t>Market Basket Analysis is a modeling technique based upon the theory that if you buy a certain group of items, you are more (or less) likely to buy another group of items. For example, if you are in an English pub and you buy a pint of beer and don't buy a bar meal, you are more likely to buy crisps (US. chips) at the same time than somebody who didn't buy </a:t>
            </a:r>
            <a:r>
              <a:rPr lang="en-US" sz="1800" dirty="0" smtClean="0"/>
              <a:t>beer</a:t>
            </a:r>
            <a:endParaRPr lang="en-US" sz="1800" dirty="0" smtClean="0"/>
          </a:p>
          <a:p>
            <a:pPr marL="0" indent="0">
              <a:buNone/>
            </a:pPr>
            <a:endParaRPr lang="en-CA" sz="1800" dirty="0"/>
          </a:p>
        </p:txBody>
      </p:sp>
      <p:pic>
        <p:nvPicPr>
          <p:cNvPr id="4" name="Picture"/>
          <p:cNvPicPr/>
          <p:nvPr/>
        </p:nvPicPr>
        <p:blipFill>
          <a:blip r:embed="rId1"/>
          <a:stretch>
            <a:fillRect/>
          </a:stretch>
        </p:blipFill>
        <p:spPr bwMode="auto">
          <a:xfrm>
            <a:off x="683568" y="3140968"/>
            <a:ext cx="2309812" cy="1847850"/>
          </a:xfrm>
          <a:prstGeom prst="rect">
            <a:avLst/>
          </a:prstGeom>
          <a:noFill/>
          <a:ln w="9525">
            <a:noFill/>
          </a:ln>
        </p:spPr>
      </p:pic>
      <p:pic>
        <p:nvPicPr>
          <p:cNvPr id="5" name="Picture"/>
          <p:cNvPicPr/>
          <p:nvPr/>
        </p:nvPicPr>
        <p:blipFill>
          <a:blip r:embed="rId2"/>
          <a:stretch>
            <a:fillRect/>
          </a:stretch>
        </p:blipFill>
        <p:spPr bwMode="auto">
          <a:xfrm>
            <a:off x="5436096" y="3140968"/>
            <a:ext cx="2309812" cy="1835628"/>
          </a:xfrm>
          <a:prstGeom prst="rect">
            <a:avLst/>
          </a:prstGeom>
          <a:noFill/>
          <a:ln w="9525">
            <a:noFill/>
          </a:ln>
        </p:spPr>
      </p:pic>
      <p:pic>
        <p:nvPicPr>
          <p:cNvPr id="6" name="Picture"/>
          <p:cNvPicPr/>
          <p:nvPr/>
        </p:nvPicPr>
        <p:blipFill>
          <a:blip r:embed="rId3"/>
          <a:stretch>
            <a:fillRect/>
          </a:stretch>
        </p:blipFill>
        <p:spPr bwMode="auto">
          <a:xfrm>
            <a:off x="683568" y="5157192"/>
            <a:ext cx="2309812" cy="1415802"/>
          </a:xfrm>
          <a:prstGeom prst="rect">
            <a:avLst/>
          </a:prstGeom>
          <a:noFill/>
          <a:ln w="9525">
            <a:noFill/>
          </a:ln>
        </p:spPr>
      </p:pic>
      <p:pic>
        <p:nvPicPr>
          <p:cNvPr id="7" name="Picture"/>
          <p:cNvPicPr/>
          <p:nvPr/>
        </p:nvPicPr>
        <p:blipFill>
          <a:blip r:embed="rId4"/>
          <a:stretch>
            <a:fillRect/>
          </a:stretch>
        </p:blipFill>
        <p:spPr bwMode="auto">
          <a:xfrm>
            <a:off x="5436096" y="5157192"/>
            <a:ext cx="2304256" cy="151216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using Tableau</a:t>
            </a:r>
            <a:endParaRPr lang="en-CA" dirty="0"/>
          </a:p>
        </p:txBody>
      </p:sp>
      <p:sp>
        <p:nvSpPr>
          <p:cNvPr id="3" name="Content Placeholder 2"/>
          <p:cNvSpPr>
            <a:spLocks noGrp="1"/>
          </p:cNvSpPr>
          <p:nvPr>
            <p:ph sz="quarter" idx="1"/>
          </p:nvPr>
        </p:nvSpPr>
        <p:spPr/>
        <p:txBody>
          <a:bodyPr/>
          <a:lstStyle/>
          <a:p>
            <a:r>
              <a:rPr lang="en-CA" dirty="0" smtClean="0"/>
              <a:t>Install “</a:t>
            </a:r>
            <a:r>
              <a:rPr lang="en-CA" dirty="0" err="1" smtClean="0"/>
              <a:t>Rserver</a:t>
            </a:r>
            <a:r>
              <a:rPr lang="en-CA" dirty="0" smtClean="0"/>
              <a:t>” Package in R</a:t>
            </a:r>
            <a:endParaRPr lang="en-CA" dirty="0" smtClean="0"/>
          </a:p>
          <a:p>
            <a:r>
              <a:rPr lang="en-CA" dirty="0" smtClean="0"/>
              <a:t>Set the connection in Tableau</a:t>
            </a:r>
            <a:endParaRPr lang="en-CA" dirty="0" smtClean="0"/>
          </a:p>
          <a:p>
            <a:r>
              <a:rPr lang="en-CA" dirty="0" smtClean="0"/>
              <a:t>Write calculation formula var. using below functions</a:t>
            </a:r>
            <a:endParaRPr lang="en-CA" dirty="0" smtClean="0"/>
          </a:p>
          <a:p>
            <a:pPr lvl="0">
              <a:buFont typeface="Wingdings" panose="05000000000000000000" pitchFamily="2" charset="2"/>
              <a:buChar char="Ø"/>
            </a:pPr>
            <a:r>
              <a:rPr lang="en-CA" dirty="0"/>
              <a:t> </a:t>
            </a:r>
            <a:r>
              <a:rPr lang="en-US" dirty="0"/>
              <a:t>SCRIPT_REAL</a:t>
            </a:r>
            <a:endParaRPr lang="en-CA" dirty="0"/>
          </a:p>
          <a:p>
            <a:pPr>
              <a:buFont typeface="Wingdings" panose="05000000000000000000" pitchFamily="2" charset="2"/>
              <a:buChar char="Ø"/>
            </a:pPr>
            <a:r>
              <a:rPr lang="en-US" dirty="0" smtClean="0"/>
              <a:t>SCRIPT_STR</a:t>
            </a:r>
            <a:endParaRPr lang="en-US" dirty="0" smtClean="0"/>
          </a:p>
          <a:p>
            <a:pPr>
              <a:buFont typeface="Wingdings" panose="05000000000000000000" pitchFamily="2" charset="2"/>
              <a:buChar char="Ø"/>
            </a:pPr>
            <a:r>
              <a:rPr lang="en-US" dirty="0" smtClean="0"/>
              <a:t>SCRIPT_INT</a:t>
            </a:r>
            <a:endParaRPr lang="en-US" dirty="0" smtClean="0"/>
          </a:p>
          <a:p>
            <a:pPr>
              <a:buFont typeface="Wingdings" panose="05000000000000000000" pitchFamily="2" charset="2"/>
              <a:buChar char="Ø"/>
            </a:pPr>
            <a:r>
              <a:rPr lang="en-US" dirty="0"/>
              <a:t>SCRIPT_BOOL</a:t>
            </a:r>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CA" altLang="en-US"/>
              <a:t>Long Short-Term Memory (LSTM)</a:t>
            </a:r>
            <a:endParaRPr lang="en-CA" altLang="en-US"/>
          </a:p>
        </p:txBody>
      </p:sp>
      <p:sp>
        <p:nvSpPr>
          <p:cNvPr id="3" name="Content Placeholder 2"/>
          <p:cNvSpPr>
            <a:spLocks noGrp="1"/>
          </p:cNvSpPr>
          <p:nvPr>
            <p:ph sz="quarter" idx="1"/>
          </p:nvPr>
        </p:nvSpPr>
        <p:spPr/>
        <p:txBody>
          <a:bodyPr>
            <a:normAutofit lnSpcReduction="10000"/>
          </a:bodyPr>
          <a:p>
            <a:r>
              <a:rPr lang="en-US"/>
              <a:t>LSTMs are very powerful in sequence prediction problems because they’re able to store past information. This is important in our case because the previous price of a stock is crucial in predicting its future price.</a:t>
            </a:r>
            <a:endParaRPr lang="en-US"/>
          </a:p>
          <a:p>
            <a:endParaRPr lang="en-US"/>
          </a:p>
          <a:p>
            <a:r>
              <a:rPr lang="en-US"/>
              <a:t>We’ll kick of by importing NumPy for scientific computation, Matplotlib for plotting graphs, and Pandas to aide in loading and manipulating our datasets.</a:t>
            </a:r>
            <a:endParaRPr lang="en-US"/>
          </a:p>
          <a:p>
            <a:endParaRPr lang="en-US"/>
          </a:p>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pic>
        <p:nvPicPr>
          <p:cNvPr id="100" name="Content Placeholder 99"/>
          <p:cNvPicPr/>
          <p:nvPr>
            <p:ph sz="quarter" idx="1"/>
          </p:nvPr>
        </p:nvPicPr>
        <p:blipFill>
          <a:blip r:embed="rId1"/>
          <a:stretch>
            <a:fillRect/>
          </a:stretch>
        </p:blipFill>
        <p:spPr>
          <a:xfrm>
            <a:off x="2362200" y="1752600"/>
            <a:ext cx="6400800" cy="441960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Conclusion</a:t>
            </a:r>
            <a:endParaRPr lang="en-CA" dirty="0"/>
          </a:p>
        </p:txBody>
      </p:sp>
      <p:sp>
        <p:nvSpPr>
          <p:cNvPr id="3" name="Content Placeholder 2"/>
          <p:cNvSpPr>
            <a:spLocks noGrp="1"/>
          </p:cNvSpPr>
          <p:nvPr>
            <p:ph sz="quarter" idx="1"/>
          </p:nvPr>
        </p:nvSpPr>
        <p:spPr/>
        <p:txBody>
          <a:bodyPr>
            <a:normAutofit/>
          </a:bodyPr>
          <a:lstStyle/>
          <a:p>
            <a:pPr marL="0" indent="0">
              <a:buNone/>
            </a:pPr>
            <a:r>
              <a:rPr lang="en-US" sz="2000" dirty="0"/>
              <a:t>I attempted to show a large swath of tools, functions, and methodologies in the technical and quantitative analysis field using the R programming language, In addition I tried to address all of questions which was important for my users and stakeholders, there are many factors that could change the stock market trends and it’s almost not possible to come up with the product that consider everything and provide prediction, However most of the indicators that I have mentioned on this report could help analysts to manage their future investment must wiser and have efficient </a:t>
            </a:r>
            <a:r>
              <a:rPr lang="en-US" sz="2000" dirty="0" smtClean="0"/>
              <a:t>decision </a:t>
            </a:r>
            <a:r>
              <a:rPr lang="en-US" sz="2000" dirty="0"/>
              <a:t>for their </a:t>
            </a:r>
            <a:r>
              <a:rPr lang="en-US" sz="2000" dirty="0" smtClean="0"/>
              <a:t>holding. </a:t>
            </a:r>
            <a:endParaRPr lang="en-US" sz="20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INTRODUTION</a:t>
            </a:r>
            <a:endParaRPr lang="en-CA" dirty="0"/>
          </a:p>
        </p:txBody>
      </p:sp>
      <p:sp>
        <p:nvSpPr>
          <p:cNvPr id="3" name="Content Placeholder 2"/>
          <p:cNvSpPr>
            <a:spLocks noGrp="1"/>
          </p:cNvSpPr>
          <p:nvPr>
            <p:ph sz="quarter" idx="1"/>
          </p:nvPr>
        </p:nvSpPr>
        <p:spPr/>
        <p:txBody>
          <a:bodyPr>
            <a:normAutofit/>
          </a:bodyPr>
          <a:lstStyle/>
          <a:p>
            <a:pPr marL="0" indent="0">
              <a:buNone/>
            </a:pPr>
            <a:r>
              <a:rPr lang="en-US" sz="2000" dirty="0"/>
              <a:t>A Stock market, equity market or share market is the aggregation of buyers and sellers of stocks, which represents ownership claims of business, Stock market and share price changes based on economy, international reputation, war, and so on. Therefore, Investors are willing to know the future and predict stock </a:t>
            </a:r>
            <a:r>
              <a:rPr lang="en-US" sz="2000" dirty="0" smtClean="0"/>
              <a:t>market</a:t>
            </a:r>
            <a:endParaRPr lang="en-US" sz="2000" dirty="0" smtClean="0"/>
          </a:p>
          <a:p>
            <a:pPr marL="0" indent="0">
              <a:buNone/>
            </a:pPr>
            <a:endParaRPr lang="en-US" sz="2000" dirty="0" smtClean="0"/>
          </a:p>
          <a:p>
            <a:pPr marL="0" indent="0">
              <a:buNone/>
            </a:pPr>
            <a:r>
              <a:rPr lang="en-CA" sz="2000" dirty="0" smtClean="0"/>
              <a:t>In this project I’m going to Analyse </a:t>
            </a:r>
            <a:endParaRPr lang="en-CA" sz="2000" dirty="0" smtClean="0"/>
          </a:p>
          <a:p>
            <a:pPr>
              <a:buFont typeface="Wingdings" panose="05000000000000000000" pitchFamily="2" charset="2"/>
              <a:buChar char="Ø"/>
            </a:pPr>
            <a:r>
              <a:rPr lang="en-CA" sz="2000" dirty="0" smtClean="0"/>
              <a:t>INDEX market such as GSPC or IBEX </a:t>
            </a:r>
            <a:endParaRPr lang="en-CA" sz="2000" dirty="0" smtClean="0"/>
          </a:p>
          <a:p>
            <a:pPr>
              <a:buFont typeface="Wingdings" panose="05000000000000000000" pitchFamily="2" charset="2"/>
              <a:buChar char="Ø"/>
            </a:pPr>
            <a:r>
              <a:rPr lang="en-CA" sz="2000" dirty="0" smtClean="0"/>
              <a:t>Equity stock market with same industry such as GOOG, AMAZN</a:t>
            </a:r>
            <a:endParaRPr lang="en-CA" sz="2000" dirty="0" smtClean="0"/>
          </a:p>
          <a:p>
            <a:pPr>
              <a:buFont typeface="Wingdings" panose="05000000000000000000" pitchFamily="2" charset="2"/>
              <a:buChar char="Ø"/>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Source of Data</a:t>
            </a:r>
            <a:endParaRPr lang="en-CA" dirty="0"/>
          </a:p>
        </p:txBody>
      </p:sp>
      <p:sp>
        <p:nvSpPr>
          <p:cNvPr id="3" name="Content Placeholder 2"/>
          <p:cNvSpPr>
            <a:spLocks noGrp="1"/>
          </p:cNvSpPr>
          <p:nvPr>
            <p:ph sz="quarter" idx="1"/>
          </p:nvPr>
        </p:nvSpPr>
        <p:spPr/>
        <p:txBody>
          <a:bodyPr>
            <a:normAutofit fontScale="92500" lnSpcReduction="10000"/>
          </a:bodyPr>
          <a:lstStyle/>
          <a:p>
            <a:r>
              <a:rPr lang="en-CA" dirty="0" smtClean="0"/>
              <a:t>OFF-LINE source: I have downloaded price history from Yahoo Finance, and Google. Price history exist per symbol or Index</a:t>
            </a:r>
            <a:endParaRPr lang="en-CA" dirty="0" smtClean="0"/>
          </a:p>
          <a:p>
            <a:endParaRPr lang="en-CA" dirty="0" smtClean="0"/>
          </a:p>
          <a:p>
            <a:r>
              <a:rPr lang="en-CA" dirty="0" smtClean="0"/>
              <a:t>ON-LINE </a:t>
            </a:r>
            <a:r>
              <a:rPr lang="en-CA" dirty="0"/>
              <a:t>source: I used </a:t>
            </a:r>
            <a:r>
              <a:rPr lang="en-CA" dirty="0" smtClean="0"/>
              <a:t>“</a:t>
            </a:r>
            <a:r>
              <a:rPr lang="en-CA" dirty="0" err="1" smtClean="0"/>
              <a:t>quantmod</a:t>
            </a:r>
            <a:r>
              <a:rPr lang="en-CA" dirty="0" smtClean="0"/>
              <a:t>” package in R </a:t>
            </a:r>
            <a:endParaRPr lang="en-CA" dirty="0" smtClean="0"/>
          </a:p>
          <a:p>
            <a:pPr marL="0" indent="0">
              <a:buNone/>
            </a:pPr>
            <a:r>
              <a:rPr lang="en-CA" dirty="0"/>
              <a:t> </a:t>
            </a:r>
            <a:r>
              <a:rPr lang="en-CA" dirty="0" smtClean="0"/>
              <a:t>   with this function I was able to get up-to-date price</a:t>
            </a:r>
            <a:endParaRPr lang="en-CA" dirty="0" smtClean="0"/>
          </a:p>
          <a:p>
            <a:pPr marL="0" indent="0">
              <a:buNone/>
            </a:pPr>
            <a:endParaRPr lang="en-CA" dirty="0" smtClean="0"/>
          </a:p>
          <a:p>
            <a:pPr marL="0" indent="0">
              <a:buNone/>
            </a:pPr>
            <a:r>
              <a:rPr lang="en-US" sz="1900" dirty="0"/>
              <a:t>##  </a:t>
            </a:r>
            <a:r>
              <a:rPr lang="en-US" sz="1900" dirty="0" smtClean="0"/>
              <a:t>Date          </a:t>
            </a:r>
            <a:r>
              <a:rPr lang="en-US" sz="1900" dirty="0" err="1"/>
              <a:t>GSPC.Open</a:t>
            </a:r>
            <a:r>
              <a:rPr lang="en-US" sz="1900" dirty="0"/>
              <a:t> </a:t>
            </a:r>
            <a:r>
              <a:rPr lang="en-US" sz="1900" dirty="0" err="1"/>
              <a:t>GSPC.High</a:t>
            </a:r>
            <a:r>
              <a:rPr lang="en-US" sz="1900" dirty="0"/>
              <a:t> </a:t>
            </a:r>
            <a:r>
              <a:rPr lang="en-US" sz="1900" dirty="0" err="1"/>
              <a:t>GSPC.Low</a:t>
            </a:r>
            <a:r>
              <a:rPr lang="en-US" sz="1900" dirty="0"/>
              <a:t> </a:t>
            </a:r>
            <a:r>
              <a:rPr lang="en-US" sz="1900" dirty="0" err="1"/>
              <a:t>GSPC.Close</a:t>
            </a:r>
            <a:r>
              <a:rPr lang="en-US" sz="1900" dirty="0"/>
              <a:t> </a:t>
            </a:r>
            <a:r>
              <a:rPr lang="en-US" sz="1900" dirty="0" err="1"/>
              <a:t>GSPC.Volume</a:t>
            </a:r>
            <a:br>
              <a:rPr lang="en-US" sz="1900" dirty="0"/>
            </a:br>
            <a:r>
              <a:rPr lang="en-US" sz="1900" dirty="0"/>
              <a:t>## 2007-01-03   1418.03   1429.42  1407.86    1416.60  3429160000</a:t>
            </a:r>
            <a:br>
              <a:rPr lang="en-US" sz="1900" dirty="0"/>
            </a:br>
            <a:r>
              <a:rPr lang="en-US" sz="1900" dirty="0"/>
              <a:t>## 2007-01-04   1416.60   1421.84  1408.43    1418.34  3004460000</a:t>
            </a:r>
            <a:br>
              <a:rPr lang="en-US" dirty="0"/>
            </a:br>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1000"/>
                                        <p:tgtEl>
                                          <p:spTgt spid="3">
                                            <p:txEl>
                                              <p:pRg st="5" end="5"/>
                                            </p:txEl>
                                          </p:spTgt>
                                        </p:tgtEl>
                                      </p:cBhvr>
                                    </p:animEffect>
                                    <p:anim calcmode="lin" valueType="num">
                                      <p:cBhvr>
                                        <p:cTn id="2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Data Structure</a:t>
            </a:r>
            <a:endParaRPr lang="en-CA" dirty="0"/>
          </a:p>
        </p:txBody>
      </p:sp>
      <p:sp>
        <p:nvSpPr>
          <p:cNvPr id="3" name="Content Placeholder 2"/>
          <p:cNvSpPr>
            <a:spLocks noGrp="1"/>
          </p:cNvSpPr>
          <p:nvPr>
            <p:ph sz="quarter" idx="1"/>
          </p:nvPr>
        </p:nvSpPr>
        <p:spPr/>
        <p:txBody>
          <a:bodyPr>
            <a:normAutofit fontScale="47500" lnSpcReduction="20000"/>
          </a:bodyPr>
          <a:lstStyle/>
          <a:p>
            <a:pPr marL="0" indent="0">
              <a:buNone/>
            </a:pPr>
            <a:r>
              <a:rPr lang="en-CA" sz="5100" dirty="0" smtClean="0"/>
              <a:t>Data structure for off-line and on-line are very similar and as below:</a:t>
            </a:r>
            <a:endParaRPr lang="en-CA" sz="5100" dirty="0" smtClean="0"/>
          </a:p>
          <a:p>
            <a:pPr lvl="0"/>
            <a:r>
              <a:rPr lang="en-US" sz="3300" b="1" dirty="0"/>
              <a:t>Date</a:t>
            </a:r>
            <a:r>
              <a:rPr lang="en-US" sz="3300" dirty="0"/>
              <a:t>: Represents the date of the market price, format is DATE, YYYYMMDD.</a:t>
            </a:r>
            <a:endParaRPr lang="en-CA" sz="3300" dirty="0"/>
          </a:p>
          <a:p>
            <a:pPr lvl="0"/>
            <a:r>
              <a:rPr lang="en-US" sz="3300" b="1" dirty="0"/>
              <a:t>Symbol</a:t>
            </a:r>
            <a:r>
              <a:rPr lang="en-US" sz="3300" dirty="0"/>
              <a:t>: each company or stock in the market is known with symbol. This is a unique value that identifies equity in the market, its CHAR variable that could be a combination of alphabet and number.</a:t>
            </a:r>
            <a:endParaRPr lang="en-CA" sz="3300" dirty="0"/>
          </a:p>
          <a:p>
            <a:pPr lvl="0"/>
            <a:r>
              <a:rPr lang="en-US" sz="3300" b="1" dirty="0"/>
              <a:t>Open price</a:t>
            </a:r>
            <a:r>
              <a:rPr lang="en-US" sz="3300" dirty="0"/>
              <a:t>: this is a numeric entity that shows price of each unit of stock when market opens, this price is usually is closed to previous day closing price.</a:t>
            </a:r>
            <a:endParaRPr lang="en-CA" sz="3300" dirty="0"/>
          </a:p>
          <a:p>
            <a:pPr lvl="0"/>
            <a:r>
              <a:rPr lang="en-US" sz="3300" dirty="0"/>
              <a:t> </a:t>
            </a:r>
            <a:r>
              <a:rPr lang="en-US" sz="3300" b="1" dirty="0"/>
              <a:t>Low price</a:t>
            </a:r>
            <a:r>
              <a:rPr lang="en-US" sz="3300" dirty="0"/>
              <a:t>: this item shows lowest price of each unit in a day, this items changes frequency while market is open, however my data set record the lowest one. This is a numeric attribute with 3 decimal.</a:t>
            </a:r>
            <a:endParaRPr lang="en-CA" sz="3300" dirty="0"/>
          </a:p>
          <a:p>
            <a:pPr lvl="0"/>
            <a:r>
              <a:rPr lang="en-US" sz="3300" dirty="0"/>
              <a:t> </a:t>
            </a:r>
            <a:r>
              <a:rPr lang="en-US" sz="3300" b="1" dirty="0"/>
              <a:t>High price</a:t>
            </a:r>
            <a:r>
              <a:rPr lang="en-US" sz="3300" dirty="0"/>
              <a:t>: this item is opposite of low price, hence shows highest unit price in one day. This is also numeric attribute with 3 decimal.</a:t>
            </a:r>
            <a:endParaRPr lang="en-CA" sz="3300" dirty="0"/>
          </a:p>
          <a:p>
            <a:pPr lvl="0"/>
            <a:r>
              <a:rPr lang="en-US" sz="3300" b="1" dirty="0"/>
              <a:t>Close price</a:t>
            </a:r>
            <a:r>
              <a:rPr lang="en-US" sz="3300" dirty="0"/>
              <a:t>: this item records the latest share price during a day and do not use in financial calculation such as rate of returns (ROR). Same as above, this is a numeric with 3 decimal.</a:t>
            </a:r>
            <a:endParaRPr lang="en-CA" sz="3300" dirty="0"/>
          </a:p>
          <a:p>
            <a:r>
              <a:rPr lang="en-US" sz="3300" b="1" dirty="0"/>
              <a:t>Volume</a:t>
            </a:r>
            <a:r>
              <a:rPr lang="en-US" sz="3300" dirty="0"/>
              <a:t>: This attribute shows the number of shares in total that has been traded within a day; Volume is an important element for investor to analyze the stock market</a:t>
            </a:r>
            <a:endParaRPr lang="en-CA" sz="3300" dirty="0" smtClean="0"/>
          </a:p>
          <a:p>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Approach</a:t>
            </a:r>
            <a:endParaRPr lang="en-CA" dirty="0"/>
          </a:p>
        </p:txBody>
      </p:sp>
      <p:sp>
        <p:nvSpPr>
          <p:cNvPr id="3" name="Content Placeholder 2"/>
          <p:cNvSpPr>
            <a:spLocks noGrp="1"/>
          </p:cNvSpPr>
          <p:nvPr>
            <p:ph sz="quarter" idx="1"/>
          </p:nvPr>
        </p:nvSpPr>
        <p:spPr/>
        <p:txBody>
          <a:bodyPr/>
          <a:lstStyle/>
          <a:p>
            <a:r>
              <a:rPr lang="en-CA" dirty="0" smtClean="0"/>
              <a:t>Load / Merge an d cleanup data</a:t>
            </a:r>
            <a:endParaRPr lang="en-CA" dirty="0" smtClean="0"/>
          </a:p>
          <a:p>
            <a:r>
              <a:rPr lang="en-CA" dirty="0" smtClean="0"/>
              <a:t>Analyse the price to get the most valuable one</a:t>
            </a:r>
            <a:endParaRPr lang="en-CA" dirty="0" smtClean="0"/>
          </a:p>
          <a:p>
            <a:r>
              <a:rPr lang="en-CA" dirty="0" smtClean="0"/>
              <a:t>Analyse Index based on Time Series and technical analysis</a:t>
            </a:r>
            <a:endParaRPr lang="en-CA" dirty="0" smtClean="0"/>
          </a:p>
          <a:p>
            <a:r>
              <a:rPr lang="en-CA" dirty="0" smtClean="0"/>
              <a:t>Conduct basket analysis and Moving Average model for same stock category</a:t>
            </a:r>
            <a:endParaRPr lang="en-CA" dirty="0" smtClean="0"/>
          </a:p>
          <a:p>
            <a:r>
              <a:rPr lang="en-CA" dirty="0" smtClean="0"/>
              <a:t>Analyse stock price and volume in different chart</a:t>
            </a:r>
            <a:endParaRPr lang="en-CA" dirty="0" smtClean="0"/>
          </a:p>
          <a:p>
            <a:r>
              <a:rPr lang="en-CA" dirty="0" smtClean="0"/>
              <a:t>Export and draw graphs in Tableau </a:t>
            </a:r>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Business Questions</a:t>
            </a:r>
            <a:endParaRPr lang="en-CA" dirty="0"/>
          </a:p>
        </p:txBody>
      </p:sp>
      <p:sp>
        <p:nvSpPr>
          <p:cNvPr id="3" name="Content Placeholder 2"/>
          <p:cNvSpPr>
            <a:spLocks noGrp="1"/>
          </p:cNvSpPr>
          <p:nvPr>
            <p:ph sz="quarter" idx="1"/>
          </p:nvPr>
        </p:nvSpPr>
        <p:spPr/>
        <p:txBody>
          <a:bodyPr>
            <a:normAutofit fontScale="92500" lnSpcReduction="20000"/>
          </a:bodyPr>
          <a:lstStyle/>
          <a:p>
            <a:pPr marL="0" indent="0">
              <a:buNone/>
            </a:pPr>
            <a:r>
              <a:rPr lang="en-CA" dirty="0" smtClean="0"/>
              <a:t>Below are the questions that will be addressed by this project:</a:t>
            </a:r>
            <a:endParaRPr lang="en-CA" dirty="0" smtClean="0"/>
          </a:p>
          <a:p>
            <a:pPr marL="0" indent="0">
              <a:buNone/>
            </a:pPr>
            <a:endParaRPr lang="en-CA" dirty="0" smtClean="0"/>
          </a:p>
          <a:p>
            <a:pPr lvl="0"/>
            <a:r>
              <a:rPr lang="en-US" sz="2600" dirty="0"/>
              <a:t>Find out when the index market or Stock price is dropped and what are the important parameters</a:t>
            </a:r>
            <a:endParaRPr lang="en-CA" sz="2600" dirty="0"/>
          </a:p>
          <a:p>
            <a:pPr lvl="0"/>
            <a:r>
              <a:rPr lang="en-US" sz="2600" dirty="0"/>
              <a:t>How is possible to compare several stock market that has same characteristic in same basket, and find out the common impact analyses</a:t>
            </a:r>
            <a:endParaRPr lang="en-CA" sz="2600" dirty="0"/>
          </a:p>
          <a:p>
            <a:pPr lvl="0"/>
            <a:r>
              <a:rPr lang="en-US" sz="2600" dirty="0"/>
              <a:t>How long investor should keep their Index, essentially is that possible to find the Stock Movement Average (SMA) and Rate of Capital (ROC)</a:t>
            </a:r>
            <a:endParaRPr lang="en-CA" sz="2600" dirty="0"/>
          </a:p>
          <a:p>
            <a:r>
              <a:rPr lang="en-US" sz="2600" dirty="0"/>
              <a:t>How investor or trade Analyst could find stock is oversold, or find the fraud in trade</a:t>
            </a:r>
            <a:endParaRPr lang="en-CA" sz="2600" dirty="0" smtClean="0"/>
          </a:p>
          <a:p>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Users or stakeholders</a:t>
            </a:r>
            <a:endParaRPr lang="en-CA" dirty="0"/>
          </a:p>
        </p:txBody>
      </p:sp>
      <p:sp>
        <p:nvSpPr>
          <p:cNvPr id="3" name="Content Placeholder 2"/>
          <p:cNvSpPr>
            <a:spLocks noGrp="1"/>
          </p:cNvSpPr>
          <p:nvPr>
            <p:ph sz="quarter" idx="1"/>
          </p:nvPr>
        </p:nvSpPr>
        <p:spPr/>
        <p:txBody>
          <a:bodyPr/>
          <a:lstStyle/>
          <a:p>
            <a:pPr lvl="0"/>
            <a:r>
              <a:rPr lang="en-US" dirty="0"/>
              <a:t>Trading experts, business analysts , Investors and Auditors</a:t>
            </a:r>
            <a:endParaRPr lang="en-CA" dirty="0"/>
          </a:p>
          <a:p>
            <a:r>
              <a:rPr lang="en-US" dirty="0"/>
              <a:t>New Investor how wants to watch the trade trends and make a decision</a:t>
            </a:r>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Exploring data and Analysis</a:t>
            </a:r>
            <a:endParaRPr lang="en-CA" dirty="0"/>
          </a:p>
        </p:txBody>
      </p:sp>
      <p:sp>
        <p:nvSpPr>
          <p:cNvPr id="3" name="Content Placeholder 2"/>
          <p:cNvSpPr>
            <a:spLocks noGrp="1"/>
          </p:cNvSpPr>
          <p:nvPr>
            <p:ph sz="quarter" idx="1"/>
          </p:nvPr>
        </p:nvSpPr>
        <p:spPr/>
        <p:txBody>
          <a:bodyPr/>
          <a:lstStyle/>
          <a:p>
            <a:pPr marL="0" indent="0">
              <a:buNone/>
            </a:pPr>
            <a:r>
              <a:rPr lang="en-CA" sz="2000" dirty="0" smtClean="0"/>
              <a:t>Below chart shows SP&amp;500 trend for almost 10 years, I found that Index price was dropped for the period of 2008 – 2010 when there was financial crisis in NOA</a:t>
            </a:r>
            <a:endParaRPr lang="en-CA" sz="2000" dirty="0" smtClean="0"/>
          </a:p>
          <a:p>
            <a:pPr marL="0" indent="0">
              <a:buNone/>
            </a:pPr>
            <a:endParaRPr lang="en-CA" dirty="0"/>
          </a:p>
        </p:txBody>
      </p:sp>
      <p:pic>
        <p:nvPicPr>
          <p:cNvPr id="5" name="Picture"/>
          <p:cNvPicPr/>
          <p:nvPr/>
        </p:nvPicPr>
        <p:blipFill>
          <a:blip r:embed="rId1"/>
          <a:stretch>
            <a:fillRect/>
          </a:stretch>
        </p:blipFill>
        <p:spPr bwMode="auto">
          <a:xfrm>
            <a:off x="2123728" y="2348880"/>
            <a:ext cx="4619625" cy="36957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Time Series Model Analysis</a:t>
            </a:r>
            <a:endParaRPr lang="en-CA" dirty="0"/>
          </a:p>
        </p:txBody>
      </p:sp>
      <p:sp>
        <p:nvSpPr>
          <p:cNvPr id="3" name="Content Placeholder 2"/>
          <p:cNvSpPr>
            <a:spLocks noGrp="1"/>
          </p:cNvSpPr>
          <p:nvPr>
            <p:ph sz="quarter" idx="1"/>
          </p:nvPr>
        </p:nvSpPr>
        <p:spPr/>
        <p:txBody>
          <a:bodyPr>
            <a:normAutofit/>
          </a:bodyPr>
          <a:lstStyle/>
          <a:p>
            <a:pPr marL="0" indent="0">
              <a:buNone/>
            </a:pPr>
            <a:r>
              <a:rPr lang="en-US" sz="2000" dirty="0"/>
              <a:t>Share Market Trend Analysis is an aspect of </a:t>
            </a:r>
            <a:r>
              <a:rPr lang="en-US" sz="2000" dirty="0" smtClean="0"/>
              <a:t>time series analysis </a:t>
            </a:r>
            <a:r>
              <a:rPr lang="en-US" sz="2000" dirty="0"/>
              <a:t>that tries to predict the future movements of a stock based on past data. A Share market trend is based on the concept that the past movements are windows to the future trends. There are three main types of share market trends, short-term, intermediate-term, and long-term</a:t>
            </a:r>
            <a:endParaRPr lang="en-CA" sz="2000" dirty="0"/>
          </a:p>
        </p:txBody>
      </p:sp>
      <p:pic>
        <p:nvPicPr>
          <p:cNvPr id="4" name="Picture"/>
          <p:cNvPicPr/>
          <p:nvPr/>
        </p:nvPicPr>
        <p:blipFill>
          <a:blip r:embed="rId1"/>
          <a:stretch>
            <a:fillRect/>
          </a:stretch>
        </p:blipFill>
        <p:spPr bwMode="auto">
          <a:xfrm>
            <a:off x="2555776" y="3189684"/>
            <a:ext cx="4619625" cy="36957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AcademicPresentation1">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AcademicPresentation1</Template>
  <TotalTime>0</TotalTime>
  <Words>6865</Words>
  <Application>WPS Presentation</Application>
  <PresentationFormat>On-screen Show (4:3)</PresentationFormat>
  <Paragraphs>118</Paragraphs>
  <Slides>18</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SimSun</vt:lpstr>
      <vt:lpstr>Wingdings</vt:lpstr>
      <vt:lpstr>Wingdings</vt:lpstr>
      <vt:lpstr>Wingdings 2</vt:lpstr>
      <vt:lpstr>Tw Cen MT</vt:lpstr>
      <vt:lpstr>Microsoft YaHei</vt:lpstr>
      <vt:lpstr>Arial Unicode MS</vt:lpstr>
      <vt:lpstr>Calibri</vt:lpstr>
      <vt:lpstr>AcademicPresentation1</vt:lpstr>
      <vt:lpstr>STOCK MARKET ANALYSIS SAEID REZAEI , 2018</vt:lpstr>
      <vt:lpstr>INTRODUTION</vt:lpstr>
      <vt:lpstr>Source of Data</vt:lpstr>
      <vt:lpstr>Data Structure</vt:lpstr>
      <vt:lpstr>Approach</vt:lpstr>
      <vt:lpstr>Business Questions</vt:lpstr>
      <vt:lpstr>Users or stakeholders</vt:lpstr>
      <vt:lpstr>Exploring data and Analysis</vt:lpstr>
      <vt:lpstr>Time Series Model Analysis</vt:lpstr>
      <vt:lpstr>Simple Moving Average Modeling (SMA)</vt:lpstr>
      <vt:lpstr>Two types of indicators</vt:lpstr>
      <vt:lpstr>Continued …</vt:lpstr>
      <vt:lpstr>Trending with Trades</vt:lpstr>
      <vt:lpstr>Basket Analysis</vt:lpstr>
      <vt:lpstr>Visualization using Tableau</vt:lpstr>
      <vt:lpstr>PowerPoint 演示文稿</vt:lpstr>
      <vt:lpstr>PowerPoint 演示文稿</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Padideh</cp:lastModifiedBy>
  <cp:revision>3</cp:revision>
  <dcterms:created xsi:type="dcterms:W3CDTF">2018-01-22T23:54:00Z</dcterms:created>
  <dcterms:modified xsi:type="dcterms:W3CDTF">2021-12-16T17:45:18Z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y fmtid="{D5CDD505-2E9C-101B-9397-08002B2CF9AE}" pid="3" name="ICV">
    <vt:lpwstr>218FCB9A9045436EA21BC90CC61ACBF7</vt:lpwstr>
  </property>
  <property fmtid="{D5CDD505-2E9C-101B-9397-08002B2CF9AE}" pid="4" name="KSOProductBuildVer">
    <vt:lpwstr>1033-11.2.0.10382</vt:lpwstr>
  </property>
</Properties>
</file>