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1835" autoAdjust="0"/>
  </p:normalViewPr>
  <p:slideViewPr>
    <p:cSldViewPr snapToGrid="0">
      <p:cViewPr varScale="1">
        <p:scale>
          <a:sx n="62" d="100"/>
          <a:sy n="62" d="100"/>
        </p:scale>
        <p:origin x="82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>
                <a:effectLst/>
              </a:rPr>
              <a:t>Akurasi Prediksi pada riset Twitter Sentiment Analysis</a:t>
            </a:r>
            <a:endParaRPr lang="en-US" sz="2000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Akurasi Prediksi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Sheet1!$A$3:$A$9</c:f>
              <c:strCache>
                <c:ptCount val="7"/>
                <c:pt idx="0">
                  <c:v>Metode A</c:v>
                </c:pt>
                <c:pt idx="1">
                  <c:v>Metode B</c:v>
                </c:pt>
                <c:pt idx="2">
                  <c:v>Metode C</c:v>
                </c:pt>
                <c:pt idx="3">
                  <c:v>Metode A + B</c:v>
                </c:pt>
                <c:pt idx="4">
                  <c:v>Metode A + C</c:v>
                </c:pt>
                <c:pt idx="5">
                  <c:v>Metode B + C</c:v>
                </c:pt>
                <c:pt idx="6">
                  <c:v>Metode A + B + C</c:v>
                </c:pt>
              </c:strCache>
            </c:strRef>
          </c:cat>
          <c:val>
            <c:numRef>
              <c:f>Sheet1!$B$3:$B$9</c:f>
              <c:numCache>
                <c:formatCode>0%</c:formatCode>
                <c:ptCount val="7"/>
                <c:pt idx="0">
                  <c:v>0.8</c:v>
                </c:pt>
                <c:pt idx="1">
                  <c:v>0.81</c:v>
                </c:pt>
                <c:pt idx="2">
                  <c:v>0.83</c:v>
                </c:pt>
                <c:pt idx="3">
                  <c:v>0.87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1-4FDE-AC2A-F6016D571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5235656"/>
        <c:axId val="355229424"/>
      </c:barChart>
      <c:catAx>
        <c:axId val="355235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229424"/>
        <c:crosses val="autoZero"/>
        <c:auto val="1"/>
        <c:lblAlgn val="ctr"/>
        <c:lblOffset val="100"/>
        <c:noMultiLvlLbl val="0"/>
      </c:catAx>
      <c:valAx>
        <c:axId val="355229424"/>
        <c:scaling>
          <c:orientation val="minMax"/>
          <c:max val="0.88000000000000012"/>
          <c:min val="0.7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235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9EDC2-3312-448D-9DCE-30726AB6EDE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E537B-279C-4223-894D-E3D2C617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supervised learning dan unsupervised learning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Supervised learning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target/class label.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Unsupervised learning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target/class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537B-279C-4223-894D-E3D2C6171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data </a:t>
            </a:r>
            <a:r>
              <a:rPr lang="en-US" dirty="0" err="1"/>
              <a:t>gambar</a:t>
            </a:r>
            <a:r>
              <a:rPr lang="en-US" dirty="0"/>
              <a:t>, audio, text, DNA/Protein sequence dan lain-lain.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oleh </a:t>
            </a:r>
            <a:r>
              <a:rPr lang="en-US" dirty="0" err="1"/>
              <a:t>algoritma</a:t>
            </a:r>
            <a:r>
              <a:rPr lang="en-US" dirty="0"/>
              <a:t> supervised </a:t>
            </a:r>
            <a:r>
              <a:rPr lang="en-US" dirty="0" err="1"/>
              <a:t>atau</a:t>
            </a:r>
            <a:r>
              <a:rPr lang="en-US" dirty="0"/>
              <a:t> unsupervised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537B-279C-4223-894D-E3D2C61711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yang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algoritma</a:t>
            </a:r>
            <a:r>
              <a:rPr lang="en-US" dirty="0"/>
              <a:t> machine learning </a:t>
            </a:r>
            <a:r>
              <a:rPr lang="en-US" dirty="0" err="1"/>
              <a:t>memiliki</a:t>
            </a:r>
            <a:r>
              <a:rPr lang="en-US" dirty="0"/>
              <a:t> format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diterangkan</a:t>
            </a:r>
            <a:r>
              <a:rPr lang="en-US" dirty="0"/>
              <a:t> pada slide 2.</a:t>
            </a:r>
          </a:p>
          <a:p>
            <a:pPr marL="171450" indent="-171450">
              <a:buFontTx/>
              <a:buChar char="-"/>
            </a:pPr>
            <a:r>
              <a:rPr lang="en-US" dirty="0"/>
              <a:t>Hasil </a:t>
            </a:r>
            <a:r>
              <a:rPr lang="en-US" dirty="0" err="1"/>
              <a:t>atau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proses feature extraction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feature representation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537B-279C-4223-894D-E3D2C61711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Feature representation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(Output A, Output B, </a:t>
            </a:r>
            <a:r>
              <a:rPr lang="en-US" dirty="0" err="1"/>
              <a:t>Gabungan</a:t>
            </a:r>
            <a:r>
              <a:rPr lang="en-US" dirty="0"/>
              <a:t> Output A dan Output B)</a:t>
            </a:r>
          </a:p>
          <a:p>
            <a:pPr marL="228600" indent="-228600">
              <a:buAutoNum type="arabicPeriod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Algoritmat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A)</a:t>
            </a:r>
          </a:p>
          <a:p>
            <a:pPr marL="228600" indent="-228600">
              <a:buAutoNum type="arabicPeriod"/>
            </a:pPr>
            <a:r>
              <a:rPr lang="en-US" dirty="0"/>
              <a:t>Nilai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feature representation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537B-279C-4223-894D-E3D2C61711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6D1E-6F2D-4346-A726-88DEDC5C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DA450-1DF7-4684-B6E3-15CEBDFBD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E05B-B59B-41F2-A957-5A43B65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2EF6-45A6-4C70-BABF-739CD009C0C7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752B-D01B-43A5-AAD1-D2506999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0968-3D64-4FFA-A9D3-CB0C577A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D72A-1D4B-42D5-8BBB-EB27997B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0F1CD-6322-45CF-9E86-808C3231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E91D-078C-4332-94FE-2E21CA5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D8A7-80EA-4E0C-9C83-D0A4DC857966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158E-903E-4965-8750-DFEE5C76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16BD-AE6A-49A2-ABCD-EF8862AC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9D62D-1115-42D0-BEA6-DF017B359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8F24F-7B2B-425E-B8FB-CAA32AD74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06A2-409B-47E9-B2F8-EB180A05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F162-C952-48A4-9257-37914FEB786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678F-39D9-4FA2-BADE-9B095D83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1B9D4-D032-4891-99DD-0C87424B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6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1F7D-97D7-4977-B83A-66FB2DF0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29F-19F2-48D8-A639-8DCD82F1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1212-D0CB-4B8F-BA69-F0C3664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27FD-AB0C-4F20-87B1-04AA70DF9E30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C769-6F91-476A-BADD-A75637E2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A583-D5F4-4AAB-8AB9-86E37AB3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4BD2-65C8-49DD-9EB2-85AE9BB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2BA1-780D-4900-B109-379D1BB8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7C90-7724-41BB-BDB9-8F541318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D09-91C9-4F1B-B7B7-C65A59792352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6669-6A01-4FB8-B669-F5285829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98A3-6785-4769-8E3C-93B4E6D6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C422-04D6-474B-810F-07CE6205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481B-404E-4A3D-AA2E-7133E7AD2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B61F-1B15-4C27-B107-8AA5E030C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5425-492C-458D-AC9C-D4EE65A2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5A8-E162-45EF-A73F-56BF2432F046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FA41-8D9E-45F8-98B8-8B9DB77D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21D35-B065-44CF-A55E-83B806B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0E7E-A380-4269-B6BB-580A69E6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115A5-AC8E-4E2D-8CBA-6110CD72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E8640-0707-4127-901B-754204DC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D3B4F-96E6-4738-A7F1-2C1472C2D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77D7A-7F48-4B65-9E47-F80FB3034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06B5E-5FBF-4869-B9F9-AB4DCCEE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D04-91E6-4F56-AC52-B83FAC318882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1D2B1-9B7A-46E7-814E-2B4FEF3E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92E-0546-4BDF-9418-207365D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0086-9DFF-46CE-9940-932CE5B9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65485-2A14-4A1C-A045-05661028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42C-E95F-4EDA-8936-6EF2E518F171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81C4-4DE3-4E0C-B122-D96CF9C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B5F6-4C4E-4E4A-9D2A-AA9A0617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E2364-4BC6-4F64-8B33-6C2C9AD8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5FD4-FE35-4BED-A365-0E26D0CBD146}" type="datetime1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C7218-A5FC-407D-A324-0675626E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2786-4C8D-415D-AF93-6321DD39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042B-3FFD-478E-8EEF-093BCDA3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B10B-8953-4D1A-AA61-503DDF54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97318-9136-409B-9095-34C4388E6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66F70-81EF-4547-A81B-A7C00404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FC1-64F4-4933-ABF1-FD9EDC06F3C4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3822F-AB2D-4DC2-BA6B-C0ED6FC3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82E6-946C-472E-9E32-9BE3DAEB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C91-2D4B-49BE-82A1-9C68E96D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3EF9-8644-499B-A067-0AACFAD99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5C682-218B-4D3F-9090-73A64168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4CD7-FD3E-41B5-A692-0DDCFADB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FA37-B719-41C9-9E21-BD4AABF8467B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65EC2-1311-4148-8AE1-BEDA94FC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712B-01DB-4386-A655-689A2884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60ABD-8284-4765-91A8-606A551C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B965-907A-40DE-8B57-5FD5F52D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CFBD-63C0-4178-8CC6-39251EB5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3834-0D8F-4DCA-A78A-56B15E0FB0C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FFF6-ACA7-4649-9EFC-CF1778266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A2FE-63F9-463F-A4D6-2546BF07C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0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65F9-E963-4E94-9FBC-C709036DF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Riset</a:t>
            </a:r>
            <a:r>
              <a:rPr lang="en-US" dirty="0"/>
              <a:t> Data Science:</a:t>
            </a:r>
            <a:br>
              <a:rPr lang="en-US" dirty="0"/>
            </a:br>
            <a:r>
              <a:rPr lang="en-US"/>
              <a:t>Feature Extraction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8D90A-3FFD-430A-8B61-F2EC532F5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Reza Faisal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DB5-0873-45FD-901A-442A3D1C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D87E-F277-4BE1-9C80-A945F3BB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1ECC-F4B4-4C20-8465-33FA872F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feature extraction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Feature extraction pada </a:t>
            </a:r>
            <a:r>
              <a:rPr lang="en-US" dirty="0" err="1"/>
              <a:t>kasus</a:t>
            </a:r>
            <a:r>
              <a:rPr lang="en-US" dirty="0"/>
              <a:t> image recognition (data </a:t>
            </a:r>
            <a:r>
              <a:rPr lang="en-US" dirty="0" err="1"/>
              <a:t>mentah</a:t>
            </a:r>
            <a:r>
              <a:rPr lang="en-US" dirty="0"/>
              <a:t>: image)</a:t>
            </a:r>
          </a:p>
          <a:p>
            <a:pPr lvl="1"/>
            <a:r>
              <a:rPr lang="en-US" dirty="0"/>
              <a:t>Feature extraction pada twitter sentiment analysis (data </a:t>
            </a:r>
            <a:r>
              <a:rPr lang="en-US" dirty="0" err="1"/>
              <a:t>mentah</a:t>
            </a:r>
            <a:r>
              <a:rPr lang="en-US" dirty="0"/>
              <a:t>: text)</a:t>
            </a:r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paper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feature extraction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berhasil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nilai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kinerja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prediksi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diraih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unsupervised learning – </a:t>
            </a:r>
            <a:r>
              <a:rPr lang="en-US" dirty="0" err="1"/>
              <a:t>klasifikasi</a:t>
            </a:r>
            <a:r>
              <a:rPr lang="en-US" dirty="0"/>
              <a:t>).</a:t>
            </a:r>
          </a:p>
          <a:p>
            <a:r>
              <a:rPr lang="en-US" dirty="0" err="1"/>
              <a:t>Mencari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pada paper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harus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D51A-66AD-4518-A319-EED19428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B8FF-89C7-49F6-BA7D-080B75D3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313B-9C5A-4938-BD5E-9538575A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riset-riset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Menentukan</a:t>
            </a:r>
            <a:r>
              <a:rPr lang="en-US" dirty="0"/>
              <a:t> research question: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lain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meningkatkan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kinerja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prediksi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pada </a:t>
            </a:r>
            <a:r>
              <a:rPr lang="en-US" dirty="0" err="1"/>
              <a:t>kasus</a:t>
            </a:r>
            <a:r>
              <a:rPr lang="en-US" dirty="0"/>
              <a:t> Twitter </a:t>
            </a:r>
            <a:r>
              <a:rPr lang="en-US" dirty="0" err="1"/>
              <a:t>Sentitment</a:t>
            </a:r>
            <a:r>
              <a:rPr lang="en-US" dirty="0"/>
              <a:t> Analysis?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5939E-5DCD-4B43-913B-882B91FC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A49E03-B35B-4E3B-9620-6171534C1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238305"/>
              </p:ext>
            </p:extLst>
          </p:nvPr>
        </p:nvGraphicFramePr>
        <p:xfrm>
          <a:off x="307362" y="2280238"/>
          <a:ext cx="11802676" cy="3113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F28AE1-F097-4CC9-85C6-7B6C28D4A577}"/>
              </a:ext>
            </a:extLst>
          </p:cNvPr>
          <p:cNvSpPr txBox="1"/>
          <p:nvPr/>
        </p:nvSpPr>
        <p:spPr>
          <a:xfrm>
            <a:off x="7660981" y="3429000"/>
            <a:ext cx="768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6A40B-7EFE-4C8A-A899-B86799FD8D1A}"/>
              </a:ext>
            </a:extLst>
          </p:cNvPr>
          <p:cNvSpPr txBox="1"/>
          <p:nvPr/>
        </p:nvSpPr>
        <p:spPr>
          <a:xfrm>
            <a:off x="9213796" y="3429000"/>
            <a:ext cx="768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8179E-BE53-4136-B04B-A721A83CCE0C}"/>
              </a:ext>
            </a:extLst>
          </p:cNvPr>
          <p:cNvSpPr txBox="1"/>
          <p:nvPr/>
        </p:nvSpPr>
        <p:spPr>
          <a:xfrm>
            <a:off x="10886994" y="3429000"/>
            <a:ext cx="768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93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703C-FF49-4957-9FC5-12C8F6BC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93C1-6BAD-492B-9040-2416D90F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feature representation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feature extraction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/>
              <a:t>Pro</a:t>
            </a:r>
          </a:p>
          <a:p>
            <a:pPr lvl="1"/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program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mengkonversi</a:t>
            </a:r>
            <a:r>
              <a:rPr lang="en-US" b="1" dirty="0">
                <a:solidFill>
                  <a:srgbClr val="FF0000"/>
                </a:solidFill>
              </a:rPr>
              <a:t> data </a:t>
            </a:r>
            <a:r>
              <a:rPr lang="en-US" b="1" dirty="0" err="1">
                <a:solidFill>
                  <a:srgbClr val="FF0000"/>
                </a:solidFill>
              </a:rPr>
              <a:t>metah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menjadi</a:t>
            </a:r>
            <a:r>
              <a:rPr lang="en-US" dirty="0"/>
              <a:t> feature representation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feature extraction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program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memproses</a:t>
            </a:r>
            <a:r>
              <a:rPr lang="en-US" b="1" dirty="0">
                <a:solidFill>
                  <a:srgbClr val="FF0000"/>
                </a:solidFill>
              </a:rPr>
              <a:t> feature representation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KNN, SVM, Naïve Bayes </a:t>
            </a:r>
            <a:r>
              <a:rPr lang="en-US" dirty="0" err="1"/>
              <a:t>dll</a:t>
            </a:r>
            <a:r>
              <a:rPr lang="en-US" dirty="0"/>
              <a:t>).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mudah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menemukan</a:t>
            </a:r>
            <a:r>
              <a:rPr lang="en-US" b="1" dirty="0">
                <a:solidFill>
                  <a:srgbClr val="FF0000"/>
                </a:solidFill>
              </a:rPr>
              <a:t> feature representation </a:t>
            </a:r>
            <a:r>
              <a:rPr lang="en-US" b="1" dirty="0" err="1">
                <a:solidFill>
                  <a:srgbClr val="FF0000"/>
                </a:solidFill>
              </a:rPr>
              <a:t>baru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/</a:t>
            </a:r>
            <a:r>
              <a:rPr lang="en-US" dirty="0" err="1"/>
              <a:t>dilaporkan</a:t>
            </a:r>
            <a:r>
              <a:rPr lang="en-US" dirty="0"/>
              <a:t> pada paper).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feature representation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DB666-41F2-41CA-B14D-DC6E5475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3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0748-B92D-403A-9076-1DDF122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A055-56EF-41E0-BC41-3841EA6D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Ada 2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(learning)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data science: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6092A8-A71C-4CEC-9C04-0B33A5DD0D67}"/>
              </a:ext>
            </a:extLst>
          </p:cNvPr>
          <p:cNvSpPr/>
          <p:nvPr/>
        </p:nvSpPr>
        <p:spPr>
          <a:xfrm>
            <a:off x="2184400" y="2711450"/>
            <a:ext cx="3822700" cy="717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Supervised 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373DB5-9E63-4C19-ACB6-76C486BCB65D}"/>
              </a:ext>
            </a:extLst>
          </p:cNvPr>
          <p:cNvSpPr/>
          <p:nvPr/>
        </p:nvSpPr>
        <p:spPr>
          <a:xfrm>
            <a:off x="6515100" y="2711450"/>
            <a:ext cx="3822700" cy="717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Unsupervised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041A9F-9D0A-4C41-A327-D68922F2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56635"/>
              </p:ext>
            </p:extLst>
          </p:nvPr>
        </p:nvGraphicFramePr>
        <p:xfrm>
          <a:off x="2152650" y="469998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76987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058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4664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754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Feature-n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50416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3CA9045-0D7F-44C0-9B40-C5DA2CE3E17F}"/>
              </a:ext>
            </a:extLst>
          </p:cNvPr>
          <p:cNvGrpSpPr/>
          <p:nvPr/>
        </p:nvGrpSpPr>
        <p:grpSpPr>
          <a:xfrm>
            <a:off x="2114550" y="4136972"/>
            <a:ext cx="8210550" cy="996459"/>
            <a:chOff x="2165350" y="4496291"/>
            <a:chExt cx="8210550" cy="9964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BF31CF-4B3A-46D4-8898-3A623604B359}"/>
                </a:ext>
              </a:extLst>
            </p:cNvPr>
            <p:cNvSpPr/>
            <p:nvPr/>
          </p:nvSpPr>
          <p:spPr>
            <a:xfrm>
              <a:off x="2165350" y="4978400"/>
              <a:ext cx="8210550" cy="5143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67A586-7A88-4204-B026-91C8753F2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550" y="4711541"/>
              <a:ext cx="534098" cy="251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94BF06-DC3C-4983-8B48-B137C0D8FF69}"/>
                </a:ext>
              </a:extLst>
            </p:cNvPr>
            <p:cNvSpPr txBox="1"/>
            <p:nvPr/>
          </p:nvSpPr>
          <p:spPr>
            <a:xfrm>
              <a:off x="4680648" y="4496291"/>
              <a:ext cx="3841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Memiliki</a:t>
              </a:r>
              <a:r>
                <a:rPr lang="en-US" sz="2000" dirty="0"/>
                <a:t> </a:t>
              </a:r>
              <a:r>
                <a:rPr lang="en-US" sz="2000" dirty="0" err="1"/>
                <a:t>jumlah</a:t>
              </a:r>
              <a:r>
                <a:rPr lang="en-US" sz="2000" dirty="0"/>
                <a:t> feature yang </a:t>
              </a:r>
              <a:r>
                <a:rPr lang="en-US" sz="2000" dirty="0" err="1"/>
                <a:t>sama</a:t>
              </a:r>
              <a:endParaRPr lang="en-US" sz="2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1CA165-7846-40C7-9543-DEDE8682EA8B}"/>
              </a:ext>
            </a:extLst>
          </p:cNvPr>
          <p:cNvSpPr txBox="1"/>
          <p:nvPr/>
        </p:nvSpPr>
        <p:spPr>
          <a:xfrm>
            <a:off x="1067498" y="505561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0F2B8-CF29-4713-9BFC-926855B893A8}"/>
              </a:ext>
            </a:extLst>
          </p:cNvPr>
          <p:cNvSpPr txBox="1"/>
          <p:nvPr/>
        </p:nvSpPr>
        <p:spPr>
          <a:xfrm>
            <a:off x="1061148" y="544166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sample-2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E933A-E713-4658-B909-EA00FFDE4180}"/>
              </a:ext>
            </a:extLst>
          </p:cNvPr>
          <p:cNvSpPr txBox="1"/>
          <p:nvPr/>
        </p:nvSpPr>
        <p:spPr>
          <a:xfrm>
            <a:off x="1061148" y="5792048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sample-n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C2B20D-4C20-406A-89CE-ACF3A404795F}"/>
              </a:ext>
            </a:extLst>
          </p:cNvPr>
          <p:cNvGrpSpPr/>
          <p:nvPr/>
        </p:nvGrpSpPr>
        <p:grpSpPr>
          <a:xfrm>
            <a:off x="2140648" y="5806108"/>
            <a:ext cx="6925352" cy="780611"/>
            <a:chOff x="4298950" y="5802812"/>
            <a:chExt cx="6925352" cy="78061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B26A8A-E3EC-4A88-899C-649F67B24083}"/>
                </a:ext>
              </a:extLst>
            </p:cNvPr>
            <p:cNvSpPr/>
            <p:nvPr/>
          </p:nvSpPr>
          <p:spPr>
            <a:xfrm>
              <a:off x="4298950" y="5802812"/>
              <a:ext cx="717550" cy="41964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5CC5A3-C0D1-4B43-9422-55CFD9ED14B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500" y="6192159"/>
              <a:ext cx="266700" cy="2071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D8C632-68D4-41FF-A83C-079A2FC61E36}"/>
                </a:ext>
              </a:extLst>
            </p:cNvPr>
            <p:cNvSpPr txBox="1"/>
            <p:nvPr/>
          </p:nvSpPr>
          <p:spPr>
            <a:xfrm>
              <a:off x="5254976" y="6183313"/>
              <a:ext cx="59693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Nilai </a:t>
              </a:r>
              <a:r>
                <a:rPr lang="en-US" sz="2000" dirty="0" err="1"/>
                <a:t>setiap</a:t>
              </a:r>
              <a:r>
                <a:rPr lang="en-US" sz="2000" dirty="0"/>
                <a:t> feature </a:t>
              </a:r>
              <a:r>
                <a:rPr lang="en-US" sz="2000" dirty="0" err="1"/>
                <a:t>dapat</a:t>
              </a:r>
              <a:r>
                <a:rPr lang="en-US" sz="2000" dirty="0"/>
                <a:t> </a:t>
              </a:r>
              <a:r>
                <a:rPr lang="en-US" sz="2000" dirty="0" err="1"/>
                <a:t>berupa</a:t>
              </a:r>
              <a:r>
                <a:rPr lang="en-US" sz="2000" dirty="0"/>
                <a:t> </a:t>
              </a:r>
              <a:r>
                <a:rPr lang="en-US" sz="2000" dirty="0" err="1"/>
                <a:t>numerik</a:t>
              </a:r>
              <a:r>
                <a:rPr lang="en-US" sz="2000" dirty="0"/>
                <a:t> </a:t>
              </a:r>
              <a:r>
                <a:rPr lang="en-US" sz="2000" dirty="0" err="1"/>
                <a:t>atau</a:t>
              </a:r>
              <a:r>
                <a:rPr lang="en-US" sz="2000" dirty="0"/>
                <a:t> </a:t>
              </a:r>
              <a:r>
                <a:rPr lang="en-US" sz="2000" dirty="0" err="1"/>
                <a:t>kategori</a:t>
              </a:r>
              <a:endParaRPr lang="en-US" sz="2000" dirty="0"/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EC40009-0B22-45D5-8D47-CDF4A3294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18028"/>
              </p:ext>
            </p:extLst>
          </p:nvPr>
        </p:nvGraphicFramePr>
        <p:xfrm>
          <a:off x="10420350" y="4693603"/>
          <a:ext cx="1123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329626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6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9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4047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A67C6C7A-D6E0-409D-A553-27B72B968C9B}"/>
              </a:ext>
            </a:extLst>
          </p:cNvPr>
          <p:cNvGrpSpPr/>
          <p:nvPr/>
        </p:nvGrpSpPr>
        <p:grpSpPr>
          <a:xfrm>
            <a:off x="10388600" y="3885931"/>
            <a:ext cx="1766038" cy="1237431"/>
            <a:chOff x="10388600" y="3885931"/>
            <a:chExt cx="1766038" cy="12374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1C08A95-A098-45F8-B76B-2A33BEC8E73D}"/>
                </a:ext>
              </a:extLst>
            </p:cNvPr>
            <p:cNvSpPr/>
            <p:nvPr/>
          </p:nvSpPr>
          <p:spPr>
            <a:xfrm>
              <a:off x="10388600" y="4609012"/>
              <a:ext cx="1212850" cy="5143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CC35B9-DA43-4455-87E1-F41FD9D00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0" y="4296789"/>
              <a:ext cx="158750" cy="2970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B6C03C-B79F-40C0-A2FB-97E876BAB545}"/>
                </a:ext>
              </a:extLst>
            </p:cNvPr>
            <p:cNvSpPr txBox="1"/>
            <p:nvPr/>
          </p:nvSpPr>
          <p:spPr>
            <a:xfrm>
              <a:off x="10782980" y="3885931"/>
              <a:ext cx="13716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supervised </a:t>
              </a:r>
            </a:p>
            <a:p>
              <a:r>
                <a:rPr lang="en-US" sz="2000" dirty="0"/>
                <a:t>learning</a:t>
              </a: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2BB04C5-C126-4A7F-8D53-68C28BA9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84B6-2877-4603-A642-8F99FA6C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– 1/3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309DCC-5723-48CE-9ECA-07A3312E010A}"/>
              </a:ext>
            </a:extLst>
          </p:cNvPr>
          <p:cNvGrpSpPr/>
          <p:nvPr/>
        </p:nvGrpSpPr>
        <p:grpSpPr>
          <a:xfrm>
            <a:off x="838200" y="5351728"/>
            <a:ext cx="9835562" cy="1325563"/>
            <a:chOff x="676195" y="4644931"/>
            <a:chExt cx="9835562" cy="1325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4A9972-5369-4ED1-BDFC-BE59369F7C13}"/>
                </a:ext>
              </a:extLst>
            </p:cNvPr>
            <p:cNvSpPr/>
            <p:nvPr/>
          </p:nvSpPr>
          <p:spPr>
            <a:xfrm>
              <a:off x="676195" y="4644931"/>
              <a:ext cx="9835562" cy="13255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Algoritma</a:t>
              </a:r>
              <a:r>
                <a:rPr lang="en-US" sz="2400" dirty="0"/>
                <a:t> Machine Learning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A9A3FA2-6800-46AC-8F62-843F2C557D5B}"/>
                </a:ext>
              </a:extLst>
            </p:cNvPr>
            <p:cNvSpPr/>
            <p:nvPr/>
          </p:nvSpPr>
          <p:spPr>
            <a:xfrm>
              <a:off x="1340010" y="5201077"/>
              <a:ext cx="3822700" cy="48510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Supervised Learning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B2280-C3DA-41E7-9B2F-A41051D098BB}"/>
                </a:ext>
              </a:extLst>
            </p:cNvPr>
            <p:cNvSpPr/>
            <p:nvPr/>
          </p:nvSpPr>
          <p:spPr>
            <a:xfrm>
              <a:off x="5955018" y="5201077"/>
              <a:ext cx="3822700" cy="4851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Unsupervised Learning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4B31E4-AF64-45A7-8BC4-A3353174E9F3}"/>
              </a:ext>
            </a:extLst>
          </p:cNvPr>
          <p:cNvGrpSpPr/>
          <p:nvPr/>
        </p:nvGrpSpPr>
        <p:grpSpPr>
          <a:xfrm>
            <a:off x="5324715" y="2843358"/>
            <a:ext cx="5555876" cy="2443523"/>
            <a:chOff x="8547498" y="2626758"/>
            <a:chExt cx="5555876" cy="2443523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B6F5B5DC-43BC-4D66-AC9B-B09D89422E19}"/>
                </a:ext>
              </a:extLst>
            </p:cNvPr>
            <p:cNvSpPr/>
            <p:nvPr/>
          </p:nvSpPr>
          <p:spPr>
            <a:xfrm>
              <a:off x="8749311" y="2626758"/>
              <a:ext cx="338098" cy="2443523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660B6C78-4229-427E-B9D0-C8EAB6E2A07C}"/>
                </a:ext>
              </a:extLst>
            </p:cNvPr>
            <p:cNvSpPr/>
            <p:nvPr/>
          </p:nvSpPr>
          <p:spPr>
            <a:xfrm>
              <a:off x="8547498" y="3434760"/>
              <a:ext cx="741723" cy="722299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4121B-BB84-43FF-8764-F4592637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3985" y="3065062"/>
              <a:ext cx="327269" cy="4207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1E4235-4E09-4414-AAAF-AC38DAB13547}"/>
                </a:ext>
              </a:extLst>
            </p:cNvPr>
            <p:cNvSpPr txBox="1"/>
            <p:nvPr/>
          </p:nvSpPr>
          <p:spPr>
            <a:xfrm>
              <a:off x="9491033" y="2638312"/>
              <a:ext cx="46123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</a:t>
              </a:r>
              <a:r>
                <a:rPr lang="en-US" sz="2400" dirty="0" err="1"/>
                <a:t>mentah</a:t>
              </a:r>
              <a:r>
                <a:rPr lang="en-US" sz="2400" dirty="0"/>
                <a:t> </a:t>
              </a:r>
              <a:r>
                <a:rPr lang="en-US" sz="2400" dirty="0" err="1"/>
                <a:t>tidak</a:t>
              </a:r>
              <a:r>
                <a:rPr lang="en-US" sz="2400" dirty="0"/>
                <a:t> </a:t>
              </a:r>
              <a:r>
                <a:rPr lang="en-US" sz="2400" dirty="0" err="1"/>
                <a:t>bisa</a:t>
              </a:r>
              <a:r>
                <a:rPr lang="en-US" sz="2400" dirty="0"/>
                <a:t> </a:t>
              </a:r>
              <a:r>
                <a:rPr lang="en-US" sz="2400" dirty="0" err="1"/>
                <a:t>langsung</a:t>
              </a:r>
              <a:r>
                <a:rPr lang="en-US" sz="2400" dirty="0"/>
                <a:t> </a:t>
              </a:r>
              <a:r>
                <a:rPr lang="en-US" sz="2400" dirty="0" err="1"/>
                <a:t>diproses</a:t>
              </a:r>
              <a:r>
                <a:rPr lang="en-US" sz="2400" dirty="0"/>
                <a:t> oleh </a:t>
              </a:r>
              <a:r>
                <a:rPr lang="en-US" sz="2400" dirty="0" err="1"/>
                <a:t>algoritma</a:t>
              </a:r>
              <a:r>
                <a:rPr lang="en-US" sz="2400" dirty="0"/>
                <a:t> supervised </a:t>
              </a:r>
            </a:p>
            <a:p>
              <a:r>
                <a:rPr lang="en-US" sz="2400" dirty="0" err="1"/>
                <a:t>atau</a:t>
              </a:r>
              <a:r>
                <a:rPr lang="en-US" sz="2400" dirty="0"/>
                <a:t> unsupervised learning</a:t>
              </a:r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565D72C-5F07-4842-91C5-AB5B80E6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B3042-7F10-488F-ACA9-FF4A84C3B20B}"/>
              </a:ext>
            </a:extLst>
          </p:cNvPr>
          <p:cNvGrpSpPr/>
          <p:nvPr/>
        </p:nvGrpSpPr>
        <p:grpSpPr>
          <a:xfrm>
            <a:off x="683879" y="1498386"/>
            <a:ext cx="10957432" cy="1210035"/>
            <a:chOff x="683879" y="1498386"/>
            <a:chExt cx="10957432" cy="12100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C2AD899-0B0B-41AD-83D6-3C078CA923C2}"/>
                </a:ext>
              </a:extLst>
            </p:cNvPr>
            <p:cNvSpPr/>
            <p:nvPr/>
          </p:nvSpPr>
          <p:spPr>
            <a:xfrm>
              <a:off x="838200" y="2010040"/>
              <a:ext cx="1259541" cy="5256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Gambar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EDC06E-0992-4AA3-A46E-662B8C343A32}"/>
                </a:ext>
              </a:extLst>
            </p:cNvPr>
            <p:cNvSpPr/>
            <p:nvPr/>
          </p:nvSpPr>
          <p:spPr>
            <a:xfrm>
              <a:off x="2264148" y="2010041"/>
              <a:ext cx="910718" cy="5256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Audio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5AAB09-C346-4930-B54E-3FD89ABFAE1B}"/>
                </a:ext>
              </a:extLst>
            </p:cNvPr>
            <p:cNvSpPr/>
            <p:nvPr/>
          </p:nvSpPr>
          <p:spPr>
            <a:xfrm>
              <a:off x="3295129" y="2017468"/>
              <a:ext cx="781451" cy="52569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Text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6AAD182-E8AB-48BE-B3A2-85B1AD5AAA87}"/>
                </a:ext>
              </a:extLst>
            </p:cNvPr>
            <p:cNvSpPr/>
            <p:nvPr/>
          </p:nvSpPr>
          <p:spPr>
            <a:xfrm>
              <a:off x="4232807" y="2023081"/>
              <a:ext cx="2925537" cy="52569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DNA/Protein Sequence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1D7994-7911-4615-9A34-CA20806CBEE1}"/>
                </a:ext>
              </a:extLst>
            </p:cNvPr>
            <p:cNvSpPr txBox="1"/>
            <p:nvPr/>
          </p:nvSpPr>
          <p:spPr>
            <a:xfrm>
              <a:off x="4677169" y="1518769"/>
              <a:ext cx="1862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</a:t>
              </a:r>
              <a:r>
                <a:rPr lang="en-US" sz="2400" b="1" dirty="0" err="1"/>
                <a:t>Mentah</a:t>
              </a:r>
              <a:endParaRPr lang="en-US" sz="2400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BD0645-5C76-4589-B13F-6F09A0387159}"/>
                </a:ext>
              </a:extLst>
            </p:cNvPr>
            <p:cNvSpPr/>
            <p:nvPr/>
          </p:nvSpPr>
          <p:spPr>
            <a:xfrm>
              <a:off x="683879" y="1498386"/>
              <a:ext cx="10957432" cy="12100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69AD6C9-F06D-4C05-B335-7150BDFAE5E0}"/>
                </a:ext>
              </a:extLst>
            </p:cNvPr>
            <p:cNvSpPr/>
            <p:nvPr/>
          </p:nvSpPr>
          <p:spPr>
            <a:xfrm>
              <a:off x="7289738" y="2033952"/>
              <a:ext cx="1723633" cy="5256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Log Network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DD850CE-E3ED-43DF-930F-C6A0D721EBFE}"/>
                </a:ext>
              </a:extLst>
            </p:cNvPr>
            <p:cNvSpPr/>
            <p:nvPr/>
          </p:nvSpPr>
          <p:spPr>
            <a:xfrm>
              <a:off x="9077906" y="2033951"/>
              <a:ext cx="2430215" cy="52569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Log Error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16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84B6-2877-4603-A642-8F99FA6C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– 2/3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309DCC-5723-48CE-9ECA-07A3312E010A}"/>
              </a:ext>
            </a:extLst>
          </p:cNvPr>
          <p:cNvGrpSpPr/>
          <p:nvPr/>
        </p:nvGrpSpPr>
        <p:grpSpPr>
          <a:xfrm>
            <a:off x="838200" y="5636238"/>
            <a:ext cx="9835562" cy="1112521"/>
            <a:chOff x="676195" y="4644931"/>
            <a:chExt cx="9835562" cy="1325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4A9972-5369-4ED1-BDFC-BE59369F7C13}"/>
                </a:ext>
              </a:extLst>
            </p:cNvPr>
            <p:cNvSpPr/>
            <p:nvPr/>
          </p:nvSpPr>
          <p:spPr>
            <a:xfrm>
              <a:off x="676195" y="4644931"/>
              <a:ext cx="9835562" cy="13255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Algoritma</a:t>
              </a:r>
              <a:r>
                <a:rPr lang="en-US" sz="2400" dirty="0"/>
                <a:t> Machine Learning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A9A3FA2-6800-46AC-8F62-843F2C557D5B}"/>
                </a:ext>
              </a:extLst>
            </p:cNvPr>
            <p:cNvSpPr/>
            <p:nvPr/>
          </p:nvSpPr>
          <p:spPr>
            <a:xfrm>
              <a:off x="1340010" y="5201077"/>
              <a:ext cx="3822700" cy="48510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Supervised Learning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B2280-C3DA-41E7-9B2F-A41051D098BB}"/>
                </a:ext>
              </a:extLst>
            </p:cNvPr>
            <p:cNvSpPr/>
            <p:nvPr/>
          </p:nvSpPr>
          <p:spPr>
            <a:xfrm>
              <a:off x="5955018" y="5201077"/>
              <a:ext cx="3822700" cy="4851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Unsupervised Learning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D9CC1F-44E9-41B1-9CAC-BF8B143CD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30933"/>
              </p:ext>
            </p:extLst>
          </p:nvPr>
        </p:nvGraphicFramePr>
        <p:xfrm>
          <a:off x="1676612" y="4021249"/>
          <a:ext cx="81280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14427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768811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8804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87230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0366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4186770"/>
                    </a:ext>
                  </a:extLst>
                </a:gridCol>
              </a:tblGrid>
              <a:tr h="270803">
                <a:tc>
                  <a:txBody>
                    <a:bodyPr/>
                    <a:lstStyle/>
                    <a:p>
                      <a:r>
                        <a:rPr lang="en-US" dirty="0"/>
                        <a:t>Feature-1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Feature-n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88028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4173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99157"/>
                  </a:ext>
                </a:extLst>
              </a:tr>
            </a:tbl>
          </a:graphicData>
        </a:graphic>
      </p:graphicFrame>
      <p:sp>
        <p:nvSpPr>
          <p:cNvPr id="30" name="Arrow: Down 29">
            <a:extLst>
              <a:ext uri="{FF2B5EF4-FFF2-40B4-BE49-F238E27FC236}">
                <a16:creationId xmlns:a16="http://schemas.microsoft.com/office/drawing/2014/main" id="{73F96FA7-80D7-4E3D-94E9-C7530F80ABFE}"/>
              </a:ext>
            </a:extLst>
          </p:cNvPr>
          <p:cNvSpPr/>
          <p:nvPr/>
        </p:nvSpPr>
        <p:spPr>
          <a:xfrm>
            <a:off x="5526528" y="2705047"/>
            <a:ext cx="497754" cy="3159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77EB242-14F1-41D9-9A74-E31E7A295F46}"/>
              </a:ext>
            </a:extLst>
          </p:cNvPr>
          <p:cNvSpPr/>
          <p:nvPr/>
        </p:nvSpPr>
        <p:spPr>
          <a:xfrm>
            <a:off x="5507104" y="5202089"/>
            <a:ext cx="497754" cy="3222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F06A37-0A3A-4FB6-A6AD-08E55413084D}"/>
              </a:ext>
            </a:extLst>
          </p:cNvPr>
          <p:cNvSpPr/>
          <p:nvPr/>
        </p:nvSpPr>
        <p:spPr>
          <a:xfrm>
            <a:off x="4479524" y="3094504"/>
            <a:ext cx="2591761" cy="5256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Feature Extraction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1A870D9-EE87-40CD-8574-3D4B40BEDBD2}"/>
              </a:ext>
            </a:extLst>
          </p:cNvPr>
          <p:cNvSpPr/>
          <p:nvPr/>
        </p:nvSpPr>
        <p:spPr>
          <a:xfrm>
            <a:off x="5511159" y="3682879"/>
            <a:ext cx="497754" cy="3159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706599-1363-459E-9D9B-CC94D31ABCD1}"/>
              </a:ext>
            </a:extLst>
          </p:cNvPr>
          <p:cNvGrpSpPr/>
          <p:nvPr/>
        </p:nvGrpSpPr>
        <p:grpSpPr>
          <a:xfrm>
            <a:off x="7071285" y="2745368"/>
            <a:ext cx="4863276" cy="1015663"/>
            <a:chOff x="7071285" y="2653160"/>
            <a:chExt cx="4863276" cy="101566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B189FA-5FA6-4723-AB76-B6A514485523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7071285" y="3042965"/>
              <a:ext cx="402107" cy="3143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C72844-AF40-419D-BF20-F92F99CAD447}"/>
                </a:ext>
              </a:extLst>
            </p:cNvPr>
            <p:cNvSpPr txBox="1"/>
            <p:nvPr/>
          </p:nvSpPr>
          <p:spPr>
            <a:xfrm>
              <a:off x="7473392" y="2653160"/>
              <a:ext cx="4461169" cy="1015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Proses </a:t>
              </a:r>
              <a:r>
                <a:rPr lang="en-US" sz="2000" dirty="0" err="1"/>
                <a:t>untuk</a:t>
              </a:r>
              <a:r>
                <a:rPr lang="en-US" sz="2000" dirty="0"/>
                <a:t> </a:t>
              </a:r>
              <a:r>
                <a:rPr lang="en-US" sz="2000" dirty="0" err="1"/>
                <a:t>mengubah</a:t>
              </a:r>
              <a:r>
                <a:rPr lang="en-US" sz="2000" dirty="0"/>
                <a:t> data </a:t>
              </a:r>
              <a:r>
                <a:rPr lang="en-US" sz="2000" dirty="0" err="1"/>
                <a:t>mentah</a:t>
              </a:r>
              <a:r>
                <a:rPr lang="en-US" sz="2000" dirty="0"/>
                <a:t> </a:t>
              </a:r>
              <a:r>
                <a:rPr lang="en-US" sz="2000" dirty="0" err="1"/>
                <a:t>menjadi</a:t>
              </a:r>
              <a:r>
                <a:rPr lang="en-US" sz="2000" dirty="0"/>
                <a:t> data </a:t>
              </a:r>
              <a:r>
                <a:rPr lang="en-US" sz="2000" dirty="0" err="1"/>
                <a:t>dengan</a:t>
              </a:r>
              <a:r>
                <a:rPr lang="en-US" sz="2000" dirty="0"/>
                <a:t> format yang </a:t>
              </a:r>
              <a:r>
                <a:rPr lang="en-US" sz="2000" dirty="0" err="1"/>
                <a:t>dapat</a:t>
              </a:r>
              <a:r>
                <a:rPr lang="en-US" sz="2000" dirty="0"/>
                <a:t> </a:t>
              </a:r>
              <a:r>
                <a:rPr lang="en-US" sz="2000" dirty="0" err="1"/>
                <a:t>diproses</a:t>
              </a:r>
              <a:r>
                <a:rPr lang="en-US" sz="2000" dirty="0"/>
                <a:t> oleh </a:t>
              </a:r>
              <a:r>
                <a:rPr lang="en-US" sz="2000" dirty="0" err="1"/>
                <a:t>algoritma</a:t>
              </a:r>
              <a:r>
                <a:rPr lang="en-US" sz="2000" dirty="0"/>
                <a:t> machine learning 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5783C4-4E0F-488E-BF62-FA0F88E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4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D39B09-DA31-4B3E-B7A9-AECD63254148}"/>
              </a:ext>
            </a:extLst>
          </p:cNvPr>
          <p:cNvGrpSpPr/>
          <p:nvPr/>
        </p:nvGrpSpPr>
        <p:grpSpPr>
          <a:xfrm>
            <a:off x="9804614" y="4234880"/>
            <a:ext cx="2159426" cy="1107977"/>
            <a:chOff x="9804614" y="4142672"/>
            <a:chExt cx="2159426" cy="110797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46C065-4885-42DF-A95E-65BD371C45FB}"/>
                </a:ext>
              </a:extLst>
            </p:cNvPr>
            <p:cNvCxnSpPr>
              <a:cxnSpLocks/>
            </p:cNvCxnSpPr>
            <p:nvPr/>
          </p:nvCxnSpPr>
          <p:spPr>
            <a:xfrm>
              <a:off x="9804614" y="4142672"/>
              <a:ext cx="341886" cy="345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B03A21-6BB0-4BBB-9CE2-BA04D7899384}"/>
                </a:ext>
              </a:extLst>
            </p:cNvPr>
            <p:cNvSpPr txBox="1"/>
            <p:nvPr/>
          </p:nvSpPr>
          <p:spPr>
            <a:xfrm>
              <a:off x="9939723" y="4481208"/>
              <a:ext cx="2024317" cy="769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Feature </a:t>
              </a:r>
            </a:p>
            <a:p>
              <a:r>
                <a:rPr lang="en-US" sz="2200" dirty="0"/>
                <a:t>representation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4438E9-AF60-468F-AD1C-6A579A2A9990}"/>
              </a:ext>
            </a:extLst>
          </p:cNvPr>
          <p:cNvGrpSpPr/>
          <p:nvPr/>
        </p:nvGrpSpPr>
        <p:grpSpPr>
          <a:xfrm>
            <a:off x="683879" y="1429230"/>
            <a:ext cx="10957432" cy="1210035"/>
            <a:chOff x="683879" y="1498386"/>
            <a:chExt cx="10957432" cy="121003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E3BFF05-C57E-4DE9-9A7D-23B45E5E462F}"/>
                </a:ext>
              </a:extLst>
            </p:cNvPr>
            <p:cNvSpPr/>
            <p:nvPr/>
          </p:nvSpPr>
          <p:spPr>
            <a:xfrm>
              <a:off x="838200" y="2010040"/>
              <a:ext cx="1259541" cy="5256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Gambar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80C0F2E-085F-4C78-8292-8B2BAAF30CD0}"/>
                </a:ext>
              </a:extLst>
            </p:cNvPr>
            <p:cNvSpPr/>
            <p:nvPr/>
          </p:nvSpPr>
          <p:spPr>
            <a:xfrm>
              <a:off x="2264148" y="2010041"/>
              <a:ext cx="910718" cy="5256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Audio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98FAB03-7D82-4E50-99CC-0ABC9260928F}"/>
                </a:ext>
              </a:extLst>
            </p:cNvPr>
            <p:cNvSpPr/>
            <p:nvPr/>
          </p:nvSpPr>
          <p:spPr>
            <a:xfrm>
              <a:off x="3295129" y="2017468"/>
              <a:ext cx="781451" cy="52569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Text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2A0C235-1177-41D8-8BE4-D24D10EFE15F}"/>
                </a:ext>
              </a:extLst>
            </p:cNvPr>
            <p:cNvSpPr/>
            <p:nvPr/>
          </p:nvSpPr>
          <p:spPr>
            <a:xfrm>
              <a:off x="4232807" y="2023081"/>
              <a:ext cx="2925537" cy="52569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DNA/Protein Sequence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54E2B5-FED8-4A95-B511-E8764CCE367E}"/>
                </a:ext>
              </a:extLst>
            </p:cNvPr>
            <p:cNvSpPr txBox="1"/>
            <p:nvPr/>
          </p:nvSpPr>
          <p:spPr>
            <a:xfrm>
              <a:off x="4677169" y="1518769"/>
              <a:ext cx="1862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</a:t>
              </a:r>
              <a:r>
                <a:rPr lang="en-US" sz="2400" b="1" dirty="0" err="1"/>
                <a:t>Mentah</a:t>
              </a:r>
              <a:endParaRPr lang="en-US" sz="24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B28472-80A1-4805-A82F-E3E108076135}"/>
                </a:ext>
              </a:extLst>
            </p:cNvPr>
            <p:cNvSpPr/>
            <p:nvPr/>
          </p:nvSpPr>
          <p:spPr>
            <a:xfrm>
              <a:off x="683879" y="1498386"/>
              <a:ext cx="10957432" cy="12100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C552928-DA23-4785-88CA-21D108E8E0B1}"/>
                </a:ext>
              </a:extLst>
            </p:cNvPr>
            <p:cNvSpPr/>
            <p:nvPr/>
          </p:nvSpPr>
          <p:spPr>
            <a:xfrm>
              <a:off x="7289738" y="2033952"/>
              <a:ext cx="1723633" cy="5256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Log Network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B0D5709-67CC-4D7D-A548-DDDF860E8E88}"/>
                </a:ext>
              </a:extLst>
            </p:cNvPr>
            <p:cNvSpPr/>
            <p:nvPr/>
          </p:nvSpPr>
          <p:spPr>
            <a:xfrm>
              <a:off x="9077906" y="2033951"/>
              <a:ext cx="2430215" cy="52569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Log Error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5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6831B2-AC5D-4A3D-AC9F-9EC925B2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– 3/3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2A7F14-94B7-449E-BDD4-00DB4409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feature extraction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feature representation yang </a:t>
            </a:r>
            <a:r>
              <a:rPr lang="en-US" dirty="0" err="1"/>
              <a:t>bagus</a:t>
            </a:r>
            <a:r>
              <a:rPr lang="en-US" dirty="0"/>
              <a:t>.</a:t>
            </a:r>
          </a:p>
          <a:p>
            <a:r>
              <a:rPr lang="en-US" dirty="0"/>
              <a:t>Feature representation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kasus</a:t>
            </a:r>
            <a:r>
              <a:rPr lang="en-US" dirty="0"/>
              <a:t> supervised learning: feature representation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A9312-FD4B-484B-9EAC-B4AF5790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282A-2641-48FA-B0AA-04DA75B8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Riset</a:t>
            </a:r>
            <a:r>
              <a:rPr lang="en-US" dirty="0"/>
              <a:t> – Feature Extraction 1/4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50F2-401A-4B7C-9415-D1829080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feature extraction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data </a:t>
            </a:r>
            <a:r>
              <a:rPr lang="en-US" dirty="0" err="1"/>
              <a:t>mentah</a:t>
            </a:r>
            <a:r>
              <a:rPr lang="en-US" dirty="0"/>
              <a:t> (image, audio, video, text dan lain-lain) </a:t>
            </a:r>
            <a:r>
              <a:rPr lang="en-US" dirty="0" err="1"/>
              <a:t>menjadi</a:t>
            </a:r>
            <a:r>
              <a:rPr lang="en-US" dirty="0"/>
              <a:t> feature representation.</a:t>
            </a:r>
          </a:p>
          <a:p>
            <a:r>
              <a:rPr lang="en-US" dirty="0"/>
              <a:t>Ide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feature extraction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membuat</a:t>
            </a:r>
            <a:r>
              <a:rPr lang="en-US" b="1" dirty="0">
                <a:solidFill>
                  <a:srgbClr val="FF0000"/>
                </a:solidFill>
              </a:rPr>
              <a:t> feature representation </a:t>
            </a:r>
            <a:r>
              <a:rPr lang="en-US" b="1" dirty="0" err="1">
                <a:solidFill>
                  <a:srgbClr val="FF0000"/>
                </a:solidFill>
              </a:rPr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b="1" dirty="0">
                <a:solidFill>
                  <a:srgbClr val="FF0000"/>
                </a:solidFill>
              </a:rPr>
              <a:t> feature extraction </a:t>
            </a:r>
            <a:r>
              <a:rPr lang="en-US" b="1" dirty="0" err="1">
                <a:solidFill>
                  <a:srgbClr val="FF0000"/>
                </a:solidFill>
              </a:rPr>
              <a:t>baru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feature extraction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</a:t>
            </a:r>
            <a:r>
              <a:rPr lang="en-US" dirty="0" err="1"/>
              <a:t>mentah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: image) </a:t>
            </a:r>
            <a:r>
              <a:rPr lang="en-US" b="1" dirty="0" err="1">
                <a:solidFill>
                  <a:srgbClr val="FF0000"/>
                </a:solidFill>
              </a:rPr>
              <a:t>ke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jenis</a:t>
            </a:r>
            <a:r>
              <a:rPr lang="en-US" b="1" dirty="0">
                <a:solidFill>
                  <a:srgbClr val="FF0000"/>
                </a:solidFill>
              </a:rPr>
              <a:t> data </a:t>
            </a:r>
            <a:r>
              <a:rPr lang="en-US" b="1" dirty="0" err="1">
                <a:solidFill>
                  <a:srgbClr val="FF0000"/>
                </a:solidFill>
              </a:rPr>
              <a:t>mentah</a:t>
            </a:r>
            <a:r>
              <a:rPr lang="en-US" b="1" dirty="0">
                <a:solidFill>
                  <a:srgbClr val="FF0000"/>
                </a:solidFill>
              </a:rPr>
              <a:t> yang lain </a:t>
            </a:r>
            <a:r>
              <a:rPr lang="en-US" dirty="0"/>
              <a:t>(DNA/Protein sequence).</a:t>
            </a:r>
          </a:p>
          <a:p>
            <a:pPr lvl="1"/>
            <a:r>
              <a:rPr lang="en-US" dirty="0" err="1"/>
              <a:t>Mengabungkan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feature extraction yang </a:t>
            </a:r>
            <a:r>
              <a:rPr lang="en-US" b="1" dirty="0" err="1">
                <a:solidFill>
                  <a:srgbClr val="FF0000"/>
                </a:solidFill>
              </a:rPr>
              <a:t>telah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B6FD4-C08F-4815-8BF3-FF764B5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E6DA-7B32-435B-949B-BC1DA45C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Riset</a:t>
            </a:r>
            <a:r>
              <a:rPr lang="en-US" dirty="0"/>
              <a:t> – Feature Extraction 2/4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0A63-2466-4162-85A4-1CE92ECD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44"/>
            <a:ext cx="10515600" cy="4351338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feature representation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feature extraction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2E5BE-4A1B-4374-80E1-34DCEB52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B5E96-421D-4816-A42E-8EDD45B014DC}"/>
              </a:ext>
            </a:extLst>
          </p:cNvPr>
          <p:cNvSpPr/>
          <p:nvPr/>
        </p:nvSpPr>
        <p:spPr>
          <a:xfrm>
            <a:off x="231164" y="4102134"/>
            <a:ext cx="182880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</a:t>
            </a:r>
            <a:r>
              <a:rPr lang="en-US" sz="2400" dirty="0" err="1"/>
              <a:t>Mentah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0F79F5-8062-4BF1-AB52-10919C287571}"/>
              </a:ext>
            </a:extLst>
          </p:cNvPr>
          <p:cNvSpPr/>
          <p:nvPr/>
        </p:nvSpPr>
        <p:spPr>
          <a:xfrm>
            <a:off x="2767530" y="2720148"/>
            <a:ext cx="2096464" cy="330413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DA028-11B5-4030-9E73-CDA9841DE4DF}"/>
              </a:ext>
            </a:extLst>
          </p:cNvPr>
          <p:cNvSpPr txBox="1"/>
          <p:nvPr/>
        </p:nvSpPr>
        <p:spPr>
          <a:xfrm>
            <a:off x="2618727" y="6132510"/>
            <a:ext cx="247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F2ACCF-9030-408B-9018-C59294E53E8E}"/>
              </a:ext>
            </a:extLst>
          </p:cNvPr>
          <p:cNvGrpSpPr/>
          <p:nvPr/>
        </p:nvGrpSpPr>
        <p:grpSpPr>
          <a:xfrm>
            <a:off x="2020315" y="3071360"/>
            <a:ext cx="4902862" cy="764246"/>
            <a:chOff x="2020315" y="3071360"/>
            <a:chExt cx="4902862" cy="7642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FAC21E-86F2-4837-8C38-3788FD67CB1A}"/>
                </a:ext>
              </a:extLst>
            </p:cNvPr>
            <p:cNvSpPr/>
            <p:nvPr/>
          </p:nvSpPr>
          <p:spPr>
            <a:xfrm>
              <a:off x="3110756" y="3072333"/>
              <a:ext cx="1438192" cy="522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Metode</a:t>
              </a:r>
              <a:r>
                <a:rPr lang="en-US" sz="2400" dirty="0">
                  <a:solidFill>
                    <a:schemeClr val="tx1"/>
                  </a:solidFill>
                </a:rPr>
                <a:t> A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3418CF4-4BFD-4F2C-B782-48F9A070E54C}"/>
                </a:ext>
              </a:extLst>
            </p:cNvPr>
            <p:cNvSpPr/>
            <p:nvPr/>
          </p:nvSpPr>
          <p:spPr>
            <a:xfrm rot="19115396">
              <a:off x="2020315" y="3557763"/>
              <a:ext cx="1150719" cy="27784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3BF91BD-FCCE-4F4B-B285-64A90E938405}"/>
                </a:ext>
              </a:extLst>
            </p:cNvPr>
            <p:cNvSpPr/>
            <p:nvPr/>
          </p:nvSpPr>
          <p:spPr>
            <a:xfrm>
              <a:off x="4683045" y="3211927"/>
              <a:ext cx="606777" cy="27674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1F2780-569E-4CF2-8414-805D906BE98F}"/>
                </a:ext>
              </a:extLst>
            </p:cNvPr>
            <p:cNvSpPr/>
            <p:nvPr/>
          </p:nvSpPr>
          <p:spPr>
            <a:xfrm>
              <a:off x="5484985" y="3071360"/>
              <a:ext cx="1438192" cy="522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Output 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7CCF5-99A3-4984-A83C-4BD0EF40A854}"/>
              </a:ext>
            </a:extLst>
          </p:cNvPr>
          <p:cNvGrpSpPr/>
          <p:nvPr/>
        </p:nvGrpSpPr>
        <p:grpSpPr>
          <a:xfrm>
            <a:off x="2132305" y="4102134"/>
            <a:ext cx="4790872" cy="539237"/>
            <a:chOff x="2132305" y="4102134"/>
            <a:chExt cx="4790872" cy="5392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79B63-9799-4E56-B19A-08C98C49CAA1}"/>
                </a:ext>
              </a:extLst>
            </p:cNvPr>
            <p:cNvSpPr/>
            <p:nvPr/>
          </p:nvSpPr>
          <p:spPr>
            <a:xfrm>
              <a:off x="3110756" y="4102134"/>
              <a:ext cx="143819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Metode</a:t>
              </a:r>
              <a:r>
                <a:rPr lang="en-US" sz="2400" dirty="0">
                  <a:solidFill>
                    <a:schemeClr val="tx1"/>
                  </a:solidFill>
                </a:rPr>
                <a:t> B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DE38339-CC15-4473-A176-5FFB81D7D0D2}"/>
                </a:ext>
              </a:extLst>
            </p:cNvPr>
            <p:cNvSpPr/>
            <p:nvPr/>
          </p:nvSpPr>
          <p:spPr>
            <a:xfrm>
              <a:off x="2132305" y="4224469"/>
              <a:ext cx="895207" cy="27837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A193AE8-5985-4CD5-B699-B2FA76229788}"/>
                </a:ext>
              </a:extLst>
            </p:cNvPr>
            <p:cNvSpPr/>
            <p:nvPr/>
          </p:nvSpPr>
          <p:spPr>
            <a:xfrm>
              <a:off x="4683047" y="4233027"/>
              <a:ext cx="606776" cy="2698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983007-CFFA-48AD-B037-16C83DB074EB}"/>
                </a:ext>
              </a:extLst>
            </p:cNvPr>
            <p:cNvSpPr/>
            <p:nvPr/>
          </p:nvSpPr>
          <p:spPr>
            <a:xfrm>
              <a:off x="5484985" y="4118857"/>
              <a:ext cx="143819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Output 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A621AD-1E77-4403-A766-74A71048453F}"/>
              </a:ext>
            </a:extLst>
          </p:cNvPr>
          <p:cNvGrpSpPr/>
          <p:nvPr/>
        </p:nvGrpSpPr>
        <p:grpSpPr>
          <a:xfrm>
            <a:off x="1996497" y="4923424"/>
            <a:ext cx="4926680" cy="726369"/>
            <a:chOff x="1996497" y="4923424"/>
            <a:chExt cx="4926680" cy="7263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EDA88F-4EB1-46E4-A327-A16764F5112B}"/>
                </a:ext>
              </a:extLst>
            </p:cNvPr>
            <p:cNvSpPr/>
            <p:nvPr/>
          </p:nvSpPr>
          <p:spPr>
            <a:xfrm>
              <a:off x="3110756" y="5127279"/>
              <a:ext cx="1438192" cy="5225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Metode</a:t>
              </a:r>
              <a:r>
                <a:rPr lang="en-US" sz="2400" dirty="0">
                  <a:solidFill>
                    <a:schemeClr val="tx1"/>
                  </a:solidFill>
                </a:rPr>
                <a:t> C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0758BB66-3FB1-4889-A6E6-66D218A96FDC}"/>
                </a:ext>
              </a:extLst>
            </p:cNvPr>
            <p:cNvSpPr/>
            <p:nvPr/>
          </p:nvSpPr>
          <p:spPr>
            <a:xfrm rot="2348295">
              <a:off x="1996497" y="4923424"/>
              <a:ext cx="1150719" cy="2778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A4285F8-16DA-4409-9C13-19E6D6D19319}"/>
                </a:ext>
              </a:extLst>
            </p:cNvPr>
            <p:cNvSpPr/>
            <p:nvPr/>
          </p:nvSpPr>
          <p:spPr>
            <a:xfrm>
              <a:off x="4683045" y="5255759"/>
              <a:ext cx="606777" cy="26981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1FBFD9-EDEE-413B-86A5-C943E24E708C}"/>
                </a:ext>
              </a:extLst>
            </p:cNvPr>
            <p:cNvSpPr/>
            <p:nvPr/>
          </p:nvSpPr>
          <p:spPr>
            <a:xfrm>
              <a:off x="5484985" y="5127279"/>
              <a:ext cx="1438192" cy="5225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Output C</a:t>
              </a:r>
            </a:p>
          </p:txBody>
        </p:sp>
      </p:grp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685A6A8-BF09-4D07-8B31-FD38B203037C}"/>
              </a:ext>
            </a:extLst>
          </p:cNvPr>
          <p:cNvSpPr/>
          <p:nvPr/>
        </p:nvSpPr>
        <p:spPr>
          <a:xfrm>
            <a:off x="7092363" y="3350299"/>
            <a:ext cx="568619" cy="19901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954A29-112C-475A-A441-14B4764D7941}"/>
              </a:ext>
            </a:extLst>
          </p:cNvPr>
          <p:cNvGrpSpPr/>
          <p:nvPr/>
        </p:nvGrpSpPr>
        <p:grpSpPr>
          <a:xfrm>
            <a:off x="7776380" y="4084094"/>
            <a:ext cx="4322753" cy="1129147"/>
            <a:chOff x="7776380" y="4084094"/>
            <a:chExt cx="4322753" cy="11291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354485-EF72-41E5-9DF4-564B01701546}"/>
                </a:ext>
              </a:extLst>
            </p:cNvPr>
            <p:cNvSpPr txBox="1"/>
            <p:nvPr/>
          </p:nvSpPr>
          <p:spPr>
            <a:xfrm>
              <a:off x="7955819" y="4751576"/>
              <a:ext cx="3770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Feature Representation </a:t>
              </a:r>
              <a:r>
                <a:rPr lang="en-US" sz="2400" dirty="0" err="1"/>
                <a:t>Baru</a:t>
              </a:r>
              <a:endParaRPr lang="en-US" sz="2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066DA4-42E5-4FC7-B7F9-E5F60918E8AE}"/>
                </a:ext>
              </a:extLst>
            </p:cNvPr>
            <p:cNvSpPr/>
            <p:nvPr/>
          </p:nvSpPr>
          <p:spPr>
            <a:xfrm>
              <a:off x="7776380" y="4084094"/>
              <a:ext cx="1438192" cy="522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Output 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49FEF8-AA92-4D3D-B825-5FAC609B75F0}"/>
                </a:ext>
              </a:extLst>
            </p:cNvPr>
            <p:cNvSpPr/>
            <p:nvPr/>
          </p:nvSpPr>
          <p:spPr>
            <a:xfrm>
              <a:off x="9227317" y="4084094"/>
              <a:ext cx="143819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Output B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B222BE-D01E-4AFE-8167-971A4CF19201}"/>
                </a:ext>
              </a:extLst>
            </p:cNvPr>
            <p:cNvSpPr/>
            <p:nvPr/>
          </p:nvSpPr>
          <p:spPr>
            <a:xfrm>
              <a:off x="10660941" y="4086621"/>
              <a:ext cx="1438192" cy="5225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Output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16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7198-D6A0-4AF1-AA57-642B7E9A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Riset</a:t>
            </a:r>
            <a:r>
              <a:rPr lang="en-US" dirty="0"/>
              <a:t> – Feature Extraction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511-332F-4A68-AE27-8674AD7C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menemukan</a:t>
            </a:r>
            <a:r>
              <a:rPr lang="en-US" b="1" dirty="0">
                <a:solidFill>
                  <a:srgbClr val="FF0000"/>
                </a:solidFill>
              </a:rPr>
              <a:t> feature representation </a:t>
            </a:r>
            <a:r>
              <a:rPr lang="en-US" b="1" dirty="0" err="1">
                <a:solidFill>
                  <a:srgbClr val="FF0000"/>
                </a:solidFill>
              </a:rPr>
              <a:t>baru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learning.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Meningkatkan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keakuratan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prediksi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5B3E0-955B-4385-AC3B-A735385E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436-77CA-440A-96A2-5104789D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Riset</a:t>
            </a:r>
            <a:r>
              <a:rPr lang="en-US" dirty="0"/>
              <a:t> – Feature Extraction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FC4E-746E-436B-A137-96C74285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Riset</a:t>
            </a:r>
            <a:r>
              <a:rPr lang="en-US" dirty="0"/>
              <a:t> 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Riset</a:t>
            </a:r>
            <a:r>
              <a:rPr lang="en-US" dirty="0"/>
              <a:t> II (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Riset</a:t>
            </a:r>
            <a:r>
              <a:rPr lang="en-US" b="1" dirty="0">
                <a:solidFill>
                  <a:srgbClr val="FF0000"/>
                </a:solidFill>
              </a:rPr>
              <a:t> III (</a:t>
            </a:r>
            <a:r>
              <a:rPr lang="en-US" b="1" dirty="0" err="1">
                <a:solidFill>
                  <a:srgbClr val="FF0000"/>
                </a:solidFill>
              </a:rPr>
              <a:t>menggabungkan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metode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7D805-BA32-4726-A5AA-049F8EEF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988F8D-B8CC-4E86-8B6B-5418FF3C973F}"/>
              </a:ext>
            </a:extLst>
          </p:cNvPr>
          <p:cNvGrpSpPr/>
          <p:nvPr/>
        </p:nvGrpSpPr>
        <p:grpSpPr>
          <a:xfrm>
            <a:off x="1176313" y="2031152"/>
            <a:ext cx="9839373" cy="1167974"/>
            <a:chOff x="2186586" y="2474258"/>
            <a:chExt cx="9839373" cy="11679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41347B-B799-48B1-8F40-A51F3A488530}"/>
                </a:ext>
              </a:extLst>
            </p:cNvPr>
            <p:cNvSpPr/>
            <p:nvPr/>
          </p:nvSpPr>
          <p:spPr>
            <a:xfrm>
              <a:off x="2186586" y="2816944"/>
              <a:ext cx="1013584" cy="5301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Text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40B0C0-1E7D-4C4B-852F-055897F9A81A}"/>
                </a:ext>
              </a:extLst>
            </p:cNvPr>
            <p:cNvSpPr/>
            <p:nvPr/>
          </p:nvSpPr>
          <p:spPr>
            <a:xfrm>
              <a:off x="3788825" y="2790277"/>
              <a:ext cx="1438192" cy="522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tx1"/>
                  </a:solidFill>
                </a:rPr>
                <a:t>Metode</a:t>
              </a:r>
              <a:r>
                <a:rPr lang="en-US" sz="2200" dirty="0">
                  <a:solidFill>
                    <a:schemeClr val="tx1"/>
                  </a:solidFill>
                </a:rPr>
                <a:t> A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EA41E59-BA10-4E8A-B155-1DDCC058B744}"/>
                </a:ext>
              </a:extLst>
            </p:cNvPr>
            <p:cNvSpPr/>
            <p:nvPr/>
          </p:nvSpPr>
          <p:spPr>
            <a:xfrm>
              <a:off x="3350835" y="2915809"/>
              <a:ext cx="329817" cy="27718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681FD5-508C-4BA7-86CA-82C7E2D73554}"/>
                </a:ext>
              </a:extLst>
            </p:cNvPr>
            <p:cNvSpPr/>
            <p:nvPr/>
          </p:nvSpPr>
          <p:spPr>
            <a:xfrm>
              <a:off x="5773180" y="2799007"/>
              <a:ext cx="1438192" cy="522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Output 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98A194-69D2-42E7-AC98-391EA1C77799}"/>
                </a:ext>
              </a:extLst>
            </p:cNvPr>
            <p:cNvSpPr/>
            <p:nvPr/>
          </p:nvSpPr>
          <p:spPr>
            <a:xfrm>
              <a:off x="7757535" y="2474258"/>
              <a:ext cx="1438192" cy="11679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tx1"/>
                  </a:solidFill>
                </a:rPr>
                <a:t>Algoritma</a:t>
              </a:r>
              <a:r>
                <a:rPr lang="en-US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</a:rPr>
                <a:t>Klasifikasi</a:t>
              </a:r>
              <a:r>
                <a:rPr lang="en-US" sz="2200" dirty="0">
                  <a:solidFill>
                    <a:schemeClr val="tx1"/>
                  </a:solidFill>
                </a:rPr>
                <a:t> A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A1AB42C-4106-4CFF-8FCC-F1580AEC3888}"/>
                </a:ext>
              </a:extLst>
            </p:cNvPr>
            <p:cNvSpPr/>
            <p:nvPr/>
          </p:nvSpPr>
          <p:spPr>
            <a:xfrm>
              <a:off x="5331164" y="2919651"/>
              <a:ext cx="329817" cy="27718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0DDA627-6C34-43A5-8D0A-017707FF0F6E}"/>
                </a:ext>
              </a:extLst>
            </p:cNvPr>
            <p:cNvSpPr/>
            <p:nvPr/>
          </p:nvSpPr>
          <p:spPr>
            <a:xfrm>
              <a:off x="7321812" y="2912939"/>
              <a:ext cx="329817" cy="27718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4D8AA43-8381-409E-A47D-FA8D85C0508E}"/>
                </a:ext>
              </a:extLst>
            </p:cNvPr>
            <p:cNvSpPr/>
            <p:nvPr/>
          </p:nvSpPr>
          <p:spPr>
            <a:xfrm>
              <a:off x="9312975" y="2919651"/>
              <a:ext cx="329817" cy="27718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075FDE-D982-4B1A-BF48-426D3061208C}"/>
                </a:ext>
              </a:extLst>
            </p:cNvPr>
            <p:cNvSpPr/>
            <p:nvPr/>
          </p:nvSpPr>
          <p:spPr>
            <a:xfrm>
              <a:off x="9760040" y="2715899"/>
              <a:ext cx="2265919" cy="6712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tx1"/>
                  </a:solidFill>
                </a:rPr>
                <a:t>Akurasi</a:t>
              </a:r>
              <a:r>
                <a:rPr lang="en-US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</a:rPr>
                <a:t>Prediksi</a:t>
              </a:r>
              <a:r>
                <a:rPr lang="en-US" sz="2200" dirty="0">
                  <a:solidFill>
                    <a:schemeClr val="tx1"/>
                  </a:solidFill>
                </a:rPr>
                <a:t> 85%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C1E1D-C43F-4AEF-B383-CA2142323BEA}"/>
              </a:ext>
            </a:extLst>
          </p:cNvPr>
          <p:cNvGrpSpPr/>
          <p:nvPr/>
        </p:nvGrpSpPr>
        <p:grpSpPr>
          <a:xfrm>
            <a:off x="1256448" y="3337638"/>
            <a:ext cx="9759238" cy="1167974"/>
            <a:chOff x="1851784" y="3311013"/>
            <a:chExt cx="9759238" cy="116797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BFF2C15-8C38-4BE8-80A9-DAAEF08A636B}"/>
                </a:ext>
              </a:extLst>
            </p:cNvPr>
            <p:cNvSpPr/>
            <p:nvPr/>
          </p:nvSpPr>
          <p:spPr>
            <a:xfrm>
              <a:off x="1851784" y="3626059"/>
              <a:ext cx="975941" cy="5301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Text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42D034-8373-4B70-8EC1-9F2D4C808FB0}"/>
                </a:ext>
              </a:extLst>
            </p:cNvPr>
            <p:cNvSpPr/>
            <p:nvPr/>
          </p:nvSpPr>
          <p:spPr>
            <a:xfrm>
              <a:off x="3373888" y="3627032"/>
              <a:ext cx="143819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bg1"/>
                  </a:solidFill>
                </a:rPr>
                <a:t>Metode</a:t>
              </a:r>
              <a:r>
                <a:rPr lang="en-US" sz="220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D80B6EB-8725-4472-AB83-1ACA33AF7EA0}"/>
                </a:ext>
              </a:extLst>
            </p:cNvPr>
            <p:cNvSpPr/>
            <p:nvPr/>
          </p:nvSpPr>
          <p:spPr>
            <a:xfrm>
              <a:off x="2935898" y="3752564"/>
              <a:ext cx="329817" cy="2771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B8CC13-06A8-4433-B3D3-DE6D13B224AE}"/>
                </a:ext>
              </a:extLst>
            </p:cNvPr>
            <p:cNvSpPr/>
            <p:nvPr/>
          </p:nvSpPr>
          <p:spPr>
            <a:xfrm>
              <a:off x="5358243" y="3635762"/>
              <a:ext cx="143819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Output B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6A749C-47D7-46F3-871A-564A9B54BA5F}"/>
                </a:ext>
              </a:extLst>
            </p:cNvPr>
            <p:cNvSpPr/>
            <p:nvPr/>
          </p:nvSpPr>
          <p:spPr>
            <a:xfrm>
              <a:off x="7342598" y="3311013"/>
              <a:ext cx="1438192" cy="11679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tx1"/>
                  </a:solidFill>
                </a:rPr>
                <a:t>Algoritma</a:t>
              </a:r>
              <a:r>
                <a:rPr lang="en-US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</a:rPr>
                <a:t>Klasifikasi</a:t>
              </a:r>
              <a:r>
                <a:rPr lang="en-US" sz="2200" dirty="0">
                  <a:solidFill>
                    <a:schemeClr val="tx1"/>
                  </a:solidFill>
                </a:rPr>
                <a:t> A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E09FB945-DE99-4E3A-981D-E401A736A3E8}"/>
                </a:ext>
              </a:extLst>
            </p:cNvPr>
            <p:cNvSpPr/>
            <p:nvPr/>
          </p:nvSpPr>
          <p:spPr>
            <a:xfrm>
              <a:off x="4916227" y="3756406"/>
              <a:ext cx="329817" cy="2771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179DAAA-9D7C-4F5B-9DB3-AAEBBA3FF0B1}"/>
                </a:ext>
              </a:extLst>
            </p:cNvPr>
            <p:cNvSpPr/>
            <p:nvPr/>
          </p:nvSpPr>
          <p:spPr>
            <a:xfrm>
              <a:off x="6906875" y="3749694"/>
              <a:ext cx="329817" cy="2771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C430E1B8-2322-463A-AED7-C4B549A81EF0}"/>
                </a:ext>
              </a:extLst>
            </p:cNvPr>
            <p:cNvSpPr/>
            <p:nvPr/>
          </p:nvSpPr>
          <p:spPr>
            <a:xfrm>
              <a:off x="8898038" y="3756406"/>
              <a:ext cx="329817" cy="2771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97DFB2-EB6D-44E3-AF12-1AAA0D63B942}"/>
                </a:ext>
              </a:extLst>
            </p:cNvPr>
            <p:cNvSpPr/>
            <p:nvPr/>
          </p:nvSpPr>
          <p:spPr>
            <a:xfrm>
              <a:off x="9345103" y="3552654"/>
              <a:ext cx="2265919" cy="671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bg1"/>
                  </a:solidFill>
                </a:rPr>
                <a:t>Akurasi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</a:rPr>
                <a:t>Prediksi</a:t>
              </a:r>
              <a:r>
                <a:rPr lang="en-US" sz="2200" dirty="0">
                  <a:solidFill>
                    <a:schemeClr val="bg1"/>
                  </a:solidFill>
                </a:rPr>
                <a:t> 88%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0760B5-78B2-4C14-92CD-42DFDFBECE9E}"/>
              </a:ext>
            </a:extLst>
          </p:cNvPr>
          <p:cNvGrpSpPr/>
          <p:nvPr/>
        </p:nvGrpSpPr>
        <p:grpSpPr>
          <a:xfrm>
            <a:off x="162008" y="4893445"/>
            <a:ext cx="11584972" cy="1467941"/>
            <a:chOff x="162008" y="4893445"/>
            <a:chExt cx="11584972" cy="14679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1851069-936A-4377-A6D5-B80A039B001C}"/>
                </a:ext>
              </a:extLst>
            </p:cNvPr>
            <p:cNvSpPr/>
            <p:nvPr/>
          </p:nvSpPr>
          <p:spPr>
            <a:xfrm>
              <a:off x="162008" y="5406828"/>
              <a:ext cx="1013584" cy="5301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Text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3172D6-C002-4E6E-B05E-2FED48A53E5C}"/>
                </a:ext>
              </a:extLst>
            </p:cNvPr>
            <p:cNvSpPr/>
            <p:nvPr/>
          </p:nvSpPr>
          <p:spPr>
            <a:xfrm>
              <a:off x="1744880" y="4893445"/>
              <a:ext cx="1316482" cy="522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tx1"/>
                  </a:solidFill>
                </a:rPr>
                <a:t>Metode</a:t>
              </a:r>
              <a:r>
                <a:rPr lang="en-US" sz="2200" dirty="0">
                  <a:solidFill>
                    <a:schemeClr val="tx1"/>
                  </a:solidFill>
                </a:rPr>
                <a:t> A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6D36DC8B-526A-4C8A-B861-E265E16B091B}"/>
                </a:ext>
              </a:extLst>
            </p:cNvPr>
            <p:cNvSpPr/>
            <p:nvPr/>
          </p:nvSpPr>
          <p:spPr>
            <a:xfrm rot="19771141">
              <a:off x="1218770" y="5149764"/>
              <a:ext cx="520872" cy="29972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22BDB3-E835-453E-B63A-8F033640CFB9}"/>
                </a:ext>
              </a:extLst>
            </p:cNvPr>
            <p:cNvSpPr/>
            <p:nvPr/>
          </p:nvSpPr>
          <p:spPr>
            <a:xfrm>
              <a:off x="3514083" y="4902175"/>
              <a:ext cx="1299431" cy="522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Output 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913D2B-399A-477D-8C0E-7FA5E81372B8}"/>
                </a:ext>
              </a:extLst>
            </p:cNvPr>
            <p:cNvSpPr/>
            <p:nvPr/>
          </p:nvSpPr>
          <p:spPr>
            <a:xfrm>
              <a:off x="8482652" y="5068731"/>
              <a:ext cx="1438192" cy="11679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tx1"/>
                  </a:solidFill>
                </a:rPr>
                <a:t>Algoritma</a:t>
              </a:r>
              <a:r>
                <a:rPr lang="en-US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 err="1">
                  <a:solidFill>
                    <a:schemeClr val="tx1"/>
                  </a:solidFill>
                </a:rPr>
                <a:t>Klasifikasi</a:t>
              </a:r>
              <a:r>
                <a:rPr lang="en-US" sz="2200" dirty="0">
                  <a:solidFill>
                    <a:schemeClr val="tx1"/>
                  </a:solidFill>
                </a:rPr>
                <a:t> A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8EBF209-7C7F-43C6-87A1-CB119790AD21}"/>
                </a:ext>
              </a:extLst>
            </p:cNvPr>
            <p:cNvSpPr/>
            <p:nvPr/>
          </p:nvSpPr>
          <p:spPr>
            <a:xfrm>
              <a:off x="3125855" y="5022819"/>
              <a:ext cx="329817" cy="27718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D4A96E0-DC2D-45BE-8C66-0E9F8C246DD5}"/>
                </a:ext>
              </a:extLst>
            </p:cNvPr>
            <p:cNvSpPr/>
            <p:nvPr/>
          </p:nvSpPr>
          <p:spPr>
            <a:xfrm>
              <a:off x="10038092" y="5514124"/>
              <a:ext cx="329817" cy="277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110037-624B-40A5-8D01-7858C026BF81}"/>
                </a:ext>
              </a:extLst>
            </p:cNvPr>
            <p:cNvSpPr/>
            <p:nvPr/>
          </p:nvSpPr>
          <p:spPr>
            <a:xfrm>
              <a:off x="10447549" y="5105340"/>
              <a:ext cx="1299431" cy="108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bg1"/>
                  </a:solidFill>
                </a:rPr>
                <a:t>Akurasi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 dirty="0" err="1">
                  <a:solidFill>
                    <a:schemeClr val="bg1"/>
                  </a:solidFill>
                </a:rPr>
                <a:t>Prediksi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90%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A778BC-0C9C-4A53-9DED-23B1704949C9}"/>
                </a:ext>
              </a:extLst>
            </p:cNvPr>
            <p:cNvSpPr/>
            <p:nvPr/>
          </p:nvSpPr>
          <p:spPr>
            <a:xfrm>
              <a:off x="1779667" y="5830142"/>
              <a:ext cx="131648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bg1"/>
                  </a:solidFill>
                </a:rPr>
                <a:t>Metode</a:t>
              </a:r>
              <a:r>
                <a:rPr lang="en-US" sz="220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4E85EAE-A3A9-4975-9337-2BB4C6830124}"/>
                </a:ext>
              </a:extLst>
            </p:cNvPr>
            <p:cNvSpPr/>
            <p:nvPr/>
          </p:nvSpPr>
          <p:spPr>
            <a:xfrm rot="1780219">
              <a:off x="1183262" y="5885034"/>
              <a:ext cx="509254" cy="30068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28950D7-5DF9-4CA5-8FE0-8FB4DF19838C}"/>
                </a:ext>
              </a:extLst>
            </p:cNvPr>
            <p:cNvSpPr/>
            <p:nvPr/>
          </p:nvSpPr>
          <p:spPr>
            <a:xfrm>
              <a:off x="3548870" y="5838872"/>
              <a:ext cx="131648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Output B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08B259C-6E66-4432-8A0B-89DA79FAF92E}"/>
                </a:ext>
              </a:extLst>
            </p:cNvPr>
            <p:cNvSpPr/>
            <p:nvPr/>
          </p:nvSpPr>
          <p:spPr>
            <a:xfrm>
              <a:off x="3160642" y="5959516"/>
              <a:ext cx="329817" cy="2771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8D2A9F3D-0ABB-43B8-8A35-A7BC50DD0667}"/>
                </a:ext>
              </a:extLst>
            </p:cNvPr>
            <p:cNvSpPr/>
            <p:nvPr/>
          </p:nvSpPr>
          <p:spPr>
            <a:xfrm>
              <a:off x="4924740" y="4902175"/>
              <a:ext cx="236256" cy="145048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90BCB1-A995-4B54-A005-AF317DFDCCDA}"/>
                </a:ext>
              </a:extLst>
            </p:cNvPr>
            <p:cNvSpPr/>
            <p:nvPr/>
          </p:nvSpPr>
          <p:spPr>
            <a:xfrm>
              <a:off x="5228487" y="5378186"/>
              <a:ext cx="1299431" cy="522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Output 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190F69-64AF-4D44-9CCE-AB60E1316534}"/>
                </a:ext>
              </a:extLst>
            </p:cNvPr>
            <p:cNvSpPr/>
            <p:nvPr/>
          </p:nvSpPr>
          <p:spPr>
            <a:xfrm>
              <a:off x="6545132" y="5381526"/>
              <a:ext cx="131648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Output B</a:t>
              </a: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7112EEF9-B80C-44CB-952C-53A695880BB9}"/>
                </a:ext>
              </a:extLst>
            </p:cNvPr>
            <p:cNvSpPr/>
            <p:nvPr/>
          </p:nvSpPr>
          <p:spPr>
            <a:xfrm>
              <a:off x="8035587" y="5483698"/>
              <a:ext cx="329817" cy="277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28121-E826-4D52-A998-FD2E898D6788}"/>
              </a:ext>
            </a:extLst>
          </p:cNvPr>
          <p:cNvGrpSpPr/>
          <p:nvPr/>
        </p:nvGrpSpPr>
        <p:grpSpPr>
          <a:xfrm>
            <a:off x="6545132" y="461941"/>
            <a:ext cx="5538022" cy="5896929"/>
            <a:chOff x="6545132" y="461941"/>
            <a:chExt cx="5538022" cy="58969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B6DC37-15AC-492F-A479-AD3C2FDD2C9E}"/>
                </a:ext>
              </a:extLst>
            </p:cNvPr>
            <p:cNvSpPr/>
            <p:nvPr/>
          </p:nvSpPr>
          <p:spPr>
            <a:xfrm>
              <a:off x="6545132" y="1859536"/>
              <a:ext cx="1820272" cy="281235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2CA0E52-BC30-478B-B635-E740B7228732}"/>
                </a:ext>
              </a:extLst>
            </p:cNvPr>
            <p:cNvSpPr/>
            <p:nvPr/>
          </p:nvSpPr>
          <p:spPr>
            <a:xfrm>
              <a:off x="8335614" y="4920015"/>
              <a:ext cx="1718755" cy="143885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0A66B6-DB47-457E-886A-D74DF402D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614" y="1303530"/>
              <a:ext cx="1246376" cy="6712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49A760-F9E2-4341-ABDF-456F97FEF11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9194992" y="1303530"/>
              <a:ext cx="386998" cy="36164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1C5887-86EC-4A82-A31E-9FF6075ECE2E}"/>
                </a:ext>
              </a:extLst>
            </p:cNvPr>
            <p:cNvSpPr txBox="1"/>
            <p:nvPr/>
          </p:nvSpPr>
          <p:spPr>
            <a:xfrm>
              <a:off x="9220191" y="461941"/>
              <a:ext cx="2862963" cy="8309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Algoritma</a:t>
              </a:r>
              <a:r>
                <a:rPr lang="en-US" sz="2400" dirty="0"/>
                <a:t> </a:t>
              </a:r>
              <a:r>
                <a:rPr lang="en-US" sz="2400" dirty="0" err="1"/>
                <a:t>klasifikasi</a:t>
              </a:r>
              <a:endParaRPr lang="en-US" sz="2400" dirty="0"/>
            </a:p>
            <a:p>
              <a:r>
                <a:rPr lang="en-US" sz="2400" dirty="0"/>
                <a:t>yang </a:t>
              </a:r>
              <a:r>
                <a:rPr lang="en-US" sz="2400" dirty="0" err="1"/>
                <a:t>digunakan</a:t>
              </a:r>
              <a:r>
                <a:rPr lang="en-US" sz="2400" dirty="0"/>
                <a:t> </a:t>
              </a:r>
              <a:r>
                <a:rPr lang="en-US" sz="2400" dirty="0" err="1"/>
                <a:t>sama</a:t>
              </a:r>
              <a:endParaRPr lang="en-US" sz="24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E8E34A-D38C-4FD2-9EAE-497C88DED873}"/>
              </a:ext>
            </a:extLst>
          </p:cNvPr>
          <p:cNvGrpSpPr/>
          <p:nvPr/>
        </p:nvGrpSpPr>
        <p:grpSpPr>
          <a:xfrm>
            <a:off x="3749201" y="1298083"/>
            <a:ext cx="7598315" cy="4998445"/>
            <a:chOff x="3749201" y="1298083"/>
            <a:chExt cx="7598315" cy="499844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8F0E9E-6C54-4FFE-BB5D-C8E954DDADF3}"/>
                </a:ext>
              </a:extLst>
            </p:cNvPr>
            <p:cNvSpPr/>
            <p:nvPr/>
          </p:nvSpPr>
          <p:spPr>
            <a:xfrm>
              <a:off x="9554458" y="2467609"/>
              <a:ext cx="619202" cy="619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3C71EB-9879-42DE-BE6C-13AEE29E45D0}"/>
                </a:ext>
              </a:extLst>
            </p:cNvPr>
            <p:cNvSpPr/>
            <p:nvPr/>
          </p:nvSpPr>
          <p:spPr>
            <a:xfrm>
              <a:off x="9576113" y="3738331"/>
              <a:ext cx="619202" cy="619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E7C01-4288-48E8-8550-4B774B975453}"/>
                </a:ext>
              </a:extLst>
            </p:cNvPr>
            <p:cNvSpPr/>
            <p:nvPr/>
          </p:nvSpPr>
          <p:spPr>
            <a:xfrm>
              <a:off x="10728314" y="5677326"/>
              <a:ext cx="619202" cy="619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CA77A6-9596-44C2-9E2D-FA4B44333CC2}"/>
                </a:ext>
              </a:extLst>
            </p:cNvPr>
            <p:cNvCxnSpPr>
              <a:cxnSpLocks/>
              <a:stCxn id="52" idx="2"/>
              <a:endCxn id="70" idx="3"/>
            </p:cNvCxnSpPr>
            <p:nvPr/>
          </p:nvCxnSpPr>
          <p:spPr>
            <a:xfrm flipH="1" flipV="1">
              <a:off x="7880845" y="1528916"/>
              <a:ext cx="1673613" cy="12482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74D0590-07D4-4116-9071-BAED96B39A14}"/>
                </a:ext>
              </a:extLst>
            </p:cNvPr>
            <p:cNvCxnSpPr>
              <a:cxnSpLocks/>
              <a:endCxn id="70" idx="3"/>
            </p:cNvCxnSpPr>
            <p:nvPr/>
          </p:nvCxnSpPr>
          <p:spPr>
            <a:xfrm flipH="1" flipV="1">
              <a:off x="7880845" y="1528916"/>
              <a:ext cx="1780792" cy="23470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86A9EA-E3EE-4C5F-853D-FA5595A33D9C}"/>
                </a:ext>
              </a:extLst>
            </p:cNvPr>
            <p:cNvCxnSpPr>
              <a:cxnSpLocks/>
              <a:stCxn id="54" idx="2"/>
              <a:endCxn id="70" idx="3"/>
            </p:cNvCxnSpPr>
            <p:nvPr/>
          </p:nvCxnSpPr>
          <p:spPr>
            <a:xfrm flipH="1" flipV="1">
              <a:off x="7880845" y="1528916"/>
              <a:ext cx="2847469" cy="44580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FDF8EE4-184E-4406-9888-5FF3E35CEDDA}"/>
                </a:ext>
              </a:extLst>
            </p:cNvPr>
            <p:cNvSpPr txBox="1"/>
            <p:nvPr/>
          </p:nvSpPr>
          <p:spPr>
            <a:xfrm>
              <a:off x="3749201" y="1298083"/>
              <a:ext cx="4131644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Nilai </a:t>
              </a:r>
              <a:r>
                <a:rPr lang="en-US" sz="2400" dirty="0" err="1"/>
                <a:t>akurasi</a:t>
              </a:r>
              <a:r>
                <a:rPr lang="en-US" sz="2400" dirty="0"/>
                <a:t> </a:t>
              </a:r>
              <a:r>
                <a:rPr lang="en-US" sz="2400" dirty="0" err="1"/>
                <a:t>prediksi</a:t>
              </a:r>
              <a:r>
                <a:rPr lang="en-US" sz="2400" dirty="0"/>
                <a:t> </a:t>
              </a:r>
              <a:r>
                <a:rPr lang="en-US" sz="2400" dirty="0" err="1"/>
                <a:t>meningkat</a:t>
              </a:r>
              <a:endParaRPr lang="en-US" sz="24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4CFEE2-DEFD-410A-84BE-9949908EC6C7}"/>
              </a:ext>
            </a:extLst>
          </p:cNvPr>
          <p:cNvGrpSpPr/>
          <p:nvPr/>
        </p:nvGrpSpPr>
        <p:grpSpPr>
          <a:xfrm>
            <a:off x="4669939" y="767620"/>
            <a:ext cx="7403934" cy="5219307"/>
            <a:chOff x="4669939" y="767620"/>
            <a:chExt cx="7403934" cy="5219307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401D078-AE31-4A02-83E1-FC07ED3C7996}"/>
                </a:ext>
              </a:extLst>
            </p:cNvPr>
            <p:cNvSpPr/>
            <p:nvPr/>
          </p:nvSpPr>
          <p:spPr>
            <a:xfrm>
              <a:off x="4669939" y="2173931"/>
              <a:ext cx="1604944" cy="214792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506E698-0D6B-4C0B-A9DD-1B199174F8F9}"/>
                </a:ext>
              </a:extLst>
            </p:cNvPr>
            <p:cNvSpPr/>
            <p:nvPr/>
          </p:nvSpPr>
          <p:spPr>
            <a:xfrm>
              <a:off x="5128555" y="5252214"/>
              <a:ext cx="2810765" cy="73471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633D0B9-F150-4E4D-8D92-6BAA77B433A2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6274883" y="1611413"/>
              <a:ext cx="3438141" cy="16364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4E89E7-3E5B-4F47-A813-16FDBBBB5F56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6533938" y="1595492"/>
              <a:ext cx="3209240" cy="36567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57B946-544F-4B8E-BE40-F59655486436}"/>
                </a:ext>
              </a:extLst>
            </p:cNvPr>
            <p:cNvSpPr txBox="1"/>
            <p:nvPr/>
          </p:nvSpPr>
          <p:spPr>
            <a:xfrm>
              <a:off x="9013612" y="767620"/>
              <a:ext cx="3060261" cy="8309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Feature representation</a:t>
              </a:r>
            </a:p>
            <a:p>
              <a:r>
                <a:rPr lang="en-US" sz="2400" dirty="0" err="1"/>
                <a:t>berbeda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00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843</Words>
  <Application>Microsoft Office PowerPoint</Application>
  <PresentationFormat>Widescreen</PresentationFormat>
  <Paragraphs>192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Ide Riset Data Science: Feature Extraction</vt:lpstr>
      <vt:lpstr>Format Input Data</vt:lpstr>
      <vt:lpstr>Feature Extraction – 1/3</vt:lpstr>
      <vt:lpstr>Feature Extraction – 2/3</vt:lpstr>
      <vt:lpstr>Feature Extraction – 3/3</vt:lpstr>
      <vt:lpstr>Ide Riset – Feature Extraction 1/4</vt:lpstr>
      <vt:lpstr>Ide Riset – Feature Extraction 2/4</vt:lpstr>
      <vt:lpstr>Ide Riset – Feature Extraction 3/4</vt:lpstr>
      <vt:lpstr>Ide Riset – Feature Extraction 4/4</vt:lpstr>
      <vt:lpstr>Langkah-Langkah Riset 1/2</vt:lpstr>
      <vt:lpstr>Langkah-Langkah Riset 2/2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Riset Data Science</dc:title>
  <dc:creator>M Reza Faisal</dc:creator>
  <cp:lastModifiedBy>M Reza Faisal</cp:lastModifiedBy>
  <cp:revision>71</cp:revision>
  <dcterms:created xsi:type="dcterms:W3CDTF">2018-10-28T08:14:59Z</dcterms:created>
  <dcterms:modified xsi:type="dcterms:W3CDTF">2018-10-30T02:58:24Z</dcterms:modified>
</cp:coreProperties>
</file>