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2" r:id="rId3"/>
    <p:sldId id="291" r:id="rId4"/>
    <p:sldId id="261" r:id="rId5"/>
    <p:sldId id="297" r:id="rId6"/>
    <p:sldId id="295" r:id="rId7"/>
    <p:sldId id="296" r:id="rId8"/>
    <p:sldId id="294" r:id="rId9"/>
    <p:sldId id="298" r:id="rId10"/>
    <p:sldId id="300" r:id="rId11"/>
    <p:sldId id="2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507" autoAdjust="0"/>
  </p:normalViewPr>
  <p:slideViewPr>
    <p:cSldViewPr snapToGrid="0">
      <p:cViewPr varScale="1">
        <p:scale>
          <a:sx n="59" d="100"/>
          <a:sy n="59" d="100"/>
        </p:scale>
        <p:origin x="92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756C1-70E2-4AB3-B919-F4DBEAD6AEFA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C0F5E-9594-4FC3-AA60-27919095A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59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data science, dan </a:t>
            </a:r>
            <a:r>
              <a:rPr lang="en-US" dirty="0" err="1"/>
              <a:t>orangnya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data scientist.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Dengan</a:t>
            </a:r>
            <a:r>
              <a:rPr lang="en-US" dirty="0"/>
              <a:t> skill yang </a:t>
            </a:r>
            <a:r>
              <a:rPr lang="en-US" dirty="0" err="1"/>
              <a:t>lengkap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C0F5E-9594-4FC3-AA60-27919095AF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54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FEDAA-63DF-4380-950F-77F8B4C22E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20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kemiripan</a:t>
            </a:r>
            <a:r>
              <a:rPr lang="en-US" dirty="0"/>
              <a:t> pada data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mengelompokkannya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label.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Yang </a:t>
            </a:r>
            <a:r>
              <a:rPr lang="en-US" dirty="0" err="1"/>
              <a:t>menentukan</a:t>
            </a:r>
            <a:r>
              <a:rPr lang="en-US" dirty="0"/>
              <a:t> label </a:t>
            </a:r>
            <a:r>
              <a:rPr lang="en-US" dirty="0" err="1"/>
              <a:t>adalah</a:t>
            </a:r>
            <a:r>
              <a:rPr lang="en-US" dirty="0"/>
              <a:t> “</a:t>
            </a:r>
            <a:r>
              <a:rPr lang="en-US" dirty="0" err="1"/>
              <a:t>kita</a:t>
            </a:r>
            <a:r>
              <a:rPr lang="en-US" dirty="0"/>
              <a:t>” /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FEDAA-63DF-4380-950F-77F8B4C22E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11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warung</a:t>
            </a:r>
            <a:r>
              <a:rPr lang="en-US" dirty="0"/>
              <a:t> </a:t>
            </a:r>
            <a:r>
              <a:rPr lang="en-US" dirty="0" err="1"/>
              <a:t>menjual</a:t>
            </a:r>
            <a:r>
              <a:rPr lang="en-US" dirty="0"/>
              <a:t> </a:t>
            </a:r>
            <a:r>
              <a:rPr lang="en-US" dirty="0" err="1"/>
              <a:t>barang-barang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Roti, </a:t>
            </a:r>
            <a:r>
              <a:rPr lang="en-US" dirty="0" err="1"/>
              <a:t>telur</a:t>
            </a:r>
            <a:r>
              <a:rPr lang="en-US" dirty="0"/>
              <a:t>, </a:t>
            </a:r>
            <a:r>
              <a:rPr lang="en-US" dirty="0" err="1"/>
              <a:t>susu</a:t>
            </a:r>
            <a:r>
              <a:rPr lang="en-US" dirty="0"/>
              <a:t>, cola, </a:t>
            </a:r>
            <a:r>
              <a:rPr lang="en-US" dirty="0" err="1"/>
              <a:t>popok</a:t>
            </a:r>
            <a:r>
              <a:rPr lang="en-US" dirty="0"/>
              <a:t>, </a:t>
            </a:r>
            <a:r>
              <a:rPr lang="en-US" dirty="0" err="1"/>
              <a:t>bir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Dataset =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terjadi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pembeli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popok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pembeli</a:t>
            </a:r>
            <a:r>
              <a:rPr lang="en-US" dirty="0"/>
              <a:t> juga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Implementasi</a:t>
            </a:r>
            <a:r>
              <a:rPr lang="en-US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Pengaturan</a:t>
            </a:r>
            <a:r>
              <a:rPr lang="en-US" dirty="0"/>
              <a:t>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barang-barang</a:t>
            </a:r>
            <a:r>
              <a:rPr lang="en-US" dirty="0"/>
              <a:t> di supermarket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Peletakan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di </a:t>
            </a:r>
            <a:r>
              <a:rPr lang="en-US" dirty="0" err="1"/>
              <a:t>depan</a:t>
            </a:r>
            <a:r>
              <a:rPr lang="en-US" dirty="0"/>
              <a:t> </a:t>
            </a:r>
            <a:r>
              <a:rPr lang="en-US" dirty="0" err="1"/>
              <a:t>kasir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C0F5E-9594-4FC3-AA60-27919095AF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27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= </a:t>
            </a:r>
            <a:r>
              <a:rPr lang="en-US" dirty="0" err="1"/>
              <a:t>dimensi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Waktu </a:t>
            </a:r>
            <a:r>
              <a:rPr lang="en-US" dirty="0" err="1"/>
              <a:t>pemrosesan</a:t>
            </a:r>
            <a:r>
              <a:rPr lang="en-US" dirty="0"/>
              <a:t> data </a:t>
            </a:r>
            <a:r>
              <a:rPr lang="en-US" dirty="0" err="1"/>
              <a:t>meningkat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data </a:t>
            </a:r>
            <a:r>
              <a:rPr lang="en-US" dirty="0" err="1"/>
              <a:t>membesar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Solusi</a:t>
            </a:r>
            <a:r>
              <a:rPr lang="en-US" dirty="0"/>
              <a:t>: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hardware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Processor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RAM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C0F5E-9594-4FC3-AA60-27919095AF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25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Dedicated server: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(RAM, HD, Processor)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server </a:t>
            </a:r>
            <a:r>
              <a:rPr lang="en-US" dirty="0" err="1"/>
              <a:t>dimatikan</a:t>
            </a:r>
            <a:r>
              <a:rPr lang="en-US" dirty="0"/>
              <a:t>,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bayar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disepakati</a:t>
            </a:r>
            <a:r>
              <a:rPr lang="en-US" dirty="0"/>
              <a:t> di </a:t>
            </a:r>
            <a:r>
              <a:rPr lang="en-US" dirty="0" err="1"/>
              <a:t>awal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C0F5E-9594-4FC3-AA60-27919095AF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9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1558B-C914-4E13-9010-144CC636E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7D5BD-2421-4C09-85DF-177E6CB52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B5665-4DD2-4221-94F7-6B48F5DB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5B38-8635-4B4F-BEF5-9CA1A34999AC}" type="datetime1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B27FA-BF20-4447-9573-CE6C7EF9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88AAA-30BD-4CA4-A568-7B796C1A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1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BF77-8445-425D-8E74-639CB453C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8E1E9-FC3B-493C-8891-A54FB9FD7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32AD1-13DF-419E-8EE5-208D62CD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668A-F489-429F-B995-E5ACA0E05FFD}" type="datetime1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16186-8DA8-4307-A19F-893EDA13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0B8D2-84D4-46E7-8C7D-11E053D0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0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3E0B6-8166-401A-A60E-F020CA993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42C3E-5C89-47A8-9678-DD595BDA4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E32EC-8495-4972-8D42-3C96C313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9705-4573-4426-AC75-4EAB399A4705}" type="datetime1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F5C5D-6197-4EFA-AD23-72AD6C6B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30B5E-07E2-4FE2-9BF7-3701D1CD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6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8C41A-1019-413B-9B2E-114C1B4A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84DE7-0591-4EA9-9B88-A094FF46F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02B5D-8B5F-40D9-862F-DD817C7F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E1F0-31B9-4D0C-A923-7BD6D2E324BD}" type="datetime1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17D6F-CA24-427A-A0E8-82325B7FA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B9B3B-8286-4991-A1B7-9F4876F1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7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B821-D46E-4B0F-8B19-E47B05D45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1423D-93A8-499C-A90C-56C07A6F8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4F97F-0104-4655-840D-D70ECC89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FDD0-D443-4146-8E41-E6DFF4125D91}" type="datetime1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C93FE-5490-4289-9DBF-F3220479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E8D67-19F0-4DC4-B48D-DC2A296A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0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E12E-2A55-47FE-B73F-A96B11BE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71C74-4305-424C-946C-A2BBA35A6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3B035-4CC3-4E24-9254-5CEBDD6B9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AA710-DD60-4EF8-B25A-B36264F7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57FF-C5A7-426E-8A9E-8EB591DDC945}" type="datetime1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C2E57-147D-4C81-9A49-C74FEAE2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1D7C1-DE66-42F6-8294-171CEC755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6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2827-0A14-4DD8-92C3-3AF92BDD7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B9733-56D0-4BE3-A686-C5D7B2DEA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B7F69-6550-49A6-ACBC-10D7A0280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59058-19DF-403C-92D7-ABEB5B67F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85FF61-151B-4F27-BCFC-4E2C34628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6A3827-006D-4B15-A95C-D475B42B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72FB-6594-464F-B739-8A2C17B00D29}" type="datetime1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8E324-9186-4B32-8B72-41B5BB0D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6A90C7-F99C-43D5-B779-B15A86DB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3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214B-DF5F-4268-9699-EA77994C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565EA-12E1-4CE5-9939-2972D2E01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09F-441C-456A-A7D2-12D1189BC88F}" type="datetime1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E8162-E276-48B5-A63B-39192261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5AA20-B6DD-400E-979B-149D5A05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4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DF1D1-66E6-48A2-B4A1-09BD2F437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4B2D-9CB3-48F2-8086-1FCD3D051DEC}" type="datetime1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DA9BF-5E3E-4835-A150-44298670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39153-8726-4926-AAA0-40AB9E4D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7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48D9-A796-4772-8D41-BD8F9871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5B0C0-09DF-40B0-8A59-AA23C00FE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11F31-D139-4355-A633-B0A44AD64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C990-8AD6-4162-B742-D4DAB49CC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BE92-A623-4EEE-97EC-0D4746EAB213}" type="datetime1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F7B9C-BDCD-445D-BE07-6671B9BA2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DBFC2-91ED-4EF1-A486-81BB6487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4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41242-21A2-49AA-B368-A7D8069E4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B54FA1-4578-43C2-8A05-40CD5773D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81FB6-EC10-4EAB-9DB2-A3319E70E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93CE7-54A2-4A91-95FA-B0A3D796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8B97-C6F0-49C2-8139-9BEE44B22DB2}" type="datetime1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0F146-823E-48F8-8A74-24320E3B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13445-8F38-4AA9-B8A1-520328FA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5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BD19DD-BB58-4F75-A6A3-F5E69934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6EA5D-F0BF-4B13-8660-ECDE4A0B6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989DD-DA21-4410-87C4-F484289EC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E0DB2-7407-439B-AA97-2F8C52B723CB}" type="datetime1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5B275-2880-4734-8083-A9195D488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E6022-DAA6-4934-BACF-78747201B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6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E4A8-9E10-4A01-9898-CBC40D37E8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500" dirty="0"/>
              <a:t>Azure Machine Learning 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02DF4-DB7D-4FBB-9B1D-986CF3B0B0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 Reza Faisal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E0F28-12EA-4B38-B7F3-26C576FA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0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77CA1A1-5C7C-4866-9935-848066EEC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65" y="2156238"/>
            <a:ext cx="5026588" cy="45652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44D5FF-FE05-4580-8C3B-F004833D4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C3846F-4D9D-44F6-8067-CDAC8018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FFD192-15E4-4660-9292-D9AA044F4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365" y="2600449"/>
            <a:ext cx="5524163" cy="41210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2DDB67-E9A3-42CA-9D4B-D181D6EA86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011" y="1603754"/>
            <a:ext cx="3057259" cy="30572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64C478-AA1B-45DF-B4E8-382A4C017F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03754"/>
            <a:ext cx="3944193" cy="305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79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C760-601E-42AF-82A4-DAE35F5B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Hardware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31500-4128-4760-8E3F-74936893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3F143-6BA8-4CDB-856D-7DBD7F908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653758" cy="24555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32399C-8BB1-4415-B891-158EA0423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07946"/>
            <a:ext cx="8653758" cy="233757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9214483-632D-4A69-8929-7745953B7066}"/>
              </a:ext>
            </a:extLst>
          </p:cNvPr>
          <p:cNvSpPr/>
          <p:nvPr/>
        </p:nvSpPr>
        <p:spPr>
          <a:xfrm>
            <a:off x="9634238" y="4307946"/>
            <a:ext cx="2316847" cy="521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Processor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393B38-6BB8-43AE-B658-26E8EB5D1BAC}"/>
              </a:ext>
            </a:extLst>
          </p:cNvPr>
          <p:cNvSpPr/>
          <p:nvPr/>
        </p:nvSpPr>
        <p:spPr>
          <a:xfrm>
            <a:off x="9634238" y="4987888"/>
            <a:ext cx="2316847" cy="521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55060E-C4C1-43EC-A330-F239DF94DBEF}"/>
              </a:ext>
            </a:extLst>
          </p:cNvPr>
          <p:cNvSpPr/>
          <p:nvPr/>
        </p:nvSpPr>
        <p:spPr>
          <a:xfrm>
            <a:off x="9634238" y="5679602"/>
            <a:ext cx="2316847" cy="521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HD</a:t>
            </a:r>
          </a:p>
        </p:txBody>
      </p:sp>
    </p:spTree>
    <p:extLst>
      <p:ext uri="{BB962C8B-B14F-4D97-AF65-F5344CB8AC3E}">
        <p14:creationId xmlns:p14="http://schemas.microsoft.com/office/powerpoint/2010/main" val="70838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341036-5C39-4C2E-9363-79B5BB3FF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42097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AB10D-59DF-470F-BCFB-1BFA1D80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2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D15CF2-5FBE-4ABA-B2E4-DDBC946A98A5}"/>
              </a:ext>
            </a:extLst>
          </p:cNvPr>
          <p:cNvSpPr/>
          <p:nvPr/>
        </p:nvSpPr>
        <p:spPr>
          <a:xfrm>
            <a:off x="328246" y="2883876"/>
            <a:ext cx="3305908" cy="204763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727FAC-F7AE-4655-801B-F47EAEB7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4400"/>
          </a:xfrm>
        </p:spPr>
        <p:txBody>
          <a:bodyPr/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04254D-6D35-4D69-82AC-C2189265C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903887-6425-475E-84C5-D4F41FA076B2}"/>
              </a:ext>
            </a:extLst>
          </p:cNvPr>
          <p:cNvSpPr/>
          <p:nvPr/>
        </p:nvSpPr>
        <p:spPr>
          <a:xfrm>
            <a:off x="838200" y="1279526"/>
            <a:ext cx="5078047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Supervised Learning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4C768D-798C-4F98-8F95-A7DD4DEB4025}"/>
              </a:ext>
            </a:extLst>
          </p:cNvPr>
          <p:cNvSpPr/>
          <p:nvPr/>
        </p:nvSpPr>
        <p:spPr>
          <a:xfrm>
            <a:off x="6275754" y="1279526"/>
            <a:ext cx="5078046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Unsupervised Learning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254B1A8-60E4-41AB-929A-4BBA5DC8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88249"/>
              </p:ext>
            </p:extLst>
          </p:nvPr>
        </p:nvGraphicFramePr>
        <p:xfrm>
          <a:off x="861646" y="2434621"/>
          <a:ext cx="378264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662">
                  <a:extLst>
                    <a:ext uri="{9D8B030D-6E8A-4147-A177-3AD203B41FA5}">
                      <a16:colId xmlns:a16="http://schemas.microsoft.com/office/drawing/2014/main" val="957265617"/>
                    </a:ext>
                  </a:extLst>
                </a:gridCol>
                <a:gridCol w="945662">
                  <a:extLst>
                    <a:ext uri="{9D8B030D-6E8A-4147-A177-3AD203B41FA5}">
                      <a16:colId xmlns:a16="http://schemas.microsoft.com/office/drawing/2014/main" val="1635959913"/>
                    </a:ext>
                  </a:extLst>
                </a:gridCol>
                <a:gridCol w="945662">
                  <a:extLst>
                    <a:ext uri="{9D8B030D-6E8A-4147-A177-3AD203B41FA5}">
                      <a16:colId xmlns:a16="http://schemas.microsoft.com/office/drawing/2014/main" val="2395994038"/>
                    </a:ext>
                  </a:extLst>
                </a:gridCol>
                <a:gridCol w="945662">
                  <a:extLst>
                    <a:ext uri="{9D8B030D-6E8A-4147-A177-3AD203B41FA5}">
                      <a16:colId xmlns:a16="http://schemas.microsoft.com/office/drawing/2014/main" val="4283397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fn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823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492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93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0483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014935-C2C9-4E72-A898-31286F89A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095527"/>
              </p:ext>
            </p:extLst>
          </p:nvPr>
        </p:nvGraphicFramePr>
        <p:xfrm>
          <a:off x="4846310" y="2434621"/>
          <a:ext cx="1069937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69937">
                  <a:extLst>
                    <a:ext uri="{9D8B030D-6E8A-4147-A177-3AD203B41FA5}">
                      <a16:colId xmlns:a16="http://schemas.microsoft.com/office/drawing/2014/main" val="1980535883"/>
                    </a:ext>
                  </a:extLst>
                </a:gridCol>
              </a:tblGrid>
              <a:tr h="295976">
                <a:tc>
                  <a:txBody>
                    <a:bodyPr/>
                    <a:lstStyle/>
                    <a:p>
                      <a:r>
                        <a:rPr lang="en-US" sz="2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622780"/>
                  </a:ext>
                </a:extLst>
              </a:tr>
              <a:tr h="295976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915060"/>
                  </a:ext>
                </a:extLst>
              </a:tr>
              <a:tr h="295976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594591"/>
                  </a:ext>
                </a:extLst>
              </a:tr>
              <a:tr h="29597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91392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353C6EA-F661-4F8B-A572-3FDDE03EF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829515"/>
              </p:ext>
            </p:extLst>
          </p:nvPr>
        </p:nvGraphicFramePr>
        <p:xfrm>
          <a:off x="6299199" y="2434621"/>
          <a:ext cx="378264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662">
                  <a:extLst>
                    <a:ext uri="{9D8B030D-6E8A-4147-A177-3AD203B41FA5}">
                      <a16:colId xmlns:a16="http://schemas.microsoft.com/office/drawing/2014/main" val="957265617"/>
                    </a:ext>
                  </a:extLst>
                </a:gridCol>
                <a:gridCol w="945662">
                  <a:extLst>
                    <a:ext uri="{9D8B030D-6E8A-4147-A177-3AD203B41FA5}">
                      <a16:colId xmlns:a16="http://schemas.microsoft.com/office/drawing/2014/main" val="1635959913"/>
                    </a:ext>
                  </a:extLst>
                </a:gridCol>
                <a:gridCol w="945662">
                  <a:extLst>
                    <a:ext uri="{9D8B030D-6E8A-4147-A177-3AD203B41FA5}">
                      <a16:colId xmlns:a16="http://schemas.microsoft.com/office/drawing/2014/main" val="2395994038"/>
                    </a:ext>
                  </a:extLst>
                </a:gridCol>
                <a:gridCol w="945662">
                  <a:extLst>
                    <a:ext uri="{9D8B030D-6E8A-4147-A177-3AD203B41FA5}">
                      <a16:colId xmlns:a16="http://schemas.microsoft.com/office/drawing/2014/main" val="4283397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fn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823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492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93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04836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1835308-113D-4E18-A908-56DA0BA5E0AE}"/>
              </a:ext>
            </a:extLst>
          </p:cNvPr>
          <p:cNvSpPr/>
          <p:nvPr/>
        </p:nvSpPr>
        <p:spPr>
          <a:xfrm rot="16200000">
            <a:off x="-503152" y="3088061"/>
            <a:ext cx="1828800" cy="5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D3C38D-2608-47EF-989C-8237BDE37261}"/>
              </a:ext>
            </a:extLst>
          </p:cNvPr>
          <p:cNvSpPr/>
          <p:nvPr/>
        </p:nvSpPr>
        <p:spPr>
          <a:xfrm rot="16200000">
            <a:off x="-503153" y="5180990"/>
            <a:ext cx="1828800" cy="5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Goal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A32E830-BF29-4BED-B7F6-6CF6A39D414B}"/>
              </a:ext>
            </a:extLst>
          </p:cNvPr>
          <p:cNvSpPr/>
          <p:nvPr/>
        </p:nvSpPr>
        <p:spPr>
          <a:xfrm>
            <a:off x="861646" y="4527550"/>
            <a:ext cx="5078047" cy="5368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Predictive Analysis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ACC1A6B-86D2-4C90-961A-42C9F91567CD}"/>
              </a:ext>
            </a:extLst>
          </p:cNvPr>
          <p:cNvSpPr/>
          <p:nvPr/>
        </p:nvSpPr>
        <p:spPr>
          <a:xfrm>
            <a:off x="838200" y="5173540"/>
            <a:ext cx="2253015" cy="5368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Classification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60D7274-D918-4387-AFFF-4737D5C47EA0}"/>
              </a:ext>
            </a:extLst>
          </p:cNvPr>
          <p:cNvSpPr/>
          <p:nvPr/>
        </p:nvSpPr>
        <p:spPr>
          <a:xfrm>
            <a:off x="838200" y="5828566"/>
            <a:ext cx="1941238" cy="5368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/>
              <a:t>Regression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676E07-77A3-4446-8593-B3060DDE6318}"/>
              </a:ext>
            </a:extLst>
          </p:cNvPr>
          <p:cNvGrpSpPr/>
          <p:nvPr/>
        </p:nvGrpSpPr>
        <p:grpSpPr>
          <a:xfrm>
            <a:off x="3280654" y="3613150"/>
            <a:ext cx="2776658" cy="2097209"/>
            <a:chOff x="3280654" y="3613150"/>
            <a:chExt cx="2776658" cy="209720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D43A317-5821-4C63-BC43-A000971038AD}"/>
                </a:ext>
              </a:extLst>
            </p:cNvPr>
            <p:cNvSpPr txBox="1"/>
            <p:nvPr/>
          </p:nvSpPr>
          <p:spPr>
            <a:xfrm>
              <a:off x="3280654" y="5187139"/>
              <a:ext cx="2776658" cy="5232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Discrete Variables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E98F9C0-7D45-4DC7-9761-7BF72DBDD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4023" y="3613150"/>
              <a:ext cx="854808" cy="15739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5EB3C9-DFBA-4B13-B93C-A51383C00F4E}"/>
              </a:ext>
            </a:extLst>
          </p:cNvPr>
          <p:cNvGrpSpPr/>
          <p:nvPr/>
        </p:nvGrpSpPr>
        <p:grpSpPr>
          <a:xfrm>
            <a:off x="3041253" y="3821723"/>
            <a:ext cx="3054747" cy="2527828"/>
            <a:chOff x="3064698" y="3175732"/>
            <a:chExt cx="3054747" cy="252782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F61843-7E85-4F7A-9959-E08337ACBDD0}"/>
                </a:ext>
              </a:extLst>
            </p:cNvPr>
            <p:cNvSpPr txBox="1"/>
            <p:nvPr/>
          </p:nvSpPr>
          <p:spPr>
            <a:xfrm>
              <a:off x="3064698" y="5180340"/>
              <a:ext cx="3054747" cy="5232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Continues Variables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4F39283-6BE7-4561-86B3-C950E2851C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4023" y="3175732"/>
              <a:ext cx="1067692" cy="20114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40023BC-3552-49A8-B00E-CAD5E9340E78}"/>
              </a:ext>
            </a:extLst>
          </p:cNvPr>
          <p:cNvSpPr/>
          <p:nvPr/>
        </p:nvSpPr>
        <p:spPr>
          <a:xfrm>
            <a:off x="6299199" y="4527549"/>
            <a:ext cx="5078047" cy="5368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Descriptive Analysis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436F247-888E-4FE6-B4CA-893D06C8EDC4}"/>
              </a:ext>
            </a:extLst>
          </p:cNvPr>
          <p:cNvSpPr/>
          <p:nvPr/>
        </p:nvSpPr>
        <p:spPr>
          <a:xfrm>
            <a:off x="6299199" y="5173539"/>
            <a:ext cx="2224463" cy="5368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Clustering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D944F4C-B744-4D6E-A739-5226D213BBAA}"/>
              </a:ext>
            </a:extLst>
          </p:cNvPr>
          <p:cNvSpPr/>
          <p:nvPr/>
        </p:nvSpPr>
        <p:spPr>
          <a:xfrm>
            <a:off x="6357815" y="5834352"/>
            <a:ext cx="2165847" cy="5310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Association</a:t>
            </a:r>
          </a:p>
        </p:txBody>
      </p:sp>
    </p:spTree>
    <p:extLst>
      <p:ext uri="{BB962C8B-B14F-4D97-AF65-F5344CB8AC3E}">
        <p14:creationId xmlns:p14="http://schemas.microsoft.com/office/powerpoint/2010/main" val="396956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23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F80361-F1A9-4CB4-871D-10DE3D44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FBDDFF-99AF-4D4D-AA32-F255FB87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2C9A-C3C4-4E67-9033-D1C8587CD180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ADB94B-6A65-4473-9421-1C87FF544573}"/>
              </a:ext>
            </a:extLst>
          </p:cNvPr>
          <p:cNvSpPr/>
          <p:nvPr/>
        </p:nvSpPr>
        <p:spPr>
          <a:xfrm>
            <a:off x="8691803" y="3655660"/>
            <a:ext cx="2155596" cy="4191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Trained Model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8B43D54-2AF5-41CE-A3D3-A89480D1A95C}"/>
              </a:ext>
            </a:extLst>
          </p:cNvPr>
          <p:cNvSpPr/>
          <p:nvPr/>
        </p:nvSpPr>
        <p:spPr>
          <a:xfrm>
            <a:off x="8152673" y="3484211"/>
            <a:ext cx="431642" cy="71755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1C5A70-8CD0-4061-8617-609A09C64AF3}"/>
              </a:ext>
            </a:extLst>
          </p:cNvPr>
          <p:cNvSpPr/>
          <p:nvPr/>
        </p:nvSpPr>
        <p:spPr>
          <a:xfrm>
            <a:off x="5264539" y="3071566"/>
            <a:ext cx="2824120" cy="147761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Supervised Learning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10C8105-99D3-4DB0-AA47-914BAB76EF3E}"/>
              </a:ext>
            </a:extLst>
          </p:cNvPr>
          <p:cNvGrpSpPr/>
          <p:nvPr/>
        </p:nvGrpSpPr>
        <p:grpSpPr>
          <a:xfrm>
            <a:off x="8691802" y="4158329"/>
            <a:ext cx="2155597" cy="802805"/>
            <a:chOff x="8691802" y="4158329"/>
            <a:chExt cx="2155597" cy="802805"/>
          </a:xfrm>
        </p:grpSpPr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B87FC8D4-D1BD-4E5A-A5C2-B5D23FCA5053}"/>
                </a:ext>
              </a:extLst>
            </p:cNvPr>
            <p:cNvSpPr/>
            <p:nvPr/>
          </p:nvSpPr>
          <p:spPr>
            <a:xfrm rot="5400000">
              <a:off x="9650904" y="4138757"/>
              <a:ext cx="323399" cy="362543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BE8F9CC-27CF-40E4-ACE5-DD563DC56843}"/>
                </a:ext>
              </a:extLst>
            </p:cNvPr>
            <p:cNvSpPr/>
            <p:nvPr/>
          </p:nvSpPr>
          <p:spPr>
            <a:xfrm>
              <a:off x="8691802" y="4542034"/>
              <a:ext cx="2155597" cy="4191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Duck</a:t>
              </a:r>
            </a:p>
          </p:txBody>
        </p:sp>
      </p:grp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FAEC1D8-11DD-47E6-9096-34B7A0538C28}"/>
              </a:ext>
            </a:extLst>
          </p:cNvPr>
          <p:cNvSpPr/>
          <p:nvPr/>
        </p:nvSpPr>
        <p:spPr>
          <a:xfrm>
            <a:off x="4817230" y="3451598"/>
            <a:ext cx="393858" cy="71755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4BA7F7B-9679-42ED-87B5-B8BDBA0B56B3}"/>
              </a:ext>
            </a:extLst>
          </p:cNvPr>
          <p:cNvGrpSpPr/>
          <p:nvPr/>
        </p:nvGrpSpPr>
        <p:grpSpPr>
          <a:xfrm>
            <a:off x="1979881" y="1690688"/>
            <a:ext cx="2636718" cy="4252912"/>
            <a:chOff x="838201" y="1690689"/>
            <a:chExt cx="2636718" cy="425291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DB985F4-3A7B-412F-9C73-10CD41EBB093}"/>
                </a:ext>
              </a:extLst>
            </p:cNvPr>
            <p:cNvSpPr/>
            <p:nvPr/>
          </p:nvSpPr>
          <p:spPr>
            <a:xfrm>
              <a:off x="838201" y="1690689"/>
              <a:ext cx="2636718" cy="425291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Data Training</a:t>
              </a:r>
            </a:p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6837AE8-82C5-4938-8844-87D535539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4240" y="2177225"/>
              <a:ext cx="1924049" cy="174958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672DB07-FE93-47FE-923A-CCF2AF1DD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8832" y="4091781"/>
              <a:ext cx="2235455" cy="156436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9AFF49-C8F0-4C03-916F-E93CBD580598}"/>
              </a:ext>
            </a:extLst>
          </p:cNvPr>
          <p:cNvGrpSpPr/>
          <p:nvPr/>
        </p:nvGrpSpPr>
        <p:grpSpPr>
          <a:xfrm>
            <a:off x="836758" y="2203553"/>
            <a:ext cx="2273702" cy="3635115"/>
            <a:chOff x="889223" y="2121108"/>
            <a:chExt cx="2273702" cy="363511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33FD572-4BEE-4981-8D61-05C04BEE65C3}"/>
                </a:ext>
              </a:extLst>
            </p:cNvPr>
            <p:cNvSpPr/>
            <p:nvPr/>
          </p:nvSpPr>
          <p:spPr>
            <a:xfrm>
              <a:off x="2285920" y="2121108"/>
              <a:ext cx="877005" cy="363511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9940635-D053-4E97-97DE-8D8970AD7AF8}"/>
                </a:ext>
              </a:extLst>
            </p:cNvPr>
            <p:cNvGrpSpPr/>
            <p:nvPr/>
          </p:nvGrpSpPr>
          <p:grpSpPr>
            <a:xfrm>
              <a:off x="889223" y="2442341"/>
              <a:ext cx="1396697" cy="1496325"/>
              <a:chOff x="889223" y="2442341"/>
              <a:chExt cx="1396697" cy="1496325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7DDDD0A5-70D9-4E33-A0A7-83B11A8723DA}"/>
                  </a:ext>
                </a:extLst>
              </p:cNvPr>
              <p:cNvCxnSpPr>
                <a:cxnSpLocks/>
                <a:stCxn id="21" idx="1"/>
                <a:endCxn id="24" idx="3"/>
              </p:cNvCxnSpPr>
              <p:nvPr/>
            </p:nvCxnSpPr>
            <p:spPr>
              <a:xfrm flipH="1" flipV="1">
                <a:off x="1696993" y="2673174"/>
                <a:ext cx="588927" cy="126549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77A5EF6-A04D-4FD2-A6A4-942E7A2D6742}"/>
                  </a:ext>
                </a:extLst>
              </p:cNvPr>
              <p:cNvSpPr txBox="1"/>
              <p:nvPr/>
            </p:nvSpPr>
            <p:spPr>
              <a:xfrm>
                <a:off x="889223" y="2442341"/>
                <a:ext cx="807770" cy="46166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Data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5EFBDF-E7F0-40B5-8BCD-07FFBECB51A2}"/>
              </a:ext>
            </a:extLst>
          </p:cNvPr>
          <p:cNvGrpSpPr/>
          <p:nvPr/>
        </p:nvGrpSpPr>
        <p:grpSpPr>
          <a:xfrm>
            <a:off x="3229239" y="1894952"/>
            <a:ext cx="2976690" cy="3943755"/>
            <a:chOff x="3229239" y="1894952"/>
            <a:chExt cx="2976690" cy="3943755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C5C18AF8-141A-495C-8625-DE4D7AD3F70E}"/>
                </a:ext>
              </a:extLst>
            </p:cNvPr>
            <p:cNvSpPr/>
            <p:nvPr/>
          </p:nvSpPr>
          <p:spPr>
            <a:xfrm>
              <a:off x="3229239" y="2203592"/>
              <a:ext cx="1186728" cy="363511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AE2C656-B199-41B6-942E-E6855AB13AE8}"/>
                </a:ext>
              </a:extLst>
            </p:cNvPr>
            <p:cNvGrpSpPr/>
            <p:nvPr/>
          </p:nvGrpSpPr>
          <p:grpSpPr>
            <a:xfrm>
              <a:off x="4415967" y="1894952"/>
              <a:ext cx="1789962" cy="974569"/>
              <a:chOff x="3472648" y="1812468"/>
              <a:chExt cx="1789962" cy="974569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D81DF3F-84B9-4264-B74B-4EE8611AA1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2648" y="2254965"/>
                <a:ext cx="902609" cy="53207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8EB5F6D-34FD-43D6-88B0-98EAC62340D5}"/>
                  </a:ext>
                </a:extLst>
              </p:cNvPr>
              <p:cNvSpPr txBox="1"/>
              <p:nvPr/>
            </p:nvSpPr>
            <p:spPr>
              <a:xfrm>
                <a:off x="4375258" y="1812468"/>
                <a:ext cx="887352" cy="46166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Label</a:t>
                </a: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5BEFF5-F4CF-4F5C-A80E-8C95B02877A9}"/>
              </a:ext>
            </a:extLst>
          </p:cNvPr>
          <p:cNvGrpSpPr/>
          <p:nvPr/>
        </p:nvGrpSpPr>
        <p:grpSpPr>
          <a:xfrm>
            <a:off x="8691802" y="1364105"/>
            <a:ext cx="2155596" cy="2225649"/>
            <a:chOff x="8691802" y="1364105"/>
            <a:chExt cx="2155596" cy="222564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2D97029-D84C-47E6-9F82-8376D0223914}"/>
                </a:ext>
              </a:extLst>
            </p:cNvPr>
            <p:cNvSpPr/>
            <p:nvPr/>
          </p:nvSpPr>
          <p:spPr>
            <a:xfrm>
              <a:off x="8691802" y="1364105"/>
              <a:ext cx="2155596" cy="1780005"/>
            </a:xfrm>
            <a:prstGeom prst="roundRect">
              <a:avLst/>
            </a:prstGeom>
            <a:noFill/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Data Testing</a:t>
              </a: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6B8B05DB-BAD3-4B52-9B12-72280AF30F72}"/>
                </a:ext>
              </a:extLst>
            </p:cNvPr>
            <p:cNvSpPr/>
            <p:nvPr/>
          </p:nvSpPr>
          <p:spPr>
            <a:xfrm rot="5400000">
              <a:off x="9632207" y="3228086"/>
              <a:ext cx="360793" cy="362543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0857CFA-E57C-4B76-9E80-C384E850F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66867" y="1795626"/>
              <a:ext cx="1290665" cy="126211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D8BA199-8B5B-4688-BFBA-70B8327681ED}"/>
              </a:ext>
            </a:extLst>
          </p:cNvPr>
          <p:cNvGrpSpPr/>
          <p:nvPr/>
        </p:nvGrpSpPr>
        <p:grpSpPr>
          <a:xfrm>
            <a:off x="8977997" y="559987"/>
            <a:ext cx="2743200" cy="804118"/>
            <a:chOff x="8977997" y="559987"/>
            <a:chExt cx="2743200" cy="80411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F694A34-BD12-45AD-B2F0-750B0A7E9377}"/>
                </a:ext>
              </a:extLst>
            </p:cNvPr>
            <p:cNvCxnSpPr>
              <a:cxnSpLocks/>
              <a:stCxn id="10" idx="0"/>
              <a:endCxn id="47" idx="2"/>
            </p:cNvCxnSpPr>
            <p:nvPr/>
          </p:nvCxnSpPr>
          <p:spPr>
            <a:xfrm flipV="1">
              <a:off x="9769600" y="1021652"/>
              <a:ext cx="579997" cy="34245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E4505ED-C5BD-4648-9AFB-F3F3869ECF73}"/>
                </a:ext>
              </a:extLst>
            </p:cNvPr>
            <p:cNvSpPr txBox="1"/>
            <p:nvPr/>
          </p:nvSpPr>
          <p:spPr>
            <a:xfrm>
              <a:off x="8977997" y="559987"/>
              <a:ext cx="2743200" cy="4616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rgbClr val="FF0000"/>
                  </a:solidFill>
                </a:rPr>
                <a:t>Tidak</a:t>
              </a:r>
              <a:r>
                <a:rPr lang="en-US" sz="2400" dirty="0">
                  <a:solidFill>
                    <a:srgbClr val="FF0000"/>
                  </a:solidFill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</a:rPr>
                <a:t>memiliki</a:t>
              </a:r>
              <a:r>
                <a:rPr lang="en-US" sz="2400" dirty="0">
                  <a:solidFill>
                    <a:srgbClr val="FF0000"/>
                  </a:solidFill>
                </a:rPr>
                <a:t> label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D81973B-B600-48B9-B0BE-AC0ED007D938}"/>
              </a:ext>
            </a:extLst>
          </p:cNvPr>
          <p:cNvGrpSpPr/>
          <p:nvPr/>
        </p:nvGrpSpPr>
        <p:grpSpPr>
          <a:xfrm>
            <a:off x="8088659" y="4961134"/>
            <a:ext cx="1934001" cy="918518"/>
            <a:chOff x="10390057" y="-31111"/>
            <a:chExt cx="1934001" cy="918518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14688D8-7B5A-44AF-96A4-1383801888B6}"/>
                </a:ext>
              </a:extLst>
            </p:cNvPr>
            <p:cNvCxnSpPr>
              <a:cxnSpLocks/>
              <a:stCxn id="13" idx="2"/>
              <a:endCxn id="53" idx="0"/>
            </p:cNvCxnSpPr>
            <p:nvPr/>
          </p:nvCxnSpPr>
          <p:spPr>
            <a:xfrm flipH="1">
              <a:off x="11357058" y="-31111"/>
              <a:ext cx="713941" cy="45685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F023329-D144-42EF-B0B0-5818C0B9D9EB}"/>
                </a:ext>
              </a:extLst>
            </p:cNvPr>
            <p:cNvSpPr txBox="1"/>
            <p:nvPr/>
          </p:nvSpPr>
          <p:spPr>
            <a:xfrm>
              <a:off x="10390057" y="425742"/>
              <a:ext cx="1934001" cy="4616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Hasil </a:t>
              </a:r>
              <a:r>
                <a:rPr lang="en-US" sz="2400" dirty="0" err="1">
                  <a:solidFill>
                    <a:srgbClr val="FF0000"/>
                  </a:solidFill>
                </a:rPr>
                <a:t>prediksi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EFAAF97-D485-4E76-BFF6-D99F3A2BB240}"/>
              </a:ext>
            </a:extLst>
          </p:cNvPr>
          <p:cNvGrpSpPr/>
          <p:nvPr/>
        </p:nvGrpSpPr>
        <p:grpSpPr>
          <a:xfrm>
            <a:off x="4415967" y="4961134"/>
            <a:ext cx="2205427" cy="1434119"/>
            <a:chOff x="4415967" y="4961134"/>
            <a:chExt cx="2205427" cy="1434119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E55FB69-4821-4062-A5A7-3138BBD868F6}"/>
                </a:ext>
              </a:extLst>
            </p:cNvPr>
            <p:cNvCxnSpPr>
              <a:cxnSpLocks/>
              <a:endCxn id="60" idx="1"/>
            </p:cNvCxnSpPr>
            <p:nvPr/>
          </p:nvCxnSpPr>
          <p:spPr>
            <a:xfrm>
              <a:off x="4415967" y="4961134"/>
              <a:ext cx="842590" cy="83395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68117AE-CA0F-4202-BD1B-844900114D9C}"/>
                </a:ext>
              </a:extLst>
            </p:cNvPr>
            <p:cNvSpPr txBox="1"/>
            <p:nvPr/>
          </p:nvSpPr>
          <p:spPr>
            <a:xfrm>
              <a:off x="5258557" y="5194924"/>
              <a:ext cx="1362837" cy="12003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Discrete Variable/</a:t>
              </a:r>
              <a:r>
                <a:rPr lang="en-US" sz="2400" dirty="0" err="1">
                  <a:solidFill>
                    <a:srgbClr val="FF0000"/>
                  </a:solidFill>
                </a:rPr>
                <a:t>Kategori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795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CB5D5-7090-48A4-8E24-023FE0A2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Performance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F63A87-5C96-4D1B-B3DE-B8FEE8E1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2C9A-C3C4-4E67-9033-D1C8587CD180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0CAA25-2925-4D82-BB2D-901F296E579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4597" y="2570951"/>
          <a:ext cx="159437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371">
                  <a:extLst>
                    <a:ext uri="{9D8B030D-6E8A-4147-A177-3AD203B41FA5}">
                      <a16:colId xmlns:a16="http://schemas.microsoft.com/office/drawing/2014/main" val="1205144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Data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493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76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95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93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49217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DB6DFDF-E5E3-46C3-969B-B04471D4F977}"/>
              </a:ext>
            </a:extLst>
          </p:cNvPr>
          <p:cNvSpPr/>
          <p:nvPr/>
        </p:nvSpPr>
        <p:spPr>
          <a:xfrm rot="16200000">
            <a:off x="2060043" y="3382708"/>
            <a:ext cx="2155596" cy="5640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Trained Model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FF28F49-8006-4753-8EDD-639093D81803}"/>
              </a:ext>
            </a:extLst>
          </p:cNvPr>
          <p:cNvSpPr/>
          <p:nvPr/>
        </p:nvSpPr>
        <p:spPr>
          <a:xfrm>
            <a:off x="2298882" y="3305969"/>
            <a:ext cx="393858" cy="71755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B91830C-6608-4A58-9C4C-AE665F71BB1B}"/>
              </a:ext>
            </a:extLst>
          </p:cNvPr>
          <p:cNvSpPr/>
          <p:nvPr/>
        </p:nvSpPr>
        <p:spPr>
          <a:xfrm>
            <a:off x="3582942" y="3327991"/>
            <a:ext cx="393858" cy="71755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B27D4B4-9730-484E-9C80-A980A2346EF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39864" y="2586945"/>
          <a:ext cx="137076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768">
                  <a:extLst>
                    <a:ext uri="{9D8B030D-6E8A-4147-A177-3AD203B41FA5}">
                      <a16:colId xmlns:a16="http://schemas.microsoft.com/office/drawing/2014/main" val="1205144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Prediksi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493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Ayam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76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Itik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95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93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Itik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4921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23460CC-586A-4BA2-BB81-12B61E1ED48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26840" y="2586945"/>
          <a:ext cx="190704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046">
                  <a:extLst>
                    <a:ext uri="{9D8B030D-6E8A-4147-A177-3AD203B41FA5}">
                      <a16:colId xmlns:a16="http://schemas.microsoft.com/office/drawing/2014/main" val="1205144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Kunci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Jawaban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493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Ayam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76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Itik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95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93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Ayam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492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3C1617A-1E66-498C-852E-5362524DE87D}"/>
              </a:ext>
            </a:extLst>
          </p:cNvPr>
          <p:cNvSpPr txBox="1"/>
          <p:nvPr/>
        </p:nvSpPr>
        <p:spPr>
          <a:xfrm>
            <a:off x="7650094" y="3050498"/>
            <a:ext cx="21675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Benar</a:t>
            </a:r>
            <a:r>
              <a:rPr lang="en-US" sz="2800" dirty="0"/>
              <a:t> = 7</a:t>
            </a:r>
          </a:p>
          <a:p>
            <a:r>
              <a:rPr lang="en-US" sz="2800" dirty="0"/>
              <a:t>Salah = 3</a:t>
            </a:r>
          </a:p>
          <a:p>
            <a:r>
              <a:rPr lang="en-US" sz="2800" dirty="0" err="1"/>
              <a:t>Kinerja</a:t>
            </a:r>
            <a:r>
              <a:rPr lang="en-US" sz="2800" dirty="0"/>
              <a:t> = 70%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151CB95-403B-425F-A76A-1704D33497C3}"/>
              </a:ext>
            </a:extLst>
          </p:cNvPr>
          <p:cNvGrpSpPr/>
          <p:nvPr/>
        </p:nvGrpSpPr>
        <p:grpSpPr>
          <a:xfrm>
            <a:off x="7375161" y="4324662"/>
            <a:ext cx="1978701" cy="1202622"/>
            <a:chOff x="7375161" y="4324662"/>
            <a:chExt cx="1978701" cy="120262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90A591-3F4B-4924-8719-2AEF07801176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H="1">
              <a:off x="8610600" y="4324662"/>
              <a:ext cx="743262" cy="9717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193FC16-EA0D-471D-849C-BD9D6F2EDD48}"/>
                </a:ext>
              </a:extLst>
            </p:cNvPr>
            <p:cNvSpPr txBox="1"/>
            <p:nvPr/>
          </p:nvSpPr>
          <p:spPr>
            <a:xfrm>
              <a:off x="7375161" y="5065619"/>
              <a:ext cx="1235439" cy="4616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rgbClr val="FF0000"/>
                  </a:solidFill>
                </a:rPr>
                <a:t>Akurasi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FD524A3-B4A7-4C9C-A354-61FAD2FC00A4}"/>
              </a:ext>
            </a:extLst>
          </p:cNvPr>
          <p:cNvSpPr/>
          <p:nvPr/>
        </p:nvSpPr>
        <p:spPr>
          <a:xfrm>
            <a:off x="9938479" y="1439056"/>
            <a:ext cx="1963711" cy="5021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Precision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2AF0213-C940-41BB-94C7-E29827293D8A}"/>
              </a:ext>
            </a:extLst>
          </p:cNvPr>
          <p:cNvSpPr/>
          <p:nvPr/>
        </p:nvSpPr>
        <p:spPr>
          <a:xfrm>
            <a:off x="9982200" y="2219977"/>
            <a:ext cx="1963711" cy="5021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Sensitivity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8129EC8-ADF8-448A-8645-6047F9FF251F}"/>
              </a:ext>
            </a:extLst>
          </p:cNvPr>
          <p:cNvSpPr/>
          <p:nvPr/>
        </p:nvSpPr>
        <p:spPr>
          <a:xfrm>
            <a:off x="9982200" y="3000898"/>
            <a:ext cx="1963711" cy="5021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Specificity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1E34A3F-F1BB-4D4F-BA82-4B16B58C930E}"/>
              </a:ext>
            </a:extLst>
          </p:cNvPr>
          <p:cNvSpPr/>
          <p:nvPr/>
        </p:nvSpPr>
        <p:spPr>
          <a:xfrm>
            <a:off x="9982200" y="3756359"/>
            <a:ext cx="1963711" cy="5021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F1 Score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BF9DFF9-CC4B-4172-AAF8-CAAD936A36E3}"/>
              </a:ext>
            </a:extLst>
          </p:cNvPr>
          <p:cNvSpPr/>
          <p:nvPr/>
        </p:nvSpPr>
        <p:spPr>
          <a:xfrm>
            <a:off x="9987117" y="4491457"/>
            <a:ext cx="1963711" cy="5021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MCC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D9A452B-16D9-4373-8655-C7F5FEAD464F}"/>
              </a:ext>
            </a:extLst>
          </p:cNvPr>
          <p:cNvSpPr/>
          <p:nvPr/>
        </p:nvSpPr>
        <p:spPr>
          <a:xfrm>
            <a:off x="9980950" y="5199268"/>
            <a:ext cx="1963711" cy="5021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ROC/AUC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8CEB02-D562-4051-B94B-DCF60BECA22F}"/>
              </a:ext>
            </a:extLst>
          </p:cNvPr>
          <p:cNvGrpSpPr/>
          <p:nvPr/>
        </p:nvGrpSpPr>
        <p:grpSpPr>
          <a:xfrm>
            <a:off x="6603102" y="5450353"/>
            <a:ext cx="3377848" cy="1271122"/>
            <a:chOff x="6357014" y="4434509"/>
            <a:chExt cx="3377848" cy="1271122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5EA86E-1C4C-49DF-B272-266022F01404}"/>
                </a:ext>
              </a:extLst>
            </p:cNvPr>
            <p:cNvCxnSpPr>
              <a:cxnSpLocks/>
              <a:stCxn id="20" idx="1"/>
              <a:endCxn id="24" idx="3"/>
            </p:cNvCxnSpPr>
            <p:nvPr/>
          </p:nvCxnSpPr>
          <p:spPr>
            <a:xfrm flipH="1">
              <a:off x="8756258" y="4434509"/>
              <a:ext cx="978604" cy="8556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8E1308E-8738-401F-9270-4212ABC7165B}"/>
                </a:ext>
              </a:extLst>
            </p:cNvPr>
            <p:cNvSpPr txBox="1"/>
            <p:nvPr/>
          </p:nvSpPr>
          <p:spPr>
            <a:xfrm>
              <a:off x="6357014" y="4874634"/>
              <a:ext cx="2399244" cy="83099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rgbClr val="FF0000"/>
                  </a:solidFill>
                </a:rPr>
                <a:t>Hanya</a:t>
              </a:r>
              <a:r>
                <a:rPr lang="en-US" sz="2400" dirty="0">
                  <a:solidFill>
                    <a:srgbClr val="FF0000"/>
                  </a:solidFill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</a:rPr>
                <a:t>untuk</a:t>
              </a:r>
              <a:r>
                <a:rPr lang="en-US" sz="2400" dirty="0">
                  <a:solidFill>
                    <a:srgbClr val="FF0000"/>
                  </a:solidFill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</a:rPr>
                <a:t>kasus</a:t>
              </a:r>
              <a:r>
                <a:rPr lang="en-US" sz="2400" dirty="0">
                  <a:solidFill>
                    <a:srgbClr val="FF0000"/>
                  </a:solidFill>
                </a:rPr>
                <a:t> 2 class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267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30564-1F4D-4126-8F84-691FFCE83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Learning: </a:t>
            </a:r>
            <a:r>
              <a:rPr lang="en-US" dirty="0" err="1"/>
              <a:t>Klasifikasi</a:t>
            </a:r>
            <a:r>
              <a:rPr lang="en-US" dirty="0"/>
              <a:t> &amp; </a:t>
            </a:r>
            <a:r>
              <a:rPr lang="en-US" dirty="0" err="1"/>
              <a:t>Regresi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612839-4BAB-4B4E-8D4B-3B9AE06B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2C9A-C3C4-4E67-9033-D1C8587CD180}" type="slidenum">
              <a:rPr lang="en-US" smtClean="0"/>
              <a:t>6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43A6A41-59BF-4081-8D44-F1DB4C87CA00}"/>
              </a:ext>
            </a:extLst>
          </p:cNvPr>
          <p:cNvGrpSpPr/>
          <p:nvPr/>
        </p:nvGrpSpPr>
        <p:grpSpPr>
          <a:xfrm>
            <a:off x="838199" y="1685750"/>
            <a:ext cx="9964668" cy="2211537"/>
            <a:chOff x="838199" y="1685750"/>
            <a:chExt cx="9964668" cy="221153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BE7D672-1491-46A9-A3F2-D314AFE30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4807" y="2337503"/>
              <a:ext cx="8988060" cy="155978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B9C82A2-7423-4E0E-8751-42BEB7286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199" y="1690688"/>
              <a:ext cx="1571691" cy="155978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2182F8-1FA9-4909-A38A-8285AFA97CE7}"/>
                </a:ext>
              </a:extLst>
            </p:cNvPr>
            <p:cNvSpPr txBox="1"/>
            <p:nvPr/>
          </p:nvSpPr>
          <p:spPr>
            <a:xfrm>
              <a:off x="2913133" y="1685750"/>
              <a:ext cx="68151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err="1">
                  <a:solidFill>
                    <a:srgbClr val="FF0000"/>
                  </a:solidFill>
                </a:rPr>
                <a:t>Klasifikasi</a:t>
              </a:r>
              <a:r>
                <a:rPr lang="en-US" sz="2800" b="1" dirty="0"/>
                <a:t>: </a:t>
              </a:r>
              <a:r>
                <a:rPr lang="en-US" sz="2800" b="1" dirty="0" err="1"/>
                <a:t>Apakah</a:t>
              </a:r>
              <a:r>
                <a:rPr lang="en-US" sz="2800" b="1" dirty="0"/>
                <a:t> </a:t>
              </a:r>
              <a:r>
                <a:rPr lang="en-US" sz="2800" b="1" dirty="0" err="1"/>
                <a:t>besok</a:t>
              </a:r>
              <a:r>
                <a:rPr lang="en-US" sz="2800" b="1" dirty="0"/>
                <a:t> </a:t>
              </a:r>
              <a:r>
                <a:rPr lang="en-US" sz="2800" b="1" dirty="0" err="1"/>
                <a:t>panas</a:t>
              </a:r>
              <a:r>
                <a:rPr lang="en-US" sz="2800" b="1" dirty="0"/>
                <a:t> </a:t>
              </a:r>
              <a:r>
                <a:rPr lang="en-US" sz="2800" b="1" dirty="0" err="1"/>
                <a:t>atau</a:t>
              </a:r>
              <a:r>
                <a:rPr lang="en-US" sz="2800" b="1" dirty="0"/>
                <a:t> </a:t>
              </a:r>
              <a:r>
                <a:rPr lang="en-US" sz="2800" b="1" dirty="0" err="1"/>
                <a:t>dingin</a:t>
              </a:r>
              <a:r>
                <a:rPr lang="en-US" sz="2800" b="1" dirty="0"/>
                <a:t>?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42E701F-7BAF-4C20-955A-E84629F00A16}"/>
              </a:ext>
            </a:extLst>
          </p:cNvPr>
          <p:cNvGrpSpPr/>
          <p:nvPr/>
        </p:nvGrpSpPr>
        <p:grpSpPr>
          <a:xfrm>
            <a:off x="641758" y="4016375"/>
            <a:ext cx="10258215" cy="2350864"/>
            <a:chOff x="641758" y="4016375"/>
            <a:chExt cx="10258215" cy="235086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83D7E31-3AD0-48B1-84A6-DBF1DE3C4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4807" y="4876105"/>
              <a:ext cx="9085166" cy="149113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328E539-F587-4896-BA09-5F69441A8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1758" y="4016375"/>
              <a:ext cx="1583384" cy="148620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3BC8C0-CEB3-4C7C-89E5-38D7926E032F}"/>
                </a:ext>
              </a:extLst>
            </p:cNvPr>
            <p:cNvSpPr txBox="1"/>
            <p:nvPr/>
          </p:nvSpPr>
          <p:spPr>
            <a:xfrm>
              <a:off x="2913132" y="4352885"/>
              <a:ext cx="49721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err="1">
                  <a:solidFill>
                    <a:srgbClr val="FF0000"/>
                  </a:solidFill>
                </a:rPr>
                <a:t>Regresi</a:t>
              </a:r>
              <a:r>
                <a:rPr lang="en-US" sz="2800" b="1" dirty="0"/>
                <a:t>: </a:t>
              </a:r>
              <a:r>
                <a:rPr lang="en-US" sz="2800" b="1" dirty="0" err="1"/>
                <a:t>Berapakah</a:t>
              </a:r>
              <a:r>
                <a:rPr lang="en-US" sz="2800" b="1" dirty="0"/>
                <a:t> </a:t>
              </a:r>
              <a:r>
                <a:rPr lang="en-US" sz="2800" b="1" dirty="0" err="1"/>
                <a:t>suhu</a:t>
              </a:r>
              <a:r>
                <a:rPr lang="en-US" sz="2800" b="1" dirty="0"/>
                <a:t> </a:t>
              </a:r>
              <a:r>
                <a:rPr lang="en-US" sz="2800" b="1" dirty="0" err="1"/>
                <a:t>besok</a:t>
              </a:r>
              <a:r>
                <a:rPr lang="en-US" sz="2800" b="1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179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0CB2C-AA6A-47B8-B392-CD4C32CE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102709-60BB-4868-B1AD-9C2501CAB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8436" y="6310312"/>
            <a:ext cx="2743200" cy="365125"/>
          </a:xfrm>
        </p:spPr>
        <p:txBody>
          <a:bodyPr/>
          <a:lstStyle/>
          <a:p>
            <a:fld id="{54E32C9A-C3C4-4E67-9033-D1C8587CD180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098D95-569E-4AF7-B848-96D8DE4D6DC5}"/>
              </a:ext>
            </a:extLst>
          </p:cNvPr>
          <p:cNvSpPr/>
          <p:nvPr/>
        </p:nvSpPr>
        <p:spPr>
          <a:xfrm>
            <a:off x="4094582" y="3032298"/>
            <a:ext cx="2824120" cy="147761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Unsupervised Learning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3E93FEC-B795-4FCE-B628-89B5051DEA8F}"/>
              </a:ext>
            </a:extLst>
          </p:cNvPr>
          <p:cNvSpPr/>
          <p:nvPr/>
        </p:nvSpPr>
        <p:spPr>
          <a:xfrm>
            <a:off x="3647273" y="3412330"/>
            <a:ext cx="393858" cy="71755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E843E8-7CFA-4C7F-B315-FF067B7F12FF}"/>
              </a:ext>
            </a:extLst>
          </p:cNvPr>
          <p:cNvGrpSpPr/>
          <p:nvPr/>
        </p:nvGrpSpPr>
        <p:grpSpPr>
          <a:xfrm>
            <a:off x="838200" y="1644650"/>
            <a:ext cx="2636718" cy="4252912"/>
            <a:chOff x="838200" y="1690688"/>
            <a:chExt cx="2636718" cy="42529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0F7850-C7B1-4A09-B011-855255099CCE}"/>
                </a:ext>
              </a:extLst>
            </p:cNvPr>
            <p:cNvSpPr/>
            <p:nvPr/>
          </p:nvSpPr>
          <p:spPr>
            <a:xfrm>
              <a:off x="838200" y="1690688"/>
              <a:ext cx="2636718" cy="425291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Data Training</a:t>
              </a:r>
            </a:p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633DD3D-3B98-4A22-9408-A60A59219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1461" y="2262187"/>
              <a:ext cx="1173881" cy="21965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0899359-6A49-44FF-8B6F-E516B64B9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28793" y="2262187"/>
              <a:ext cx="1174005" cy="21965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3FD2F2A-1A57-4D7C-8718-4792E5372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5306" y="4589620"/>
              <a:ext cx="1254146" cy="1215197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5CABDEC-6791-4DC0-B4ED-9BCE0C97088C}"/>
              </a:ext>
            </a:extLst>
          </p:cNvPr>
          <p:cNvGrpSpPr/>
          <p:nvPr/>
        </p:nvGrpSpPr>
        <p:grpSpPr>
          <a:xfrm>
            <a:off x="3474917" y="4706911"/>
            <a:ext cx="3173221" cy="1109656"/>
            <a:chOff x="3474917" y="4706911"/>
            <a:chExt cx="3173221" cy="110965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7BEB9C2-98C9-4A61-A3EE-9E0551993DAF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3474917" y="4706911"/>
              <a:ext cx="430745" cy="8788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283930-8380-4341-B550-961A150E5EE5}"/>
                </a:ext>
              </a:extLst>
            </p:cNvPr>
            <p:cNvSpPr txBox="1"/>
            <p:nvPr/>
          </p:nvSpPr>
          <p:spPr>
            <a:xfrm>
              <a:off x="3905662" y="5354902"/>
              <a:ext cx="2742476" cy="4616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rgbClr val="FF0000"/>
                  </a:solidFill>
                </a:rPr>
                <a:t>Tidak</a:t>
              </a:r>
              <a:r>
                <a:rPr lang="en-US" sz="2400" dirty="0">
                  <a:solidFill>
                    <a:srgbClr val="FF0000"/>
                  </a:solidFill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</a:rPr>
                <a:t>memiliki</a:t>
              </a:r>
              <a:r>
                <a:rPr lang="en-US" sz="2400" dirty="0">
                  <a:solidFill>
                    <a:srgbClr val="FF0000"/>
                  </a:solidFill>
                </a:rPr>
                <a:t> label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3E6963C-66F5-44CB-A696-6D72AE19140B}"/>
              </a:ext>
            </a:extLst>
          </p:cNvPr>
          <p:cNvGrpSpPr/>
          <p:nvPr/>
        </p:nvGrpSpPr>
        <p:grpSpPr>
          <a:xfrm>
            <a:off x="3474917" y="1644650"/>
            <a:ext cx="1157044" cy="1413879"/>
            <a:chOff x="3474917" y="1644650"/>
            <a:chExt cx="1157044" cy="1413879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31D584C-98A7-4A92-9DC4-142F88D2B4BB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3474917" y="2106315"/>
              <a:ext cx="704198" cy="9522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203323-138F-46E5-9539-3F1831318D77}"/>
                </a:ext>
              </a:extLst>
            </p:cNvPr>
            <p:cNvSpPr txBox="1"/>
            <p:nvPr/>
          </p:nvSpPr>
          <p:spPr>
            <a:xfrm>
              <a:off x="3726268" y="1644650"/>
              <a:ext cx="905693" cy="4616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Data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228438D-AAAA-407E-8B59-0CD868EDDAC8}"/>
              </a:ext>
            </a:extLst>
          </p:cNvPr>
          <p:cNvGrpSpPr/>
          <p:nvPr/>
        </p:nvGrpSpPr>
        <p:grpSpPr>
          <a:xfrm>
            <a:off x="6982716" y="1765226"/>
            <a:ext cx="4356271" cy="4343858"/>
            <a:chOff x="6982716" y="1765226"/>
            <a:chExt cx="4356271" cy="4343858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1028B252-6046-4B0D-B1B6-5AFEE35979BD}"/>
                </a:ext>
              </a:extLst>
            </p:cNvPr>
            <p:cNvSpPr/>
            <p:nvPr/>
          </p:nvSpPr>
          <p:spPr>
            <a:xfrm>
              <a:off x="6982716" y="3444943"/>
              <a:ext cx="431642" cy="71755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4E5CC8D-50B3-4412-B228-9738C64A7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32756" y="1765226"/>
              <a:ext cx="3706231" cy="152652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62699A1-E8A2-4EA7-9079-C5A227ADC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32756" y="3291753"/>
              <a:ext cx="1446737" cy="2817331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42C4B12-BD15-4EA1-B67C-211C618558D5}"/>
              </a:ext>
            </a:extLst>
          </p:cNvPr>
          <p:cNvGrpSpPr/>
          <p:nvPr/>
        </p:nvGrpSpPr>
        <p:grpSpPr>
          <a:xfrm>
            <a:off x="8979108" y="3231793"/>
            <a:ext cx="3113325" cy="2123109"/>
            <a:chOff x="8979108" y="3231793"/>
            <a:chExt cx="3113325" cy="2123109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A228E69-CA6E-487C-864E-325655BCB0DC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>
              <a:off x="9485872" y="3231793"/>
              <a:ext cx="373447" cy="8085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0BE16FF-2161-428E-8830-15C783DBE1CF}"/>
                </a:ext>
              </a:extLst>
            </p:cNvPr>
            <p:cNvSpPr txBox="1"/>
            <p:nvPr/>
          </p:nvSpPr>
          <p:spPr>
            <a:xfrm>
              <a:off x="9859319" y="4040293"/>
              <a:ext cx="2233114" cy="12003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rgbClr val="FF0000"/>
                  </a:solidFill>
                </a:rPr>
                <a:t>Kelompok</a:t>
              </a:r>
              <a:r>
                <a:rPr lang="en-US" sz="2400" dirty="0">
                  <a:solidFill>
                    <a:srgbClr val="FF0000"/>
                  </a:solidFill>
                </a:rPr>
                <a:t> yang </a:t>
              </a:r>
              <a:r>
                <a:rPr lang="en-US" sz="2400" dirty="0" err="1">
                  <a:solidFill>
                    <a:srgbClr val="FF0000"/>
                  </a:solidFill>
                </a:rPr>
                <a:t>memiliki</a:t>
              </a:r>
              <a:r>
                <a:rPr lang="en-US" sz="2400" dirty="0">
                  <a:solidFill>
                    <a:srgbClr val="FF0000"/>
                  </a:solidFill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</a:rPr>
                <a:t>kemiripan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39B6430-92DA-4B14-979F-8FEEA8938A56}"/>
                </a:ext>
              </a:extLst>
            </p:cNvPr>
            <p:cNvCxnSpPr>
              <a:cxnSpLocks/>
            </p:cNvCxnSpPr>
            <p:nvPr/>
          </p:nvCxnSpPr>
          <p:spPr>
            <a:xfrm>
              <a:off x="8979108" y="3960707"/>
              <a:ext cx="858917" cy="7958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F01D9FB-FA9F-4160-8E6A-F3926C6B8C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79108" y="4040293"/>
              <a:ext cx="880211" cy="13146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C409423-B5AE-41E6-BCE6-42F5FC9B5372}"/>
              </a:ext>
            </a:extLst>
          </p:cNvPr>
          <p:cNvGrpSpPr/>
          <p:nvPr/>
        </p:nvGrpSpPr>
        <p:grpSpPr>
          <a:xfrm>
            <a:off x="8996598" y="3211808"/>
            <a:ext cx="3113325" cy="2123109"/>
            <a:chOff x="8979108" y="3231793"/>
            <a:chExt cx="3113325" cy="2123109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27A8153-5F7C-4E07-A00F-67A0396CCF5B}"/>
                </a:ext>
              </a:extLst>
            </p:cNvPr>
            <p:cNvCxnSpPr>
              <a:cxnSpLocks/>
            </p:cNvCxnSpPr>
            <p:nvPr/>
          </p:nvCxnSpPr>
          <p:spPr>
            <a:xfrm>
              <a:off x="9485872" y="3231793"/>
              <a:ext cx="373447" cy="8085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91C2125-DE79-446B-8BAB-1F331E65A8AD}"/>
                </a:ext>
              </a:extLst>
            </p:cNvPr>
            <p:cNvSpPr txBox="1"/>
            <p:nvPr/>
          </p:nvSpPr>
          <p:spPr>
            <a:xfrm>
              <a:off x="9859319" y="4040293"/>
              <a:ext cx="2233114" cy="4616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rgbClr val="FF0000"/>
                  </a:solidFill>
                </a:rPr>
                <a:t>Tidak</a:t>
              </a:r>
              <a:r>
                <a:rPr lang="en-US" sz="2400" dirty="0">
                  <a:solidFill>
                    <a:srgbClr val="FF0000"/>
                  </a:solidFill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</a:rPr>
                <a:t>ada</a:t>
              </a:r>
              <a:r>
                <a:rPr lang="en-US" sz="2400" dirty="0">
                  <a:solidFill>
                    <a:srgbClr val="FF0000"/>
                  </a:solidFill>
                </a:rPr>
                <a:t> label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4C39B1B-7042-4B75-9E62-501F78FA0511}"/>
                </a:ext>
              </a:extLst>
            </p:cNvPr>
            <p:cNvCxnSpPr>
              <a:cxnSpLocks/>
            </p:cNvCxnSpPr>
            <p:nvPr/>
          </p:nvCxnSpPr>
          <p:spPr>
            <a:xfrm>
              <a:off x="8979108" y="3960707"/>
              <a:ext cx="858917" cy="7958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329D3AC-88CE-493C-B8F7-458339C939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79108" y="4040293"/>
              <a:ext cx="880211" cy="13146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623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1AE1-FAAE-4426-8939-BF93FA1F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C923DE-3633-4D7F-9FFD-61270631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C6B2B-86DD-4021-AB79-1528C7499D24}"/>
              </a:ext>
            </a:extLst>
          </p:cNvPr>
          <p:cNvGrpSpPr/>
          <p:nvPr/>
        </p:nvGrpSpPr>
        <p:grpSpPr>
          <a:xfrm>
            <a:off x="316280" y="1690687"/>
            <a:ext cx="4029074" cy="2316848"/>
            <a:chOff x="316280" y="1690687"/>
            <a:chExt cx="4029074" cy="231684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77DF873-C67C-43C0-AD5F-615F05C48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690688"/>
              <a:ext cx="3507154" cy="231684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7EDA1C5-7214-4578-86C3-594577D80D9B}"/>
                </a:ext>
              </a:extLst>
            </p:cNvPr>
            <p:cNvSpPr/>
            <p:nvPr/>
          </p:nvSpPr>
          <p:spPr>
            <a:xfrm rot="16200000">
              <a:off x="-581184" y="2588151"/>
              <a:ext cx="2316847" cy="521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Item Set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5A927C-EBD2-471A-808A-6ED67896280C}"/>
              </a:ext>
            </a:extLst>
          </p:cNvPr>
          <p:cNvGrpSpPr/>
          <p:nvPr/>
        </p:nvGrpSpPr>
        <p:grpSpPr>
          <a:xfrm>
            <a:off x="4867277" y="1408828"/>
            <a:ext cx="4482746" cy="5197414"/>
            <a:chOff x="4867277" y="1408828"/>
            <a:chExt cx="4482746" cy="519741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F9DAF63-8B43-4CED-A31B-29629956A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48422" y="1408828"/>
              <a:ext cx="3901601" cy="519741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5AC96DF-138E-48EA-AC35-DE2D2482CDB0}"/>
                </a:ext>
              </a:extLst>
            </p:cNvPr>
            <p:cNvSpPr/>
            <p:nvPr/>
          </p:nvSpPr>
          <p:spPr>
            <a:xfrm rot="16200000">
              <a:off x="3969813" y="2588151"/>
              <a:ext cx="2316847" cy="521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Dataset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9A025B4-FA56-466B-96D6-D5CD6D7C3C07}"/>
              </a:ext>
            </a:extLst>
          </p:cNvPr>
          <p:cNvSpPr/>
          <p:nvPr/>
        </p:nvSpPr>
        <p:spPr>
          <a:xfrm rot="16200000">
            <a:off x="8713521" y="2588151"/>
            <a:ext cx="2316847" cy="5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Transaksi</a:t>
            </a:r>
            <a:r>
              <a:rPr lang="en-US" sz="2800" dirty="0"/>
              <a:t> </a:t>
            </a:r>
            <a:r>
              <a:rPr lang="en-US" sz="2800" dirty="0" err="1"/>
              <a:t>Baru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604917-104B-4093-8452-D5D84BFD79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4001" y="1541218"/>
            <a:ext cx="1381125" cy="96202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741E19B-137C-4ED4-8C11-4726B0F84C3C}"/>
              </a:ext>
            </a:extLst>
          </p:cNvPr>
          <p:cNvGrpSpPr/>
          <p:nvPr/>
        </p:nvGrpSpPr>
        <p:grpSpPr>
          <a:xfrm>
            <a:off x="10321124" y="2605544"/>
            <a:ext cx="1591720" cy="2758488"/>
            <a:chOff x="10321124" y="2605544"/>
            <a:chExt cx="1591720" cy="275848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7B0638E-A4D9-4458-907C-0CF41B2E7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321124" y="3429000"/>
              <a:ext cx="1591720" cy="1935032"/>
            </a:xfrm>
            <a:prstGeom prst="rect">
              <a:avLst/>
            </a:prstGeom>
          </p:spPr>
        </p:pic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0C8AD1B3-B0FC-4D25-8EEA-88CE675818FC}"/>
                </a:ext>
              </a:extLst>
            </p:cNvPr>
            <p:cNvSpPr/>
            <p:nvPr/>
          </p:nvSpPr>
          <p:spPr>
            <a:xfrm rot="5400000">
              <a:off x="10656566" y="2585228"/>
              <a:ext cx="676918" cy="71755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194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77AF-BEF7-49C2-B571-CEB7AC3BD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B18D77-3630-43BE-8DDA-E104F53D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8556" y="6356350"/>
            <a:ext cx="2743200" cy="365125"/>
          </a:xfrm>
        </p:spPr>
        <p:txBody>
          <a:bodyPr/>
          <a:lstStyle/>
          <a:p>
            <a:fld id="{A7F5053B-0ACE-4442-B6FA-86FFCFBB67EB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8EB8B4-1998-4D54-A6AC-278FCDC2B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90831"/>
              </p:ext>
            </p:extLst>
          </p:nvPr>
        </p:nvGraphicFramePr>
        <p:xfrm>
          <a:off x="1186156" y="2353081"/>
          <a:ext cx="5017476" cy="388587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36246">
                  <a:extLst>
                    <a:ext uri="{9D8B030D-6E8A-4147-A177-3AD203B41FA5}">
                      <a16:colId xmlns:a16="http://schemas.microsoft.com/office/drawing/2014/main" val="3021442057"/>
                    </a:ext>
                  </a:extLst>
                </a:gridCol>
                <a:gridCol w="836246">
                  <a:extLst>
                    <a:ext uri="{9D8B030D-6E8A-4147-A177-3AD203B41FA5}">
                      <a16:colId xmlns:a16="http://schemas.microsoft.com/office/drawing/2014/main" val="679642934"/>
                    </a:ext>
                  </a:extLst>
                </a:gridCol>
                <a:gridCol w="836246">
                  <a:extLst>
                    <a:ext uri="{9D8B030D-6E8A-4147-A177-3AD203B41FA5}">
                      <a16:colId xmlns:a16="http://schemas.microsoft.com/office/drawing/2014/main" val="2890698012"/>
                    </a:ext>
                  </a:extLst>
                </a:gridCol>
                <a:gridCol w="836246">
                  <a:extLst>
                    <a:ext uri="{9D8B030D-6E8A-4147-A177-3AD203B41FA5}">
                      <a16:colId xmlns:a16="http://schemas.microsoft.com/office/drawing/2014/main" val="2482927877"/>
                    </a:ext>
                  </a:extLst>
                </a:gridCol>
                <a:gridCol w="836246">
                  <a:extLst>
                    <a:ext uri="{9D8B030D-6E8A-4147-A177-3AD203B41FA5}">
                      <a16:colId xmlns:a16="http://schemas.microsoft.com/office/drawing/2014/main" val="605489060"/>
                    </a:ext>
                  </a:extLst>
                </a:gridCol>
                <a:gridCol w="836246">
                  <a:extLst>
                    <a:ext uri="{9D8B030D-6E8A-4147-A177-3AD203B41FA5}">
                      <a16:colId xmlns:a16="http://schemas.microsoft.com/office/drawing/2014/main" val="2788499795"/>
                    </a:ext>
                  </a:extLst>
                </a:gridCol>
              </a:tblGrid>
              <a:tr h="555125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fn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55152"/>
                  </a:ext>
                </a:extLst>
              </a:tr>
              <a:tr h="555125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50406"/>
                  </a:ext>
                </a:extLst>
              </a:tr>
              <a:tr h="555125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625716"/>
                  </a:ext>
                </a:extLst>
              </a:tr>
              <a:tr h="555125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371925"/>
                  </a:ext>
                </a:extLst>
              </a:tr>
              <a:tr h="555125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942096"/>
                  </a:ext>
                </a:extLst>
              </a:tr>
              <a:tr h="555125"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444279"/>
                  </a:ext>
                </a:extLst>
              </a:tr>
              <a:tr h="555125">
                <a:tc>
                  <a:txBody>
                    <a:bodyPr/>
                    <a:lstStyle/>
                    <a:p>
                      <a:r>
                        <a:rPr lang="en-US" sz="24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85644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27D4B8A-CA04-42D8-8AED-948B5AB0F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882" y="3058381"/>
            <a:ext cx="1873250" cy="187325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F35B19F-0E31-462D-8296-C90DA32BA5D0}"/>
              </a:ext>
            </a:extLst>
          </p:cNvPr>
          <p:cNvSpPr/>
          <p:nvPr/>
        </p:nvSpPr>
        <p:spPr>
          <a:xfrm>
            <a:off x="6374574" y="3594506"/>
            <a:ext cx="1155720" cy="71755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FAF139-418B-4106-9D37-B977FED1812C}"/>
              </a:ext>
            </a:extLst>
          </p:cNvPr>
          <p:cNvSpPr txBox="1"/>
          <p:nvPr/>
        </p:nvSpPr>
        <p:spPr>
          <a:xfrm>
            <a:off x="9562294" y="1730415"/>
            <a:ext cx="1394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n </a:t>
            </a:r>
            <a:r>
              <a:rPr lang="en-US" sz="5400" dirty="0">
                <a:solidFill>
                  <a:srgbClr val="FF0000"/>
                </a:solidFill>
              </a:rPr>
              <a:t>&gt;&gt;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A32806-FB87-4419-AAB6-6B0A28B515B4}"/>
              </a:ext>
            </a:extLst>
          </p:cNvPr>
          <p:cNvGrpSpPr/>
          <p:nvPr/>
        </p:nvGrpSpPr>
        <p:grpSpPr>
          <a:xfrm>
            <a:off x="1132944" y="2192080"/>
            <a:ext cx="8437442" cy="4046876"/>
            <a:chOff x="784988" y="2192080"/>
            <a:chExt cx="8437442" cy="404687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D192EA9-F8D2-4B7A-9148-219042B9DF4B}"/>
                </a:ext>
              </a:extLst>
            </p:cNvPr>
            <p:cNvSpPr/>
            <p:nvPr/>
          </p:nvSpPr>
          <p:spPr>
            <a:xfrm>
              <a:off x="4939323" y="2289908"/>
              <a:ext cx="617416" cy="59396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6589063-051F-467A-A53C-681CE74AA0B7}"/>
                </a:ext>
              </a:extLst>
            </p:cNvPr>
            <p:cNvSpPr/>
            <p:nvPr/>
          </p:nvSpPr>
          <p:spPr>
            <a:xfrm>
              <a:off x="784988" y="5644987"/>
              <a:ext cx="617416" cy="59396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3334EA-48C6-498B-8B2D-5501096B4D47}"/>
                </a:ext>
              </a:extLst>
            </p:cNvPr>
            <p:cNvCxnSpPr>
              <a:cxnSpLocks/>
              <a:stCxn id="8" idx="6"/>
              <a:endCxn id="7" idx="1"/>
            </p:cNvCxnSpPr>
            <p:nvPr/>
          </p:nvCxnSpPr>
          <p:spPr>
            <a:xfrm flipV="1">
              <a:off x="5556739" y="2192080"/>
              <a:ext cx="3665691" cy="39481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A4E733B-0696-4245-B311-D9A7D3189642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1402404" y="2192080"/>
              <a:ext cx="7811934" cy="358563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68EA43E-DF9D-43F0-B1AA-249163B62728}"/>
              </a:ext>
            </a:extLst>
          </p:cNvPr>
          <p:cNvSpPr txBox="1"/>
          <p:nvPr/>
        </p:nvSpPr>
        <p:spPr>
          <a:xfrm>
            <a:off x="9559344" y="2650259"/>
            <a:ext cx="2084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/>
              <a:t>t</a:t>
            </a:r>
            <a:r>
              <a:rPr lang="en-US" sz="2400" dirty="0" err="1"/>
              <a:t>proses</a:t>
            </a:r>
            <a:r>
              <a:rPr lang="en-US" sz="5400" dirty="0"/>
              <a:t> </a:t>
            </a:r>
            <a:r>
              <a:rPr lang="en-US" sz="5400" dirty="0">
                <a:solidFill>
                  <a:srgbClr val="FF0000"/>
                </a:solidFill>
              </a:rPr>
              <a:t>&gt;&gt;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47270F-7234-48ED-BD53-8250F39A6655}"/>
              </a:ext>
            </a:extLst>
          </p:cNvPr>
          <p:cNvSpPr/>
          <p:nvPr/>
        </p:nvSpPr>
        <p:spPr>
          <a:xfrm rot="16200000">
            <a:off x="-1369528" y="3857924"/>
            <a:ext cx="3885878" cy="876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Data/</a:t>
            </a:r>
          </a:p>
          <a:p>
            <a:pPr algn="ctr"/>
            <a:r>
              <a:rPr lang="en-US" sz="2800" dirty="0"/>
              <a:t>Feature Representation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92F20-3C9C-4C18-9DA4-6294C1C04532}"/>
              </a:ext>
            </a:extLst>
          </p:cNvPr>
          <p:cNvSpPr txBox="1"/>
          <p:nvPr/>
        </p:nvSpPr>
        <p:spPr>
          <a:xfrm>
            <a:off x="6242709" y="4833516"/>
            <a:ext cx="4612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Spesifikasi</a:t>
            </a:r>
            <a:r>
              <a:rPr lang="en-US" sz="3600" dirty="0"/>
              <a:t> Hardware </a:t>
            </a:r>
            <a:r>
              <a:rPr lang="en-US" sz="3600" dirty="0">
                <a:solidFill>
                  <a:srgbClr val="FF0000"/>
                </a:solidFill>
              </a:rPr>
              <a:t>&gt;&gt;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FF8F6A-9466-4AE4-82AA-F8C7AF20F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5433" y="5416053"/>
            <a:ext cx="1215358" cy="1205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661523-FBC1-4E46-8F86-426B3FB36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4574" y="5434236"/>
            <a:ext cx="1082697" cy="11088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FD95F4-3EAB-4618-AB65-F0F16B9282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8213" y="5434236"/>
            <a:ext cx="1193059" cy="11694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9A903B-4D02-4D5A-A292-A06546B3D9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4484" y="5403119"/>
            <a:ext cx="1019094" cy="120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0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348</Words>
  <Application>Microsoft Office PowerPoint</Application>
  <PresentationFormat>Widescreen</PresentationFormat>
  <Paragraphs>156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Azure Machine Learning Studio</vt:lpstr>
      <vt:lpstr>PowerPoint Presentation</vt:lpstr>
      <vt:lpstr>Machine Learning</vt:lpstr>
      <vt:lpstr>Classification</vt:lpstr>
      <vt:lpstr>Classifier Performance</vt:lpstr>
      <vt:lpstr>Supervised Learning: Klasifikasi &amp; Regresi</vt:lpstr>
      <vt:lpstr>Clustering</vt:lpstr>
      <vt:lpstr>Association</vt:lpstr>
      <vt:lpstr>Hardware Requirement</vt:lpstr>
      <vt:lpstr>Programming Language</vt:lpstr>
      <vt:lpstr>Solusi Kebutuhan Hardware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M Reza Faisal</dc:creator>
  <cp:lastModifiedBy>M Reza Faisal</cp:lastModifiedBy>
  <cp:revision>139</cp:revision>
  <dcterms:created xsi:type="dcterms:W3CDTF">2018-11-21T06:34:04Z</dcterms:created>
  <dcterms:modified xsi:type="dcterms:W3CDTF">2018-11-26T06:40:25Z</dcterms:modified>
</cp:coreProperties>
</file>