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3" r:id="rId3"/>
    <p:sldId id="260" r:id="rId4"/>
    <p:sldId id="353" r:id="rId5"/>
    <p:sldId id="320" r:id="rId6"/>
    <p:sldId id="322" r:id="rId7"/>
    <p:sldId id="323" r:id="rId8"/>
    <p:sldId id="325" r:id="rId9"/>
    <p:sldId id="326" r:id="rId10"/>
    <p:sldId id="355" r:id="rId11"/>
    <p:sldId id="328" r:id="rId12"/>
    <p:sldId id="363" r:id="rId13"/>
    <p:sldId id="282" r:id="rId14"/>
    <p:sldId id="265" r:id="rId15"/>
    <p:sldId id="270" r:id="rId16"/>
    <p:sldId id="272" r:id="rId17"/>
    <p:sldId id="331" r:id="rId18"/>
    <p:sldId id="356" r:id="rId19"/>
    <p:sldId id="336" r:id="rId20"/>
    <p:sldId id="358" r:id="rId21"/>
    <p:sldId id="364" r:id="rId22"/>
    <p:sldId id="359" r:id="rId23"/>
    <p:sldId id="360" r:id="rId24"/>
    <p:sldId id="266" r:id="rId25"/>
    <p:sldId id="342" r:id="rId26"/>
    <p:sldId id="343" r:id="rId27"/>
    <p:sldId id="345" r:id="rId28"/>
    <p:sldId id="346" r:id="rId29"/>
    <p:sldId id="348" r:id="rId30"/>
    <p:sldId id="312" r:id="rId31"/>
    <p:sldId id="362" r:id="rId32"/>
    <p:sldId id="267" r:id="rId33"/>
    <p:sldId id="318" r:id="rId34"/>
    <p:sldId id="314" r:id="rId35"/>
    <p:sldId id="319" r:id="rId3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11" autoAdjust="0"/>
    <p:restoredTop sz="64651" autoAdjust="0"/>
  </p:normalViewPr>
  <p:slideViewPr>
    <p:cSldViewPr snapToGrid="0">
      <p:cViewPr varScale="1">
        <p:scale>
          <a:sx n="74" d="100"/>
          <a:sy n="74" d="100"/>
        </p:scale>
        <p:origin x="1110" y="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Reza Faisal" userId="6c925c9d-544b-4b52-bdaf-f70b9b132d0f" providerId="ADAL" clId="{F45268C5-4ADC-497E-AD36-F885726C95F5}"/>
    <pc:docChg chg="undo custSel modSld">
      <pc:chgData name="M Reza Faisal" userId="6c925c9d-544b-4b52-bdaf-f70b9b132d0f" providerId="ADAL" clId="{F45268C5-4ADC-497E-AD36-F885726C95F5}" dt="2018-08-05T23:24:09.908" v="1025" actId="20577"/>
      <pc:docMkLst>
        <pc:docMk/>
      </pc:docMkLst>
      <pc:sldChg chg="modNotesTx">
        <pc:chgData name="M Reza Faisal" userId="6c925c9d-544b-4b52-bdaf-f70b9b132d0f" providerId="ADAL" clId="{F45268C5-4ADC-497E-AD36-F885726C95F5}" dt="2018-08-05T22:38:46.367" v="105" actId="20577"/>
        <pc:sldMkLst>
          <pc:docMk/>
          <pc:sldMk cId="3384927207" sldId="270"/>
        </pc:sldMkLst>
      </pc:sldChg>
      <pc:sldChg chg="modNotesTx">
        <pc:chgData name="M Reza Faisal" userId="6c925c9d-544b-4b52-bdaf-f70b9b132d0f" providerId="ADAL" clId="{F45268C5-4ADC-497E-AD36-F885726C95F5}" dt="2018-08-05T22:30:16.603" v="44" actId="20577"/>
        <pc:sldMkLst>
          <pc:docMk/>
          <pc:sldMk cId="2529441922" sldId="325"/>
        </pc:sldMkLst>
      </pc:sldChg>
      <pc:sldChg chg="modNotesTx">
        <pc:chgData name="M Reza Faisal" userId="6c925c9d-544b-4b52-bdaf-f70b9b132d0f" providerId="ADAL" clId="{F45268C5-4ADC-497E-AD36-F885726C95F5}" dt="2018-08-05T22:31:46.669" v="66" actId="20577"/>
        <pc:sldMkLst>
          <pc:docMk/>
          <pc:sldMk cId="4054981916" sldId="326"/>
        </pc:sldMkLst>
      </pc:sldChg>
      <pc:sldChg chg="modNotesTx">
        <pc:chgData name="M Reza Faisal" userId="6c925c9d-544b-4b52-bdaf-f70b9b132d0f" providerId="ADAL" clId="{F45268C5-4ADC-497E-AD36-F885726C95F5}" dt="2018-08-05T22:34:12.728" v="67" actId="20577"/>
        <pc:sldMkLst>
          <pc:docMk/>
          <pc:sldMk cId="1515357485" sldId="328"/>
        </pc:sldMkLst>
      </pc:sldChg>
      <pc:sldChg chg="modNotesTx">
        <pc:chgData name="M Reza Faisal" userId="6c925c9d-544b-4b52-bdaf-f70b9b132d0f" providerId="ADAL" clId="{F45268C5-4ADC-497E-AD36-F885726C95F5}" dt="2018-08-05T22:40:14.837" v="115" actId="20577"/>
        <pc:sldMkLst>
          <pc:docMk/>
          <pc:sldMk cId="4232686070" sldId="331"/>
        </pc:sldMkLst>
      </pc:sldChg>
      <pc:sldChg chg="modNotesTx">
        <pc:chgData name="M Reza Faisal" userId="6c925c9d-544b-4b52-bdaf-f70b9b132d0f" providerId="ADAL" clId="{F45268C5-4ADC-497E-AD36-F885726C95F5}" dt="2018-08-05T22:48:41.249" v="364" actId="20577"/>
        <pc:sldMkLst>
          <pc:docMk/>
          <pc:sldMk cId="996128159" sldId="336"/>
        </pc:sldMkLst>
      </pc:sldChg>
      <pc:sldChg chg="modNotesTx">
        <pc:chgData name="M Reza Faisal" userId="6c925c9d-544b-4b52-bdaf-f70b9b132d0f" providerId="ADAL" clId="{F45268C5-4ADC-497E-AD36-F885726C95F5}" dt="2018-08-05T23:15:38.191" v="886" actId="20577"/>
        <pc:sldMkLst>
          <pc:docMk/>
          <pc:sldMk cId="2749320277" sldId="342"/>
        </pc:sldMkLst>
      </pc:sldChg>
      <pc:sldChg chg="modNotesTx">
        <pc:chgData name="M Reza Faisal" userId="6c925c9d-544b-4b52-bdaf-f70b9b132d0f" providerId="ADAL" clId="{F45268C5-4ADC-497E-AD36-F885726C95F5}" dt="2018-08-05T23:19:09.670" v="925" actId="20577"/>
        <pc:sldMkLst>
          <pc:docMk/>
          <pc:sldMk cId="4027887746" sldId="346"/>
        </pc:sldMkLst>
      </pc:sldChg>
      <pc:sldChg chg="modNotesTx">
        <pc:chgData name="M Reza Faisal" userId="6c925c9d-544b-4b52-bdaf-f70b9b132d0f" providerId="ADAL" clId="{F45268C5-4ADC-497E-AD36-F885726C95F5}" dt="2018-08-05T23:24:09.908" v="1025" actId="20577"/>
        <pc:sldMkLst>
          <pc:docMk/>
          <pc:sldMk cId="1684757121" sldId="348"/>
        </pc:sldMkLst>
      </pc:sldChg>
      <pc:sldChg chg="modNotesTx">
        <pc:chgData name="M Reza Faisal" userId="6c925c9d-544b-4b52-bdaf-f70b9b132d0f" providerId="ADAL" clId="{F45268C5-4ADC-497E-AD36-F885726C95F5}" dt="2018-08-05T22:43:25.682" v="259" actId="20577"/>
        <pc:sldMkLst>
          <pc:docMk/>
          <pc:sldMk cId="2568049178" sldId="356"/>
        </pc:sldMkLst>
      </pc:sldChg>
      <pc:sldChg chg="modNotesTx">
        <pc:chgData name="M Reza Faisal" userId="6c925c9d-544b-4b52-bdaf-f70b9b132d0f" providerId="ADAL" clId="{F45268C5-4ADC-497E-AD36-F885726C95F5}" dt="2018-08-05T22:49:14.782" v="381" actId="20577"/>
        <pc:sldMkLst>
          <pc:docMk/>
          <pc:sldMk cId="99117697" sldId="358"/>
        </pc:sldMkLst>
      </pc:sldChg>
      <pc:sldChg chg="modNotesTx">
        <pc:chgData name="M Reza Faisal" userId="6c925c9d-544b-4b52-bdaf-f70b9b132d0f" providerId="ADAL" clId="{F45268C5-4ADC-497E-AD36-F885726C95F5}" dt="2018-08-05T23:11:28.067" v="868" actId="20577"/>
        <pc:sldMkLst>
          <pc:docMk/>
          <pc:sldMk cId="3176248012" sldId="359"/>
        </pc:sldMkLst>
      </pc:sldChg>
      <pc:sldChg chg="modNotesTx">
        <pc:chgData name="M Reza Faisal" userId="6c925c9d-544b-4b52-bdaf-f70b9b132d0f" providerId="ADAL" clId="{F45268C5-4ADC-497E-AD36-F885726C95F5}" dt="2018-08-05T22:36:16.529" v="68" actId="20577"/>
        <pc:sldMkLst>
          <pc:docMk/>
          <pc:sldMk cId="3270741463" sldId="363"/>
        </pc:sldMkLst>
      </pc:sldChg>
      <pc:sldChg chg="addSp delSp modSp addAnim delAnim modAnim modNotesTx">
        <pc:chgData name="M Reza Faisal" userId="6c925c9d-544b-4b52-bdaf-f70b9b132d0f" providerId="ADAL" clId="{F45268C5-4ADC-497E-AD36-F885726C95F5}" dt="2018-08-05T23:09:10.782" v="856" actId="255"/>
        <pc:sldMkLst>
          <pc:docMk/>
          <pc:sldMk cId="436023927" sldId="364"/>
        </pc:sldMkLst>
        <pc:spChg chg="add del mod">
          <ac:chgData name="M Reza Faisal" userId="6c925c9d-544b-4b52-bdaf-f70b9b132d0f" providerId="ADAL" clId="{F45268C5-4ADC-497E-AD36-F885726C95F5}" dt="2018-08-05T23:09:10.782" v="856" actId="255"/>
          <ac:spMkLst>
            <pc:docMk/>
            <pc:sldMk cId="436023927" sldId="364"/>
            <ac:spMk id="52" creationId="{D3B8D8DB-0651-4E83-9BF3-8DC0C04E8E4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faisal\Documents\GitHub\ProteinClassification\AAC_DC\result\AAC_DC-all-overlapped.dc-04.ver2018.03.29-prediction-result.ver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mrezafaisal-my.sharepoint.com/personal/mrezafaisal_mrezafaisal_onmicrosoft_com/Documents/HD%20Backup/My%20University/Study/Kanazawa%20University/Disertasi/Result/Book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mrezafaisal-my.sharepoint.com/personal/mrezafaisal_mrezafaisal_onmicrosoft_com/Documents/HD%20Backup/My%20University/Study/Kanazawa%20University/Disertasi/Result/Book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mrezafaisal-my.sharepoint.com/personal/mrezafaisal_mrezafaisal_onmicrosoft_com/Documents/HD%20Backup/My%20University/Study/Kanazawa%20University/Disertasi/Result/Book1.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mrezafaisal-my.sharepoint.com/personal/mrezafaisal_mrezafaisal_onmicrosoft_com/Documents/HD%20Backup/My%20University/Study/Kanazawa%20University/Disertasi/Result/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mrezafaisal-my.sharepoint.com/personal/mrezafaisal_mrezafaisal_onmicrosoft_com/Documents/HD%20Backup/My%20University/Study/Kanazawa%20University/Disertasi/Result/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mrezafaisal-my.sharepoint.com/personal/mrezafaisal_mrezafaisal_onmicrosoft_com/Documents/HD%20Backup/My%20University/Study/Kanazawa%20University/Disertasi/Result/Book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mrezafaisal-my.sharepoint.com/personal/mrezafaisal_mrezafaisal_onmicrosoft_com/Documents/HD%20Backup/My%20University/Study/Kanazawa%20University/Disertasi/Result/Book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mrezafaisal-my.sharepoint.com/personal/mrezafaisal_mrezafaisal_onmicrosoft_com/Documents/HD%20Backup/My%20University/Study/Kanazawa%20University/Disertasi/Result/Book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mrezafaisal-my.sharepoint.com/personal/mrezafaisal_mrezafaisal_onmicrosoft_com/Documents/HD%20Backup/My%20University/Study/Kanazawa%20University/Disertasi/Result/Book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mrezafaisal-my.sharepoint.com/personal/mrezafaisal_mrezafaisal_onmicrosoft_com/Documents/HD%20Backup/My%20University/Study/Kanazawa%20University/Disertasi/Result/Book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mrezafaisal-my.sharepoint.com/personal/mrezafaisal_mrezafaisal_onmicrosoft_com/Documents/HD%20Backup/My%20University/Study/Kanazawa%20University/Disertasi/Result/Book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'AAC_DC-all-overlapped.dc-04.ver'!$B$1</c:f>
              <c:strCache>
                <c:ptCount val="1"/>
                <c:pt idx="0">
                  <c:v>acc_avg</c:v>
                </c:pt>
              </c:strCache>
            </c:strRef>
          </c:tx>
          <c:spPr>
            <a:ln w="28575" cap="rnd">
              <a:solidFill>
                <a:schemeClr val="accent1"/>
              </a:solidFill>
              <a:round/>
            </a:ln>
            <a:effectLst/>
          </c:spPr>
          <c:marker>
            <c:symbol val="none"/>
          </c:marker>
          <c:cat>
            <c:numRef>
              <c:f>'AAC_DC-all-overlapped.dc-04.ver'!$A$2:$A$1280</c:f>
              <c:numCache>
                <c:formatCode>General</c:formatCode>
                <c:ptCount val="1279"/>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pt idx="100">
                  <c:v>505</c:v>
                </c:pt>
                <c:pt idx="101">
                  <c:v>510</c:v>
                </c:pt>
                <c:pt idx="102">
                  <c:v>515</c:v>
                </c:pt>
                <c:pt idx="103">
                  <c:v>520</c:v>
                </c:pt>
                <c:pt idx="104">
                  <c:v>525</c:v>
                </c:pt>
                <c:pt idx="105">
                  <c:v>530</c:v>
                </c:pt>
                <c:pt idx="106">
                  <c:v>535</c:v>
                </c:pt>
                <c:pt idx="107">
                  <c:v>540</c:v>
                </c:pt>
                <c:pt idx="108">
                  <c:v>545</c:v>
                </c:pt>
                <c:pt idx="109">
                  <c:v>550</c:v>
                </c:pt>
                <c:pt idx="110">
                  <c:v>555</c:v>
                </c:pt>
                <c:pt idx="111">
                  <c:v>560</c:v>
                </c:pt>
                <c:pt idx="112">
                  <c:v>565</c:v>
                </c:pt>
                <c:pt idx="113">
                  <c:v>570</c:v>
                </c:pt>
                <c:pt idx="114">
                  <c:v>575</c:v>
                </c:pt>
                <c:pt idx="115">
                  <c:v>580</c:v>
                </c:pt>
                <c:pt idx="116">
                  <c:v>585</c:v>
                </c:pt>
                <c:pt idx="117">
                  <c:v>590</c:v>
                </c:pt>
                <c:pt idx="118">
                  <c:v>595</c:v>
                </c:pt>
                <c:pt idx="119">
                  <c:v>600</c:v>
                </c:pt>
                <c:pt idx="120">
                  <c:v>605</c:v>
                </c:pt>
                <c:pt idx="121">
                  <c:v>610</c:v>
                </c:pt>
                <c:pt idx="122">
                  <c:v>615</c:v>
                </c:pt>
                <c:pt idx="123">
                  <c:v>620</c:v>
                </c:pt>
                <c:pt idx="124">
                  <c:v>625</c:v>
                </c:pt>
                <c:pt idx="125">
                  <c:v>630</c:v>
                </c:pt>
                <c:pt idx="126">
                  <c:v>635</c:v>
                </c:pt>
                <c:pt idx="127">
                  <c:v>640</c:v>
                </c:pt>
                <c:pt idx="128">
                  <c:v>645</c:v>
                </c:pt>
                <c:pt idx="129">
                  <c:v>650</c:v>
                </c:pt>
                <c:pt idx="130">
                  <c:v>655</c:v>
                </c:pt>
                <c:pt idx="131">
                  <c:v>660</c:v>
                </c:pt>
                <c:pt idx="132">
                  <c:v>665</c:v>
                </c:pt>
                <c:pt idx="133">
                  <c:v>670</c:v>
                </c:pt>
                <c:pt idx="134">
                  <c:v>675</c:v>
                </c:pt>
                <c:pt idx="135">
                  <c:v>680</c:v>
                </c:pt>
                <c:pt idx="136">
                  <c:v>685</c:v>
                </c:pt>
                <c:pt idx="137">
                  <c:v>690</c:v>
                </c:pt>
                <c:pt idx="138">
                  <c:v>695</c:v>
                </c:pt>
                <c:pt idx="139">
                  <c:v>700</c:v>
                </c:pt>
                <c:pt idx="140">
                  <c:v>705</c:v>
                </c:pt>
                <c:pt idx="141">
                  <c:v>710</c:v>
                </c:pt>
                <c:pt idx="142">
                  <c:v>715</c:v>
                </c:pt>
                <c:pt idx="143">
                  <c:v>720</c:v>
                </c:pt>
                <c:pt idx="144">
                  <c:v>725</c:v>
                </c:pt>
                <c:pt idx="145">
                  <c:v>730</c:v>
                </c:pt>
                <c:pt idx="146">
                  <c:v>735</c:v>
                </c:pt>
                <c:pt idx="147">
                  <c:v>740</c:v>
                </c:pt>
                <c:pt idx="148">
                  <c:v>745</c:v>
                </c:pt>
                <c:pt idx="149">
                  <c:v>750</c:v>
                </c:pt>
                <c:pt idx="150">
                  <c:v>755</c:v>
                </c:pt>
                <c:pt idx="151">
                  <c:v>760</c:v>
                </c:pt>
                <c:pt idx="152">
                  <c:v>765</c:v>
                </c:pt>
                <c:pt idx="153">
                  <c:v>770</c:v>
                </c:pt>
                <c:pt idx="154">
                  <c:v>775</c:v>
                </c:pt>
                <c:pt idx="155">
                  <c:v>780</c:v>
                </c:pt>
                <c:pt idx="156">
                  <c:v>785</c:v>
                </c:pt>
                <c:pt idx="157">
                  <c:v>790</c:v>
                </c:pt>
                <c:pt idx="158">
                  <c:v>795</c:v>
                </c:pt>
                <c:pt idx="159">
                  <c:v>800</c:v>
                </c:pt>
                <c:pt idx="160">
                  <c:v>805</c:v>
                </c:pt>
                <c:pt idx="161">
                  <c:v>810</c:v>
                </c:pt>
                <c:pt idx="162">
                  <c:v>815</c:v>
                </c:pt>
                <c:pt idx="163">
                  <c:v>820</c:v>
                </c:pt>
                <c:pt idx="164">
                  <c:v>825</c:v>
                </c:pt>
                <c:pt idx="165">
                  <c:v>830</c:v>
                </c:pt>
                <c:pt idx="166">
                  <c:v>835</c:v>
                </c:pt>
                <c:pt idx="167">
                  <c:v>840</c:v>
                </c:pt>
                <c:pt idx="168">
                  <c:v>845</c:v>
                </c:pt>
                <c:pt idx="169">
                  <c:v>850</c:v>
                </c:pt>
                <c:pt idx="170">
                  <c:v>855</c:v>
                </c:pt>
                <c:pt idx="171">
                  <c:v>860</c:v>
                </c:pt>
                <c:pt idx="172">
                  <c:v>865</c:v>
                </c:pt>
                <c:pt idx="173">
                  <c:v>870</c:v>
                </c:pt>
                <c:pt idx="174">
                  <c:v>875</c:v>
                </c:pt>
                <c:pt idx="175">
                  <c:v>880</c:v>
                </c:pt>
                <c:pt idx="176">
                  <c:v>885</c:v>
                </c:pt>
                <c:pt idx="177">
                  <c:v>890</c:v>
                </c:pt>
                <c:pt idx="178">
                  <c:v>895</c:v>
                </c:pt>
                <c:pt idx="179">
                  <c:v>900</c:v>
                </c:pt>
                <c:pt idx="180">
                  <c:v>905</c:v>
                </c:pt>
                <c:pt idx="181">
                  <c:v>910</c:v>
                </c:pt>
                <c:pt idx="182">
                  <c:v>915</c:v>
                </c:pt>
                <c:pt idx="183">
                  <c:v>920</c:v>
                </c:pt>
                <c:pt idx="184">
                  <c:v>925</c:v>
                </c:pt>
                <c:pt idx="185">
                  <c:v>930</c:v>
                </c:pt>
                <c:pt idx="186">
                  <c:v>935</c:v>
                </c:pt>
                <c:pt idx="187">
                  <c:v>940</c:v>
                </c:pt>
                <c:pt idx="188">
                  <c:v>945</c:v>
                </c:pt>
                <c:pt idx="189">
                  <c:v>950</c:v>
                </c:pt>
                <c:pt idx="190">
                  <c:v>955</c:v>
                </c:pt>
                <c:pt idx="191">
                  <c:v>960</c:v>
                </c:pt>
                <c:pt idx="192">
                  <c:v>965</c:v>
                </c:pt>
                <c:pt idx="193">
                  <c:v>970</c:v>
                </c:pt>
                <c:pt idx="194">
                  <c:v>975</c:v>
                </c:pt>
                <c:pt idx="195">
                  <c:v>980</c:v>
                </c:pt>
                <c:pt idx="196">
                  <c:v>985</c:v>
                </c:pt>
                <c:pt idx="197">
                  <c:v>990</c:v>
                </c:pt>
                <c:pt idx="198">
                  <c:v>995</c:v>
                </c:pt>
                <c:pt idx="199">
                  <c:v>1000</c:v>
                </c:pt>
                <c:pt idx="200">
                  <c:v>1005</c:v>
                </c:pt>
                <c:pt idx="201">
                  <c:v>1010</c:v>
                </c:pt>
                <c:pt idx="202">
                  <c:v>1015</c:v>
                </c:pt>
                <c:pt idx="203">
                  <c:v>1020</c:v>
                </c:pt>
                <c:pt idx="204">
                  <c:v>1025</c:v>
                </c:pt>
                <c:pt idx="205">
                  <c:v>1030</c:v>
                </c:pt>
                <c:pt idx="206">
                  <c:v>1035</c:v>
                </c:pt>
                <c:pt idx="207">
                  <c:v>1040</c:v>
                </c:pt>
                <c:pt idx="208">
                  <c:v>1045</c:v>
                </c:pt>
                <c:pt idx="209">
                  <c:v>1050</c:v>
                </c:pt>
                <c:pt idx="210">
                  <c:v>1055</c:v>
                </c:pt>
                <c:pt idx="211">
                  <c:v>1060</c:v>
                </c:pt>
                <c:pt idx="212">
                  <c:v>1065</c:v>
                </c:pt>
                <c:pt idx="213">
                  <c:v>1070</c:v>
                </c:pt>
                <c:pt idx="214">
                  <c:v>1075</c:v>
                </c:pt>
                <c:pt idx="215">
                  <c:v>1080</c:v>
                </c:pt>
                <c:pt idx="216">
                  <c:v>1085</c:v>
                </c:pt>
                <c:pt idx="217">
                  <c:v>1090</c:v>
                </c:pt>
                <c:pt idx="218">
                  <c:v>1095</c:v>
                </c:pt>
                <c:pt idx="219">
                  <c:v>1100</c:v>
                </c:pt>
                <c:pt idx="220">
                  <c:v>1105</c:v>
                </c:pt>
                <c:pt idx="221">
                  <c:v>1110</c:v>
                </c:pt>
                <c:pt idx="222">
                  <c:v>1115</c:v>
                </c:pt>
                <c:pt idx="223">
                  <c:v>1120</c:v>
                </c:pt>
                <c:pt idx="224">
                  <c:v>1125</c:v>
                </c:pt>
                <c:pt idx="225">
                  <c:v>1130</c:v>
                </c:pt>
                <c:pt idx="226">
                  <c:v>1135</c:v>
                </c:pt>
                <c:pt idx="227">
                  <c:v>1140</c:v>
                </c:pt>
                <c:pt idx="228">
                  <c:v>1145</c:v>
                </c:pt>
                <c:pt idx="229">
                  <c:v>1150</c:v>
                </c:pt>
                <c:pt idx="230">
                  <c:v>1155</c:v>
                </c:pt>
                <c:pt idx="231">
                  <c:v>1160</c:v>
                </c:pt>
                <c:pt idx="232">
                  <c:v>1165</c:v>
                </c:pt>
                <c:pt idx="233">
                  <c:v>1170</c:v>
                </c:pt>
                <c:pt idx="234">
                  <c:v>1175</c:v>
                </c:pt>
                <c:pt idx="235">
                  <c:v>1180</c:v>
                </c:pt>
                <c:pt idx="236">
                  <c:v>1185</c:v>
                </c:pt>
                <c:pt idx="237">
                  <c:v>1190</c:v>
                </c:pt>
                <c:pt idx="238">
                  <c:v>1195</c:v>
                </c:pt>
                <c:pt idx="239">
                  <c:v>1200</c:v>
                </c:pt>
                <c:pt idx="240">
                  <c:v>1205</c:v>
                </c:pt>
                <c:pt idx="241">
                  <c:v>1210</c:v>
                </c:pt>
                <c:pt idx="242">
                  <c:v>1215</c:v>
                </c:pt>
                <c:pt idx="243">
                  <c:v>1220</c:v>
                </c:pt>
                <c:pt idx="244">
                  <c:v>1225</c:v>
                </c:pt>
                <c:pt idx="245">
                  <c:v>1230</c:v>
                </c:pt>
                <c:pt idx="246">
                  <c:v>1235</c:v>
                </c:pt>
                <c:pt idx="247">
                  <c:v>1240</c:v>
                </c:pt>
                <c:pt idx="248">
                  <c:v>1245</c:v>
                </c:pt>
                <c:pt idx="249">
                  <c:v>1250</c:v>
                </c:pt>
                <c:pt idx="250">
                  <c:v>1255</c:v>
                </c:pt>
                <c:pt idx="251">
                  <c:v>1260</c:v>
                </c:pt>
                <c:pt idx="252">
                  <c:v>1265</c:v>
                </c:pt>
                <c:pt idx="253">
                  <c:v>1270</c:v>
                </c:pt>
                <c:pt idx="254">
                  <c:v>1275</c:v>
                </c:pt>
                <c:pt idx="255">
                  <c:v>1280</c:v>
                </c:pt>
                <c:pt idx="256">
                  <c:v>1285</c:v>
                </c:pt>
                <c:pt idx="257">
                  <c:v>1290</c:v>
                </c:pt>
                <c:pt idx="258">
                  <c:v>1295</c:v>
                </c:pt>
                <c:pt idx="259">
                  <c:v>1300</c:v>
                </c:pt>
                <c:pt idx="260">
                  <c:v>1305</c:v>
                </c:pt>
                <c:pt idx="261">
                  <c:v>1310</c:v>
                </c:pt>
                <c:pt idx="262">
                  <c:v>1315</c:v>
                </c:pt>
                <c:pt idx="263">
                  <c:v>1320</c:v>
                </c:pt>
                <c:pt idx="264">
                  <c:v>1325</c:v>
                </c:pt>
                <c:pt idx="265">
                  <c:v>1330</c:v>
                </c:pt>
                <c:pt idx="266">
                  <c:v>1335</c:v>
                </c:pt>
                <c:pt idx="267">
                  <c:v>1340</c:v>
                </c:pt>
                <c:pt idx="268">
                  <c:v>1345</c:v>
                </c:pt>
                <c:pt idx="269">
                  <c:v>1350</c:v>
                </c:pt>
                <c:pt idx="270">
                  <c:v>1355</c:v>
                </c:pt>
                <c:pt idx="271">
                  <c:v>1360</c:v>
                </c:pt>
                <c:pt idx="272">
                  <c:v>1365</c:v>
                </c:pt>
                <c:pt idx="273">
                  <c:v>1370</c:v>
                </c:pt>
                <c:pt idx="274">
                  <c:v>1375</c:v>
                </c:pt>
                <c:pt idx="275">
                  <c:v>1380</c:v>
                </c:pt>
                <c:pt idx="276">
                  <c:v>1385</c:v>
                </c:pt>
                <c:pt idx="277">
                  <c:v>1390</c:v>
                </c:pt>
                <c:pt idx="278">
                  <c:v>1395</c:v>
                </c:pt>
                <c:pt idx="279">
                  <c:v>1400</c:v>
                </c:pt>
                <c:pt idx="280">
                  <c:v>1405</c:v>
                </c:pt>
                <c:pt idx="281">
                  <c:v>1410</c:v>
                </c:pt>
                <c:pt idx="282">
                  <c:v>1415</c:v>
                </c:pt>
                <c:pt idx="283">
                  <c:v>1420</c:v>
                </c:pt>
                <c:pt idx="284">
                  <c:v>1425</c:v>
                </c:pt>
                <c:pt idx="285">
                  <c:v>1430</c:v>
                </c:pt>
                <c:pt idx="286">
                  <c:v>1435</c:v>
                </c:pt>
                <c:pt idx="287">
                  <c:v>1440</c:v>
                </c:pt>
                <c:pt idx="288">
                  <c:v>1445</c:v>
                </c:pt>
                <c:pt idx="289">
                  <c:v>1450</c:v>
                </c:pt>
                <c:pt idx="290">
                  <c:v>1455</c:v>
                </c:pt>
                <c:pt idx="291">
                  <c:v>1460</c:v>
                </c:pt>
                <c:pt idx="292">
                  <c:v>1465</c:v>
                </c:pt>
                <c:pt idx="293">
                  <c:v>1470</c:v>
                </c:pt>
                <c:pt idx="294">
                  <c:v>1475</c:v>
                </c:pt>
                <c:pt idx="295">
                  <c:v>1480</c:v>
                </c:pt>
                <c:pt idx="296">
                  <c:v>1485</c:v>
                </c:pt>
                <c:pt idx="297">
                  <c:v>1490</c:v>
                </c:pt>
                <c:pt idx="298">
                  <c:v>1495</c:v>
                </c:pt>
                <c:pt idx="299">
                  <c:v>1500</c:v>
                </c:pt>
                <c:pt idx="300">
                  <c:v>1505</c:v>
                </c:pt>
                <c:pt idx="301">
                  <c:v>1510</c:v>
                </c:pt>
                <c:pt idx="302">
                  <c:v>1515</c:v>
                </c:pt>
                <c:pt idx="303">
                  <c:v>1520</c:v>
                </c:pt>
                <c:pt idx="304">
                  <c:v>1525</c:v>
                </c:pt>
                <c:pt idx="305">
                  <c:v>1530</c:v>
                </c:pt>
                <c:pt idx="306">
                  <c:v>1535</c:v>
                </c:pt>
                <c:pt idx="307">
                  <c:v>1540</c:v>
                </c:pt>
                <c:pt idx="308">
                  <c:v>1545</c:v>
                </c:pt>
                <c:pt idx="309">
                  <c:v>1550</c:v>
                </c:pt>
                <c:pt idx="310">
                  <c:v>1555</c:v>
                </c:pt>
                <c:pt idx="311">
                  <c:v>1560</c:v>
                </c:pt>
                <c:pt idx="312">
                  <c:v>1565</c:v>
                </c:pt>
                <c:pt idx="313">
                  <c:v>1570</c:v>
                </c:pt>
                <c:pt idx="314">
                  <c:v>1575</c:v>
                </c:pt>
                <c:pt idx="315">
                  <c:v>1580</c:v>
                </c:pt>
                <c:pt idx="316">
                  <c:v>1585</c:v>
                </c:pt>
                <c:pt idx="317">
                  <c:v>1590</c:v>
                </c:pt>
                <c:pt idx="318">
                  <c:v>1595</c:v>
                </c:pt>
                <c:pt idx="319">
                  <c:v>1600</c:v>
                </c:pt>
                <c:pt idx="320">
                  <c:v>1605</c:v>
                </c:pt>
                <c:pt idx="321">
                  <c:v>1610</c:v>
                </c:pt>
                <c:pt idx="322">
                  <c:v>1615</c:v>
                </c:pt>
                <c:pt idx="323">
                  <c:v>1620</c:v>
                </c:pt>
                <c:pt idx="324">
                  <c:v>1625</c:v>
                </c:pt>
                <c:pt idx="325">
                  <c:v>1630</c:v>
                </c:pt>
                <c:pt idx="326">
                  <c:v>1635</c:v>
                </c:pt>
                <c:pt idx="327">
                  <c:v>1640</c:v>
                </c:pt>
                <c:pt idx="328">
                  <c:v>1645</c:v>
                </c:pt>
                <c:pt idx="329">
                  <c:v>1650</c:v>
                </c:pt>
                <c:pt idx="330">
                  <c:v>1655</c:v>
                </c:pt>
                <c:pt idx="331">
                  <c:v>1660</c:v>
                </c:pt>
                <c:pt idx="332">
                  <c:v>1665</c:v>
                </c:pt>
                <c:pt idx="333">
                  <c:v>1670</c:v>
                </c:pt>
                <c:pt idx="334">
                  <c:v>1675</c:v>
                </c:pt>
                <c:pt idx="335">
                  <c:v>1680</c:v>
                </c:pt>
                <c:pt idx="336">
                  <c:v>1685</c:v>
                </c:pt>
                <c:pt idx="337">
                  <c:v>1690</c:v>
                </c:pt>
                <c:pt idx="338">
                  <c:v>1695</c:v>
                </c:pt>
                <c:pt idx="339">
                  <c:v>1700</c:v>
                </c:pt>
                <c:pt idx="340">
                  <c:v>1705</c:v>
                </c:pt>
                <c:pt idx="341">
                  <c:v>1710</c:v>
                </c:pt>
                <c:pt idx="342">
                  <c:v>1715</c:v>
                </c:pt>
                <c:pt idx="343">
                  <c:v>1720</c:v>
                </c:pt>
                <c:pt idx="344">
                  <c:v>1725</c:v>
                </c:pt>
                <c:pt idx="345">
                  <c:v>1730</c:v>
                </c:pt>
                <c:pt idx="346">
                  <c:v>1735</c:v>
                </c:pt>
                <c:pt idx="347">
                  <c:v>1740</c:v>
                </c:pt>
                <c:pt idx="348">
                  <c:v>1745</c:v>
                </c:pt>
                <c:pt idx="349">
                  <c:v>1750</c:v>
                </c:pt>
                <c:pt idx="350">
                  <c:v>1755</c:v>
                </c:pt>
                <c:pt idx="351">
                  <c:v>1760</c:v>
                </c:pt>
                <c:pt idx="352">
                  <c:v>1765</c:v>
                </c:pt>
                <c:pt idx="353">
                  <c:v>1770</c:v>
                </c:pt>
                <c:pt idx="354">
                  <c:v>1775</c:v>
                </c:pt>
                <c:pt idx="355">
                  <c:v>1780</c:v>
                </c:pt>
                <c:pt idx="356">
                  <c:v>1785</c:v>
                </c:pt>
                <c:pt idx="357">
                  <c:v>1790</c:v>
                </c:pt>
                <c:pt idx="358">
                  <c:v>1795</c:v>
                </c:pt>
                <c:pt idx="359">
                  <c:v>1800</c:v>
                </c:pt>
                <c:pt idx="360">
                  <c:v>1805</c:v>
                </c:pt>
                <c:pt idx="361">
                  <c:v>1810</c:v>
                </c:pt>
                <c:pt idx="362">
                  <c:v>1815</c:v>
                </c:pt>
                <c:pt idx="363">
                  <c:v>1820</c:v>
                </c:pt>
                <c:pt idx="364">
                  <c:v>1825</c:v>
                </c:pt>
                <c:pt idx="365">
                  <c:v>1830</c:v>
                </c:pt>
                <c:pt idx="366">
                  <c:v>1835</c:v>
                </c:pt>
                <c:pt idx="367">
                  <c:v>1840</c:v>
                </c:pt>
                <c:pt idx="368">
                  <c:v>1845</c:v>
                </c:pt>
                <c:pt idx="369">
                  <c:v>1850</c:v>
                </c:pt>
                <c:pt idx="370">
                  <c:v>1855</c:v>
                </c:pt>
                <c:pt idx="371">
                  <c:v>1860</c:v>
                </c:pt>
                <c:pt idx="372">
                  <c:v>1865</c:v>
                </c:pt>
                <c:pt idx="373">
                  <c:v>1870</c:v>
                </c:pt>
                <c:pt idx="374">
                  <c:v>1875</c:v>
                </c:pt>
                <c:pt idx="375">
                  <c:v>1880</c:v>
                </c:pt>
                <c:pt idx="376">
                  <c:v>1885</c:v>
                </c:pt>
                <c:pt idx="377">
                  <c:v>1890</c:v>
                </c:pt>
                <c:pt idx="378">
                  <c:v>1895</c:v>
                </c:pt>
                <c:pt idx="379">
                  <c:v>1900</c:v>
                </c:pt>
                <c:pt idx="380">
                  <c:v>1905</c:v>
                </c:pt>
                <c:pt idx="381">
                  <c:v>1910</c:v>
                </c:pt>
                <c:pt idx="382">
                  <c:v>1915</c:v>
                </c:pt>
                <c:pt idx="383">
                  <c:v>1920</c:v>
                </c:pt>
                <c:pt idx="384">
                  <c:v>1925</c:v>
                </c:pt>
                <c:pt idx="385">
                  <c:v>1930</c:v>
                </c:pt>
                <c:pt idx="386">
                  <c:v>1935</c:v>
                </c:pt>
                <c:pt idx="387">
                  <c:v>1940</c:v>
                </c:pt>
                <c:pt idx="388">
                  <c:v>1945</c:v>
                </c:pt>
                <c:pt idx="389">
                  <c:v>1950</c:v>
                </c:pt>
                <c:pt idx="390">
                  <c:v>1955</c:v>
                </c:pt>
                <c:pt idx="391">
                  <c:v>1960</c:v>
                </c:pt>
                <c:pt idx="392">
                  <c:v>1965</c:v>
                </c:pt>
                <c:pt idx="393">
                  <c:v>1970</c:v>
                </c:pt>
                <c:pt idx="394">
                  <c:v>1975</c:v>
                </c:pt>
                <c:pt idx="395">
                  <c:v>1980</c:v>
                </c:pt>
                <c:pt idx="396">
                  <c:v>1985</c:v>
                </c:pt>
                <c:pt idx="397">
                  <c:v>1990</c:v>
                </c:pt>
                <c:pt idx="398">
                  <c:v>1995</c:v>
                </c:pt>
                <c:pt idx="399">
                  <c:v>2000</c:v>
                </c:pt>
                <c:pt idx="400">
                  <c:v>2005</c:v>
                </c:pt>
                <c:pt idx="401">
                  <c:v>2010</c:v>
                </c:pt>
                <c:pt idx="402">
                  <c:v>2015</c:v>
                </c:pt>
                <c:pt idx="403">
                  <c:v>2020</c:v>
                </c:pt>
                <c:pt idx="404">
                  <c:v>2025</c:v>
                </c:pt>
                <c:pt idx="405">
                  <c:v>2030</c:v>
                </c:pt>
                <c:pt idx="406">
                  <c:v>2035</c:v>
                </c:pt>
                <c:pt idx="407">
                  <c:v>2040</c:v>
                </c:pt>
                <c:pt idx="408">
                  <c:v>2045</c:v>
                </c:pt>
                <c:pt idx="409">
                  <c:v>2050</c:v>
                </c:pt>
                <c:pt idx="410">
                  <c:v>2055</c:v>
                </c:pt>
                <c:pt idx="411">
                  <c:v>2060</c:v>
                </c:pt>
                <c:pt idx="412">
                  <c:v>2065</c:v>
                </c:pt>
                <c:pt idx="413">
                  <c:v>2070</c:v>
                </c:pt>
                <c:pt idx="414">
                  <c:v>2075</c:v>
                </c:pt>
                <c:pt idx="415">
                  <c:v>2080</c:v>
                </c:pt>
                <c:pt idx="416">
                  <c:v>2085</c:v>
                </c:pt>
                <c:pt idx="417">
                  <c:v>2090</c:v>
                </c:pt>
                <c:pt idx="418">
                  <c:v>2095</c:v>
                </c:pt>
                <c:pt idx="419">
                  <c:v>2100</c:v>
                </c:pt>
                <c:pt idx="420">
                  <c:v>2105</c:v>
                </c:pt>
                <c:pt idx="421">
                  <c:v>2110</c:v>
                </c:pt>
                <c:pt idx="422">
                  <c:v>2115</c:v>
                </c:pt>
                <c:pt idx="423">
                  <c:v>2120</c:v>
                </c:pt>
                <c:pt idx="424">
                  <c:v>2125</c:v>
                </c:pt>
                <c:pt idx="425">
                  <c:v>2130</c:v>
                </c:pt>
                <c:pt idx="426">
                  <c:v>2135</c:v>
                </c:pt>
                <c:pt idx="427">
                  <c:v>2140</c:v>
                </c:pt>
                <c:pt idx="428">
                  <c:v>2145</c:v>
                </c:pt>
                <c:pt idx="429">
                  <c:v>2150</c:v>
                </c:pt>
                <c:pt idx="430">
                  <c:v>2155</c:v>
                </c:pt>
                <c:pt idx="431">
                  <c:v>2160</c:v>
                </c:pt>
                <c:pt idx="432">
                  <c:v>2165</c:v>
                </c:pt>
                <c:pt idx="433">
                  <c:v>2170</c:v>
                </c:pt>
                <c:pt idx="434">
                  <c:v>2175</c:v>
                </c:pt>
                <c:pt idx="435">
                  <c:v>2180</c:v>
                </c:pt>
                <c:pt idx="436">
                  <c:v>2185</c:v>
                </c:pt>
                <c:pt idx="437">
                  <c:v>2190</c:v>
                </c:pt>
                <c:pt idx="438">
                  <c:v>2195</c:v>
                </c:pt>
                <c:pt idx="439">
                  <c:v>2200</c:v>
                </c:pt>
                <c:pt idx="440">
                  <c:v>2205</c:v>
                </c:pt>
                <c:pt idx="441">
                  <c:v>2210</c:v>
                </c:pt>
                <c:pt idx="442">
                  <c:v>2215</c:v>
                </c:pt>
                <c:pt idx="443">
                  <c:v>2220</c:v>
                </c:pt>
                <c:pt idx="444">
                  <c:v>2225</c:v>
                </c:pt>
                <c:pt idx="445">
                  <c:v>2230</c:v>
                </c:pt>
                <c:pt idx="446">
                  <c:v>2235</c:v>
                </c:pt>
                <c:pt idx="447">
                  <c:v>2240</c:v>
                </c:pt>
                <c:pt idx="448">
                  <c:v>2245</c:v>
                </c:pt>
                <c:pt idx="449">
                  <c:v>2250</c:v>
                </c:pt>
                <c:pt idx="450">
                  <c:v>2255</c:v>
                </c:pt>
                <c:pt idx="451">
                  <c:v>2260</c:v>
                </c:pt>
                <c:pt idx="452">
                  <c:v>2265</c:v>
                </c:pt>
                <c:pt idx="453">
                  <c:v>2270</c:v>
                </c:pt>
                <c:pt idx="454">
                  <c:v>2275</c:v>
                </c:pt>
                <c:pt idx="455">
                  <c:v>2280</c:v>
                </c:pt>
                <c:pt idx="456">
                  <c:v>2285</c:v>
                </c:pt>
                <c:pt idx="457">
                  <c:v>2290</c:v>
                </c:pt>
                <c:pt idx="458">
                  <c:v>2295</c:v>
                </c:pt>
                <c:pt idx="459">
                  <c:v>2300</c:v>
                </c:pt>
                <c:pt idx="460">
                  <c:v>2305</c:v>
                </c:pt>
                <c:pt idx="461">
                  <c:v>2310</c:v>
                </c:pt>
                <c:pt idx="462">
                  <c:v>2315</c:v>
                </c:pt>
                <c:pt idx="463">
                  <c:v>2320</c:v>
                </c:pt>
                <c:pt idx="464">
                  <c:v>2325</c:v>
                </c:pt>
                <c:pt idx="465">
                  <c:v>2330</c:v>
                </c:pt>
                <c:pt idx="466">
                  <c:v>2335</c:v>
                </c:pt>
                <c:pt idx="467">
                  <c:v>2340</c:v>
                </c:pt>
                <c:pt idx="468">
                  <c:v>2345</c:v>
                </c:pt>
                <c:pt idx="469">
                  <c:v>2350</c:v>
                </c:pt>
                <c:pt idx="470">
                  <c:v>2355</c:v>
                </c:pt>
                <c:pt idx="471">
                  <c:v>2360</c:v>
                </c:pt>
                <c:pt idx="472">
                  <c:v>2365</c:v>
                </c:pt>
                <c:pt idx="473">
                  <c:v>2370</c:v>
                </c:pt>
                <c:pt idx="474">
                  <c:v>2375</c:v>
                </c:pt>
                <c:pt idx="475">
                  <c:v>2380</c:v>
                </c:pt>
                <c:pt idx="476">
                  <c:v>2385</c:v>
                </c:pt>
                <c:pt idx="477">
                  <c:v>2390</c:v>
                </c:pt>
                <c:pt idx="478">
                  <c:v>2395</c:v>
                </c:pt>
                <c:pt idx="479">
                  <c:v>2400</c:v>
                </c:pt>
                <c:pt idx="480">
                  <c:v>2405</c:v>
                </c:pt>
                <c:pt idx="481">
                  <c:v>2410</c:v>
                </c:pt>
                <c:pt idx="482">
                  <c:v>2415</c:v>
                </c:pt>
                <c:pt idx="483">
                  <c:v>2420</c:v>
                </c:pt>
                <c:pt idx="484">
                  <c:v>2425</c:v>
                </c:pt>
                <c:pt idx="485">
                  <c:v>2430</c:v>
                </c:pt>
                <c:pt idx="486">
                  <c:v>2435</c:v>
                </c:pt>
                <c:pt idx="487">
                  <c:v>2440</c:v>
                </c:pt>
                <c:pt idx="488">
                  <c:v>2445</c:v>
                </c:pt>
                <c:pt idx="489">
                  <c:v>2450</c:v>
                </c:pt>
                <c:pt idx="490">
                  <c:v>2455</c:v>
                </c:pt>
                <c:pt idx="491">
                  <c:v>2460</c:v>
                </c:pt>
                <c:pt idx="492">
                  <c:v>2465</c:v>
                </c:pt>
                <c:pt idx="493">
                  <c:v>2470</c:v>
                </c:pt>
                <c:pt idx="494">
                  <c:v>2475</c:v>
                </c:pt>
                <c:pt idx="495">
                  <c:v>2480</c:v>
                </c:pt>
                <c:pt idx="496">
                  <c:v>2485</c:v>
                </c:pt>
                <c:pt idx="497">
                  <c:v>2490</c:v>
                </c:pt>
                <c:pt idx="498">
                  <c:v>2495</c:v>
                </c:pt>
                <c:pt idx="499">
                  <c:v>2500</c:v>
                </c:pt>
                <c:pt idx="500">
                  <c:v>2505</c:v>
                </c:pt>
                <c:pt idx="501">
                  <c:v>2510</c:v>
                </c:pt>
                <c:pt idx="502">
                  <c:v>2515</c:v>
                </c:pt>
                <c:pt idx="503">
                  <c:v>2520</c:v>
                </c:pt>
                <c:pt idx="504">
                  <c:v>2525</c:v>
                </c:pt>
                <c:pt idx="505">
                  <c:v>2530</c:v>
                </c:pt>
                <c:pt idx="506">
                  <c:v>2535</c:v>
                </c:pt>
                <c:pt idx="507">
                  <c:v>2540</c:v>
                </c:pt>
                <c:pt idx="508">
                  <c:v>2545</c:v>
                </c:pt>
                <c:pt idx="509">
                  <c:v>2550</c:v>
                </c:pt>
                <c:pt idx="510">
                  <c:v>2555</c:v>
                </c:pt>
                <c:pt idx="511">
                  <c:v>2560</c:v>
                </c:pt>
                <c:pt idx="512">
                  <c:v>2565</c:v>
                </c:pt>
                <c:pt idx="513">
                  <c:v>2570</c:v>
                </c:pt>
                <c:pt idx="514">
                  <c:v>2575</c:v>
                </c:pt>
                <c:pt idx="515">
                  <c:v>2580</c:v>
                </c:pt>
                <c:pt idx="516">
                  <c:v>2585</c:v>
                </c:pt>
                <c:pt idx="517">
                  <c:v>2590</c:v>
                </c:pt>
                <c:pt idx="518">
                  <c:v>2595</c:v>
                </c:pt>
                <c:pt idx="519">
                  <c:v>2600</c:v>
                </c:pt>
                <c:pt idx="520">
                  <c:v>2605</c:v>
                </c:pt>
                <c:pt idx="521">
                  <c:v>2610</c:v>
                </c:pt>
                <c:pt idx="522">
                  <c:v>2615</c:v>
                </c:pt>
                <c:pt idx="523">
                  <c:v>2620</c:v>
                </c:pt>
                <c:pt idx="524">
                  <c:v>2625</c:v>
                </c:pt>
                <c:pt idx="525">
                  <c:v>2630</c:v>
                </c:pt>
                <c:pt idx="526">
                  <c:v>2635</c:v>
                </c:pt>
                <c:pt idx="527">
                  <c:v>2640</c:v>
                </c:pt>
                <c:pt idx="528">
                  <c:v>2645</c:v>
                </c:pt>
                <c:pt idx="529">
                  <c:v>2650</c:v>
                </c:pt>
                <c:pt idx="530">
                  <c:v>2655</c:v>
                </c:pt>
                <c:pt idx="531">
                  <c:v>2660</c:v>
                </c:pt>
                <c:pt idx="532">
                  <c:v>2665</c:v>
                </c:pt>
                <c:pt idx="533">
                  <c:v>2670</c:v>
                </c:pt>
                <c:pt idx="534">
                  <c:v>2675</c:v>
                </c:pt>
                <c:pt idx="535">
                  <c:v>2680</c:v>
                </c:pt>
                <c:pt idx="536">
                  <c:v>2685</c:v>
                </c:pt>
                <c:pt idx="537">
                  <c:v>2690</c:v>
                </c:pt>
                <c:pt idx="538">
                  <c:v>2695</c:v>
                </c:pt>
                <c:pt idx="539">
                  <c:v>2700</c:v>
                </c:pt>
                <c:pt idx="540">
                  <c:v>2705</c:v>
                </c:pt>
                <c:pt idx="541">
                  <c:v>2710</c:v>
                </c:pt>
                <c:pt idx="542">
                  <c:v>2715</c:v>
                </c:pt>
                <c:pt idx="543">
                  <c:v>2720</c:v>
                </c:pt>
                <c:pt idx="544">
                  <c:v>2725</c:v>
                </c:pt>
                <c:pt idx="545">
                  <c:v>2730</c:v>
                </c:pt>
                <c:pt idx="546">
                  <c:v>2735</c:v>
                </c:pt>
                <c:pt idx="547">
                  <c:v>2740</c:v>
                </c:pt>
                <c:pt idx="548">
                  <c:v>2745</c:v>
                </c:pt>
                <c:pt idx="549">
                  <c:v>2750</c:v>
                </c:pt>
                <c:pt idx="550">
                  <c:v>2755</c:v>
                </c:pt>
                <c:pt idx="551">
                  <c:v>2760</c:v>
                </c:pt>
                <c:pt idx="552">
                  <c:v>2765</c:v>
                </c:pt>
                <c:pt idx="553">
                  <c:v>2770</c:v>
                </c:pt>
                <c:pt idx="554">
                  <c:v>2775</c:v>
                </c:pt>
                <c:pt idx="555">
                  <c:v>2780</c:v>
                </c:pt>
                <c:pt idx="556">
                  <c:v>2785</c:v>
                </c:pt>
                <c:pt idx="557">
                  <c:v>2790</c:v>
                </c:pt>
                <c:pt idx="558">
                  <c:v>2795</c:v>
                </c:pt>
                <c:pt idx="559">
                  <c:v>2800</c:v>
                </c:pt>
                <c:pt idx="560">
                  <c:v>2805</c:v>
                </c:pt>
                <c:pt idx="561">
                  <c:v>2810</c:v>
                </c:pt>
                <c:pt idx="562">
                  <c:v>2815</c:v>
                </c:pt>
                <c:pt idx="563">
                  <c:v>2820</c:v>
                </c:pt>
                <c:pt idx="564">
                  <c:v>2825</c:v>
                </c:pt>
                <c:pt idx="565">
                  <c:v>2830</c:v>
                </c:pt>
                <c:pt idx="566">
                  <c:v>2835</c:v>
                </c:pt>
                <c:pt idx="567">
                  <c:v>2840</c:v>
                </c:pt>
                <c:pt idx="568">
                  <c:v>2845</c:v>
                </c:pt>
                <c:pt idx="569">
                  <c:v>2850</c:v>
                </c:pt>
                <c:pt idx="570">
                  <c:v>2855</c:v>
                </c:pt>
                <c:pt idx="571">
                  <c:v>2860</c:v>
                </c:pt>
                <c:pt idx="572">
                  <c:v>2865</c:v>
                </c:pt>
                <c:pt idx="573">
                  <c:v>2870</c:v>
                </c:pt>
                <c:pt idx="574">
                  <c:v>2875</c:v>
                </c:pt>
                <c:pt idx="575">
                  <c:v>2880</c:v>
                </c:pt>
                <c:pt idx="576">
                  <c:v>2885</c:v>
                </c:pt>
                <c:pt idx="577">
                  <c:v>2890</c:v>
                </c:pt>
                <c:pt idx="578">
                  <c:v>2895</c:v>
                </c:pt>
                <c:pt idx="579">
                  <c:v>2900</c:v>
                </c:pt>
                <c:pt idx="580">
                  <c:v>2905</c:v>
                </c:pt>
                <c:pt idx="581">
                  <c:v>2910</c:v>
                </c:pt>
                <c:pt idx="582">
                  <c:v>2915</c:v>
                </c:pt>
                <c:pt idx="583">
                  <c:v>2920</c:v>
                </c:pt>
                <c:pt idx="584">
                  <c:v>2925</c:v>
                </c:pt>
                <c:pt idx="585">
                  <c:v>2930</c:v>
                </c:pt>
                <c:pt idx="586">
                  <c:v>2935</c:v>
                </c:pt>
                <c:pt idx="587">
                  <c:v>2940</c:v>
                </c:pt>
                <c:pt idx="588">
                  <c:v>2945</c:v>
                </c:pt>
                <c:pt idx="589">
                  <c:v>2950</c:v>
                </c:pt>
                <c:pt idx="590">
                  <c:v>2955</c:v>
                </c:pt>
                <c:pt idx="591">
                  <c:v>2960</c:v>
                </c:pt>
                <c:pt idx="592">
                  <c:v>2965</c:v>
                </c:pt>
                <c:pt idx="593">
                  <c:v>2970</c:v>
                </c:pt>
                <c:pt idx="594">
                  <c:v>2975</c:v>
                </c:pt>
                <c:pt idx="595">
                  <c:v>2980</c:v>
                </c:pt>
                <c:pt idx="596">
                  <c:v>2985</c:v>
                </c:pt>
                <c:pt idx="597">
                  <c:v>2990</c:v>
                </c:pt>
                <c:pt idx="598">
                  <c:v>2995</c:v>
                </c:pt>
                <c:pt idx="599">
                  <c:v>3000</c:v>
                </c:pt>
                <c:pt idx="600">
                  <c:v>3005</c:v>
                </c:pt>
                <c:pt idx="601">
                  <c:v>3010</c:v>
                </c:pt>
                <c:pt idx="602">
                  <c:v>3015</c:v>
                </c:pt>
                <c:pt idx="603">
                  <c:v>3020</c:v>
                </c:pt>
                <c:pt idx="604">
                  <c:v>3025</c:v>
                </c:pt>
                <c:pt idx="605">
                  <c:v>3030</c:v>
                </c:pt>
                <c:pt idx="606">
                  <c:v>3035</c:v>
                </c:pt>
                <c:pt idx="607">
                  <c:v>3040</c:v>
                </c:pt>
                <c:pt idx="608">
                  <c:v>3045</c:v>
                </c:pt>
                <c:pt idx="609">
                  <c:v>3050</c:v>
                </c:pt>
                <c:pt idx="610">
                  <c:v>3055</c:v>
                </c:pt>
                <c:pt idx="611">
                  <c:v>3060</c:v>
                </c:pt>
                <c:pt idx="612">
                  <c:v>3065</c:v>
                </c:pt>
                <c:pt idx="613">
                  <c:v>3070</c:v>
                </c:pt>
                <c:pt idx="614">
                  <c:v>3075</c:v>
                </c:pt>
                <c:pt idx="615">
                  <c:v>3080</c:v>
                </c:pt>
                <c:pt idx="616">
                  <c:v>3085</c:v>
                </c:pt>
                <c:pt idx="617">
                  <c:v>3090</c:v>
                </c:pt>
                <c:pt idx="618">
                  <c:v>3095</c:v>
                </c:pt>
                <c:pt idx="619">
                  <c:v>3100</c:v>
                </c:pt>
                <c:pt idx="620">
                  <c:v>3105</c:v>
                </c:pt>
                <c:pt idx="621">
                  <c:v>3110</c:v>
                </c:pt>
                <c:pt idx="622">
                  <c:v>3115</c:v>
                </c:pt>
                <c:pt idx="623">
                  <c:v>3120</c:v>
                </c:pt>
                <c:pt idx="624">
                  <c:v>3125</c:v>
                </c:pt>
                <c:pt idx="625">
                  <c:v>3130</c:v>
                </c:pt>
                <c:pt idx="626">
                  <c:v>3135</c:v>
                </c:pt>
                <c:pt idx="627">
                  <c:v>3140</c:v>
                </c:pt>
                <c:pt idx="628">
                  <c:v>3145</c:v>
                </c:pt>
                <c:pt idx="629">
                  <c:v>3150</c:v>
                </c:pt>
                <c:pt idx="630">
                  <c:v>3155</c:v>
                </c:pt>
                <c:pt idx="631">
                  <c:v>3160</c:v>
                </c:pt>
                <c:pt idx="632">
                  <c:v>3165</c:v>
                </c:pt>
                <c:pt idx="633">
                  <c:v>3170</c:v>
                </c:pt>
                <c:pt idx="634">
                  <c:v>3175</c:v>
                </c:pt>
                <c:pt idx="635">
                  <c:v>3180</c:v>
                </c:pt>
                <c:pt idx="636">
                  <c:v>3185</c:v>
                </c:pt>
                <c:pt idx="637">
                  <c:v>3190</c:v>
                </c:pt>
                <c:pt idx="638">
                  <c:v>3195</c:v>
                </c:pt>
                <c:pt idx="639">
                  <c:v>3200</c:v>
                </c:pt>
                <c:pt idx="640">
                  <c:v>3205</c:v>
                </c:pt>
                <c:pt idx="641">
                  <c:v>3210</c:v>
                </c:pt>
                <c:pt idx="642">
                  <c:v>3215</c:v>
                </c:pt>
                <c:pt idx="643">
                  <c:v>3220</c:v>
                </c:pt>
                <c:pt idx="644">
                  <c:v>3225</c:v>
                </c:pt>
                <c:pt idx="645">
                  <c:v>3230</c:v>
                </c:pt>
                <c:pt idx="646">
                  <c:v>3235</c:v>
                </c:pt>
                <c:pt idx="647">
                  <c:v>3240</c:v>
                </c:pt>
                <c:pt idx="648">
                  <c:v>3245</c:v>
                </c:pt>
                <c:pt idx="649">
                  <c:v>3250</c:v>
                </c:pt>
                <c:pt idx="650">
                  <c:v>3255</c:v>
                </c:pt>
                <c:pt idx="651">
                  <c:v>3260</c:v>
                </c:pt>
                <c:pt idx="652">
                  <c:v>3265</c:v>
                </c:pt>
                <c:pt idx="653">
                  <c:v>3270</c:v>
                </c:pt>
                <c:pt idx="654">
                  <c:v>3275</c:v>
                </c:pt>
                <c:pt idx="655">
                  <c:v>3280</c:v>
                </c:pt>
                <c:pt idx="656">
                  <c:v>3285</c:v>
                </c:pt>
                <c:pt idx="657">
                  <c:v>3290</c:v>
                </c:pt>
                <c:pt idx="658">
                  <c:v>3295</c:v>
                </c:pt>
                <c:pt idx="659">
                  <c:v>3300</c:v>
                </c:pt>
                <c:pt idx="660">
                  <c:v>3305</c:v>
                </c:pt>
                <c:pt idx="661">
                  <c:v>3310</c:v>
                </c:pt>
                <c:pt idx="662">
                  <c:v>3315</c:v>
                </c:pt>
                <c:pt idx="663">
                  <c:v>3320</c:v>
                </c:pt>
                <c:pt idx="664">
                  <c:v>3325</c:v>
                </c:pt>
                <c:pt idx="665">
                  <c:v>3330</c:v>
                </c:pt>
                <c:pt idx="666">
                  <c:v>3335</c:v>
                </c:pt>
                <c:pt idx="667">
                  <c:v>3340</c:v>
                </c:pt>
                <c:pt idx="668">
                  <c:v>3345</c:v>
                </c:pt>
                <c:pt idx="669">
                  <c:v>3350</c:v>
                </c:pt>
                <c:pt idx="670">
                  <c:v>3355</c:v>
                </c:pt>
                <c:pt idx="671">
                  <c:v>3360</c:v>
                </c:pt>
                <c:pt idx="672">
                  <c:v>3365</c:v>
                </c:pt>
                <c:pt idx="673">
                  <c:v>3370</c:v>
                </c:pt>
                <c:pt idx="674">
                  <c:v>3375</c:v>
                </c:pt>
                <c:pt idx="675">
                  <c:v>3380</c:v>
                </c:pt>
                <c:pt idx="676">
                  <c:v>3385</c:v>
                </c:pt>
                <c:pt idx="677">
                  <c:v>3390</c:v>
                </c:pt>
                <c:pt idx="678">
                  <c:v>3395</c:v>
                </c:pt>
                <c:pt idx="679">
                  <c:v>3400</c:v>
                </c:pt>
                <c:pt idx="680">
                  <c:v>3405</c:v>
                </c:pt>
                <c:pt idx="681">
                  <c:v>3410</c:v>
                </c:pt>
                <c:pt idx="682">
                  <c:v>3415</c:v>
                </c:pt>
                <c:pt idx="683">
                  <c:v>3420</c:v>
                </c:pt>
                <c:pt idx="684">
                  <c:v>3425</c:v>
                </c:pt>
                <c:pt idx="685">
                  <c:v>3430</c:v>
                </c:pt>
                <c:pt idx="686">
                  <c:v>3435</c:v>
                </c:pt>
                <c:pt idx="687">
                  <c:v>3440</c:v>
                </c:pt>
                <c:pt idx="688">
                  <c:v>3445</c:v>
                </c:pt>
                <c:pt idx="689">
                  <c:v>3450</c:v>
                </c:pt>
                <c:pt idx="690">
                  <c:v>3455</c:v>
                </c:pt>
                <c:pt idx="691">
                  <c:v>3460</c:v>
                </c:pt>
                <c:pt idx="692">
                  <c:v>3465</c:v>
                </c:pt>
                <c:pt idx="693">
                  <c:v>3470</c:v>
                </c:pt>
                <c:pt idx="694">
                  <c:v>3475</c:v>
                </c:pt>
                <c:pt idx="695">
                  <c:v>3480</c:v>
                </c:pt>
                <c:pt idx="696">
                  <c:v>3485</c:v>
                </c:pt>
                <c:pt idx="697">
                  <c:v>3490</c:v>
                </c:pt>
                <c:pt idx="698">
                  <c:v>3495</c:v>
                </c:pt>
                <c:pt idx="699">
                  <c:v>3500</c:v>
                </c:pt>
                <c:pt idx="700">
                  <c:v>3505</c:v>
                </c:pt>
                <c:pt idx="701">
                  <c:v>3510</c:v>
                </c:pt>
                <c:pt idx="702">
                  <c:v>3515</c:v>
                </c:pt>
                <c:pt idx="703">
                  <c:v>3520</c:v>
                </c:pt>
                <c:pt idx="704">
                  <c:v>3525</c:v>
                </c:pt>
                <c:pt idx="705">
                  <c:v>3530</c:v>
                </c:pt>
                <c:pt idx="706">
                  <c:v>3535</c:v>
                </c:pt>
                <c:pt idx="707">
                  <c:v>3540</c:v>
                </c:pt>
                <c:pt idx="708">
                  <c:v>3545</c:v>
                </c:pt>
                <c:pt idx="709">
                  <c:v>3550</c:v>
                </c:pt>
                <c:pt idx="710">
                  <c:v>3555</c:v>
                </c:pt>
                <c:pt idx="711">
                  <c:v>3560</c:v>
                </c:pt>
                <c:pt idx="712">
                  <c:v>3565</c:v>
                </c:pt>
                <c:pt idx="713">
                  <c:v>3570</c:v>
                </c:pt>
                <c:pt idx="714">
                  <c:v>3575</c:v>
                </c:pt>
                <c:pt idx="715">
                  <c:v>3580</c:v>
                </c:pt>
                <c:pt idx="716">
                  <c:v>3585</c:v>
                </c:pt>
                <c:pt idx="717">
                  <c:v>3590</c:v>
                </c:pt>
                <c:pt idx="718">
                  <c:v>3595</c:v>
                </c:pt>
                <c:pt idx="719">
                  <c:v>3600</c:v>
                </c:pt>
                <c:pt idx="720">
                  <c:v>3605</c:v>
                </c:pt>
                <c:pt idx="721">
                  <c:v>3610</c:v>
                </c:pt>
                <c:pt idx="722">
                  <c:v>3615</c:v>
                </c:pt>
                <c:pt idx="723">
                  <c:v>3620</c:v>
                </c:pt>
                <c:pt idx="724">
                  <c:v>3625</c:v>
                </c:pt>
                <c:pt idx="725">
                  <c:v>3630</c:v>
                </c:pt>
                <c:pt idx="726">
                  <c:v>3635</c:v>
                </c:pt>
                <c:pt idx="727">
                  <c:v>3640</c:v>
                </c:pt>
                <c:pt idx="728">
                  <c:v>3645</c:v>
                </c:pt>
                <c:pt idx="729">
                  <c:v>3650</c:v>
                </c:pt>
                <c:pt idx="730">
                  <c:v>3655</c:v>
                </c:pt>
                <c:pt idx="731">
                  <c:v>3660</c:v>
                </c:pt>
                <c:pt idx="732">
                  <c:v>3665</c:v>
                </c:pt>
                <c:pt idx="733">
                  <c:v>3670</c:v>
                </c:pt>
                <c:pt idx="734">
                  <c:v>3675</c:v>
                </c:pt>
                <c:pt idx="735">
                  <c:v>3680</c:v>
                </c:pt>
                <c:pt idx="736">
                  <c:v>3685</c:v>
                </c:pt>
                <c:pt idx="737">
                  <c:v>3690</c:v>
                </c:pt>
                <c:pt idx="738">
                  <c:v>3695</c:v>
                </c:pt>
                <c:pt idx="739">
                  <c:v>3700</c:v>
                </c:pt>
                <c:pt idx="740">
                  <c:v>3705</c:v>
                </c:pt>
                <c:pt idx="741">
                  <c:v>3710</c:v>
                </c:pt>
                <c:pt idx="742">
                  <c:v>3715</c:v>
                </c:pt>
                <c:pt idx="743">
                  <c:v>3720</c:v>
                </c:pt>
                <c:pt idx="744">
                  <c:v>3725</c:v>
                </c:pt>
                <c:pt idx="745">
                  <c:v>3730</c:v>
                </c:pt>
                <c:pt idx="746">
                  <c:v>3735</c:v>
                </c:pt>
                <c:pt idx="747">
                  <c:v>3740</c:v>
                </c:pt>
                <c:pt idx="748">
                  <c:v>3745</c:v>
                </c:pt>
                <c:pt idx="749">
                  <c:v>3750</c:v>
                </c:pt>
                <c:pt idx="750">
                  <c:v>3755</c:v>
                </c:pt>
                <c:pt idx="751">
                  <c:v>3760</c:v>
                </c:pt>
                <c:pt idx="752">
                  <c:v>3765</c:v>
                </c:pt>
                <c:pt idx="753">
                  <c:v>3770</c:v>
                </c:pt>
                <c:pt idx="754">
                  <c:v>3775</c:v>
                </c:pt>
                <c:pt idx="755">
                  <c:v>3780</c:v>
                </c:pt>
                <c:pt idx="756">
                  <c:v>3785</c:v>
                </c:pt>
                <c:pt idx="757">
                  <c:v>3790</c:v>
                </c:pt>
                <c:pt idx="758">
                  <c:v>3795</c:v>
                </c:pt>
                <c:pt idx="759">
                  <c:v>3800</c:v>
                </c:pt>
                <c:pt idx="760">
                  <c:v>3805</c:v>
                </c:pt>
                <c:pt idx="761">
                  <c:v>3810</c:v>
                </c:pt>
                <c:pt idx="762">
                  <c:v>3815</c:v>
                </c:pt>
                <c:pt idx="763">
                  <c:v>3820</c:v>
                </c:pt>
                <c:pt idx="764">
                  <c:v>3825</c:v>
                </c:pt>
                <c:pt idx="765">
                  <c:v>3830</c:v>
                </c:pt>
                <c:pt idx="766">
                  <c:v>3835</c:v>
                </c:pt>
                <c:pt idx="767">
                  <c:v>3840</c:v>
                </c:pt>
                <c:pt idx="768">
                  <c:v>3845</c:v>
                </c:pt>
                <c:pt idx="769">
                  <c:v>3850</c:v>
                </c:pt>
                <c:pt idx="770">
                  <c:v>3855</c:v>
                </c:pt>
                <c:pt idx="771">
                  <c:v>3860</c:v>
                </c:pt>
                <c:pt idx="772">
                  <c:v>3865</c:v>
                </c:pt>
                <c:pt idx="773">
                  <c:v>3870</c:v>
                </c:pt>
                <c:pt idx="774">
                  <c:v>3875</c:v>
                </c:pt>
                <c:pt idx="775">
                  <c:v>3880</c:v>
                </c:pt>
                <c:pt idx="776">
                  <c:v>3885</c:v>
                </c:pt>
                <c:pt idx="777">
                  <c:v>3890</c:v>
                </c:pt>
                <c:pt idx="778">
                  <c:v>3895</c:v>
                </c:pt>
                <c:pt idx="779">
                  <c:v>3900</c:v>
                </c:pt>
                <c:pt idx="780">
                  <c:v>3905</c:v>
                </c:pt>
                <c:pt idx="781">
                  <c:v>3910</c:v>
                </c:pt>
                <c:pt idx="782">
                  <c:v>3915</c:v>
                </c:pt>
                <c:pt idx="783">
                  <c:v>3920</c:v>
                </c:pt>
                <c:pt idx="784">
                  <c:v>3925</c:v>
                </c:pt>
                <c:pt idx="785">
                  <c:v>3930</c:v>
                </c:pt>
                <c:pt idx="786">
                  <c:v>3935</c:v>
                </c:pt>
                <c:pt idx="787">
                  <c:v>3940</c:v>
                </c:pt>
                <c:pt idx="788">
                  <c:v>3945</c:v>
                </c:pt>
                <c:pt idx="789">
                  <c:v>3950</c:v>
                </c:pt>
                <c:pt idx="790">
                  <c:v>3955</c:v>
                </c:pt>
                <c:pt idx="791">
                  <c:v>3960</c:v>
                </c:pt>
                <c:pt idx="792">
                  <c:v>3965</c:v>
                </c:pt>
                <c:pt idx="793">
                  <c:v>3970</c:v>
                </c:pt>
                <c:pt idx="794">
                  <c:v>3975</c:v>
                </c:pt>
                <c:pt idx="795">
                  <c:v>3980</c:v>
                </c:pt>
                <c:pt idx="796">
                  <c:v>3985</c:v>
                </c:pt>
                <c:pt idx="797">
                  <c:v>3990</c:v>
                </c:pt>
                <c:pt idx="798">
                  <c:v>3995</c:v>
                </c:pt>
                <c:pt idx="799">
                  <c:v>4000</c:v>
                </c:pt>
                <c:pt idx="800">
                  <c:v>4005</c:v>
                </c:pt>
                <c:pt idx="801">
                  <c:v>4010</c:v>
                </c:pt>
                <c:pt idx="802">
                  <c:v>4015</c:v>
                </c:pt>
                <c:pt idx="803">
                  <c:v>4020</c:v>
                </c:pt>
                <c:pt idx="804">
                  <c:v>4025</c:v>
                </c:pt>
                <c:pt idx="805">
                  <c:v>4030</c:v>
                </c:pt>
                <c:pt idx="806">
                  <c:v>4035</c:v>
                </c:pt>
                <c:pt idx="807">
                  <c:v>4040</c:v>
                </c:pt>
                <c:pt idx="808">
                  <c:v>4045</c:v>
                </c:pt>
                <c:pt idx="809">
                  <c:v>4050</c:v>
                </c:pt>
                <c:pt idx="810">
                  <c:v>4055</c:v>
                </c:pt>
                <c:pt idx="811">
                  <c:v>4060</c:v>
                </c:pt>
                <c:pt idx="812">
                  <c:v>4065</c:v>
                </c:pt>
                <c:pt idx="813">
                  <c:v>4070</c:v>
                </c:pt>
                <c:pt idx="814">
                  <c:v>4075</c:v>
                </c:pt>
                <c:pt idx="815">
                  <c:v>4080</c:v>
                </c:pt>
                <c:pt idx="816">
                  <c:v>4085</c:v>
                </c:pt>
                <c:pt idx="817">
                  <c:v>4090</c:v>
                </c:pt>
                <c:pt idx="818">
                  <c:v>4095</c:v>
                </c:pt>
                <c:pt idx="819">
                  <c:v>4100</c:v>
                </c:pt>
                <c:pt idx="820">
                  <c:v>4105</c:v>
                </c:pt>
                <c:pt idx="821">
                  <c:v>4110</c:v>
                </c:pt>
                <c:pt idx="822">
                  <c:v>4115</c:v>
                </c:pt>
                <c:pt idx="823">
                  <c:v>4120</c:v>
                </c:pt>
                <c:pt idx="824">
                  <c:v>4125</c:v>
                </c:pt>
                <c:pt idx="825">
                  <c:v>4130</c:v>
                </c:pt>
                <c:pt idx="826">
                  <c:v>4135</c:v>
                </c:pt>
                <c:pt idx="827">
                  <c:v>4140</c:v>
                </c:pt>
                <c:pt idx="828">
                  <c:v>4145</c:v>
                </c:pt>
                <c:pt idx="829">
                  <c:v>4150</c:v>
                </c:pt>
                <c:pt idx="830">
                  <c:v>4155</c:v>
                </c:pt>
                <c:pt idx="831">
                  <c:v>4160</c:v>
                </c:pt>
                <c:pt idx="832">
                  <c:v>4165</c:v>
                </c:pt>
                <c:pt idx="833">
                  <c:v>4170</c:v>
                </c:pt>
                <c:pt idx="834">
                  <c:v>4175</c:v>
                </c:pt>
                <c:pt idx="835">
                  <c:v>4180</c:v>
                </c:pt>
                <c:pt idx="836">
                  <c:v>4185</c:v>
                </c:pt>
                <c:pt idx="837">
                  <c:v>4190</c:v>
                </c:pt>
                <c:pt idx="838">
                  <c:v>4195</c:v>
                </c:pt>
                <c:pt idx="839">
                  <c:v>4200</c:v>
                </c:pt>
                <c:pt idx="840">
                  <c:v>4205</c:v>
                </c:pt>
                <c:pt idx="841">
                  <c:v>4210</c:v>
                </c:pt>
                <c:pt idx="842">
                  <c:v>4215</c:v>
                </c:pt>
                <c:pt idx="843">
                  <c:v>4220</c:v>
                </c:pt>
                <c:pt idx="844">
                  <c:v>4225</c:v>
                </c:pt>
                <c:pt idx="845">
                  <c:v>4230</c:v>
                </c:pt>
                <c:pt idx="846">
                  <c:v>4235</c:v>
                </c:pt>
                <c:pt idx="847">
                  <c:v>4240</c:v>
                </c:pt>
                <c:pt idx="848">
                  <c:v>4245</c:v>
                </c:pt>
                <c:pt idx="849">
                  <c:v>4250</c:v>
                </c:pt>
                <c:pt idx="850">
                  <c:v>4255</c:v>
                </c:pt>
                <c:pt idx="851">
                  <c:v>4260</c:v>
                </c:pt>
                <c:pt idx="852">
                  <c:v>4265</c:v>
                </c:pt>
                <c:pt idx="853">
                  <c:v>4270</c:v>
                </c:pt>
                <c:pt idx="854">
                  <c:v>4275</c:v>
                </c:pt>
                <c:pt idx="855">
                  <c:v>4280</c:v>
                </c:pt>
                <c:pt idx="856">
                  <c:v>4285</c:v>
                </c:pt>
                <c:pt idx="857">
                  <c:v>4290</c:v>
                </c:pt>
                <c:pt idx="858">
                  <c:v>4295</c:v>
                </c:pt>
                <c:pt idx="859">
                  <c:v>4300</c:v>
                </c:pt>
                <c:pt idx="860">
                  <c:v>4305</c:v>
                </c:pt>
                <c:pt idx="861">
                  <c:v>4310</c:v>
                </c:pt>
                <c:pt idx="862">
                  <c:v>4315</c:v>
                </c:pt>
                <c:pt idx="863">
                  <c:v>4320</c:v>
                </c:pt>
                <c:pt idx="864">
                  <c:v>4325</c:v>
                </c:pt>
                <c:pt idx="865">
                  <c:v>4330</c:v>
                </c:pt>
                <c:pt idx="866">
                  <c:v>4335</c:v>
                </c:pt>
                <c:pt idx="867">
                  <c:v>4340</c:v>
                </c:pt>
                <c:pt idx="868">
                  <c:v>4345</c:v>
                </c:pt>
                <c:pt idx="869">
                  <c:v>4350</c:v>
                </c:pt>
                <c:pt idx="870">
                  <c:v>4355</c:v>
                </c:pt>
                <c:pt idx="871">
                  <c:v>4360</c:v>
                </c:pt>
                <c:pt idx="872">
                  <c:v>4365</c:v>
                </c:pt>
                <c:pt idx="873">
                  <c:v>4370</c:v>
                </c:pt>
                <c:pt idx="874">
                  <c:v>4375</c:v>
                </c:pt>
                <c:pt idx="875">
                  <c:v>4380</c:v>
                </c:pt>
                <c:pt idx="876">
                  <c:v>4385</c:v>
                </c:pt>
                <c:pt idx="877">
                  <c:v>4390</c:v>
                </c:pt>
                <c:pt idx="878">
                  <c:v>4395</c:v>
                </c:pt>
                <c:pt idx="879">
                  <c:v>4400</c:v>
                </c:pt>
                <c:pt idx="880">
                  <c:v>4405</c:v>
                </c:pt>
                <c:pt idx="881">
                  <c:v>4410</c:v>
                </c:pt>
                <c:pt idx="882">
                  <c:v>4415</c:v>
                </c:pt>
                <c:pt idx="883">
                  <c:v>4420</c:v>
                </c:pt>
                <c:pt idx="884">
                  <c:v>4425</c:v>
                </c:pt>
                <c:pt idx="885">
                  <c:v>4430</c:v>
                </c:pt>
                <c:pt idx="886">
                  <c:v>4435</c:v>
                </c:pt>
                <c:pt idx="887">
                  <c:v>4440</c:v>
                </c:pt>
                <c:pt idx="888">
                  <c:v>4445</c:v>
                </c:pt>
                <c:pt idx="889">
                  <c:v>4450</c:v>
                </c:pt>
                <c:pt idx="890">
                  <c:v>4455</c:v>
                </c:pt>
                <c:pt idx="891">
                  <c:v>4460</c:v>
                </c:pt>
                <c:pt idx="892">
                  <c:v>4465</c:v>
                </c:pt>
                <c:pt idx="893">
                  <c:v>4470</c:v>
                </c:pt>
                <c:pt idx="894">
                  <c:v>4475</c:v>
                </c:pt>
                <c:pt idx="895">
                  <c:v>4480</c:v>
                </c:pt>
                <c:pt idx="896">
                  <c:v>4485</c:v>
                </c:pt>
                <c:pt idx="897">
                  <c:v>4490</c:v>
                </c:pt>
                <c:pt idx="898">
                  <c:v>4495</c:v>
                </c:pt>
                <c:pt idx="899">
                  <c:v>4500</c:v>
                </c:pt>
                <c:pt idx="900">
                  <c:v>4505</c:v>
                </c:pt>
                <c:pt idx="901">
                  <c:v>4510</c:v>
                </c:pt>
                <c:pt idx="902">
                  <c:v>4515</c:v>
                </c:pt>
                <c:pt idx="903">
                  <c:v>4520</c:v>
                </c:pt>
                <c:pt idx="904">
                  <c:v>4525</c:v>
                </c:pt>
                <c:pt idx="905">
                  <c:v>4530</c:v>
                </c:pt>
                <c:pt idx="906">
                  <c:v>4535</c:v>
                </c:pt>
                <c:pt idx="907">
                  <c:v>4540</c:v>
                </c:pt>
                <c:pt idx="908">
                  <c:v>4545</c:v>
                </c:pt>
                <c:pt idx="909">
                  <c:v>4550</c:v>
                </c:pt>
                <c:pt idx="910">
                  <c:v>4555</c:v>
                </c:pt>
                <c:pt idx="911">
                  <c:v>4560</c:v>
                </c:pt>
                <c:pt idx="912">
                  <c:v>4565</c:v>
                </c:pt>
                <c:pt idx="913">
                  <c:v>4570</c:v>
                </c:pt>
                <c:pt idx="914">
                  <c:v>4575</c:v>
                </c:pt>
                <c:pt idx="915">
                  <c:v>4580</c:v>
                </c:pt>
                <c:pt idx="916">
                  <c:v>4585</c:v>
                </c:pt>
                <c:pt idx="917">
                  <c:v>4590</c:v>
                </c:pt>
                <c:pt idx="918">
                  <c:v>4595</c:v>
                </c:pt>
                <c:pt idx="919">
                  <c:v>4600</c:v>
                </c:pt>
                <c:pt idx="920">
                  <c:v>4605</c:v>
                </c:pt>
                <c:pt idx="921">
                  <c:v>4610</c:v>
                </c:pt>
                <c:pt idx="922">
                  <c:v>4615</c:v>
                </c:pt>
                <c:pt idx="923">
                  <c:v>4620</c:v>
                </c:pt>
                <c:pt idx="924">
                  <c:v>4625</c:v>
                </c:pt>
                <c:pt idx="925">
                  <c:v>4630</c:v>
                </c:pt>
                <c:pt idx="926">
                  <c:v>4635</c:v>
                </c:pt>
                <c:pt idx="927">
                  <c:v>4640</c:v>
                </c:pt>
                <c:pt idx="928">
                  <c:v>4645</c:v>
                </c:pt>
                <c:pt idx="929">
                  <c:v>4650</c:v>
                </c:pt>
                <c:pt idx="930">
                  <c:v>4655</c:v>
                </c:pt>
                <c:pt idx="931">
                  <c:v>4660</c:v>
                </c:pt>
                <c:pt idx="932">
                  <c:v>4665</c:v>
                </c:pt>
                <c:pt idx="933">
                  <c:v>4670</c:v>
                </c:pt>
                <c:pt idx="934">
                  <c:v>4675</c:v>
                </c:pt>
                <c:pt idx="935">
                  <c:v>4680</c:v>
                </c:pt>
                <c:pt idx="936">
                  <c:v>4685</c:v>
                </c:pt>
                <c:pt idx="937">
                  <c:v>4690</c:v>
                </c:pt>
                <c:pt idx="938">
                  <c:v>4695</c:v>
                </c:pt>
                <c:pt idx="939">
                  <c:v>4700</c:v>
                </c:pt>
                <c:pt idx="940">
                  <c:v>4705</c:v>
                </c:pt>
                <c:pt idx="941">
                  <c:v>4710</c:v>
                </c:pt>
                <c:pt idx="942">
                  <c:v>4715</c:v>
                </c:pt>
                <c:pt idx="943">
                  <c:v>4720</c:v>
                </c:pt>
                <c:pt idx="944">
                  <c:v>4725</c:v>
                </c:pt>
                <c:pt idx="945">
                  <c:v>4730</c:v>
                </c:pt>
                <c:pt idx="946">
                  <c:v>4735</c:v>
                </c:pt>
                <c:pt idx="947">
                  <c:v>4740</c:v>
                </c:pt>
                <c:pt idx="948">
                  <c:v>4745</c:v>
                </c:pt>
                <c:pt idx="949">
                  <c:v>4750</c:v>
                </c:pt>
                <c:pt idx="950">
                  <c:v>4755</c:v>
                </c:pt>
                <c:pt idx="951">
                  <c:v>4760</c:v>
                </c:pt>
                <c:pt idx="952">
                  <c:v>4765</c:v>
                </c:pt>
                <c:pt idx="953">
                  <c:v>4770</c:v>
                </c:pt>
                <c:pt idx="954">
                  <c:v>4775</c:v>
                </c:pt>
                <c:pt idx="955">
                  <c:v>4780</c:v>
                </c:pt>
                <c:pt idx="956">
                  <c:v>4785</c:v>
                </c:pt>
                <c:pt idx="957">
                  <c:v>4790</c:v>
                </c:pt>
                <c:pt idx="958">
                  <c:v>4795</c:v>
                </c:pt>
                <c:pt idx="959">
                  <c:v>4800</c:v>
                </c:pt>
                <c:pt idx="960">
                  <c:v>4805</c:v>
                </c:pt>
                <c:pt idx="961">
                  <c:v>4810</c:v>
                </c:pt>
                <c:pt idx="962">
                  <c:v>4815</c:v>
                </c:pt>
                <c:pt idx="963">
                  <c:v>4820</c:v>
                </c:pt>
                <c:pt idx="964">
                  <c:v>4825</c:v>
                </c:pt>
                <c:pt idx="965">
                  <c:v>4830</c:v>
                </c:pt>
                <c:pt idx="966">
                  <c:v>4835</c:v>
                </c:pt>
                <c:pt idx="967">
                  <c:v>4840</c:v>
                </c:pt>
                <c:pt idx="968">
                  <c:v>4845</c:v>
                </c:pt>
                <c:pt idx="969">
                  <c:v>4850</c:v>
                </c:pt>
                <c:pt idx="970">
                  <c:v>4855</c:v>
                </c:pt>
                <c:pt idx="971">
                  <c:v>4860</c:v>
                </c:pt>
                <c:pt idx="972">
                  <c:v>4865</c:v>
                </c:pt>
                <c:pt idx="973">
                  <c:v>4870</c:v>
                </c:pt>
                <c:pt idx="974">
                  <c:v>4875</c:v>
                </c:pt>
                <c:pt idx="975">
                  <c:v>4880</c:v>
                </c:pt>
                <c:pt idx="976">
                  <c:v>4885</c:v>
                </c:pt>
                <c:pt idx="977">
                  <c:v>4890</c:v>
                </c:pt>
                <c:pt idx="978">
                  <c:v>4895</c:v>
                </c:pt>
                <c:pt idx="979">
                  <c:v>4900</c:v>
                </c:pt>
                <c:pt idx="980">
                  <c:v>4905</c:v>
                </c:pt>
                <c:pt idx="981">
                  <c:v>4910</c:v>
                </c:pt>
                <c:pt idx="982">
                  <c:v>4915</c:v>
                </c:pt>
                <c:pt idx="983">
                  <c:v>4920</c:v>
                </c:pt>
                <c:pt idx="984">
                  <c:v>4925</c:v>
                </c:pt>
                <c:pt idx="985">
                  <c:v>4930</c:v>
                </c:pt>
                <c:pt idx="986">
                  <c:v>4935</c:v>
                </c:pt>
                <c:pt idx="987">
                  <c:v>4940</c:v>
                </c:pt>
                <c:pt idx="988">
                  <c:v>4945</c:v>
                </c:pt>
                <c:pt idx="989">
                  <c:v>4950</c:v>
                </c:pt>
                <c:pt idx="990">
                  <c:v>4955</c:v>
                </c:pt>
                <c:pt idx="991">
                  <c:v>4960</c:v>
                </c:pt>
                <c:pt idx="992">
                  <c:v>4965</c:v>
                </c:pt>
                <c:pt idx="993">
                  <c:v>4970</c:v>
                </c:pt>
                <c:pt idx="994">
                  <c:v>4975</c:v>
                </c:pt>
                <c:pt idx="995">
                  <c:v>4980</c:v>
                </c:pt>
                <c:pt idx="996">
                  <c:v>4985</c:v>
                </c:pt>
                <c:pt idx="997">
                  <c:v>4990</c:v>
                </c:pt>
                <c:pt idx="998">
                  <c:v>4995</c:v>
                </c:pt>
                <c:pt idx="999">
                  <c:v>5000</c:v>
                </c:pt>
                <c:pt idx="1000">
                  <c:v>5005</c:v>
                </c:pt>
                <c:pt idx="1001">
                  <c:v>5010</c:v>
                </c:pt>
                <c:pt idx="1002">
                  <c:v>5015</c:v>
                </c:pt>
                <c:pt idx="1003">
                  <c:v>5020</c:v>
                </c:pt>
                <c:pt idx="1004">
                  <c:v>5025</c:v>
                </c:pt>
                <c:pt idx="1005">
                  <c:v>5030</c:v>
                </c:pt>
                <c:pt idx="1006">
                  <c:v>5035</c:v>
                </c:pt>
                <c:pt idx="1007">
                  <c:v>5040</c:v>
                </c:pt>
                <c:pt idx="1008">
                  <c:v>5045</c:v>
                </c:pt>
                <c:pt idx="1009">
                  <c:v>5050</c:v>
                </c:pt>
                <c:pt idx="1010">
                  <c:v>5055</c:v>
                </c:pt>
                <c:pt idx="1011">
                  <c:v>5060</c:v>
                </c:pt>
                <c:pt idx="1012">
                  <c:v>5065</c:v>
                </c:pt>
                <c:pt idx="1013">
                  <c:v>5070</c:v>
                </c:pt>
                <c:pt idx="1014">
                  <c:v>5075</c:v>
                </c:pt>
                <c:pt idx="1015">
                  <c:v>5080</c:v>
                </c:pt>
                <c:pt idx="1016">
                  <c:v>5085</c:v>
                </c:pt>
                <c:pt idx="1017">
                  <c:v>5090</c:v>
                </c:pt>
                <c:pt idx="1018">
                  <c:v>5095</c:v>
                </c:pt>
                <c:pt idx="1019">
                  <c:v>5100</c:v>
                </c:pt>
                <c:pt idx="1020">
                  <c:v>5105</c:v>
                </c:pt>
                <c:pt idx="1021">
                  <c:v>5110</c:v>
                </c:pt>
                <c:pt idx="1022">
                  <c:v>5115</c:v>
                </c:pt>
                <c:pt idx="1023">
                  <c:v>5120</c:v>
                </c:pt>
                <c:pt idx="1024">
                  <c:v>5125</c:v>
                </c:pt>
                <c:pt idx="1025">
                  <c:v>5130</c:v>
                </c:pt>
                <c:pt idx="1026">
                  <c:v>5135</c:v>
                </c:pt>
                <c:pt idx="1027">
                  <c:v>5140</c:v>
                </c:pt>
                <c:pt idx="1028">
                  <c:v>5145</c:v>
                </c:pt>
                <c:pt idx="1029">
                  <c:v>5150</c:v>
                </c:pt>
                <c:pt idx="1030">
                  <c:v>5155</c:v>
                </c:pt>
                <c:pt idx="1031">
                  <c:v>5160</c:v>
                </c:pt>
                <c:pt idx="1032">
                  <c:v>5165</c:v>
                </c:pt>
                <c:pt idx="1033">
                  <c:v>5170</c:v>
                </c:pt>
                <c:pt idx="1034">
                  <c:v>5175</c:v>
                </c:pt>
                <c:pt idx="1035">
                  <c:v>5180</c:v>
                </c:pt>
                <c:pt idx="1036">
                  <c:v>5185</c:v>
                </c:pt>
                <c:pt idx="1037">
                  <c:v>5190</c:v>
                </c:pt>
                <c:pt idx="1038">
                  <c:v>5195</c:v>
                </c:pt>
                <c:pt idx="1039">
                  <c:v>5200</c:v>
                </c:pt>
                <c:pt idx="1040">
                  <c:v>5205</c:v>
                </c:pt>
                <c:pt idx="1041">
                  <c:v>5210</c:v>
                </c:pt>
                <c:pt idx="1042">
                  <c:v>5215</c:v>
                </c:pt>
                <c:pt idx="1043">
                  <c:v>5220</c:v>
                </c:pt>
                <c:pt idx="1044">
                  <c:v>5225</c:v>
                </c:pt>
                <c:pt idx="1045">
                  <c:v>5230</c:v>
                </c:pt>
                <c:pt idx="1046">
                  <c:v>5235</c:v>
                </c:pt>
                <c:pt idx="1047">
                  <c:v>5240</c:v>
                </c:pt>
                <c:pt idx="1048">
                  <c:v>5245</c:v>
                </c:pt>
                <c:pt idx="1049">
                  <c:v>5250</c:v>
                </c:pt>
                <c:pt idx="1050">
                  <c:v>5255</c:v>
                </c:pt>
                <c:pt idx="1051">
                  <c:v>5260</c:v>
                </c:pt>
                <c:pt idx="1052">
                  <c:v>5265</c:v>
                </c:pt>
                <c:pt idx="1053">
                  <c:v>5270</c:v>
                </c:pt>
                <c:pt idx="1054">
                  <c:v>5275</c:v>
                </c:pt>
                <c:pt idx="1055">
                  <c:v>5280</c:v>
                </c:pt>
                <c:pt idx="1056">
                  <c:v>5285</c:v>
                </c:pt>
                <c:pt idx="1057">
                  <c:v>5290</c:v>
                </c:pt>
                <c:pt idx="1058">
                  <c:v>5295</c:v>
                </c:pt>
                <c:pt idx="1059">
                  <c:v>5300</c:v>
                </c:pt>
                <c:pt idx="1060">
                  <c:v>5305</c:v>
                </c:pt>
                <c:pt idx="1061">
                  <c:v>5310</c:v>
                </c:pt>
                <c:pt idx="1062">
                  <c:v>5315</c:v>
                </c:pt>
                <c:pt idx="1063">
                  <c:v>5320</c:v>
                </c:pt>
                <c:pt idx="1064">
                  <c:v>5325</c:v>
                </c:pt>
                <c:pt idx="1065">
                  <c:v>5330</c:v>
                </c:pt>
                <c:pt idx="1066">
                  <c:v>5335</c:v>
                </c:pt>
                <c:pt idx="1067">
                  <c:v>5340</c:v>
                </c:pt>
                <c:pt idx="1068">
                  <c:v>5345</c:v>
                </c:pt>
                <c:pt idx="1069">
                  <c:v>5350</c:v>
                </c:pt>
                <c:pt idx="1070">
                  <c:v>5355</c:v>
                </c:pt>
                <c:pt idx="1071">
                  <c:v>5360</c:v>
                </c:pt>
                <c:pt idx="1072">
                  <c:v>5365</c:v>
                </c:pt>
                <c:pt idx="1073">
                  <c:v>5370</c:v>
                </c:pt>
                <c:pt idx="1074">
                  <c:v>5375</c:v>
                </c:pt>
                <c:pt idx="1075">
                  <c:v>5380</c:v>
                </c:pt>
                <c:pt idx="1076">
                  <c:v>5385</c:v>
                </c:pt>
                <c:pt idx="1077">
                  <c:v>5390</c:v>
                </c:pt>
                <c:pt idx="1078">
                  <c:v>5395</c:v>
                </c:pt>
                <c:pt idx="1079">
                  <c:v>5400</c:v>
                </c:pt>
                <c:pt idx="1080">
                  <c:v>5405</c:v>
                </c:pt>
                <c:pt idx="1081">
                  <c:v>5410</c:v>
                </c:pt>
                <c:pt idx="1082">
                  <c:v>5415</c:v>
                </c:pt>
                <c:pt idx="1083">
                  <c:v>5420</c:v>
                </c:pt>
                <c:pt idx="1084">
                  <c:v>5425</c:v>
                </c:pt>
                <c:pt idx="1085">
                  <c:v>5430</c:v>
                </c:pt>
                <c:pt idx="1086">
                  <c:v>5435</c:v>
                </c:pt>
                <c:pt idx="1087">
                  <c:v>5440</c:v>
                </c:pt>
                <c:pt idx="1088">
                  <c:v>5445</c:v>
                </c:pt>
                <c:pt idx="1089">
                  <c:v>5450</c:v>
                </c:pt>
                <c:pt idx="1090">
                  <c:v>5455</c:v>
                </c:pt>
                <c:pt idx="1091">
                  <c:v>5460</c:v>
                </c:pt>
                <c:pt idx="1092">
                  <c:v>5465</c:v>
                </c:pt>
                <c:pt idx="1093">
                  <c:v>5470</c:v>
                </c:pt>
                <c:pt idx="1094">
                  <c:v>5475</c:v>
                </c:pt>
                <c:pt idx="1095">
                  <c:v>5480</c:v>
                </c:pt>
                <c:pt idx="1096">
                  <c:v>5485</c:v>
                </c:pt>
                <c:pt idx="1097">
                  <c:v>5490</c:v>
                </c:pt>
                <c:pt idx="1098">
                  <c:v>5495</c:v>
                </c:pt>
                <c:pt idx="1099">
                  <c:v>5500</c:v>
                </c:pt>
                <c:pt idx="1100">
                  <c:v>5505</c:v>
                </c:pt>
                <c:pt idx="1101">
                  <c:v>5510</c:v>
                </c:pt>
                <c:pt idx="1102">
                  <c:v>5515</c:v>
                </c:pt>
                <c:pt idx="1103">
                  <c:v>5520</c:v>
                </c:pt>
                <c:pt idx="1104">
                  <c:v>5525</c:v>
                </c:pt>
                <c:pt idx="1105">
                  <c:v>5530</c:v>
                </c:pt>
                <c:pt idx="1106">
                  <c:v>5535</c:v>
                </c:pt>
                <c:pt idx="1107">
                  <c:v>5540</c:v>
                </c:pt>
                <c:pt idx="1108">
                  <c:v>5545</c:v>
                </c:pt>
                <c:pt idx="1109">
                  <c:v>5550</c:v>
                </c:pt>
                <c:pt idx="1110">
                  <c:v>5555</c:v>
                </c:pt>
                <c:pt idx="1111">
                  <c:v>5560</c:v>
                </c:pt>
                <c:pt idx="1112">
                  <c:v>5565</c:v>
                </c:pt>
                <c:pt idx="1113">
                  <c:v>5570</c:v>
                </c:pt>
                <c:pt idx="1114">
                  <c:v>5575</c:v>
                </c:pt>
                <c:pt idx="1115">
                  <c:v>5580</c:v>
                </c:pt>
                <c:pt idx="1116">
                  <c:v>5585</c:v>
                </c:pt>
                <c:pt idx="1117">
                  <c:v>5590</c:v>
                </c:pt>
                <c:pt idx="1118">
                  <c:v>5595</c:v>
                </c:pt>
                <c:pt idx="1119">
                  <c:v>5600</c:v>
                </c:pt>
                <c:pt idx="1120">
                  <c:v>5605</c:v>
                </c:pt>
                <c:pt idx="1121">
                  <c:v>5610</c:v>
                </c:pt>
                <c:pt idx="1122">
                  <c:v>5615</c:v>
                </c:pt>
                <c:pt idx="1123">
                  <c:v>5620</c:v>
                </c:pt>
                <c:pt idx="1124">
                  <c:v>5625</c:v>
                </c:pt>
                <c:pt idx="1125">
                  <c:v>5630</c:v>
                </c:pt>
                <c:pt idx="1126">
                  <c:v>5635</c:v>
                </c:pt>
                <c:pt idx="1127">
                  <c:v>5640</c:v>
                </c:pt>
                <c:pt idx="1128">
                  <c:v>5645</c:v>
                </c:pt>
                <c:pt idx="1129">
                  <c:v>5650</c:v>
                </c:pt>
                <c:pt idx="1130">
                  <c:v>5655</c:v>
                </c:pt>
                <c:pt idx="1131">
                  <c:v>5660</c:v>
                </c:pt>
                <c:pt idx="1132">
                  <c:v>5665</c:v>
                </c:pt>
                <c:pt idx="1133">
                  <c:v>5670</c:v>
                </c:pt>
                <c:pt idx="1134">
                  <c:v>5675</c:v>
                </c:pt>
                <c:pt idx="1135">
                  <c:v>5680</c:v>
                </c:pt>
                <c:pt idx="1136">
                  <c:v>5685</c:v>
                </c:pt>
                <c:pt idx="1137">
                  <c:v>5690</c:v>
                </c:pt>
                <c:pt idx="1138">
                  <c:v>5695</c:v>
                </c:pt>
                <c:pt idx="1139">
                  <c:v>5700</c:v>
                </c:pt>
                <c:pt idx="1140">
                  <c:v>5705</c:v>
                </c:pt>
                <c:pt idx="1141">
                  <c:v>5710</c:v>
                </c:pt>
                <c:pt idx="1142">
                  <c:v>5715</c:v>
                </c:pt>
                <c:pt idx="1143">
                  <c:v>5720</c:v>
                </c:pt>
                <c:pt idx="1144">
                  <c:v>5725</c:v>
                </c:pt>
                <c:pt idx="1145">
                  <c:v>5730</c:v>
                </c:pt>
                <c:pt idx="1146">
                  <c:v>5735</c:v>
                </c:pt>
                <c:pt idx="1147">
                  <c:v>5740</c:v>
                </c:pt>
                <c:pt idx="1148">
                  <c:v>5745</c:v>
                </c:pt>
                <c:pt idx="1149">
                  <c:v>5750</c:v>
                </c:pt>
                <c:pt idx="1150">
                  <c:v>5755</c:v>
                </c:pt>
                <c:pt idx="1151">
                  <c:v>5760</c:v>
                </c:pt>
                <c:pt idx="1152">
                  <c:v>5765</c:v>
                </c:pt>
                <c:pt idx="1153">
                  <c:v>5770</c:v>
                </c:pt>
                <c:pt idx="1154">
                  <c:v>5775</c:v>
                </c:pt>
                <c:pt idx="1155">
                  <c:v>5780</c:v>
                </c:pt>
                <c:pt idx="1156">
                  <c:v>5785</c:v>
                </c:pt>
                <c:pt idx="1157">
                  <c:v>5790</c:v>
                </c:pt>
                <c:pt idx="1158">
                  <c:v>5795</c:v>
                </c:pt>
                <c:pt idx="1159">
                  <c:v>5800</c:v>
                </c:pt>
                <c:pt idx="1160">
                  <c:v>5805</c:v>
                </c:pt>
                <c:pt idx="1161">
                  <c:v>5810</c:v>
                </c:pt>
                <c:pt idx="1162">
                  <c:v>5815</c:v>
                </c:pt>
                <c:pt idx="1163">
                  <c:v>5820</c:v>
                </c:pt>
                <c:pt idx="1164">
                  <c:v>5825</c:v>
                </c:pt>
                <c:pt idx="1165">
                  <c:v>5830</c:v>
                </c:pt>
                <c:pt idx="1166">
                  <c:v>5835</c:v>
                </c:pt>
                <c:pt idx="1167">
                  <c:v>5840</c:v>
                </c:pt>
                <c:pt idx="1168">
                  <c:v>5845</c:v>
                </c:pt>
                <c:pt idx="1169">
                  <c:v>5850</c:v>
                </c:pt>
                <c:pt idx="1170">
                  <c:v>5855</c:v>
                </c:pt>
                <c:pt idx="1171">
                  <c:v>5860</c:v>
                </c:pt>
                <c:pt idx="1172">
                  <c:v>5865</c:v>
                </c:pt>
                <c:pt idx="1173">
                  <c:v>5870</c:v>
                </c:pt>
                <c:pt idx="1174">
                  <c:v>5875</c:v>
                </c:pt>
                <c:pt idx="1175">
                  <c:v>5880</c:v>
                </c:pt>
                <c:pt idx="1176">
                  <c:v>5885</c:v>
                </c:pt>
                <c:pt idx="1177">
                  <c:v>5890</c:v>
                </c:pt>
                <c:pt idx="1178">
                  <c:v>5895</c:v>
                </c:pt>
                <c:pt idx="1179">
                  <c:v>5900</c:v>
                </c:pt>
                <c:pt idx="1180">
                  <c:v>5905</c:v>
                </c:pt>
                <c:pt idx="1181">
                  <c:v>5910</c:v>
                </c:pt>
                <c:pt idx="1182">
                  <c:v>5915</c:v>
                </c:pt>
                <c:pt idx="1183">
                  <c:v>5920</c:v>
                </c:pt>
                <c:pt idx="1184">
                  <c:v>5925</c:v>
                </c:pt>
                <c:pt idx="1185">
                  <c:v>5930</c:v>
                </c:pt>
                <c:pt idx="1186">
                  <c:v>5935</c:v>
                </c:pt>
                <c:pt idx="1187">
                  <c:v>5940</c:v>
                </c:pt>
                <c:pt idx="1188">
                  <c:v>5945</c:v>
                </c:pt>
                <c:pt idx="1189">
                  <c:v>5950</c:v>
                </c:pt>
                <c:pt idx="1190">
                  <c:v>5955</c:v>
                </c:pt>
                <c:pt idx="1191">
                  <c:v>5960</c:v>
                </c:pt>
                <c:pt idx="1192">
                  <c:v>5965</c:v>
                </c:pt>
                <c:pt idx="1193">
                  <c:v>5970</c:v>
                </c:pt>
                <c:pt idx="1194">
                  <c:v>5975</c:v>
                </c:pt>
                <c:pt idx="1195">
                  <c:v>5980</c:v>
                </c:pt>
                <c:pt idx="1196">
                  <c:v>5985</c:v>
                </c:pt>
                <c:pt idx="1197">
                  <c:v>5990</c:v>
                </c:pt>
                <c:pt idx="1198">
                  <c:v>5995</c:v>
                </c:pt>
                <c:pt idx="1199">
                  <c:v>6000</c:v>
                </c:pt>
                <c:pt idx="1200">
                  <c:v>6005</c:v>
                </c:pt>
                <c:pt idx="1201">
                  <c:v>6010</c:v>
                </c:pt>
                <c:pt idx="1202">
                  <c:v>6015</c:v>
                </c:pt>
                <c:pt idx="1203">
                  <c:v>6020</c:v>
                </c:pt>
                <c:pt idx="1204">
                  <c:v>6025</c:v>
                </c:pt>
                <c:pt idx="1205">
                  <c:v>6030</c:v>
                </c:pt>
                <c:pt idx="1206">
                  <c:v>6035</c:v>
                </c:pt>
                <c:pt idx="1207">
                  <c:v>6040</c:v>
                </c:pt>
                <c:pt idx="1208">
                  <c:v>6045</c:v>
                </c:pt>
                <c:pt idx="1209">
                  <c:v>6050</c:v>
                </c:pt>
                <c:pt idx="1210">
                  <c:v>6055</c:v>
                </c:pt>
                <c:pt idx="1211">
                  <c:v>6060</c:v>
                </c:pt>
                <c:pt idx="1212">
                  <c:v>6065</c:v>
                </c:pt>
                <c:pt idx="1213">
                  <c:v>6070</c:v>
                </c:pt>
                <c:pt idx="1214">
                  <c:v>6075</c:v>
                </c:pt>
                <c:pt idx="1215">
                  <c:v>6080</c:v>
                </c:pt>
                <c:pt idx="1216">
                  <c:v>6085</c:v>
                </c:pt>
                <c:pt idx="1217">
                  <c:v>6090</c:v>
                </c:pt>
                <c:pt idx="1218">
                  <c:v>6095</c:v>
                </c:pt>
                <c:pt idx="1219">
                  <c:v>6100</c:v>
                </c:pt>
                <c:pt idx="1220">
                  <c:v>6105</c:v>
                </c:pt>
                <c:pt idx="1221">
                  <c:v>6110</c:v>
                </c:pt>
                <c:pt idx="1222">
                  <c:v>6115</c:v>
                </c:pt>
                <c:pt idx="1223">
                  <c:v>6120</c:v>
                </c:pt>
                <c:pt idx="1224">
                  <c:v>6125</c:v>
                </c:pt>
                <c:pt idx="1225">
                  <c:v>6130</c:v>
                </c:pt>
                <c:pt idx="1226">
                  <c:v>6135</c:v>
                </c:pt>
                <c:pt idx="1227">
                  <c:v>6140</c:v>
                </c:pt>
                <c:pt idx="1228">
                  <c:v>6145</c:v>
                </c:pt>
                <c:pt idx="1229">
                  <c:v>6150</c:v>
                </c:pt>
                <c:pt idx="1230">
                  <c:v>6155</c:v>
                </c:pt>
                <c:pt idx="1231">
                  <c:v>6160</c:v>
                </c:pt>
                <c:pt idx="1232">
                  <c:v>6165</c:v>
                </c:pt>
                <c:pt idx="1233">
                  <c:v>6170</c:v>
                </c:pt>
                <c:pt idx="1234">
                  <c:v>6175</c:v>
                </c:pt>
                <c:pt idx="1235">
                  <c:v>6180</c:v>
                </c:pt>
                <c:pt idx="1236">
                  <c:v>6185</c:v>
                </c:pt>
                <c:pt idx="1237">
                  <c:v>6190</c:v>
                </c:pt>
                <c:pt idx="1238">
                  <c:v>6195</c:v>
                </c:pt>
                <c:pt idx="1239">
                  <c:v>6200</c:v>
                </c:pt>
                <c:pt idx="1240">
                  <c:v>6205</c:v>
                </c:pt>
                <c:pt idx="1241">
                  <c:v>6210</c:v>
                </c:pt>
                <c:pt idx="1242">
                  <c:v>6215</c:v>
                </c:pt>
                <c:pt idx="1243">
                  <c:v>6220</c:v>
                </c:pt>
                <c:pt idx="1244">
                  <c:v>6225</c:v>
                </c:pt>
                <c:pt idx="1245">
                  <c:v>6230</c:v>
                </c:pt>
                <c:pt idx="1246">
                  <c:v>6235</c:v>
                </c:pt>
                <c:pt idx="1247">
                  <c:v>6240</c:v>
                </c:pt>
                <c:pt idx="1248">
                  <c:v>6245</c:v>
                </c:pt>
                <c:pt idx="1249">
                  <c:v>6250</c:v>
                </c:pt>
                <c:pt idx="1250">
                  <c:v>6255</c:v>
                </c:pt>
                <c:pt idx="1251">
                  <c:v>6260</c:v>
                </c:pt>
                <c:pt idx="1252">
                  <c:v>6265</c:v>
                </c:pt>
                <c:pt idx="1253">
                  <c:v>6270</c:v>
                </c:pt>
                <c:pt idx="1254">
                  <c:v>6275</c:v>
                </c:pt>
                <c:pt idx="1255">
                  <c:v>6280</c:v>
                </c:pt>
                <c:pt idx="1256">
                  <c:v>6285</c:v>
                </c:pt>
                <c:pt idx="1257">
                  <c:v>6290</c:v>
                </c:pt>
                <c:pt idx="1258">
                  <c:v>6295</c:v>
                </c:pt>
                <c:pt idx="1259">
                  <c:v>6300</c:v>
                </c:pt>
                <c:pt idx="1260">
                  <c:v>6305</c:v>
                </c:pt>
                <c:pt idx="1261">
                  <c:v>6310</c:v>
                </c:pt>
                <c:pt idx="1262">
                  <c:v>6315</c:v>
                </c:pt>
                <c:pt idx="1263">
                  <c:v>6320</c:v>
                </c:pt>
                <c:pt idx="1264">
                  <c:v>6325</c:v>
                </c:pt>
                <c:pt idx="1265">
                  <c:v>6330</c:v>
                </c:pt>
                <c:pt idx="1266">
                  <c:v>6335</c:v>
                </c:pt>
                <c:pt idx="1267">
                  <c:v>6340</c:v>
                </c:pt>
                <c:pt idx="1268">
                  <c:v>6345</c:v>
                </c:pt>
                <c:pt idx="1269">
                  <c:v>6350</c:v>
                </c:pt>
                <c:pt idx="1270">
                  <c:v>6355</c:v>
                </c:pt>
                <c:pt idx="1271">
                  <c:v>6360</c:v>
                </c:pt>
                <c:pt idx="1272">
                  <c:v>6365</c:v>
                </c:pt>
                <c:pt idx="1273">
                  <c:v>6370</c:v>
                </c:pt>
                <c:pt idx="1274">
                  <c:v>6375</c:v>
                </c:pt>
                <c:pt idx="1275">
                  <c:v>6380</c:v>
                </c:pt>
                <c:pt idx="1276">
                  <c:v>6385</c:v>
                </c:pt>
                <c:pt idx="1277">
                  <c:v>6390</c:v>
                </c:pt>
                <c:pt idx="1278">
                  <c:v>6395</c:v>
                </c:pt>
              </c:numCache>
            </c:numRef>
          </c:cat>
          <c:val>
            <c:numRef>
              <c:f>'AAC_DC-all-overlapped.dc-04.ver'!$B$2:$B$1280</c:f>
              <c:numCache>
                <c:formatCode>General</c:formatCode>
                <c:ptCount val="1279"/>
                <c:pt idx="0">
                  <c:v>0.77766738624496401</c:v>
                </c:pt>
                <c:pt idx="1">
                  <c:v>0.84279244587709401</c:v>
                </c:pt>
                <c:pt idx="2">
                  <c:v>0.86654811222345596</c:v>
                </c:pt>
                <c:pt idx="3">
                  <c:v>0.88503589166634899</c:v>
                </c:pt>
                <c:pt idx="4">
                  <c:v>0.89233412507649001</c:v>
                </c:pt>
                <c:pt idx="5">
                  <c:v>0.91466168137617199</c:v>
                </c:pt>
                <c:pt idx="6">
                  <c:v>0.91117180057536695</c:v>
                </c:pt>
                <c:pt idx="7">
                  <c:v>0.93303751655873002</c:v>
                </c:pt>
                <c:pt idx="8">
                  <c:v>0.93450493279351698</c:v>
                </c:pt>
                <c:pt idx="9">
                  <c:v>0.95396930390781598</c:v>
                </c:pt>
                <c:pt idx="10">
                  <c:v>0.94381675804098397</c:v>
                </c:pt>
                <c:pt idx="11">
                  <c:v>0.93772925282455899</c:v>
                </c:pt>
                <c:pt idx="12">
                  <c:v>0.95047942310701095</c:v>
                </c:pt>
                <c:pt idx="13">
                  <c:v>0.94964757521633902</c:v>
                </c:pt>
                <c:pt idx="14">
                  <c:v>0.94053202951542803</c:v>
                </c:pt>
                <c:pt idx="15">
                  <c:v>0.91659231320022505</c:v>
                </c:pt>
                <c:pt idx="16">
                  <c:v>0.92752517119190603</c:v>
                </c:pt>
                <c:pt idx="17">
                  <c:v>0.92851063559200497</c:v>
                </c:pt>
                <c:pt idx="18">
                  <c:v>0.93928987707425904</c:v>
                </c:pt>
                <c:pt idx="19">
                  <c:v>0.93845802918358801</c:v>
                </c:pt>
                <c:pt idx="20">
                  <c:v>0.93845802918358801</c:v>
                </c:pt>
                <c:pt idx="21">
                  <c:v>0.95366108010092399</c:v>
                </c:pt>
                <c:pt idx="22">
                  <c:v>0.94861057505041901</c:v>
                </c:pt>
                <c:pt idx="23">
                  <c:v>0.94459707016583405</c:v>
                </c:pt>
                <c:pt idx="24">
                  <c:v>0.94459707016583405</c:v>
                </c:pt>
                <c:pt idx="25">
                  <c:v>0.93871471722465805</c:v>
                </c:pt>
                <c:pt idx="26">
                  <c:v>0.94376522227516302</c:v>
                </c:pt>
                <c:pt idx="27">
                  <c:v>0.93200051639281001</c:v>
                </c:pt>
                <c:pt idx="28">
                  <c:v>0.93356114064250995</c:v>
                </c:pt>
                <c:pt idx="29">
                  <c:v>0.92689847557648297</c:v>
                </c:pt>
                <c:pt idx="30">
                  <c:v>0.936845869168066</c:v>
                </c:pt>
                <c:pt idx="31">
                  <c:v>0.93606555704321603</c:v>
                </c:pt>
                <c:pt idx="32">
                  <c:v>0.94194790998439304</c:v>
                </c:pt>
                <c:pt idx="33">
                  <c:v>0.94783026292556904</c:v>
                </c:pt>
                <c:pt idx="34">
                  <c:v>0.94091090981847303</c:v>
                </c:pt>
                <c:pt idx="35">
                  <c:v>0.945961414868978</c:v>
                </c:pt>
                <c:pt idx="36">
                  <c:v>0.93586040476796795</c:v>
                </c:pt>
                <c:pt idx="37">
                  <c:v>0.94272822210924301</c:v>
                </c:pt>
                <c:pt idx="38">
                  <c:v>0.94277975787506396</c:v>
                </c:pt>
                <c:pt idx="39">
                  <c:v>0.93772925282455899</c:v>
                </c:pt>
                <c:pt idx="40">
                  <c:v>0.94174275770914395</c:v>
                </c:pt>
                <c:pt idx="41">
                  <c:v>0.936845869168066</c:v>
                </c:pt>
                <c:pt idx="42">
                  <c:v>0.932575676242411</c:v>
                </c:pt>
                <c:pt idx="43">
                  <c:v>0.93075836395164102</c:v>
                </c:pt>
                <c:pt idx="44">
                  <c:v>0.94174275770914395</c:v>
                </c:pt>
                <c:pt idx="45">
                  <c:v>0.93772925282455899</c:v>
                </c:pt>
                <c:pt idx="46">
                  <c:v>0.93669225265863898</c:v>
                </c:pt>
                <c:pt idx="47">
                  <c:v>0.93871471722465805</c:v>
                </c:pt>
                <c:pt idx="48">
                  <c:v>0.95184376781015401</c:v>
                </c:pt>
                <c:pt idx="49">
                  <c:v>0.94777872715974798</c:v>
                </c:pt>
                <c:pt idx="50">
                  <c:v>0.95179223204433305</c:v>
                </c:pt>
                <c:pt idx="51">
                  <c:v>0.95101191991948297</c:v>
                </c:pt>
                <c:pt idx="52">
                  <c:v>0.95684273709483803</c:v>
                </c:pt>
                <c:pt idx="53">
                  <c:v>0.95689427286065898</c:v>
                </c:pt>
                <c:pt idx="54">
                  <c:v>0.95184376781015401</c:v>
                </c:pt>
                <c:pt idx="55">
                  <c:v>0.945961414868978</c:v>
                </c:pt>
                <c:pt idx="56">
                  <c:v>0.95694580862648104</c:v>
                </c:pt>
                <c:pt idx="57">
                  <c:v>0.94601295063479895</c:v>
                </c:pt>
                <c:pt idx="58">
                  <c:v>0.95106345568530404</c:v>
                </c:pt>
                <c:pt idx="59">
                  <c:v>0.95184376781015401</c:v>
                </c:pt>
                <c:pt idx="60">
                  <c:v>0.95184376781015401</c:v>
                </c:pt>
                <c:pt idx="61">
                  <c:v>0.95689427286065898</c:v>
                </c:pt>
                <c:pt idx="62">
                  <c:v>0.95184376781015401</c:v>
                </c:pt>
                <c:pt idx="63">
                  <c:v>0.95772612075133101</c:v>
                </c:pt>
                <c:pt idx="64">
                  <c:v>0.95767458498550895</c:v>
                </c:pt>
                <c:pt idx="65">
                  <c:v>0.95767458498550895</c:v>
                </c:pt>
                <c:pt idx="66">
                  <c:v>0.96272509003601403</c:v>
                </c:pt>
                <c:pt idx="67">
                  <c:v>0.96272509003601403</c:v>
                </c:pt>
                <c:pt idx="68">
                  <c:v>0.95689427286065898</c:v>
                </c:pt>
                <c:pt idx="69">
                  <c:v>0.96277662580183598</c:v>
                </c:pt>
                <c:pt idx="70">
                  <c:v>0.96194477791116495</c:v>
                </c:pt>
                <c:pt idx="71">
                  <c:v>0.95689427286065898</c:v>
                </c:pt>
                <c:pt idx="72">
                  <c:v>0.95179223204433305</c:v>
                </c:pt>
                <c:pt idx="73">
                  <c:v>0.95689427286065898</c:v>
                </c:pt>
                <c:pt idx="74">
                  <c:v>0.95689427286065898</c:v>
                </c:pt>
                <c:pt idx="75">
                  <c:v>0.95689427286065898</c:v>
                </c:pt>
                <c:pt idx="76">
                  <c:v>0.96199631367698601</c:v>
                </c:pt>
                <c:pt idx="77">
                  <c:v>0.95689427286065898</c:v>
                </c:pt>
                <c:pt idx="78">
                  <c:v>0.95689427286065898</c:v>
                </c:pt>
                <c:pt idx="79">
                  <c:v>0.95184376781015401</c:v>
                </c:pt>
                <c:pt idx="80">
                  <c:v>0.95184376781015401</c:v>
                </c:pt>
                <c:pt idx="81">
                  <c:v>0.95184376781015401</c:v>
                </c:pt>
                <c:pt idx="82">
                  <c:v>0.95184376781015401</c:v>
                </c:pt>
                <c:pt idx="83">
                  <c:v>0.95184376781015401</c:v>
                </c:pt>
                <c:pt idx="84">
                  <c:v>0.94674172699382797</c:v>
                </c:pt>
                <c:pt idx="85">
                  <c:v>0.94674172699382797</c:v>
                </c:pt>
                <c:pt idx="86">
                  <c:v>0.94674172699382797</c:v>
                </c:pt>
                <c:pt idx="87">
                  <c:v>0.94674172699382797</c:v>
                </c:pt>
                <c:pt idx="88">
                  <c:v>0.95262407993500398</c:v>
                </c:pt>
                <c:pt idx="89">
                  <c:v>0.95262407993500398</c:v>
                </c:pt>
                <c:pt idx="90">
                  <c:v>0.94674172699382797</c:v>
                </c:pt>
                <c:pt idx="91">
                  <c:v>0.95179223204433305</c:v>
                </c:pt>
                <c:pt idx="92">
                  <c:v>0.95184376781015401</c:v>
                </c:pt>
                <c:pt idx="93">
                  <c:v>0.94674172699382797</c:v>
                </c:pt>
                <c:pt idx="94">
                  <c:v>0.95184376781015401</c:v>
                </c:pt>
                <c:pt idx="95">
                  <c:v>0.95184376781015401</c:v>
                </c:pt>
                <c:pt idx="96">
                  <c:v>0.95689427286065898</c:v>
                </c:pt>
                <c:pt idx="97">
                  <c:v>0.95689427286065898</c:v>
                </c:pt>
                <c:pt idx="98">
                  <c:v>0.95689427286065898</c:v>
                </c:pt>
                <c:pt idx="99">
                  <c:v>0.95184376781015401</c:v>
                </c:pt>
                <c:pt idx="100">
                  <c:v>0.95184376781015401</c:v>
                </c:pt>
                <c:pt idx="101">
                  <c:v>0.95184376781015401</c:v>
                </c:pt>
                <c:pt idx="102">
                  <c:v>0.94674172699382797</c:v>
                </c:pt>
                <c:pt idx="103">
                  <c:v>0.95184376781015401</c:v>
                </c:pt>
                <c:pt idx="104">
                  <c:v>0.95694580862648104</c:v>
                </c:pt>
                <c:pt idx="105">
                  <c:v>0.95189530357597596</c:v>
                </c:pt>
                <c:pt idx="106">
                  <c:v>0.95189530357597596</c:v>
                </c:pt>
                <c:pt idx="107">
                  <c:v>0.95189530357597596</c:v>
                </c:pt>
                <c:pt idx="108">
                  <c:v>0.95189530357597596</c:v>
                </c:pt>
                <c:pt idx="109">
                  <c:v>0.95189530357597596</c:v>
                </c:pt>
                <c:pt idx="110">
                  <c:v>0.95694580862648104</c:v>
                </c:pt>
                <c:pt idx="111">
                  <c:v>0.95694580862648104</c:v>
                </c:pt>
                <c:pt idx="112">
                  <c:v>0.95694580862648104</c:v>
                </c:pt>
                <c:pt idx="113">
                  <c:v>0.95694580862648104</c:v>
                </c:pt>
                <c:pt idx="114">
                  <c:v>0.95189530357597596</c:v>
                </c:pt>
                <c:pt idx="115">
                  <c:v>0.95189530357597596</c:v>
                </c:pt>
                <c:pt idx="116">
                  <c:v>0.95189530357597596</c:v>
                </c:pt>
                <c:pt idx="117">
                  <c:v>0.95189530357597596</c:v>
                </c:pt>
                <c:pt idx="118">
                  <c:v>0.95189530357597596</c:v>
                </c:pt>
                <c:pt idx="119">
                  <c:v>0.95189530357597596</c:v>
                </c:pt>
                <c:pt idx="120">
                  <c:v>0.95189530357597596</c:v>
                </c:pt>
                <c:pt idx="121">
                  <c:v>0.95694580862648104</c:v>
                </c:pt>
                <c:pt idx="122">
                  <c:v>0.95694580862648104</c:v>
                </c:pt>
                <c:pt idx="123">
                  <c:v>0.95694580862648104</c:v>
                </c:pt>
                <c:pt idx="124">
                  <c:v>0.95106345568530404</c:v>
                </c:pt>
                <c:pt idx="125">
                  <c:v>0.94601295063479895</c:v>
                </c:pt>
                <c:pt idx="126">
                  <c:v>0.94699841503489801</c:v>
                </c:pt>
                <c:pt idx="127">
                  <c:v>0.94699841503489801</c:v>
                </c:pt>
                <c:pt idx="128">
                  <c:v>0.94699841503489801</c:v>
                </c:pt>
                <c:pt idx="129">
                  <c:v>0.94699841503489801</c:v>
                </c:pt>
                <c:pt idx="130">
                  <c:v>0.94699841503489801</c:v>
                </c:pt>
                <c:pt idx="131">
                  <c:v>0.95204892008540298</c:v>
                </c:pt>
                <c:pt idx="132">
                  <c:v>0.95106345568530404</c:v>
                </c:pt>
                <c:pt idx="133">
                  <c:v>0.95204892008540298</c:v>
                </c:pt>
                <c:pt idx="134">
                  <c:v>0.95204892008540298</c:v>
                </c:pt>
                <c:pt idx="135">
                  <c:v>0.95611396073580901</c:v>
                </c:pt>
                <c:pt idx="136">
                  <c:v>0.95611396073580901</c:v>
                </c:pt>
                <c:pt idx="137">
                  <c:v>0.95106345568530404</c:v>
                </c:pt>
                <c:pt idx="138">
                  <c:v>0.95106345568530404</c:v>
                </c:pt>
                <c:pt idx="139">
                  <c:v>0.95106345568530404</c:v>
                </c:pt>
                <c:pt idx="140">
                  <c:v>0.95106345568530404</c:v>
                </c:pt>
                <c:pt idx="141">
                  <c:v>0.94518110274412803</c:v>
                </c:pt>
                <c:pt idx="142">
                  <c:v>0.94518110274412803</c:v>
                </c:pt>
                <c:pt idx="143">
                  <c:v>0.94518110274412803</c:v>
                </c:pt>
                <c:pt idx="144">
                  <c:v>0.94518110274412803</c:v>
                </c:pt>
                <c:pt idx="145">
                  <c:v>0.95106345568530404</c:v>
                </c:pt>
                <c:pt idx="146">
                  <c:v>0.95106345568530404</c:v>
                </c:pt>
                <c:pt idx="147">
                  <c:v>0.94518110274412803</c:v>
                </c:pt>
                <c:pt idx="148">
                  <c:v>0.93929874980295103</c:v>
                </c:pt>
                <c:pt idx="149">
                  <c:v>0.94518110274412803</c:v>
                </c:pt>
                <c:pt idx="150">
                  <c:v>0.94518110274412803</c:v>
                </c:pt>
                <c:pt idx="151">
                  <c:v>0.94518110274412803</c:v>
                </c:pt>
                <c:pt idx="152">
                  <c:v>0.94111606209372101</c:v>
                </c:pt>
                <c:pt idx="153">
                  <c:v>0.94518110274412803</c:v>
                </c:pt>
                <c:pt idx="154">
                  <c:v>0.94518110274412803</c:v>
                </c:pt>
                <c:pt idx="155">
                  <c:v>0.94518110274412803</c:v>
                </c:pt>
                <c:pt idx="156">
                  <c:v>0.94518110274412803</c:v>
                </c:pt>
                <c:pt idx="157">
                  <c:v>0.94111606209372101</c:v>
                </c:pt>
                <c:pt idx="158">
                  <c:v>0.94111606209372101</c:v>
                </c:pt>
                <c:pt idx="159">
                  <c:v>0.94111606209372101</c:v>
                </c:pt>
                <c:pt idx="160">
                  <c:v>0.94111606209372101</c:v>
                </c:pt>
                <c:pt idx="161">
                  <c:v>0.94518110274412803</c:v>
                </c:pt>
                <c:pt idx="162">
                  <c:v>0.94518110274412803</c:v>
                </c:pt>
                <c:pt idx="163">
                  <c:v>0.94518110274412803</c:v>
                </c:pt>
                <c:pt idx="164">
                  <c:v>0.94518110274412803</c:v>
                </c:pt>
                <c:pt idx="165">
                  <c:v>0.94111606209372101</c:v>
                </c:pt>
                <c:pt idx="166">
                  <c:v>0.94111606209372101</c:v>
                </c:pt>
                <c:pt idx="167">
                  <c:v>0.94111606209372101</c:v>
                </c:pt>
                <c:pt idx="168">
                  <c:v>0.95106345568530404</c:v>
                </c:pt>
                <c:pt idx="169">
                  <c:v>0.935233709152545</c:v>
                </c:pt>
                <c:pt idx="170">
                  <c:v>0.935233709152545</c:v>
                </c:pt>
                <c:pt idx="171">
                  <c:v>0.935233709152545</c:v>
                </c:pt>
                <c:pt idx="172">
                  <c:v>0.935233709152545</c:v>
                </c:pt>
                <c:pt idx="173">
                  <c:v>0.935233709152545</c:v>
                </c:pt>
                <c:pt idx="174">
                  <c:v>0.935233709152545</c:v>
                </c:pt>
                <c:pt idx="175">
                  <c:v>0.935233709152545</c:v>
                </c:pt>
                <c:pt idx="176">
                  <c:v>0.93929874980295103</c:v>
                </c:pt>
                <c:pt idx="177">
                  <c:v>0.93929874980295103</c:v>
                </c:pt>
                <c:pt idx="178">
                  <c:v>0.93929874980295103</c:v>
                </c:pt>
                <c:pt idx="179">
                  <c:v>0.93929874980295103</c:v>
                </c:pt>
                <c:pt idx="180">
                  <c:v>0.93929874980295103</c:v>
                </c:pt>
                <c:pt idx="181">
                  <c:v>0.935233709152545</c:v>
                </c:pt>
                <c:pt idx="182">
                  <c:v>0.93929874980295103</c:v>
                </c:pt>
                <c:pt idx="183">
                  <c:v>0.935233709152545</c:v>
                </c:pt>
                <c:pt idx="184">
                  <c:v>0.94111606209372101</c:v>
                </c:pt>
                <c:pt idx="185">
                  <c:v>0.94699841503489801</c:v>
                </c:pt>
                <c:pt idx="186">
                  <c:v>0.94699841503489801</c:v>
                </c:pt>
                <c:pt idx="187">
                  <c:v>0.95204892008540298</c:v>
                </c:pt>
                <c:pt idx="188">
                  <c:v>0.95204892008540298</c:v>
                </c:pt>
                <c:pt idx="189">
                  <c:v>0.95204892008540298</c:v>
                </c:pt>
                <c:pt idx="190">
                  <c:v>0.95204892008540298</c:v>
                </c:pt>
                <c:pt idx="191">
                  <c:v>0.94699841503489801</c:v>
                </c:pt>
                <c:pt idx="192">
                  <c:v>0.94699841503489801</c:v>
                </c:pt>
                <c:pt idx="193">
                  <c:v>0.94699841503489801</c:v>
                </c:pt>
                <c:pt idx="194">
                  <c:v>0.94699841503489801</c:v>
                </c:pt>
                <c:pt idx="195">
                  <c:v>0.94699841503489801</c:v>
                </c:pt>
                <c:pt idx="196">
                  <c:v>0.95204892008540298</c:v>
                </c:pt>
                <c:pt idx="197">
                  <c:v>0.94699841503489801</c:v>
                </c:pt>
                <c:pt idx="198">
                  <c:v>0.95204892008540298</c:v>
                </c:pt>
                <c:pt idx="199">
                  <c:v>0.94699841503489801</c:v>
                </c:pt>
                <c:pt idx="200">
                  <c:v>0.95106345568530404</c:v>
                </c:pt>
                <c:pt idx="201">
                  <c:v>0.95106345568530404</c:v>
                </c:pt>
                <c:pt idx="202">
                  <c:v>0.94699841503489801</c:v>
                </c:pt>
                <c:pt idx="203">
                  <c:v>0.95106345568530404</c:v>
                </c:pt>
                <c:pt idx="204">
                  <c:v>0.95106345568530404</c:v>
                </c:pt>
                <c:pt idx="205">
                  <c:v>0.95106345568530404</c:v>
                </c:pt>
                <c:pt idx="206">
                  <c:v>0.95106345568530404</c:v>
                </c:pt>
                <c:pt idx="207">
                  <c:v>0.95106345568530404</c:v>
                </c:pt>
                <c:pt idx="208">
                  <c:v>0.95106345568530404</c:v>
                </c:pt>
                <c:pt idx="209">
                  <c:v>0.95106345568530404</c:v>
                </c:pt>
                <c:pt idx="210">
                  <c:v>0.95106345568530404</c:v>
                </c:pt>
                <c:pt idx="211">
                  <c:v>0.95106345568530404</c:v>
                </c:pt>
                <c:pt idx="212">
                  <c:v>0.95611396073580901</c:v>
                </c:pt>
                <c:pt idx="213">
                  <c:v>0.95106345568530404</c:v>
                </c:pt>
                <c:pt idx="214">
                  <c:v>0.95106345568530404</c:v>
                </c:pt>
                <c:pt idx="215">
                  <c:v>0.95106345568530404</c:v>
                </c:pt>
                <c:pt idx="216">
                  <c:v>0.95111499145112599</c:v>
                </c:pt>
                <c:pt idx="217">
                  <c:v>0.95111499145112599</c:v>
                </c:pt>
                <c:pt idx="218">
                  <c:v>0.95028314356045396</c:v>
                </c:pt>
                <c:pt idx="219">
                  <c:v>0.94523263850994899</c:v>
                </c:pt>
                <c:pt idx="220">
                  <c:v>0.95111499145112599</c:v>
                </c:pt>
                <c:pt idx="221">
                  <c:v>0.95111499145112599</c:v>
                </c:pt>
                <c:pt idx="222">
                  <c:v>0.95111499145112599</c:v>
                </c:pt>
                <c:pt idx="223">
                  <c:v>0.94523263850994899</c:v>
                </c:pt>
                <c:pt idx="224">
                  <c:v>0.95111499145112599</c:v>
                </c:pt>
                <c:pt idx="225">
                  <c:v>0.94523263850994899</c:v>
                </c:pt>
                <c:pt idx="226">
                  <c:v>0.94523263850994899</c:v>
                </c:pt>
                <c:pt idx="227">
                  <c:v>0.94523263850994899</c:v>
                </c:pt>
                <c:pt idx="228">
                  <c:v>0.94523263850994899</c:v>
                </c:pt>
                <c:pt idx="229">
                  <c:v>0.94523263850994899</c:v>
                </c:pt>
                <c:pt idx="230">
                  <c:v>0.95028314356045396</c:v>
                </c:pt>
                <c:pt idx="231">
                  <c:v>0.93935028556877298</c:v>
                </c:pt>
                <c:pt idx="232">
                  <c:v>0.93935028556877298</c:v>
                </c:pt>
                <c:pt idx="233">
                  <c:v>0.93935028556877298</c:v>
                </c:pt>
                <c:pt idx="234">
                  <c:v>0.94523263850994899</c:v>
                </c:pt>
                <c:pt idx="235">
                  <c:v>0.95616549650163096</c:v>
                </c:pt>
                <c:pt idx="236">
                  <c:v>0.94440079061927795</c:v>
                </c:pt>
                <c:pt idx="237">
                  <c:v>0.95111499145112599</c:v>
                </c:pt>
                <c:pt idx="238">
                  <c:v>0.95028314356045396</c:v>
                </c:pt>
                <c:pt idx="239">
                  <c:v>0.95028314356045396</c:v>
                </c:pt>
                <c:pt idx="240">
                  <c:v>0.95028314356045396</c:v>
                </c:pt>
                <c:pt idx="241">
                  <c:v>0.94523263850994899</c:v>
                </c:pt>
                <c:pt idx="242">
                  <c:v>0.94523263850994899</c:v>
                </c:pt>
                <c:pt idx="243">
                  <c:v>0.94523263850994899</c:v>
                </c:pt>
                <c:pt idx="244">
                  <c:v>0.95028314356045396</c:v>
                </c:pt>
                <c:pt idx="245">
                  <c:v>0.93528524491836695</c:v>
                </c:pt>
                <c:pt idx="246">
                  <c:v>0.93528524491836695</c:v>
                </c:pt>
                <c:pt idx="247">
                  <c:v>0.93528524491836695</c:v>
                </c:pt>
                <c:pt idx="248">
                  <c:v>0.94704995080071896</c:v>
                </c:pt>
                <c:pt idx="249">
                  <c:v>0.95111499145112599</c:v>
                </c:pt>
                <c:pt idx="250">
                  <c:v>0.95111499145112599</c:v>
                </c:pt>
                <c:pt idx="251">
                  <c:v>0.94523263850994899</c:v>
                </c:pt>
                <c:pt idx="252">
                  <c:v>0.95111499145112599</c:v>
                </c:pt>
                <c:pt idx="253">
                  <c:v>0.94523263850994899</c:v>
                </c:pt>
                <c:pt idx="254">
                  <c:v>0.95111499145112599</c:v>
                </c:pt>
                <c:pt idx="255">
                  <c:v>0.95111499145112599</c:v>
                </c:pt>
                <c:pt idx="256">
                  <c:v>0.95111499145112599</c:v>
                </c:pt>
                <c:pt idx="257">
                  <c:v>0.95111499145112599</c:v>
                </c:pt>
                <c:pt idx="258">
                  <c:v>0.95111499145112599</c:v>
                </c:pt>
                <c:pt idx="259">
                  <c:v>0.95111499145112599</c:v>
                </c:pt>
                <c:pt idx="260">
                  <c:v>0.94704995080071896</c:v>
                </c:pt>
                <c:pt idx="261">
                  <c:v>0.95111499145112599</c:v>
                </c:pt>
                <c:pt idx="262">
                  <c:v>0.94704995080071896</c:v>
                </c:pt>
                <c:pt idx="263">
                  <c:v>0.95111499145112599</c:v>
                </c:pt>
                <c:pt idx="264">
                  <c:v>0.95111499145112599</c:v>
                </c:pt>
                <c:pt idx="265">
                  <c:v>0.95111499145112599</c:v>
                </c:pt>
                <c:pt idx="266">
                  <c:v>0.95111499145112599</c:v>
                </c:pt>
                <c:pt idx="267">
                  <c:v>0.95111499145112599</c:v>
                </c:pt>
                <c:pt idx="268">
                  <c:v>0.95111499145112599</c:v>
                </c:pt>
                <c:pt idx="269">
                  <c:v>0.95111499145112599</c:v>
                </c:pt>
                <c:pt idx="270">
                  <c:v>0.95111499145112599</c:v>
                </c:pt>
                <c:pt idx="271">
                  <c:v>0.95111499145112599</c:v>
                </c:pt>
                <c:pt idx="272">
                  <c:v>0.95111499145112599</c:v>
                </c:pt>
                <c:pt idx="273">
                  <c:v>0.95111499145112599</c:v>
                </c:pt>
                <c:pt idx="274">
                  <c:v>0.95111499145112599</c:v>
                </c:pt>
                <c:pt idx="275">
                  <c:v>0.95111499145112599</c:v>
                </c:pt>
                <c:pt idx="276">
                  <c:v>0.95111499145112599</c:v>
                </c:pt>
                <c:pt idx="277">
                  <c:v>0.95616549650163096</c:v>
                </c:pt>
                <c:pt idx="278">
                  <c:v>0.95111499145112599</c:v>
                </c:pt>
                <c:pt idx="279">
                  <c:v>0.95111499145112599</c:v>
                </c:pt>
                <c:pt idx="280">
                  <c:v>0.95111499145112599</c:v>
                </c:pt>
                <c:pt idx="281">
                  <c:v>0.95616549650163096</c:v>
                </c:pt>
                <c:pt idx="282">
                  <c:v>0.95616549650163096</c:v>
                </c:pt>
                <c:pt idx="283">
                  <c:v>0.95111499145112599</c:v>
                </c:pt>
                <c:pt idx="284">
                  <c:v>0.95111499145112599</c:v>
                </c:pt>
                <c:pt idx="285">
                  <c:v>0.95111499145112599</c:v>
                </c:pt>
                <c:pt idx="286">
                  <c:v>0.95111499145112599</c:v>
                </c:pt>
                <c:pt idx="287">
                  <c:v>0.95111499145112599</c:v>
                </c:pt>
                <c:pt idx="288">
                  <c:v>0.95111499145112599</c:v>
                </c:pt>
                <c:pt idx="289">
                  <c:v>0.95111499145112599</c:v>
                </c:pt>
                <c:pt idx="290">
                  <c:v>0.95111499145112599</c:v>
                </c:pt>
                <c:pt idx="291">
                  <c:v>0.95111499145112599</c:v>
                </c:pt>
                <c:pt idx="292">
                  <c:v>0.95111499145112599</c:v>
                </c:pt>
                <c:pt idx="293">
                  <c:v>0.95111499145112599</c:v>
                </c:pt>
                <c:pt idx="294">
                  <c:v>0.95111499145112599</c:v>
                </c:pt>
                <c:pt idx="295">
                  <c:v>0.95111499145112599</c:v>
                </c:pt>
                <c:pt idx="296">
                  <c:v>0.95111499145112599</c:v>
                </c:pt>
                <c:pt idx="297">
                  <c:v>0.95111499145112599</c:v>
                </c:pt>
                <c:pt idx="298">
                  <c:v>0.94199944575021399</c:v>
                </c:pt>
                <c:pt idx="299">
                  <c:v>0.94199944575021399</c:v>
                </c:pt>
                <c:pt idx="300">
                  <c:v>0.94199944575021399</c:v>
                </c:pt>
                <c:pt idx="301">
                  <c:v>0.94199944575021399</c:v>
                </c:pt>
                <c:pt idx="302">
                  <c:v>0.94704995080071896</c:v>
                </c:pt>
                <c:pt idx="303">
                  <c:v>0.94704995080071896</c:v>
                </c:pt>
                <c:pt idx="304">
                  <c:v>0.94704995080071896</c:v>
                </c:pt>
                <c:pt idx="305">
                  <c:v>0.94704995080071896</c:v>
                </c:pt>
                <c:pt idx="306">
                  <c:v>0.94704995080071896</c:v>
                </c:pt>
                <c:pt idx="307">
                  <c:v>0.94704995080071896</c:v>
                </c:pt>
                <c:pt idx="308">
                  <c:v>0.94704995080071896</c:v>
                </c:pt>
                <c:pt idx="309">
                  <c:v>0.95111499145112599</c:v>
                </c:pt>
                <c:pt idx="310">
                  <c:v>0.95111499145112599</c:v>
                </c:pt>
                <c:pt idx="311">
                  <c:v>0.94704995080071896</c:v>
                </c:pt>
                <c:pt idx="312">
                  <c:v>0.95111499145112599</c:v>
                </c:pt>
                <c:pt idx="313">
                  <c:v>0.95111499145112599</c:v>
                </c:pt>
                <c:pt idx="314">
                  <c:v>0.95111499145112599</c:v>
                </c:pt>
                <c:pt idx="315">
                  <c:v>0.95111499145112599</c:v>
                </c:pt>
                <c:pt idx="316">
                  <c:v>0.95111499145112599</c:v>
                </c:pt>
                <c:pt idx="317">
                  <c:v>0.95111499145112599</c:v>
                </c:pt>
                <c:pt idx="318">
                  <c:v>0.95111499145112599</c:v>
                </c:pt>
                <c:pt idx="319">
                  <c:v>0.95111499145112599</c:v>
                </c:pt>
                <c:pt idx="320">
                  <c:v>0.95111499145112599</c:v>
                </c:pt>
                <c:pt idx="321">
                  <c:v>0.95111499145112599</c:v>
                </c:pt>
                <c:pt idx="322">
                  <c:v>0.95111499145112599</c:v>
                </c:pt>
                <c:pt idx="323">
                  <c:v>0.95111499145112599</c:v>
                </c:pt>
                <c:pt idx="324">
                  <c:v>0.95111499145112599</c:v>
                </c:pt>
                <c:pt idx="325">
                  <c:v>0.95111499145112599</c:v>
                </c:pt>
                <c:pt idx="326">
                  <c:v>0.95111499145112599</c:v>
                </c:pt>
                <c:pt idx="327">
                  <c:v>0.95111499145112599</c:v>
                </c:pt>
                <c:pt idx="328">
                  <c:v>0.95111499145112599</c:v>
                </c:pt>
                <c:pt idx="329">
                  <c:v>0.95111499145112599</c:v>
                </c:pt>
                <c:pt idx="330">
                  <c:v>0.95111499145112599</c:v>
                </c:pt>
                <c:pt idx="331">
                  <c:v>0.95111499145112599</c:v>
                </c:pt>
                <c:pt idx="332">
                  <c:v>0.95111499145112599</c:v>
                </c:pt>
                <c:pt idx="333">
                  <c:v>0.95111499145112599</c:v>
                </c:pt>
                <c:pt idx="334">
                  <c:v>0.95111499145112599</c:v>
                </c:pt>
                <c:pt idx="335">
                  <c:v>0.95111499145112599</c:v>
                </c:pt>
                <c:pt idx="336">
                  <c:v>0.94523263850994899</c:v>
                </c:pt>
                <c:pt idx="337">
                  <c:v>0.94523263850994899</c:v>
                </c:pt>
                <c:pt idx="338">
                  <c:v>0.94523263850994899</c:v>
                </c:pt>
                <c:pt idx="339">
                  <c:v>0.94523263850994899</c:v>
                </c:pt>
                <c:pt idx="340">
                  <c:v>0.94523263850994899</c:v>
                </c:pt>
                <c:pt idx="341">
                  <c:v>0.94523263850994899</c:v>
                </c:pt>
                <c:pt idx="342">
                  <c:v>0.95028314356045396</c:v>
                </c:pt>
                <c:pt idx="343">
                  <c:v>0.94523263850994899</c:v>
                </c:pt>
                <c:pt idx="344">
                  <c:v>0.95028314356045396</c:v>
                </c:pt>
                <c:pt idx="345">
                  <c:v>0.94523263850994899</c:v>
                </c:pt>
                <c:pt idx="346">
                  <c:v>0.95028314356045396</c:v>
                </c:pt>
                <c:pt idx="347">
                  <c:v>0.95028314356045396</c:v>
                </c:pt>
                <c:pt idx="348">
                  <c:v>0.95028314356045396</c:v>
                </c:pt>
                <c:pt idx="349">
                  <c:v>0.95028314356045396</c:v>
                </c:pt>
                <c:pt idx="350">
                  <c:v>0.95028314356045396</c:v>
                </c:pt>
                <c:pt idx="351">
                  <c:v>0.95028314356045396</c:v>
                </c:pt>
                <c:pt idx="352">
                  <c:v>0.94523263850994899</c:v>
                </c:pt>
                <c:pt idx="353">
                  <c:v>0.95028314356045396</c:v>
                </c:pt>
                <c:pt idx="354">
                  <c:v>0.95028314356045396</c:v>
                </c:pt>
                <c:pt idx="355">
                  <c:v>0.95028314356045396</c:v>
                </c:pt>
                <c:pt idx="356">
                  <c:v>0.95028314356045396</c:v>
                </c:pt>
                <c:pt idx="357">
                  <c:v>0.95028314356045396</c:v>
                </c:pt>
                <c:pt idx="358">
                  <c:v>0.95028314356045396</c:v>
                </c:pt>
                <c:pt idx="359">
                  <c:v>0.95028314356045396</c:v>
                </c:pt>
                <c:pt idx="360">
                  <c:v>0.95028314356045396</c:v>
                </c:pt>
                <c:pt idx="361">
                  <c:v>0.95028314356045396</c:v>
                </c:pt>
                <c:pt idx="362">
                  <c:v>0.95028314356045396</c:v>
                </c:pt>
                <c:pt idx="363">
                  <c:v>0.95028314356045396</c:v>
                </c:pt>
                <c:pt idx="364">
                  <c:v>0.95028314356045396</c:v>
                </c:pt>
                <c:pt idx="365">
                  <c:v>0.95028314356045396</c:v>
                </c:pt>
                <c:pt idx="366">
                  <c:v>0.95028314356045396</c:v>
                </c:pt>
                <c:pt idx="367">
                  <c:v>0.95028314356045396</c:v>
                </c:pt>
                <c:pt idx="368">
                  <c:v>0.95028314356045396</c:v>
                </c:pt>
                <c:pt idx="369">
                  <c:v>0.95028314356045396</c:v>
                </c:pt>
                <c:pt idx="370">
                  <c:v>0.95028314356045396</c:v>
                </c:pt>
                <c:pt idx="371">
                  <c:v>0.94621810291004804</c:v>
                </c:pt>
                <c:pt idx="372">
                  <c:v>0.94621810291004804</c:v>
                </c:pt>
                <c:pt idx="373">
                  <c:v>0.94621810291004804</c:v>
                </c:pt>
                <c:pt idx="374">
                  <c:v>0.94621810291004804</c:v>
                </c:pt>
                <c:pt idx="375">
                  <c:v>0.94621810291004804</c:v>
                </c:pt>
                <c:pt idx="376">
                  <c:v>0.94621810291004804</c:v>
                </c:pt>
                <c:pt idx="377">
                  <c:v>0.94621810291004804</c:v>
                </c:pt>
                <c:pt idx="378">
                  <c:v>0.94621810291004804</c:v>
                </c:pt>
                <c:pt idx="379">
                  <c:v>0.94621810291004804</c:v>
                </c:pt>
                <c:pt idx="380">
                  <c:v>0.94621810291004804</c:v>
                </c:pt>
                <c:pt idx="381">
                  <c:v>0.94621810291004804</c:v>
                </c:pt>
                <c:pt idx="382">
                  <c:v>0.94621810291004804</c:v>
                </c:pt>
                <c:pt idx="383">
                  <c:v>0.94621810291004804</c:v>
                </c:pt>
                <c:pt idx="384">
                  <c:v>0.94621810291004804</c:v>
                </c:pt>
                <c:pt idx="385">
                  <c:v>0.94621810291004804</c:v>
                </c:pt>
                <c:pt idx="386">
                  <c:v>0.94621810291004804</c:v>
                </c:pt>
                <c:pt idx="387">
                  <c:v>0.94621810291004804</c:v>
                </c:pt>
                <c:pt idx="388">
                  <c:v>0.94621810291004804</c:v>
                </c:pt>
                <c:pt idx="389">
                  <c:v>0.94621810291004804</c:v>
                </c:pt>
                <c:pt idx="390">
                  <c:v>0.94523263850994899</c:v>
                </c:pt>
                <c:pt idx="391">
                  <c:v>0.94523263850994899</c:v>
                </c:pt>
                <c:pt idx="392">
                  <c:v>0.94523263850994899</c:v>
                </c:pt>
                <c:pt idx="393">
                  <c:v>0.94523263850994899</c:v>
                </c:pt>
                <c:pt idx="394">
                  <c:v>0.94523263850994899</c:v>
                </c:pt>
                <c:pt idx="395">
                  <c:v>0.94523263850994899</c:v>
                </c:pt>
                <c:pt idx="396">
                  <c:v>0.94523263850994899</c:v>
                </c:pt>
                <c:pt idx="397">
                  <c:v>0.94523263850994899</c:v>
                </c:pt>
                <c:pt idx="398">
                  <c:v>0.94523263850994899</c:v>
                </c:pt>
                <c:pt idx="399">
                  <c:v>0.94523263850994899</c:v>
                </c:pt>
                <c:pt idx="400">
                  <c:v>0.94523263850994899</c:v>
                </c:pt>
                <c:pt idx="401">
                  <c:v>0.94523263850994899</c:v>
                </c:pt>
                <c:pt idx="402">
                  <c:v>0.95028314356045396</c:v>
                </c:pt>
                <c:pt idx="403">
                  <c:v>0.95028314356045396</c:v>
                </c:pt>
                <c:pt idx="404">
                  <c:v>0.95028314356045396</c:v>
                </c:pt>
                <c:pt idx="405">
                  <c:v>0.94621810291004804</c:v>
                </c:pt>
                <c:pt idx="406">
                  <c:v>0.95028314356045396</c:v>
                </c:pt>
                <c:pt idx="407">
                  <c:v>0.95028314356045396</c:v>
                </c:pt>
                <c:pt idx="408">
                  <c:v>0.95028314356045396</c:v>
                </c:pt>
                <c:pt idx="409">
                  <c:v>0.95028314356045396</c:v>
                </c:pt>
                <c:pt idx="410">
                  <c:v>0.95028314356045396</c:v>
                </c:pt>
                <c:pt idx="411">
                  <c:v>0.95028314356045396</c:v>
                </c:pt>
                <c:pt idx="412">
                  <c:v>0.95028314356045396</c:v>
                </c:pt>
                <c:pt idx="413">
                  <c:v>0.95028314356045396</c:v>
                </c:pt>
                <c:pt idx="414">
                  <c:v>0.95028314356045396</c:v>
                </c:pt>
                <c:pt idx="415">
                  <c:v>0.95028314356045396</c:v>
                </c:pt>
                <c:pt idx="416">
                  <c:v>0.94621810291004804</c:v>
                </c:pt>
                <c:pt idx="417">
                  <c:v>0.95028314356045396</c:v>
                </c:pt>
                <c:pt idx="418">
                  <c:v>0.94523263850994899</c:v>
                </c:pt>
                <c:pt idx="419">
                  <c:v>0.94523263850994899</c:v>
                </c:pt>
                <c:pt idx="420">
                  <c:v>0.95028314356045396</c:v>
                </c:pt>
                <c:pt idx="421">
                  <c:v>0.94523263850994899</c:v>
                </c:pt>
                <c:pt idx="422">
                  <c:v>0.95028314356045396</c:v>
                </c:pt>
                <c:pt idx="423">
                  <c:v>0.94523263850994899</c:v>
                </c:pt>
                <c:pt idx="424">
                  <c:v>0.94523263850994899</c:v>
                </c:pt>
                <c:pt idx="425">
                  <c:v>0.94523263850994899</c:v>
                </c:pt>
                <c:pt idx="426">
                  <c:v>0.94018213345944401</c:v>
                </c:pt>
                <c:pt idx="427">
                  <c:v>0.94018213345944401</c:v>
                </c:pt>
                <c:pt idx="428">
                  <c:v>0.94018213345944401</c:v>
                </c:pt>
                <c:pt idx="429">
                  <c:v>0.94018213345944401</c:v>
                </c:pt>
                <c:pt idx="430">
                  <c:v>0.94018213345944401</c:v>
                </c:pt>
                <c:pt idx="431">
                  <c:v>0.94018213345944401</c:v>
                </c:pt>
                <c:pt idx="432">
                  <c:v>0.94018213345944401</c:v>
                </c:pt>
                <c:pt idx="433">
                  <c:v>0.94018213345944401</c:v>
                </c:pt>
                <c:pt idx="434">
                  <c:v>0.94116759785954296</c:v>
                </c:pt>
                <c:pt idx="435">
                  <c:v>0.94018213345944401</c:v>
                </c:pt>
                <c:pt idx="436">
                  <c:v>0.94018213345944401</c:v>
                </c:pt>
                <c:pt idx="437">
                  <c:v>0.94018213345944401</c:v>
                </c:pt>
                <c:pt idx="438">
                  <c:v>0.94018213345944401</c:v>
                </c:pt>
                <c:pt idx="439">
                  <c:v>0.94018213345944401</c:v>
                </c:pt>
                <c:pt idx="440">
                  <c:v>0.94018213345944401</c:v>
                </c:pt>
                <c:pt idx="441">
                  <c:v>0.94018213345944401</c:v>
                </c:pt>
                <c:pt idx="442">
                  <c:v>0.94018213345944401</c:v>
                </c:pt>
                <c:pt idx="443">
                  <c:v>0.94018213345944401</c:v>
                </c:pt>
                <c:pt idx="444">
                  <c:v>0.94018213345944401</c:v>
                </c:pt>
                <c:pt idx="445">
                  <c:v>0.94018213345944401</c:v>
                </c:pt>
                <c:pt idx="446">
                  <c:v>0.94018213345944401</c:v>
                </c:pt>
                <c:pt idx="447">
                  <c:v>0.94018213345944401</c:v>
                </c:pt>
                <c:pt idx="448">
                  <c:v>0.94018213345944401</c:v>
                </c:pt>
                <c:pt idx="449">
                  <c:v>0.94018213345944401</c:v>
                </c:pt>
                <c:pt idx="450">
                  <c:v>0.94523263850994899</c:v>
                </c:pt>
                <c:pt idx="451">
                  <c:v>0.94523263850994899</c:v>
                </c:pt>
                <c:pt idx="452">
                  <c:v>0.94523263850994899</c:v>
                </c:pt>
                <c:pt idx="453">
                  <c:v>0.94523263850994899</c:v>
                </c:pt>
                <c:pt idx="454">
                  <c:v>0.94018213345944401</c:v>
                </c:pt>
                <c:pt idx="455">
                  <c:v>0.94523263850994899</c:v>
                </c:pt>
                <c:pt idx="456">
                  <c:v>0.94523263850994899</c:v>
                </c:pt>
                <c:pt idx="457">
                  <c:v>0.94523263850994899</c:v>
                </c:pt>
                <c:pt idx="458">
                  <c:v>0.94523263850994899</c:v>
                </c:pt>
                <c:pt idx="459">
                  <c:v>0.94018213345944401</c:v>
                </c:pt>
                <c:pt idx="460">
                  <c:v>0.94523263850994899</c:v>
                </c:pt>
                <c:pt idx="461">
                  <c:v>0.94018213345944401</c:v>
                </c:pt>
                <c:pt idx="462">
                  <c:v>0.94523263850994899</c:v>
                </c:pt>
                <c:pt idx="463">
                  <c:v>0.94523263850994899</c:v>
                </c:pt>
                <c:pt idx="464">
                  <c:v>0.94523263850994899</c:v>
                </c:pt>
                <c:pt idx="465">
                  <c:v>0.94523263850994899</c:v>
                </c:pt>
                <c:pt idx="466">
                  <c:v>0.94523263850994899</c:v>
                </c:pt>
                <c:pt idx="467">
                  <c:v>0.94018213345944401</c:v>
                </c:pt>
                <c:pt idx="468">
                  <c:v>0.94018213345944401</c:v>
                </c:pt>
                <c:pt idx="469">
                  <c:v>0.94018213345944401</c:v>
                </c:pt>
                <c:pt idx="470">
                  <c:v>0.94018213345944401</c:v>
                </c:pt>
                <c:pt idx="471">
                  <c:v>0.94018213345944401</c:v>
                </c:pt>
                <c:pt idx="472">
                  <c:v>0.94018213345944401</c:v>
                </c:pt>
                <c:pt idx="473">
                  <c:v>0.94523263850994899</c:v>
                </c:pt>
                <c:pt idx="474">
                  <c:v>0.94018213345944401</c:v>
                </c:pt>
                <c:pt idx="475">
                  <c:v>0.94523263850994899</c:v>
                </c:pt>
                <c:pt idx="476">
                  <c:v>0.94018213345944401</c:v>
                </c:pt>
                <c:pt idx="477">
                  <c:v>0.94018213345944401</c:v>
                </c:pt>
                <c:pt idx="478">
                  <c:v>0.94018213345944401</c:v>
                </c:pt>
                <c:pt idx="479">
                  <c:v>0.94018213345944401</c:v>
                </c:pt>
                <c:pt idx="480">
                  <c:v>0.94018213345944401</c:v>
                </c:pt>
                <c:pt idx="481">
                  <c:v>0.94523263850994899</c:v>
                </c:pt>
                <c:pt idx="482">
                  <c:v>0.94523263850994899</c:v>
                </c:pt>
                <c:pt idx="483">
                  <c:v>0.94018213345944401</c:v>
                </c:pt>
                <c:pt idx="484">
                  <c:v>0.94018213345944401</c:v>
                </c:pt>
                <c:pt idx="485">
                  <c:v>0.94018213345944401</c:v>
                </c:pt>
                <c:pt idx="486">
                  <c:v>0.94523263850994899</c:v>
                </c:pt>
                <c:pt idx="487">
                  <c:v>0.94523263850994899</c:v>
                </c:pt>
                <c:pt idx="488">
                  <c:v>0.94018213345944401</c:v>
                </c:pt>
                <c:pt idx="489">
                  <c:v>0.94018213345944401</c:v>
                </c:pt>
                <c:pt idx="490">
                  <c:v>0.94018213345944401</c:v>
                </c:pt>
                <c:pt idx="491">
                  <c:v>0.94018213345944401</c:v>
                </c:pt>
                <c:pt idx="492">
                  <c:v>0.94116759785954296</c:v>
                </c:pt>
                <c:pt idx="493">
                  <c:v>0.93611709280903799</c:v>
                </c:pt>
                <c:pt idx="494">
                  <c:v>0.93611709280903799</c:v>
                </c:pt>
                <c:pt idx="495">
                  <c:v>0.93611709280903799</c:v>
                </c:pt>
                <c:pt idx="496">
                  <c:v>0.94116759785954296</c:v>
                </c:pt>
                <c:pt idx="497">
                  <c:v>0.94116759785954296</c:v>
                </c:pt>
                <c:pt idx="498">
                  <c:v>0.94116759785954296</c:v>
                </c:pt>
                <c:pt idx="499">
                  <c:v>0.94116759785954296</c:v>
                </c:pt>
                <c:pt idx="500">
                  <c:v>0.93611709280903799</c:v>
                </c:pt>
                <c:pt idx="501">
                  <c:v>0.94116759785954296</c:v>
                </c:pt>
                <c:pt idx="502">
                  <c:v>0.93611709280903799</c:v>
                </c:pt>
                <c:pt idx="503">
                  <c:v>0.93611709280903799</c:v>
                </c:pt>
                <c:pt idx="504">
                  <c:v>0.93611709280903799</c:v>
                </c:pt>
                <c:pt idx="505">
                  <c:v>0.93611709280903799</c:v>
                </c:pt>
                <c:pt idx="506">
                  <c:v>0.93611709280903799</c:v>
                </c:pt>
                <c:pt idx="507">
                  <c:v>0.93611709280903799</c:v>
                </c:pt>
                <c:pt idx="508">
                  <c:v>0.93611709280903799</c:v>
                </c:pt>
                <c:pt idx="509">
                  <c:v>0.93611709280903799</c:v>
                </c:pt>
                <c:pt idx="510">
                  <c:v>0.94116759785954296</c:v>
                </c:pt>
                <c:pt idx="511">
                  <c:v>0.93611709280903799</c:v>
                </c:pt>
                <c:pt idx="512">
                  <c:v>0.93611709280903799</c:v>
                </c:pt>
                <c:pt idx="513">
                  <c:v>0.93611709280903799</c:v>
                </c:pt>
                <c:pt idx="514">
                  <c:v>0.93611709280903799</c:v>
                </c:pt>
                <c:pt idx="515">
                  <c:v>0.93611709280903799</c:v>
                </c:pt>
                <c:pt idx="516">
                  <c:v>0.94116759785954296</c:v>
                </c:pt>
                <c:pt idx="517">
                  <c:v>0.93611709280903799</c:v>
                </c:pt>
                <c:pt idx="518">
                  <c:v>0.93611709280903799</c:v>
                </c:pt>
                <c:pt idx="519">
                  <c:v>0.94116759785954296</c:v>
                </c:pt>
                <c:pt idx="520">
                  <c:v>0.93611709280903799</c:v>
                </c:pt>
                <c:pt idx="521">
                  <c:v>0.93611709280903799</c:v>
                </c:pt>
                <c:pt idx="522">
                  <c:v>0.94116759785954296</c:v>
                </c:pt>
                <c:pt idx="523">
                  <c:v>0.93611709280903799</c:v>
                </c:pt>
                <c:pt idx="524">
                  <c:v>0.94116759785954296</c:v>
                </c:pt>
                <c:pt idx="525">
                  <c:v>0.93611709280903799</c:v>
                </c:pt>
                <c:pt idx="526">
                  <c:v>0.93611709280903799</c:v>
                </c:pt>
                <c:pt idx="527">
                  <c:v>0.94116759785954296</c:v>
                </c:pt>
                <c:pt idx="528">
                  <c:v>0.94116759785954296</c:v>
                </c:pt>
                <c:pt idx="529">
                  <c:v>0.94116759785954296</c:v>
                </c:pt>
                <c:pt idx="530">
                  <c:v>0.94116759785954296</c:v>
                </c:pt>
                <c:pt idx="531">
                  <c:v>0.94116759785954296</c:v>
                </c:pt>
                <c:pt idx="532">
                  <c:v>0.93611709280903799</c:v>
                </c:pt>
                <c:pt idx="533">
                  <c:v>0.93611709280903799</c:v>
                </c:pt>
                <c:pt idx="534">
                  <c:v>0.93611709280903799</c:v>
                </c:pt>
                <c:pt idx="535">
                  <c:v>0.93611709280903799</c:v>
                </c:pt>
                <c:pt idx="536">
                  <c:v>0.93611709280903799</c:v>
                </c:pt>
                <c:pt idx="537">
                  <c:v>0.93611709280903799</c:v>
                </c:pt>
                <c:pt idx="538">
                  <c:v>0.93611709280903799</c:v>
                </c:pt>
                <c:pt idx="539">
                  <c:v>0.93611709280903799</c:v>
                </c:pt>
                <c:pt idx="540">
                  <c:v>0.93611709280903799</c:v>
                </c:pt>
                <c:pt idx="541">
                  <c:v>0.93606555704321603</c:v>
                </c:pt>
                <c:pt idx="542">
                  <c:v>0.93606555704321603</c:v>
                </c:pt>
                <c:pt idx="543">
                  <c:v>0.93606555704321603</c:v>
                </c:pt>
                <c:pt idx="544">
                  <c:v>0.93606555704321603</c:v>
                </c:pt>
                <c:pt idx="545">
                  <c:v>0.93606555704321603</c:v>
                </c:pt>
                <c:pt idx="546">
                  <c:v>0.93606555704321603</c:v>
                </c:pt>
                <c:pt idx="547">
                  <c:v>0.93606555704321603</c:v>
                </c:pt>
                <c:pt idx="548">
                  <c:v>0.93606555704321603</c:v>
                </c:pt>
                <c:pt idx="549">
                  <c:v>0.93606555704321603</c:v>
                </c:pt>
                <c:pt idx="550">
                  <c:v>0.94111606209372101</c:v>
                </c:pt>
                <c:pt idx="551">
                  <c:v>0.94111606209372101</c:v>
                </c:pt>
                <c:pt idx="552">
                  <c:v>0.94111606209372101</c:v>
                </c:pt>
                <c:pt idx="553">
                  <c:v>0.93606555704321603</c:v>
                </c:pt>
                <c:pt idx="554">
                  <c:v>0.94111606209372101</c:v>
                </c:pt>
                <c:pt idx="555">
                  <c:v>0.93606555704321603</c:v>
                </c:pt>
                <c:pt idx="556">
                  <c:v>0.93606555704321603</c:v>
                </c:pt>
                <c:pt idx="557">
                  <c:v>0.93606555704321603</c:v>
                </c:pt>
                <c:pt idx="558">
                  <c:v>0.93606555704321603</c:v>
                </c:pt>
                <c:pt idx="559">
                  <c:v>0.93606555704321603</c:v>
                </c:pt>
                <c:pt idx="560">
                  <c:v>0.93606555704321603</c:v>
                </c:pt>
                <c:pt idx="561">
                  <c:v>0.93606555704321603</c:v>
                </c:pt>
                <c:pt idx="562">
                  <c:v>0.93606555704321603</c:v>
                </c:pt>
                <c:pt idx="563">
                  <c:v>0.93606555704321603</c:v>
                </c:pt>
                <c:pt idx="564">
                  <c:v>0.93606555704321603</c:v>
                </c:pt>
                <c:pt idx="565">
                  <c:v>0.93606555704321603</c:v>
                </c:pt>
                <c:pt idx="566">
                  <c:v>0.93606555704321603</c:v>
                </c:pt>
                <c:pt idx="567">
                  <c:v>0.93606555704321603</c:v>
                </c:pt>
                <c:pt idx="568">
                  <c:v>0.93606555704321603</c:v>
                </c:pt>
                <c:pt idx="569">
                  <c:v>0.93606555704321603</c:v>
                </c:pt>
                <c:pt idx="570">
                  <c:v>0.93606555704321603</c:v>
                </c:pt>
                <c:pt idx="571">
                  <c:v>0.93606555704321603</c:v>
                </c:pt>
                <c:pt idx="572">
                  <c:v>0.93606555704321603</c:v>
                </c:pt>
                <c:pt idx="573">
                  <c:v>0.93606555704321603</c:v>
                </c:pt>
                <c:pt idx="574">
                  <c:v>0.93606555704321603</c:v>
                </c:pt>
                <c:pt idx="575">
                  <c:v>0.94194790998439304</c:v>
                </c:pt>
                <c:pt idx="576">
                  <c:v>0.93606555704321603</c:v>
                </c:pt>
                <c:pt idx="577">
                  <c:v>0.93606555704321603</c:v>
                </c:pt>
                <c:pt idx="578">
                  <c:v>0.93606555704321603</c:v>
                </c:pt>
                <c:pt idx="579">
                  <c:v>0.93606555704321603</c:v>
                </c:pt>
                <c:pt idx="580">
                  <c:v>0.93606555704321603</c:v>
                </c:pt>
                <c:pt idx="581">
                  <c:v>0.94194790998439304</c:v>
                </c:pt>
                <c:pt idx="582">
                  <c:v>0.94194790998439304</c:v>
                </c:pt>
                <c:pt idx="583">
                  <c:v>0.94194790998439304</c:v>
                </c:pt>
                <c:pt idx="584">
                  <c:v>0.94194790998439304</c:v>
                </c:pt>
                <c:pt idx="585">
                  <c:v>0.93606555704321603</c:v>
                </c:pt>
                <c:pt idx="586">
                  <c:v>0.93606555704321603</c:v>
                </c:pt>
                <c:pt idx="587">
                  <c:v>0.93606555704321603</c:v>
                </c:pt>
                <c:pt idx="588">
                  <c:v>0.94111606209372101</c:v>
                </c:pt>
                <c:pt idx="589">
                  <c:v>0.94111606209372101</c:v>
                </c:pt>
                <c:pt idx="590">
                  <c:v>0.94111606209372101</c:v>
                </c:pt>
                <c:pt idx="591">
                  <c:v>0.93606555704321603</c:v>
                </c:pt>
                <c:pt idx="592">
                  <c:v>0.94111606209372101</c:v>
                </c:pt>
                <c:pt idx="593">
                  <c:v>0.94111606209372101</c:v>
                </c:pt>
                <c:pt idx="594">
                  <c:v>0.93606555704321603</c:v>
                </c:pt>
                <c:pt idx="595">
                  <c:v>0.94111606209372101</c:v>
                </c:pt>
                <c:pt idx="596">
                  <c:v>0.94111606209372101</c:v>
                </c:pt>
                <c:pt idx="597">
                  <c:v>0.93606555704321603</c:v>
                </c:pt>
                <c:pt idx="598">
                  <c:v>0.93606555704321603</c:v>
                </c:pt>
                <c:pt idx="599">
                  <c:v>0.94111606209372101</c:v>
                </c:pt>
                <c:pt idx="600">
                  <c:v>0.93606555704321603</c:v>
                </c:pt>
                <c:pt idx="601">
                  <c:v>0.94194790998439304</c:v>
                </c:pt>
                <c:pt idx="602">
                  <c:v>0.94194790998439304</c:v>
                </c:pt>
                <c:pt idx="603">
                  <c:v>0.94699841503489801</c:v>
                </c:pt>
                <c:pt idx="604">
                  <c:v>0.93606555704321603</c:v>
                </c:pt>
                <c:pt idx="605">
                  <c:v>0.94194790998439304</c:v>
                </c:pt>
                <c:pt idx="606">
                  <c:v>0.94194790998439304</c:v>
                </c:pt>
                <c:pt idx="607">
                  <c:v>0.94194790998439304</c:v>
                </c:pt>
                <c:pt idx="608">
                  <c:v>0.94194790998439304</c:v>
                </c:pt>
                <c:pt idx="609">
                  <c:v>0.94194790998439304</c:v>
                </c:pt>
                <c:pt idx="610">
                  <c:v>0.94194790998439304</c:v>
                </c:pt>
                <c:pt idx="611">
                  <c:v>0.94194790998439304</c:v>
                </c:pt>
                <c:pt idx="612">
                  <c:v>0.94194790998439304</c:v>
                </c:pt>
                <c:pt idx="613">
                  <c:v>0.94194790998439304</c:v>
                </c:pt>
                <c:pt idx="614">
                  <c:v>0.94194790998439304</c:v>
                </c:pt>
                <c:pt idx="615">
                  <c:v>0.94194790998439304</c:v>
                </c:pt>
                <c:pt idx="616">
                  <c:v>0.94194790998439304</c:v>
                </c:pt>
                <c:pt idx="617">
                  <c:v>0.94194790998439304</c:v>
                </c:pt>
                <c:pt idx="618">
                  <c:v>0.94194790998439304</c:v>
                </c:pt>
                <c:pt idx="619">
                  <c:v>0.94194790998439304</c:v>
                </c:pt>
                <c:pt idx="620">
                  <c:v>0.94194790998439304</c:v>
                </c:pt>
                <c:pt idx="621">
                  <c:v>0.94194790998439304</c:v>
                </c:pt>
                <c:pt idx="622">
                  <c:v>0.94194790998439304</c:v>
                </c:pt>
                <c:pt idx="623">
                  <c:v>0.94194790998439304</c:v>
                </c:pt>
                <c:pt idx="624">
                  <c:v>0.94194790998439304</c:v>
                </c:pt>
                <c:pt idx="625">
                  <c:v>0.94194790998439304</c:v>
                </c:pt>
                <c:pt idx="626">
                  <c:v>0.94194790998439304</c:v>
                </c:pt>
                <c:pt idx="627">
                  <c:v>0.94194790998439304</c:v>
                </c:pt>
                <c:pt idx="628">
                  <c:v>0.94194790998439304</c:v>
                </c:pt>
                <c:pt idx="629">
                  <c:v>0.94194790998439304</c:v>
                </c:pt>
                <c:pt idx="630">
                  <c:v>0.94194790998439304</c:v>
                </c:pt>
                <c:pt idx="631">
                  <c:v>0.94194790998439304</c:v>
                </c:pt>
                <c:pt idx="632">
                  <c:v>0.94194790998439304</c:v>
                </c:pt>
                <c:pt idx="633">
                  <c:v>0.94194790998439304</c:v>
                </c:pt>
                <c:pt idx="634">
                  <c:v>0.94194790998439304</c:v>
                </c:pt>
                <c:pt idx="635">
                  <c:v>0.94194790998439304</c:v>
                </c:pt>
                <c:pt idx="636">
                  <c:v>0.94194790998439304</c:v>
                </c:pt>
                <c:pt idx="637">
                  <c:v>0.94194790998439304</c:v>
                </c:pt>
                <c:pt idx="638">
                  <c:v>0.94194790998439304</c:v>
                </c:pt>
                <c:pt idx="639">
                  <c:v>0.94194790998439304</c:v>
                </c:pt>
                <c:pt idx="640">
                  <c:v>0.94194790998439304</c:v>
                </c:pt>
                <c:pt idx="641">
                  <c:v>0.94194790998439304</c:v>
                </c:pt>
                <c:pt idx="642">
                  <c:v>0.94194790998439304</c:v>
                </c:pt>
                <c:pt idx="643">
                  <c:v>0.94194790998439304</c:v>
                </c:pt>
                <c:pt idx="644">
                  <c:v>0.94194790998439304</c:v>
                </c:pt>
                <c:pt idx="645">
                  <c:v>0.94194790998439304</c:v>
                </c:pt>
                <c:pt idx="646">
                  <c:v>0.94194790998439304</c:v>
                </c:pt>
                <c:pt idx="647">
                  <c:v>0.94194790998439304</c:v>
                </c:pt>
                <c:pt idx="648">
                  <c:v>0.94194790998439304</c:v>
                </c:pt>
                <c:pt idx="649">
                  <c:v>0.94194790998439304</c:v>
                </c:pt>
                <c:pt idx="650">
                  <c:v>0.94194790998439304</c:v>
                </c:pt>
                <c:pt idx="651">
                  <c:v>0.94194790998439304</c:v>
                </c:pt>
                <c:pt idx="652">
                  <c:v>0.94194790998439304</c:v>
                </c:pt>
                <c:pt idx="653">
                  <c:v>0.94199944575021399</c:v>
                </c:pt>
                <c:pt idx="654">
                  <c:v>0.94199944575021399</c:v>
                </c:pt>
                <c:pt idx="655">
                  <c:v>0.94199944575021399</c:v>
                </c:pt>
                <c:pt idx="656">
                  <c:v>0.94194790998439304</c:v>
                </c:pt>
                <c:pt idx="657">
                  <c:v>0.94194790998439304</c:v>
                </c:pt>
                <c:pt idx="658">
                  <c:v>0.94194790998439304</c:v>
                </c:pt>
                <c:pt idx="659">
                  <c:v>0.94194790998439304</c:v>
                </c:pt>
                <c:pt idx="660">
                  <c:v>0.94199944575021399</c:v>
                </c:pt>
                <c:pt idx="661">
                  <c:v>0.94194790998439304</c:v>
                </c:pt>
                <c:pt idx="662">
                  <c:v>0.94194790998439304</c:v>
                </c:pt>
                <c:pt idx="663">
                  <c:v>0.94194790998439304</c:v>
                </c:pt>
                <c:pt idx="664">
                  <c:v>0.94194790998439304</c:v>
                </c:pt>
                <c:pt idx="665">
                  <c:v>0.94194790998439304</c:v>
                </c:pt>
                <c:pt idx="666">
                  <c:v>0.94194790998439304</c:v>
                </c:pt>
                <c:pt idx="667">
                  <c:v>0.94194790998439304</c:v>
                </c:pt>
                <c:pt idx="668">
                  <c:v>0.94194790998439304</c:v>
                </c:pt>
                <c:pt idx="669">
                  <c:v>0.94194790998439304</c:v>
                </c:pt>
                <c:pt idx="670">
                  <c:v>0.94699841503489801</c:v>
                </c:pt>
                <c:pt idx="671">
                  <c:v>0.94699841503489801</c:v>
                </c:pt>
                <c:pt idx="672">
                  <c:v>0.94699841503489801</c:v>
                </c:pt>
                <c:pt idx="673">
                  <c:v>0.94199944575021399</c:v>
                </c:pt>
                <c:pt idx="674">
                  <c:v>0.94194790998439304</c:v>
                </c:pt>
                <c:pt idx="675">
                  <c:v>0.94194790998439304</c:v>
                </c:pt>
                <c:pt idx="676">
                  <c:v>0.94194790998439304</c:v>
                </c:pt>
                <c:pt idx="677">
                  <c:v>0.94194790998439304</c:v>
                </c:pt>
                <c:pt idx="678">
                  <c:v>0.94194790998439304</c:v>
                </c:pt>
                <c:pt idx="679">
                  <c:v>0.94194790998439304</c:v>
                </c:pt>
                <c:pt idx="680">
                  <c:v>0.94194790998439304</c:v>
                </c:pt>
                <c:pt idx="681">
                  <c:v>0.94194790998439304</c:v>
                </c:pt>
                <c:pt idx="682">
                  <c:v>0.94194790998439304</c:v>
                </c:pt>
                <c:pt idx="683">
                  <c:v>0.94194790998439304</c:v>
                </c:pt>
                <c:pt idx="684">
                  <c:v>0.94194790998439304</c:v>
                </c:pt>
                <c:pt idx="685">
                  <c:v>0.94194790998439304</c:v>
                </c:pt>
                <c:pt idx="686">
                  <c:v>0.94194790998439304</c:v>
                </c:pt>
                <c:pt idx="687">
                  <c:v>0.94194790998439304</c:v>
                </c:pt>
                <c:pt idx="688">
                  <c:v>0.94194790998439304</c:v>
                </c:pt>
                <c:pt idx="689">
                  <c:v>0.94194790998439304</c:v>
                </c:pt>
                <c:pt idx="690">
                  <c:v>0.94194790998439304</c:v>
                </c:pt>
                <c:pt idx="691">
                  <c:v>0.94194790998439304</c:v>
                </c:pt>
                <c:pt idx="692">
                  <c:v>0.94194790998439304</c:v>
                </c:pt>
                <c:pt idx="693">
                  <c:v>0.94194790998439304</c:v>
                </c:pt>
                <c:pt idx="694">
                  <c:v>0.94194790998439304</c:v>
                </c:pt>
                <c:pt idx="695">
                  <c:v>0.94194790998439304</c:v>
                </c:pt>
                <c:pt idx="696">
                  <c:v>0.94194790998439304</c:v>
                </c:pt>
                <c:pt idx="697">
                  <c:v>0.94194790998439304</c:v>
                </c:pt>
                <c:pt idx="698">
                  <c:v>0.94194790998439304</c:v>
                </c:pt>
                <c:pt idx="699">
                  <c:v>0.94194790998439304</c:v>
                </c:pt>
                <c:pt idx="700">
                  <c:v>0.94194790998439304</c:v>
                </c:pt>
                <c:pt idx="701">
                  <c:v>0.94194790998439304</c:v>
                </c:pt>
                <c:pt idx="702">
                  <c:v>0.94194790998439304</c:v>
                </c:pt>
                <c:pt idx="703">
                  <c:v>0.94194790998439304</c:v>
                </c:pt>
                <c:pt idx="704">
                  <c:v>0.94194790998439304</c:v>
                </c:pt>
                <c:pt idx="705">
                  <c:v>0.94194790998439304</c:v>
                </c:pt>
                <c:pt idx="706">
                  <c:v>0.94194790998439304</c:v>
                </c:pt>
                <c:pt idx="707">
                  <c:v>0.94194790998439304</c:v>
                </c:pt>
                <c:pt idx="708">
                  <c:v>0.94194790998439304</c:v>
                </c:pt>
                <c:pt idx="709">
                  <c:v>0.94194790998439304</c:v>
                </c:pt>
                <c:pt idx="710">
                  <c:v>0.94194790998439304</c:v>
                </c:pt>
                <c:pt idx="711">
                  <c:v>0.94194790998439304</c:v>
                </c:pt>
                <c:pt idx="712">
                  <c:v>0.94194790998439304</c:v>
                </c:pt>
                <c:pt idx="713">
                  <c:v>0.94194790998439304</c:v>
                </c:pt>
                <c:pt idx="714">
                  <c:v>0.94194790998439304</c:v>
                </c:pt>
                <c:pt idx="715">
                  <c:v>0.94194790998439304</c:v>
                </c:pt>
                <c:pt idx="716">
                  <c:v>0.94194790998439304</c:v>
                </c:pt>
                <c:pt idx="717">
                  <c:v>0.94194790998439304</c:v>
                </c:pt>
                <c:pt idx="718">
                  <c:v>0.94194790998439304</c:v>
                </c:pt>
                <c:pt idx="719">
                  <c:v>0.94194790998439304</c:v>
                </c:pt>
                <c:pt idx="720">
                  <c:v>0.94194790998439304</c:v>
                </c:pt>
                <c:pt idx="721">
                  <c:v>0.94194790998439304</c:v>
                </c:pt>
                <c:pt idx="722">
                  <c:v>0.93606555704321603</c:v>
                </c:pt>
                <c:pt idx="723">
                  <c:v>0.93606555704321603</c:v>
                </c:pt>
                <c:pt idx="724">
                  <c:v>0.93606555704321603</c:v>
                </c:pt>
                <c:pt idx="725">
                  <c:v>0.93606555704321603</c:v>
                </c:pt>
                <c:pt idx="726">
                  <c:v>0.93606555704321603</c:v>
                </c:pt>
                <c:pt idx="727">
                  <c:v>0.94194790998439304</c:v>
                </c:pt>
                <c:pt idx="728">
                  <c:v>0.94194790998439304</c:v>
                </c:pt>
                <c:pt idx="729">
                  <c:v>0.94194790998439304</c:v>
                </c:pt>
                <c:pt idx="730">
                  <c:v>0.94194790998439304</c:v>
                </c:pt>
                <c:pt idx="731">
                  <c:v>0.94194790998439304</c:v>
                </c:pt>
                <c:pt idx="732">
                  <c:v>0.94194790998439304</c:v>
                </c:pt>
                <c:pt idx="733">
                  <c:v>0.94194790998439304</c:v>
                </c:pt>
                <c:pt idx="734">
                  <c:v>0.94194790998439304</c:v>
                </c:pt>
                <c:pt idx="735">
                  <c:v>0.94194790998439304</c:v>
                </c:pt>
                <c:pt idx="736">
                  <c:v>0.94194790998439304</c:v>
                </c:pt>
                <c:pt idx="737">
                  <c:v>0.94194790998439304</c:v>
                </c:pt>
                <c:pt idx="738">
                  <c:v>0.94194790998439304</c:v>
                </c:pt>
                <c:pt idx="739">
                  <c:v>0.94194790998439304</c:v>
                </c:pt>
                <c:pt idx="740">
                  <c:v>0.94194790998439304</c:v>
                </c:pt>
                <c:pt idx="741">
                  <c:v>0.94194790998439304</c:v>
                </c:pt>
                <c:pt idx="742">
                  <c:v>0.94194790998439304</c:v>
                </c:pt>
                <c:pt idx="743">
                  <c:v>0.94194790998439304</c:v>
                </c:pt>
                <c:pt idx="744">
                  <c:v>0.94194790998439304</c:v>
                </c:pt>
                <c:pt idx="745">
                  <c:v>0.94194790998439304</c:v>
                </c:pt>
                <c:pt idx="746">
                  <c:v>0.93606555704321603</c:v>
                </c:pt>
                <c:pt idx="747">
                  <c:v>0.93606555704321603</c:v>
                </c:pt>
                <c:pt idx="748">
                  <c:v>0.93611709280903799</c:v>
                </c:pt>
                <c:pt idx="749">
                  <c:v>0.93611709280903799</c:v>
                </c:pt>
                <c:pt idx="750">
                  <c:v>0.93611709280903799</c:v>
                </c:pt>
                <c:pt idx="751">
                  <c:v>0.93611709280903799</c:v>
                </c:pt>
                <c:pt idx="752">
                  <c:v>0.93611709280903799</c:v>
                </c:pt>
                <c:pt idx="753">
                  <c:v>0.93611709280903799</c:v>
                </c:pt>
                <c:pt idx="754">
                  <c:v>0.93611709280903799</c:v>
                </c:pt>
                <c:pt idx="755">
                  <c:v>0.93611709280903799</c:v>
                </c:pt>
                <c:pt idx="756">
                  <c:v>0.93611709280903799</c:v>
                </c:pt>
                <c:pt idx="757">
                  <c:v>0.93611709280903799</c:v>
                </c:pt>
                <c:pt idx="758">
                  <c:v>0.93611709280903799</c:v>
                </c:pt>
                <c:pt idx="759">
                  <c:v>0.93611709280903799</c:v>
                </c:pt>
                <c:pt idx="760">
                  <c:v>0.94199944575021399</c:v>
                </c:pt>
                <c:pt idx="761">
                  <c:v>0.93611709280903799</c:v>
                </c:pt>
                <c:pt idx="762">
                  <c:v>0.93611709280903799</c:v>
                </c:pt>
                <c:pt idx="763">
                  <c:v>0.93611709280903799</c:v>
                </c:pt>
                <c:pt idx="764">
                  <c:v>0.94199944575021399</c:v>
                </c:pt>
                <c:pt idx="765">
                  <c:v>0.94116759785954296</c:v>
                </c:pt>
                <c:pt idx="766">
                  <c:v>0.93611709280903799</c:v>
                </c:pt>
                <c:pt idx="767">
                  <c:v>0.93611709280903799</c:v>
                </c:pt>
                <c:pt idx="768">
                  <c:v>0.93611709280903799</c:v>
                </c:pt>
                <c:pt idx="769">
                  <c:v>0.93611709280903799</c:v>
                </c:pt>
                <c:pt idx="770">
                  <c:v>0.93611709280903799</c:v>
                </c:pt>
                <c:pt idx="771">
                  <c:v>0.93611709280903799</c:v>
                </c:pt>
                <c:pt idx="772">
                  <c:v>0.93611709280903799</c:v>
                </c:pt>
                <c:pt idx="773">
                  <c:v>0.93611709280903799</c:v>
                </c:pt>
                <c:pt idx="774">
                  <c:v>0.93611709280903799</c:v>
                </c:pt>
                <c:pt idx="775">
                  <c:v>0.93611709280903799</c:v>
                </c:pt>
                <c:pt idx="776">
                  <c:v>0.93611709280903799</c:v>
                </c:pt>
                <c:pt idx="777">
                  <c:v>0.94199944575021399</c:v>
                </c:pt>
                <c:pt idx="778">
                  <c:v>0.93611709280903799</c:v>
                </c:pt>
                <c:pt idx="779">
                  <c:v>0.93611709280903799</c:v>
                </c:pt>
                <c:pt idx="780">
                  <c:v>0.94199944575021399</c:v>
                </c:pt>
                <c:pt idx="781">
                  <c:v>0.94199944575021399</c:v>
                </c:pt>
                <c:pt idx="782">
                  <c:v>0.94199944575021399</c:v>
                </c:pt>
                <c:pt idx="783">
                  <c:v>0.93611709280903799</c:v>
                </c:pt>
                <c:pt idx="784">
                  <c:v>0.94199944575021399</c:v>
                </c:pt>
                <c:pt idx="785">
                  <c:v>0.94199944575021399</c:v>
                </c:pt>
                <c:pt idx="786">
                  <c:v>0.94199944575021399</c:v>
                </c:pt>
                <c:pt idx="787">
                  <c:v>0.94199944575021399</c:v>
                </c:pt>
                <c:pt idx="788">
                  <c:v>0.94199944575021399</c:v>
                </c:pt>
                <c:pt idx="789">
                  <c:v>0.94199944575021399</c:v>
                </c:pt>
                <c:pt idx="790">
                  <c:v>0.94199944575021399</c:v>
                </c:pt>
                <c:pt idx="791">
                  <c:v>0.94199944575021399</c:v>
                </c:pt>
                <c:pt idx="792">
                  <c:v>0.93611709280903799</c:v>
                </c:pt>
                <c:pt idx="793">
                  <c:v>0.93611709280903799</c:v>
                </c:pt>
                <c:pt idx="794">
                  <c:v>0.94199944575021399</c:v>
                </c:pt>
                <c:pt idx="795">
                  <c:v>0.94199944575021399</c:v>
                </c:pt>
                <c:pt idx="796">
                  <c:v>0.93611709280903799</c:v>
                </c:pt>
                <c:pt idx="797">
                  <c:v>0.94199944575021399</c:v>
                </c:pt>
                <c:pt idx="798">
                  <c:v>0.94199944575021399</c:v>
                </c:pt>
                <c:pt idx="799">
                  <c:v>0.94199944575021399</c:v>
                </c:pt>
                <c:pt idx="800">
                  <c:v>0.94199944575021399</c:v>
                </c:pt>
                <c:pt idx="801">
                  <c:v>0.93611709280903799</c:v>
                </c:pt>
                <c:pt idx="802">
                  <c:v>0.94199944575021399</c:v>
                </c:pt>
                <c:pt idx="803">
                  <c:v>0.93611709280903799</c:v>
                </c:pt>
                <c:pt idx="804">
                  <c:v>0.93611709280903799</c:v>
                </c:pt>
                <c:pt idx="805">
                  <c:v>0.93611709280903799</c:v>
                </c:pt>
                <c:pt idx="806">
                  <c:v>0.93611709280903799</c:v>
                </c:pt>
                <c:pt idx="807">
                  <c:v>0.93611709280903799</c:v>
                </c:pt>
                <c:pt idx="808">
                  <c:v>0.93611709280903799</c:v>
                </c:pt>
                <c:pt idx="809">
                  <c:v>0.93611709280903799</c:v>
                </c:pt>
                <c:pt idx="810">
                  <c:v>0.93611709280903799</c:v>
                </c:pt>
                <c:pt idx="811">
                  <c:v>0.93611709280903799</c:v>
                </c:pt>
                <c:pt idx="812">
                  <c:v>0.93611709280903799</c:v>
                </c:pt>
                <c:pt idx="813">
                  <c:v>0.93611709280903799</c:v>
                </c:pt>
                <c:pt idx="814">
                  <c:v>0.93611709280903799</c:v>
                </c:pt>
                <c:pt idx="815">
                  <c:v>0.93611709280903799</c:v>
                </c:pt>
                <c:pt idx="816">
                  <c:v>0.93611709280903799</c:v>
                </c:pt>
                <c:pt idx="817">
                  <c:v>0.93611709280903799</c:v>
                </c:pt>
                <c:pt idx="818">
                  <c:v>0.93611709280903799</c:v>
                </c:pt>
                <c:pt idx="819">
                  <c:v>0.93611709280903799</c:v>
                </c:pt>
                <c:pt idx="820">
                  <c:v>0.93611709280903799</c:v>
                </c:pt>
                <c:pt idx="821">
                  <c:v>0.93611709280903799</c:v>
                </c:pt>
                <c:pt idx="822">
                  <c:v>0.93611709280903799</c:v>
                </c:pt>
                <c:pt idx="823">
                  <c:v>0.93611709280903799</c:v>
                </c:pt>
                <c:pt idx="824">
                  <c:v>0.93611709280903799</c:v>
                </c:pt>
                <c:pt idx="825">
                  <c:v>0.93611709280903799</c:v>
                </c:pt>
                <c:pt idx="826">
                  <c:v>0.93611709280903799</c:v>
                </c:pt>
                <c:pt idx="827">
                  <c:v>0.93611709280903799</c:v>
                </c:pt>
                <c:pt idx="828">
                  <c:v>0.93611709280903799</c:v>
                </c:pt>
                <c:pt idx="829">
                  <c:v>0.93611709280903799</c:v>
                </c:pt>
                <c:pt idx="830">
                  <c:v>0.93611709280903799</c:v>
                </c:pt>
                <c:pt idx="831">
                  <c:v>0.93611709280903799</c:v>
                </c:pt>
                <c:pt idx="832">
                  <c:v>0.93611709280903799</c:v>
                </c:pt>
                <c:pt idx="833">
                  <c:v>0.93611709280903799</c:v>
                </c:pt>
                <c:pt idx="834">
                  <c:v>0.93611709280903799</c:v>
                </c:pt>
                <c:pt idx="835">
                  <c:v>0.93611709280903799</c:v>
                </c:pt>
                <c:pt idx="836">
                  <c:v>0.93611709280903799</c:v>
                </c:pt>
                <c:pt idx="837">
                  <c:v>0.93611709280903799</c:v>
                </c:pt>
                <c:pt idx="838">
                  <c:v>0.93611709280903799</c:v>
                </c:pt>
                <c:pt idx="839">
                  <c:v>0.93611709280903799</c:v>
                </c:pt>
                <c:pt idx="840">
                  <c:v>0.93611709280903799</c:v>
                </c:pt>
                <c:pt idx="841">
                  <c:v>0.93611709280903799</c:v>
                </c:pt>
                <c:pt idx="842">
                  <c:v>0.93611709280903799</c:v>
                </c:pt>
                <c:pt idx="843">
                  <c:v>0.93611709280903799</c:v>
                </c:pt>
                <c:pt idx="844">
                  <c:v>0.93611709280903799</c:v>
                </c:pt>
                <c:pt idx="845">
                  <c:v>0.93611709280903799</c:v>
                </c:pt>
                <c:pt idx="846">
                  <c:v>0.93611709280903799</c:v>
                </c:pt>
                <c:pt idx="847">
                  <c:v>0.93611709280903799</c:v>
                </c:pt>
                <c:pt idx="848">
                  <c:v>0.93611709280903799</c:v>
                </c:pt>
                <c:pt idx="849">
                  <c:v>0.93611709280903799</c:v>
                </c:pt>
                <c:pt idx="850">
                  <c:v>0.93611709280903799</c:v>
                </c:pt>
                <c:pt idx="851">
                  <c:v>0.93611709280903799</c:v>
                </c:pt>
                <c:pt idx="852">
                  <c:v>0.93611709280903799</c:v>
                </c:pt>
                <c:pt idx="853">
                  <c:v>0.93611709280903799</c:v>
                </c:pt>
                <c:pt idx="854">
                  <c:v>0.93611709280903799</c:v>
                </c:pt>
                <c:pt idx="855">
                  <c:v>0.93611709280903799</c:v>
                </c:pt>
                <c:pt idx="856">
                  <c:v>0.93611709280903799</c:v>
                </c:pt>
                <c:pt idx="857">
                  <c:v>0.93611709280903799</c:v>
                </c:pt>
                <c:pt idx="858">
                  <c:v>0.93611709280903799</c:v>
                </c:pt>
                <c:pt idx="859">
                  <c:v>0.93611709280903799</c:v>
                </c:pt>
                <c:pt idx="860">
                  <c:v>0.93611709280903799</c:v>
                </c:pt>
                <c:pt idx="861">
                  <c:v>0.93611709280903799</c:v>
                </c:pt>
                <c:pt idx="862">
                  <c:v>0.93611709280903799</c:v>
                </c:pt>
                <c:pt idx="863">
                  <c:v>0.93611709280903799</c:v>
                </c:pt>
                <c:pt idx="864">
                  <c:v>0.93611709280903799</c:v>
                </c:pt>
                <c:pt idx="865">
                  <c:v>0.93611709280903799</c:v>
                </c:pt>
                <c:pt idx="866">
                  <c:v>0.93611709280903799</c:v>
                </c:pt>
                <c:pt idx="867">
                  <c:v>0.93611709280903799</c:v>
                </c:pt>
                <c:pt idx="868">
                  <c:v>0.93611709280903799</c:v>
                </c:pt>
                <c:pt idx="869">
                  <c:v>0.93611709280903799</c:v>
                </c:pt>
                <c:pt idx="870">
                  <c:v>0.93611709280903799</c:v>
                </c:pt>
                <c:pt idx="871">
                  <c:v>0.93611709280903799</c:v>
                </c:pt>
                <c:pt idx="872">
                  <c:v>0.93611709280903799</c:v>
                </c:pt>
                <c:pt idx="873">
                  <c:v>0.93611709280903799</c:v>
                </c:pt>
                <c:pt idx="874">
                  <c:v>0.93611709280903799</c:v>
                </c:pt>
                <c:pt idx="875">
                  <c:v>0.93611709280903799</c:v>
                </c:pt>
                <c:pt idx="876">
                  <c:v>0.93611709280903799</c:v>
                </c:pt>
                <c:pt idx="877">
                  <c:v>0.93611709280903799</c:v>
                </c:pt>
                <c:pt idx="878">
                  <c:v>0.94199944575021399</c:v>
                </c:pt>
                <c:pt idx="879">
                  <c:v>0.94199944575021399</c:v>
                </c:pt>
                <c:pt idx="880">
                  <c:v>0.94199944575021399</c:v>
                </c:pt>
                <c:pt idx="881">
                  <c:v>0.94199944575021399</c:v>
                </c:pt>
                <c:pt idx="882">
                  <c:v>0.94199944575021399</c:v>
                </c:pt>
                <c:pt idx="883">
                  <c:v>0.94199944575021399</c:v>
                </c:pt>
                <c:pt idx="884">
                  <c:v>0.94199944575021399</c:v>
                </c:pt>
                <c:pt idx="885">
                  <c:v>0.94199944575021399</c:v>
                </c:pt>
                <c:pt idx="886">
                  <c:v>0.93611709280903799</c:v>
                </c:pt>
                <c:pt idx="887">
                  <c:v>0.94199944575021399</c:v>
                </c:pt>
                <c:pt idx="888">
                  <c:v>0.93611709280903799</c:v>
                </c:pt>
                <c:pt idx="889">
                  <c:v>0.94199944575021399</c:v>
                </c:pt>
                <c:pt idx="890">
                  <c:v>0.93611709280903799</c:v>
                </c:pt>
                <c:pt idx="891">
                  <c:v>0.93611709280903799</c:v>
                </c:pt>
                <c:pt idx="892">
                  <c:v>0.93611709280903799</c:v>
                </c:pt>
                <c:pt idx="893">
                  <c:v>0.94199944575021399</c:v>
                </c:pt>
                <c:pt idx="894">
                  <c:v>0.94199944575021399</c:v>
                </c:pt>
                <c:pt idx="895">
                  <c:v>0.94199944575021399</c:v>
                </c:pt>
                <c:pt idx="896">
                  <c:v>0.94199944575021399</c:v>
                </c:pt>
                <c:pt idx="897">
                  <c:v>0.94199944575021399</c:v>
                </c:pt>
                <c:pt idx="898">
                  <c:v>0.94199944575021399</c:v>
                </c:pt>
                <c:pt idx="899">
                  <c:v>0.94199944575021399</c:v>
                </c:pt>
                <c:pt idx="900">
                  <c:v>0.94199944575021399</c:v>
                </c:pt>
                <c:pt idx="901">
                  <c:v>0.94199944575021399</c:v>
                </c:pt>
                <c:pt idx="902">
                  <c:v>0.94199944575021399</c:v>
                </c:pt>
                <c:pt idx="903">
                  <c:v>0.94199944575021399</c:v>
                </c:pt>
                <c:pt idx="904">
                  <c:v>0.93611709280903799</c:v>
                </c:pt>
                <c:pt idx="905">
                  <c:v>0.93611709280903799</c:v>
                </c:pt>
                <c:pt idx="906">
                  <c:v>0.93611709280903799</c:v>
                </c:pt>
                <c:pt idx="907">
                  <c:v>0.93611709280903799</c:v>
                </c:pt>
                <c:pt idx="908">
                  <c:v>0.93611709280903799</c:v>
                </c:pt>
                <c:pt idx="909">
                  <c:v>0.93611709280903799</c:v>
                </c:pt>
                <c:pt idx="910">
                  <c:v>0.93611709280903799</c:v>
                </c:pt>
                <c:pt idx="911">
                  <c:v>0.93611709280903799</c:v>
                </c:pt>
                <c:pt idx="912">
                  <c:v>0.93611709280903799</c:v>
                </c:pt>
                <c:pt idx="913">
                  <c:v>0.93611709280903799</c:v>
                </c:pt>
                <c:pt idx="914">
                  <c:v>0.93611709280903799</c:v>
                </c:pt>
                <c:pt idx="915">
                  <c:v>0.93611709280903799</c:v>
                </c:pt>
                <c:pt idx="916">
                  <c:v>0.93611709280903799</c:v>
                </c:pt>
                <c:pt idx="917">
                  <c:v>0.94199944575021399</c:v>
                </c:pt>
                <c:pt idx="918">
                  <c:v>0.94199944575021399</c:v>
                </c:pt>
                <c:pt idx="919">
                  <c:v>0.94199944575021399</c:v>
                </c:pt>
                <c:pt idx="920">
                  <c:v>0.94199944575021399</c:v>
                </c:pt>
                <c:pt idx="921">
                  <c:v>0.94199944575021399</c:v>
                </c:pt>
                <c:pt idx="922">
                  <c:v>0.94199944575021399</c:v>
                </c:pt>
                <c:pt idx="923">
                  <c:v>0.94199944575021399</c:v>
                </c:pt>
                <c:pt idx="924">
                  <c:v>0.94199944575021399</c:v>
                </c:pt>
                <c:pt idx="925">
                  <c:v>0.94199944575021399</c:v>
                </c:pt>
                <c:pt idx="926">
                  <c:v>0.94199944575021399</c:v>
                </c:pt>
                <c:pt idx="927">
                  <c:v>0.94199944575021399</c:v>
                </c:pt>
                <c:pt idx="928">
                  <c:v>0.94199944575021399</c:v>
                </c:pt>
                <c:pt idx="929">
                  <c:v>0.94199944575021399</c:v>
                </c:pt>
                <c:pt idx="930">
                  <c:v>0.94199944575021399</c:v>
                </c:pt>
                <c:pt idx="931">
                  <c:v>0.94199944575021399</c:v>
                </c:pt>
                <c:pt idx="932">
                  <c:v>0.94199944575021399</c:v>
                </c:pt>
                <c:pt idx="933">
                  <c:v>0.94199944575021399</c:v>
                </c:pt>
                <c:pt idx="934">
                  <c:v>0.94199944575021399</c:v>
                </c:pt>
                <c:pt idx="935">
                  <c:v>0.94199944575021399</c:v>
                </c:pt>
                <c:pt idx="936">
                  <c:v>0.94199944575021399</c:v>
                </c:pt>
                <c:pt idx="937">
                  <c:v>0.94199944575021399</c:v>
                </c:pt>
                <c:pt idx="938">
                  <c:v>0.94199944575021399</c:v>
                </c:pt>
                <c:pt idx="939">
                  <c:v>0.94199944575021399</c:v>
                </c:pt>
                <c:pt idx="940">
                  <c:v>0.94199944575021399</c:v>
                </c:pt>
                <c:pt idx="941">
                  <c:v>0.94199944575021399</c:v>
                </c:pt>
                <c:pt idx="942">
                  <c:v>0.94199944575021399</c:v>
                </c:pt>
                <c:pt idx="943">
                  <c:v>0.94199944575021399</c:v>
                </c:pt>
                <c:pt idx="944">
                  <c:v>0.94199944575021399</c:v>
                </c:pt>
                <c:pt idx="945">
                  <c:v>0.94199944575021399</c:v>
                </c:pt>
                <c:pt idx="946">
                  <c:v>0.94199944575021399</c:v>
                </c:pt>
                <c:pt idx="947">
                  <c:v>0.94199944575021399</c:v>
                </c:pt>
                <c:pt idx="948">
                  <c:v>0.94199944575021399</c:v>
                </c:pt>
                <c:pt idx="949">
                  <c:v>0.94199944575021399</c:v>
                </c:pt>
                <c:pt idx="950">
                  <c:v>0.93611709280903799</c:v>
                </c:pt>
                <c:pt idx="951">
                  <c:v>0.94199944575021399</c:v>
                </c:pt>
                <c:pt idx="952">
                  <c:v>0.93611709280903799</c:v>
                </c:pt>
                <c:pt idx="953">
                  <c:v>0.94199944575021399</c:v>
                </c:pt>
                <c:pt idx="954">
                  <c:v>0.94199944575021399</c:v>
                </c:pt>
                <c:pt idx="955">
                  <c:v>0.93611709280903799</c:v>
                </c:pt>
                <c:pt idx="956">
                  <c:v>0.94199944575021399</c:v>
                </c:pt>
                <c:pt idx="957">
                  <c:v>0.94199944575021399</c:v>
                </c:pt>
                <c:pt idx="958">
                  <c:v>0.94199944575021399</c:v>
                </c:pt>
                <c:pt idx="959">
                  <c:v>0.94199944575021399</c:v>
                </c:pt>
                <c:pt idx="960">
                  <c:v>0.94199944575021399</c:v>
                </c:pt>
                <c:pt idx="961">
                  <c:v>0.94199944575021399</c:v>
                </c:pt>
                <c:pt idx="962">
                  <c:v>0.94199944575021399</c:v>
                </c:pt>
                <c:pt idx="963">
                  <c:v>0.94199944575021399</c:v>
                </c:pt>
                <c:pt idx="964">
                  <c:v>0.94199944575021399</c:v>
                </c:pt>
                <c:pt idx="965">
                  <c:v>0.94199944575021399</c:v>
                </c:pt>
                <c:pt idx="966">
                  <c:v>0.94199944575021399</c:v>
                </c:pt>
                <c:pt idx="967">
                  <c:v>0.94199944575021399</c:v>
                </c:pt>
                <c:pt idx="968">
                  <c:v>0.94199944575021399</c:v>
                </c:pt>
                <c:pt idx="969">
                  <c:v>0.93611709280903799</c:v>
                </c:pt>
                <c:pt idx="970">
                  <c:v>0.94199944575021399</c:v>
                </c:pt>
                <c:pt idx="971">
                  <c:v>0.93611709280903799</c:v>
                </c:pt>
                <c:pt idx="972">
                  <c:v>0.94199944575021399</c:v>
                </c:pt>
                <c:pt idx="973">
                  <c:v>0.94199944575021399</c:v>
                </c:pt>
                <c:pt idx="974">
                  <c:v>0.94199944575021399</c:v>
                </c:pt>
                <c:pt idx="975">
                  <c:v>0.94199944575021399</c:v>
                </c:pt>
                <c:pt idx="976">
                  <c:v>0.94199944575021399</c:v>
                </c:pt>
                <c:pt idx="977">
                  <c:v>0.94199944575021399</c:v>
                </c:pt>
                <c:pt idx="978">
                  <c:v>0.94199944575021399</c:v>
                </c:pt>
                <c:pt idx="979">
                  <c:v>0.94199944575021399</c:v>
                </c:pt>
                <c:pt idx="980">
                  <c:v>0.94199944575021399</c:v>
                </c:pt>
                <c:pt idx="981">
                  <c:v>0.93611709280903799</c:v>
                </c:pt>
                <c:pt idx="982">
                  <c:v>0.93611709280903799</c:v>
                </c:pt>
                <c:pt idx="983">
                  <c:v>0.93611709280903799</c:v>
                </c:pt>
                <c:pt idx="984">
                  <c:v>0.93611709280903799</c:v>
                </c:pt>
                <c:pt idx="985">
                  <c:v>0.93611709280903799</c:v>
                </c:pt>
                <c:pt idx="986">
                  <c:v>0.93611709280903799</c:v>
                </c:pt>
                <c:pt idx="987">
                  <c:v>0.93606555704321603</c:v>
                </c:pt>
                <c:pt idx="988">
                  <c:v>0.93611709280903799</c:v>
                </c:pt>
                <c:pt idx="989">
                  <c:v>0.93611709280903799</c:v>
                </c:pt>
                <c:pt idx="990">
                  <c:v>0.93611709280903799</c:v>
                </c:pt>
                <c:pt idx="991">
                  <c:v>0.93611709280903799</c:v>
                </c:pt>
                <c:pt idx="992">
                  <c:v>0.93611709280903799</c:v>
                </c:pt>
                <c:pt idx="993">
                  <c:v>0.93611709280903799</c:v>
                </c:pt>
                <c:pt idx="994">
                  <c:v>0.93611709280903799</c:v>
                </c:pt>
                <c:pt idx="995">
                  <c:v>0.93611709280903799</c:v>
                </c:pt>
                <c:pt idx="996">
                  <c:v>0.93611709280903799</c:v>
                </c:pt>
                <c:pt idx="997">
                  <c:v>0.93611709280903799</c:v>
                </c:pt>
                <c:pt idx="998">
                  <c:v>0.93611709280903799</c:v>
                </c:pt>
                <c:pt idx="999">
                  <c:v>0.93611709280903799</c:v>
                </c:pt>
                <c:pt idx="1000">
                  <c:v>0.93611709280903799</c:v>
                </c:pt>
                <c:pt idx="1001">
                  <c:v>0.93611709280903799</c:v>
                </c:pt>
                <c:pt idx="1002">
                  <c:v>0.93694894069970902</c:v>
                </c:pt>
                <c:pt idx="1003">
                  <c:v>0.94199944575021399</c:v>
                </c:pt>
                <c:pt idx="1004">
                  <c:v>0.94194790998439304</c:v>
                </c:pt>
                <c:pt idx="1005">
                  <c:v>0.94194790998439304</c:v>
                </c:pt>
                <c:pt idx="1006">
                  <c:v>0.94194790998439304</c:v>
                </c:pt>
                <c:pt idx="1007">
                  <c:v>0.94194790998439304</c:v>
                </c:pt>
                <c:pt idx="1008">
                  <c:v>0.94194790998439304</c:v>
                </c:pt>
                <c:pt idx="1009">
                  <c:v>0.94194790998439304</c:v>
                </c:pt>
                <c:pt idx="1010">
                  <c:v>0.94194790998439304</c:v>
                </c:pt>
                <c:pt idx="1011">
                  <c:v>0.94194790998439304</c:v>
                </c:pt>
                <c:pt idx="1012">
                  <c:v>0.94194790998439304</c:v>
                </c:pt>
                <c:pt idx="1013">
                  <c:v>0.94194790998439304</c:v>
                </c:pt>
                <c:pt idx="1014">
                  <c:v>0.94194790998439304</c:v>
                </c:pt>
                <c:pt idx="1015">
                  <c:v>0.93689740493388796</c:v>
                </c:pt>
                <c:pt idx="1016">
                  <c:v>0.94194790998439304</c:v>
                </c:pt>
                <c:pt idx="1017">
                  <c:v>0.94194790998439304</c:v>
                </c:pt>
                <c:pt idx="1018">
                  <c:v>0.94194790998439304</c:v>
                </c:pt>
                <c:pt idx="1019">
                  <c:v>0.94194790998439304</c:v>
                </c:pt>
                <c:pt idx="1020">
                  <c:v>0.94194790998439304</c:v>
                </c:pt>
                <c:pt idx="1021">
                  <c:v>0.94194790998439304</c:v>
                </c:pt>
                <c:pt idx="1022">
                  <c:v>0.94194790998439304</c:v>
                </c:pt>
                <c:pt idx="1023">
                  <c:v>0.94194790998439304</c:v>
                </c:pt>
                <c:pt idx="1024">
                  <c:v>0.94194790998439304</c:v>
                </c:pt>
                <c:pt idx="1025">
                  <c:v>0.94194790998439304</c:v>
                </c:pt>
                <c:pt idx="1026">
                  <c:v>0.94194790998439304</c:v>
                </c:pt>
                <c:pt idx="1027">
                  <c:v>0.94194790998439304</c:v>
                </c:pt>
                <c:pt idx="1028">
                  <c:v>0.94194790998439304</c:v>
                </c:pt>
                <c:pt idx="1029">
                  <c:v>0.94194790998439304</c:v>
                </c:pt>
                <c:pt idx="1030">
                  <c:v>0.94194790998439304</c:v>
                </c:pt>
                <c:pt idx="1031">
                  <c:v>0.94194790998439304</c:v>
                </c:pt>
                <c:pt idx="1032">
                  <c:v>0.94194790998439304</c:v>
                </c:pt>
                <c:pt idx="1033">
                  <c:v>0.94194790998439304</c:v>
                </c:pt>
                <c:pt idx="1034">
                  <c:v>0.94194790998439304</c:v>
                </c:pt>
                <c:pt idx="1035">
                  <c:v>0.94194790998439304</c:v>
                </c:pt>
                <c:pt idx="1036">
                  <c:v>0.94194790998439304</c:v>
                </c:pt>
                <c:pt idx="1037">
                  <c:v>0.94194790998439304</c:v>
                </c:pt>
                <c:pt idx="1038">
                  <c:v>0.94194790998439304</c:v>
                </c:pt>
                <c:pt idx="1039">
                  <c:v>0.94194790998439304</c:v>
                </c:pt>
                <c:pt idx="1040">
                  <c:v>0.94194790998439304</c:v>
                </c:pt>
                <c:pt idx="1041">
                  <c:v>0.94194790998439304</c:v>
                </c:pt>
                <c:pt idx="1042">
                  <c:v>0.94194790998439304</c:v>
                </c:pt>
                <c:pt idx="1043">
                  <c:v>0.94194790998439304</c:v>
                </c:pt>
                <c:pt idx="1044">
                  <c:v>0.94194790998439304</c:v>
                </c:pt>
                <c:pt idx="1045">
                  <c:v>0.94194790998439304</c:v>
                </c:pt>
                <c:pt idx="1046">
                  <c:v>0.94194790998439304</c:v>
                </c:pt>
                <c:pt idx="1047">
                  <c:v>0.94194790998439304</c:v>
                </c:pt>
                <c:pt idx="1048">
                  <c:v>0.94194790998439304</c:v>
                </c:pt>
                <c:pt idx="1049">
                  <c:v>0.94194790998439304</c:v>
                </c:pt>
                <c:pt idx="1050">
                  <c:v>0.94194790998439304</c:v>
                </c:pt>
                <c:pt idx="1051">
                  <c:v>0.94194790998439304</c:v>
                </c:pt>
                <c:pt idx="1052">
                  <c:v>0.94194790998439304</c:v>
                </c:pt>
                <c:pt idx="1053">
                  <c:v>0.94194790998439304</c:v>
                </c:pt>
                <c:pt idx="1054">
                  <c:v>0.94194790998439304</c:v>
                </c:pt>
                <c:pt idx="1055">
                  <c:v>0.94194790998439304</c:v>
                </c:pt>
                <c:pt idx="1056">
                  <c:v>0.94194790998439304</c:v>
                </c:pt>
                <c:pt idx="1057">
                  <c:v>0.94194790998439304</c:v>
                </c:pt>
                <c:pt idx="1058">
                  <c:v>0.94194790998439304</c:v>
                </c:pt>
                <c:pt idx="1059">
                  <c:v>0.94194790998439304</c:v>
                </c:pt>
                <c:pt idx="1060">
                  <c:v>0.94194790998439304</c:v>
                </c:pt>
                <c:pt idx="1061">
                  <c:v>0.94194790998439304</c:v>
                </c:pt>
                <c:pt idx="1062">
                  <c:v>0.94194790998439304</c:v>
                </c:pt>
                <c:pt idx="1063">
                  <c:v>0.94194790998439304</c:v>
                </c:pt>
                <c:pt idx="1064">
                  <c:v>0.94194790998439304</c:v>
                </c:pt>
                <c:pt idx="1065">
                  <c:v>0.94194790998439304</c:v>
                </c:pt>
                <c:pt idx="1066">
                  <c:v>0.94194790998439304</c:v>
                </c:pt>
                <c:pt idx="1067">
                  <c:v>0.94194790998439304</c:v>
                </c:pt>
                <c:pt idx="1068">
                  <c:v>0.94194790998439304</c:v>
                </c:pt>
                <c:pt idx="1069">
                  <c:v>0.93689740493388796</c:v>
                </c:pt>
                <c:pt idx="1070">
                  <c:v>0.94194790998439304</c:v>
                </c:pt>
                <c:pt idx="1071">
                  <c:v>0.94194790998439304</c:v>
                </c:pt>
                <c:pt idx="1072">
                  <c:v>0.94194790998439304</c:v>
                </c:pt>
                <c:pt idx="1073">
                  <c:v>0.94194790998439304</c:v>
                </c:pt>
                <c:pt idx="1074">
                  <c:v>0.94194790998439304</c:v>
                </c:pt>
                <c:pt idx="1075">
                  <c:v>0.94194790998439304</c:v>
                </c:pt>
                <c:pt idx="1076">
                  <c:v>0.94194790998439304</c:v>
                </c:pt>
                <c:pt idx="1077">
                  <c:v>0.94194790998439304</c:v>
                </c:pt>
                <c:pt idx="1078">
                  <c:v>0.93689740493388796</c:v>
                </c:pt>
                <c:pt idx="1079">
                  <c:v>0.93689740493388796</c:v>
                </c:pt>
                <c:pt idx="1080">
                  <c:v>0.93689740493388796</c:v>
                </c:pt>
                <c:pt idx="1081">
                  <c:v>0.94194790998439304</c:v>
                </c:pt>
                <c:pt idx="1082">
                  <c:v>0.94194790998439304</c:v>
                </c:pt>
                <c:pt idx="1083">
                  <c:v>0.94194790998439304</c:v>
                </c:pt>
                <c:pt idx="1084">
                  <c:v>0.94194790998439304</c:v>
                </c:pt>
                <c:pt idx="1085">
                  <c:v>0.94194790998439304</c:v>
                </c:pt>
                <c:pt idx="1086">
                  <c:v>0.93689740493388796</c:v>
                </c:pt>
                <c:pt idx="1087">
                  <c:v>0.94194790998439304</c:v>
                </c:pt>
                <c:pt idx="1088">
                  <c:v>0.93689740493388796</c:v>
                </c:pt>
                <c:pt idx="1089">
                  <c:v>0.93689740493388796</c:v>
                </c:pt>
                <c:pt idx="1090">
                  <c:v>0.94194790998439304</c:v>
                </c:pt>
                <c:pt idx="1091">
                  <c:v>0.93689740493388796</c:v>
                </c:pt>
                <c:pt idx="1092">
                  <c:v>0.94194790998439304</c:v>
                </c:pt>
                <c:pt idx="1093">
                  <c:v>0.94194790998439304</c:v>
                </c:pt>
                <c:pt idx="1094">
                  <c:v>0.94194790998439304</c:v>
                </c:pt>
                <c:pt idx="1095">
                  <c:v>0.93689740493388796</c:v>
                </c:pt>
                <c:pt idx="1096">
                  <c:v>0.93689740493388796</c:v>
                </c:pt>
                <c:pt idx="1097">
                  <c:v>0.94194790998439304</c:v>
                </c:pt>
                <c:pt idx="1098">
                  <c:v>0.93689740493388796</c:v>
                </c:pt>
                <c:pt idx="1099">
                  <c:v>0.94194790998439304</c:v>
                </c:pt>
                <c:pt idx="1100">
                  <c:v>0.94194790998439304</c:v>
                </c:pt>
                <c:pt idx="1101">
                  <c:v>0.94194790998439304</c:v>
                </c:pt>
                <c:pt idx="1102">
                  <c:v>0.94194790998439304</c:v>
                </c:pt>
                <c:pt idx="1103">
                  <c:v>0.94194790998439304</c:v>
                </c:pt>
                <c:pt idx="1104">
                  <c:v>0.94194790998439304</c:v>
                </c:pt>
                <c:pt idx="1105">
                  <c:v>0.93689740493388796</c:v>
                </c:pt>
                <c:pt idx="1106">
                  <c:v>0.94194790998439304</c:v>
                </c:pt>
                <c:pt idx="1107">
                  <c:v>0.94194790998439304</c:v>
                </c:pt>
                <c:pt idx="1108">
                  <c:v>0.94194790998439304</c:v>
                </c:pt>
                <c:pt idx="1109">
                  <c:v>0.93689740493388796</c:v>
                </c:pt>
                <c:pt idx="1110">
                  <c:v>0.94194790998439304</c:v>
                </c:pt>
                <c:pt idx="1111">
                  <c:v>0.94194790998439304</c:v>
                </c:pt>
                <c:pt idx="1112">
                  <c:v>0.94194790998439304</c:v>
                </c:pt>
                <c:pt idx="1113">
                  <c:v>0.94194790998439304</c:v>
                </c:pt>
                <c:pt idx="1114">
                  <c:v>0.93689740493388796</c:v>
                </c:pt>
                <c:pt idx="1115">
                  <c:v>0.93689740493388796</c:v>
                </c:pt>
                <c:pt idx="1116">
                  <c:v>0.93689740493388796</c:v>
                </c:pt>
                <c:pt idx="1117">
                  <c:v>0.93689740493388796</c:v>
                </c:pt>
                <c:pt idx="1118">
                  <c:v>0.94194790998439304</c:v>
                </c:pt>
                <c:pt idx="1119">
                  <c:v>0.94194790998439304</c:v>
                </c:pt>
                <c:pt idx="1120">
                  <c:v>0.93689740493388796</c:v>
                </c:pt>
                <c:pt idx="1121">
                  <c:v>0.94194790998439304</c:v>
                </c:pt>
                <c:pt idx="1122">
                  <c:v>0.94194790998439304</c:v>
                </c:pt>
                <c:pt idx="1123">
                  <c:v>0.93689740493388796</c:v>
                </c:pt>
                <c:pt idx="1124">
                  <c:v>0.94194790998439304</c:v>
                </c:pt>
                <c:pt idx="1125">
                  <c:v>0.94194790998439304</c:v>
                </c:pt>
                <c:pt idx="1126">
                  <c:v>0.94194790998439304</c:v>
                </c:pt>
                <c:pt idx="1127">
                  <c:v>0.94194790998439304</c:v>
                </c:pt>
                <c:pt idx="1128">
                  <c:v>0.94194790998439304</c:v>
                </c:pt>
                <c:pt idx="1129">
                  <c:v>0.93689740493388796</c:v>
                </c:pt>
                <c:pt idx="1130">
                  <c:v>0.94194790998439304</c:v>
                </c:pt>
                <c:pt idx="1131">
                  <c:v>0.94194790998439304</c:v>
                </c:pt>
                <c:pt idx="1132">
                  <c:v>0.94194790998439304</c:v>
                </c:pt>
                <c:pt idx="1133">
                  <c:v>0.94194790998439304</c:v>
                </c:pt>
                <c:pt idx="1134">
                  <c:v>0.94194790998439304</c:v>
                </c:pt>
                <c:pt idx="1135">
                  <c:v>0.94194790998439304</c:v>
                </c:pt>
                <c:pt idx="1136">
                  <c:v>0.94194790998439304</c:v>
                </c:pt>
                <c:pt idx="1137">
                  <c:v>0.94194790998439304</c:v>
                </c:pt>
                <c:pt idx="1138">
                  <c:v>0.94194790998439304</c:v>
                </c:pt>
                <c:pt idx="1139">
                  <c:v>0.94194790998439304</c:v>
                </c:pt>
                <c:pt idx="1140">
                  <c:v>0.94194790998439304</c:v>
                </c:pt>
                <c:pt idx="1141">
                  <c:v>0.94194790998439304</c:v>
                </c:pt>
                <c:pt idx="1142">
                  <c:v>0.94194790998439304</c:v>
                </c:pt>
                <c:pt idx="1143">
                  <c:v>0.94194790998439304</c:v>
                </c:pt>
                <c:pt idx="1144">
                  <c:v>0.94194790998439304</c:v>
                </c:pt>
                <c:pt idx="1145">
                  <c:v>0.94194790998439304</c:v>
                </c:pt>
                <c:pt idx="1146">
                  <c:v>0.94194790998439304</c:v>
                </c:pt>
                <c:pt idx="1147">
                  <c:v>0.94194790998439304</c:v>
                </c:pt>
                <c:pt idx="1148">
                  <c:v>0.94194790998439304</c:v>
                </c:pt>
                <c:pt idx="1149">
                  <c:v>0.94194790998439304</c:v>
                </c:pt>
                <c:pt idx="1150">
                  <c:v>0.94194790998439304</c:v>
                </c:pt>
                <c:pt idx="1151">
                  <c:v>0.94194790998439304</c:v>
                </c:pt>
                <c:pt idx="1152">
                  <c:v>0.94194790998439304</c:v>
                </c:pt>
                <c:pt idx="1153">
                  <c:v>0.94194790998439304</c:v>
                </c:pt>
                <c:pt idx="1154">
                  <c:v>0.94194790998439304</c:v>
                </c:pt>
                <c:pt idx="1155">
                  <c:v>0.94194790998439304</c:v>
                </c:pt>
                <c:pt idx="1156">
                  <c:v>0.94194790998439304</c:v>
                </c:pt>
                <c:pt idx="1157">
                  <c:v>0.94194790998439304</c:v>
                </c:pt>
                <c:pt idx="1158">
                  <c:v>0.94194790998439304</c:v>
                </c:pt>
                <c:pt idx="1159">
                  <c:v>0.94194790998439304</c:v>
                </c:pt>
                <c:pt idx="1160">
                  <c:v>0.94194790998439304</c:v>
                </c:pt>
                <c:pt idx="1161">
                  <c:v>0.94194790998439304</c:v>
                </c:pt>
                <c:pt idx="1162">
                  <c:v>0.94194790998439304</c:v>
                </c:pt>
                <c:pt idx="1163">
                  <c:v>0.94194790998439304</c:v>
                </c:pt>
                <c:pt idx="1164">
                  <c:v>0.94194790998439304</c:v>
                </c:pt>
                <c:pt idx="1165">
                  <c:v>0.94194790998439304</c:v>
                </c:pt>
                <c:pt idx="1166">
                  <c:v>0.94194790998439304</c:v>
                </c:pt>
                <c:pt idx="1167">
                  <c:v>0.94194790998439304</c:v>
                </c:pt>
                <c:pt idx="1168">
                  <c:v>0.93689740493388796</c:v>
                </c:pt>
                <c:pt idx="1169">
                  <c:v>0.94194790998439304</c:v>
                </c:pt>
                <c:pt idx="1170">
                  <c:v>0.94194790998439304</c:v>
                </c:pt>
                <c:pt idx="1171">
                  <c:v>0.94194790998439304</c:v>
                </c:pt>
                <c:pt idx="1172">
                  <c:v>0.94194790998439304</c:v>
                </c:pt>
                <c:pt idx="1173">
                  <c:v>0.94194790998439304</c:v>
                </c:pt>
                <c:pt idx="1174">
                  <c:v>0.94194790998439304</c:v>
                </c:pt>
                <c:pt idx="1175">
                  <c:v>0.94194790998439304</c:v>
                </c:pt>
                <c:pt idx="1176">
                  <c:v>0.94194790998439304</c:v>
                </c:pt>
                <c:pt idx="1177">
                  <c:v>0.94194790998439304</c:v>
                </c:pt>
                <c:pt idx="1178">
                  <c:v>0.93689740493388796</c:v>
                </c:pt>
                <c:pt idx="1179">
                  <c:v>0.94194790998439304</c:v>
                </c:pt>
                <c:pt idx="1180">
                  <c:v>0.94194790998439304</c:v>
                </c:pt>
                <c:pt idx="1181">
                  <c:v>0.94194790998439304</c:v>
                </c:pt>
                <c:pt idx="1182">
                  <c:v>0.94194790998439304</c:v>
                </c:pt>
                <c:pt idx="1183">
                  <c:v>0.94194790998439304</c:v>
                </c:pt>
                <c:pt idx="1184">
                  <c:v>0.94194790998439304</c:v>
                </c:pt>
                <c:pt idx="1185">
                  <c:v>0.94194790998439304</c:v>
                </c:pt>
                <c:pt idx="1186">
                  <c:v>0.94194790998439304</c:v>
                </c:pt>
                <c:pt idx="1187">
                  <c:v>0.94194790998439304</c:v>
                </c:pt>
                <c:pt idx="1188">
                  <c:v>0.94194790998439304</c:v>
                </c:pt>
                <c:pt idx="1189">
                  <c:v>0.94194790998439304</c:v>
                </c:pt>
                <c:pt idx="1190">
                  <c:v>0.94194790998439304</c:v>
                </c:pt>
                <c:pt idx="1191">
                  <c:v>0.94194790998439304</c:v>
                </c:pt>
                <c:pt idx="1192">
                  <c:v>0.94194790998439304</c:v>
                </c:pt>
                <c:pt idx="1193">
                  <c:v>0.94194790998439304</c:v>
                </c:pt>
                <c:pt idx="1194">
                  <c:v>0.94194790998439304</c:v>
                </c:pt>
                <c:pt idx="1195">
                  <c:v>0.94194790998439304</c:v>
                </c:pt>
                <c:pt idx="1196">
                  <c:v>0.94194790998439304</c:v>
                </c:pt>
                <c:pt idx="1197">
                  <c:v>0.94194790998439304</c:v>
                </c:pt>
                <c:pt idx="1198">
                  <c:v>0.94194790998439304</c:v>
                </c:pt>
                <c:pt idx="1199">
                  <c:v>0.94194790998439304</c:v>
                </c:pt>
                <c:pt idx="1200">
                  <c:v>0.94194790998439304</c:v>
                </c:pt>
                <c:pt idx="1201">
                  <c:v>0.94194790998439304</c:v>
                </c:pt>
                <c:pt idx="1202">
                  <c:v>0.94194790998439304</c:v>
                </c:pt>
                <c:pt idx="1203">
                  <c:v>0.94194790998439304</c:v>
                </c:pt>
                <c:pt idx="1204">
                  <c:v>0.94194790998439304</c:v>
                </c:pt>
                <c:pt idx="1205">
                  <c:v>0.94194790998439304</c:v>
                </c:pt>
                <c:pt idx="1206">
                  <c:v>0.94194790998439304</c:v>
                </c:pt>
                <c:pt idx="1207">
                  <c:v>0.94194790998439304</c:v>
                </c:pt>
                <c:pt idx="1208">
                  <c:v>0.94194790998439304</c:v>
                </c:pt>
                <c:pt idx="1209">
                  <c:v>0.94194790998439304</c:v>
                </c:pt>
                <c:pt idx="1210">
                  <c:v>0.94194790998439304</c:v>
                </c:pt>
                <c:pt idx="1211">
                  <c:v>0.93689740493388796</c:v>
                </c:pt>
                <c:pt idx="1212">
                  <c:v>0.94194790998439304</c:v>
                </c:pt>
                <c:pt idx="1213">
                  <c:v>0.94194790998439304</c:v>
                </c:pt>
                <c:pt idx="1214">
                  <c:v>0.94194790998439304</c:v>
                </c:pt>
                <c:pt idx="1215">
                  <c:v>0.94194790998439304</c:v>
                </c:pt>
                <c:pt idx="1216">
                  <c:v>0.94194790998439304</c:v>
                </c:pt>
                <c:pt idx="1217">
                  <c:v>0.94194790998439304</c:v>
                </c:pt>
                <c:pt idx="1218">
                  <c:v>0.94194790998439304</c:v>
                </c:pt>
                <c:pt idx="1219">
                  <c:v>0.94194790998439304</c:v>
                </c:pt>
                <c:pt idx="1220">
                  <c:v>0.94194790998439304</c:v>
                </c:pt>
                <c:pt idx="1221">
                  <c:v>0.94194790998439304</c:v>
                </c:pt>
                <c:pt idx="1222">
                  <c:v>0.94194790998439304</c:v>
                </c:pt>
                <c:pt idx="1223">
                  <c:v>0.94194790998439304</c:v>
                </c:pt>
                <c:pt idx="1224">
                  <c:v>0.94194790998439304</c:v>
                </c:pt>
                <c:pt idx="1225">
                  <c:v>0.94194790998439304</c:v>
                </c:pt>
                <c:pt idx="1226">
                  <c:v>0.94194790998439304</c:v>
                </c:pt>
                <c:pt idx="1227">
                  <c:v>0.94194790998439304</c:v>
                </c:pt>
                <c:pt idx="1228">
                  <c:v>0.94194790998439304</c:v>
                </c:pt>
                <c:pt idx="1229">
                  <c:v>0.94194790998439304</c:v>
                </c:pt>
                <c:pt idx="1230">
                  <c:v>0.94194790998439304</c:v>
                </c:pt>
                <c:pt idx="1231">
                  <c:v>0.94194790998439304</c:v>
                </c:pt>
                <c:pt idx="1232">
                  <c:v>0.94194790998439304</c:v>
                </c:pt>
                <c:pt idx="1233">
                  <c:v>0.94194790998439304</c:v>
                </c:pt>
                <c:pt idx="1234">
                  <c:v>0.94194790998439304</c:v>
                </c:pt>
                <c:pt idx="1235">
                  <c:v>0.94194790998439304</c:v>
                </c:pt>
                <c:pt idx="1236">
                  <c:v>0.94194790998439304</c:v>
                </c:pt>
                <c:pt idx="1237">
                  <c:v>0.94194790998439304</c:v>
                </c:pt>
                <c:pt idx="1238">
                  <c:v>0.94194790998439304</c:v>
                </c:pt>
                <c:pt idx="1239">
                  <c:v>0.94194790998439304</c:v>
                </c:pt>
                <c:pt idx="1240">
                  <c:v>0.94194790998439304</c:v>
                </c:pt>
                <c:pt idx="1241">
                  <c:v>0.94194790998439304</c:v>
                </c:pt>
                <c:pt idx="1242">
                  <c:v>0.94194790998439304</c:v>
                </c:pt>
                <c:pt idx="1243">
                  <c:v>0.94194790998439304</c:v>
                </c:pt>
                <c:pt idx="1244">
                  <c:v>0.94194790998439304</c:v>
                </c:pt>
                <c:pt idx="1245">
                  <c:v>0.93689740493388796</c:v>
                </c:pt>
                <c:pt idx="1246">
                  <c:v>0.94194790998439304</c:v>
                </c:pt>
                <c:pt idx="1247">
                  <c:v>0.94194790998439304</c:v>
                </c:pt>
                <c:pt idx="1248">
                  <c:v>0.94194790998439304</c:v>
                </c:pt>
                <c:pt idx="1249">
                  <c:v>0.94194790998439304</c:v>
                </c:pt>
                <c:pt idx="1250">
                  <c:v>0.94194790998439304</c:v>
                </c:pt>
                <c:pt idx="1251">
                  <c:v>0.94194790998439304</c:v>
                </c:pt>
                <c:pt idx="1252">
                  <c:v>0.94194790998439304</c:v>
                </c:pt>
                <c:pt idx="1253">
                  <c:v>0.94194790998439304</c:v>
                </c:pt>
                <c:pt idx="1254">
                  <c:v>0.94194790998439304</c:v>
                </c:pt>
                <c:pt idx="1255">
                  <c:v>0.93689740493388796</c:v>
                </c:pt>
                <c:pt idx="1256">
                  <c:v>0.94194790998439304</c:v>
                </c:pt>
                <c:pt idx="1257">
                  <c:v>0.94194790998439304</c:v>
                </c:pt>
                <c:pt idx="1258">
                  <c:v>0.94194790998439304</c:v>
                </c:pt>
                <c:pt idx="1259">
                  <c:v>0.94194790998439304</c:v>
                </c:pt>
                <c:pt idx="1260">
                  <c:v>0.94194790998439304</c:v>
                </c:pt>
                <c:pt idx="1261">
                  <c:v>0.94194790998439304</c:v>
                </c:pt>
                <c:pt idx="1262">
                  <c:v>0.94194790998439304</c:v>
                </c:pt>
                <c:pt idx="1263">
                  <c:v>0.93689740493388796</c:v>
                </c:pt>
                <c:pt idx="1264">
                  <c:v>0.94194790998439304</c:v>
                </c:pt>
                <c:pt idx="1265">
                  <c:v>0.94194790998439304</c:v>
                </c:pt>
                <c:pt idx="1266">
                  <c:v>0.94194790998439304</c:v>
                </c:pt>
                <c:pt idx="1267">
                  <c:v>0.94194790998439304</c:v>
                </c:pt>
                <c:pt idx="1268">
                  <c:v>0.94194790998439304</c:v>
                </c:pt>
                <c:pt idx="1269">
                  <c:v>0.94194790998439304</c:v>
                </c:pt>
                <c:pt idx="1270">
                  <c:v>0.94194790998439304</c:v>
                </c:pt>
                <c:pt idx="1271">
                  <c:v>0.94194790998439304</c:v>
                </c:pt>
                <c:pt idx="1272">
                  <c:v>0.94194790998439304</c:v>
                </c:pt>
                <c:pt idx="1273">
                  <c:v>0.93689740493388796</c:v>
                </c:pt>
                <c:pt idx="1274">
                  <c:v>0.94194790998439304</c:v>
                </c:pt>
                <c:pt idx="1275">
                  <c:v>0.93689740493388796</c:v>
                </c:pt>
                <c:pt idx="1276">
                  <c:v>0.94194790998439304</c:v>
                </c:pt>
                <c:pt idx="1277">
                  <c:v>0.94194790998439304</c:v>
                </c:pt>
                <c:pt idx="1278">
                  <c:v>0.94194790998439304</c:v>
                </c:pt>
              </c:numCache>
            </c:numRef>
          </c:val>
          <c:smooth val="0"/>
          <c:extLst>
            <c:ext xmlns:c16="http://schemas.microsoft.com/office/drawing/2014/chart" uri="{C3380CC4-5D6E-409C-BE32-E72D297353CC}">
              <c16:uniqueId val="{00000000-E2A9-41DF-942B-7D62078AD694}"/>
            </c:ext>
          </c:extLst>
        </c:ser>
        <c:dLbls>
          <c:showLegendKey val="0"/>
          <c:showVal val="0"/>
          <c:showCatName val="0"/>
          <c:showSerName val="0"/>
          <c:showPercent val="0"/>
          <c:showBubbleSize val="0"/>
        </c:dLbls>
        <c:smooth val="0"/>
        <c:axId val="1882520863"/>
        <c:axId val="1882525023"/>
      </c:lineChart>
      <c:catAx>
        <c:axId val="1882520863"/>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Feature</a:t>
                </a:r>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82525023"/>
        <c:crosses val="autoZero"/>
        <c:auto val="1"/>
        <c:lblAlgn val="ctr"/>
        <c:lblOffset val="100"/>
        <c:noMultiLvlLbl val="0"/>
      </c:catAx>
      <c:valAx>
        <c:axId val="1882525023"/>
        <c:scaling>
          <c:orientation val="minMax"/>
          <c:max val="0.97"/>
          <c:min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Accuracy</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825208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CTDC</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Sheet6!$C$2</c:f>
              <c:strCache>
                <c:ptCount val="1"/>
                <c:pt idx="0">
                  <c:v>Accuracy</c:v>
                </c:pt>
              </c:strCache>
            </c:strRef>
          </c:tx>
          <c:spPr>
            <a:solidFill>
              <a:schemeClr val="accent1"/>
            </a:solidFill>
            <a:ln>
              <a:noFill/>
            </a:ln>
            <a:effectLst/>
          </c:spPr>
          <c:invertIfNegative val="0"/>
          <c:trendline>
            <c:spPr>
              <a:ln w="44450" cap="rnd">
                <a:solidFill>
                  <a:srgbClr val="FF0000"/>
                </a:solidFill>
                <a:prstDash val="sysDot"/>
              </a:ln>
              <a:effectLst/>
            </c:spPr>
            <c:trendlineType val="log"/>
            <c:dispRSqr val="0"/>
            <c:dispEq val="0"/>
          </c:trendline>
          <c:cat>
            <c:strRef>
              <c:f>Sheet6!$B$3:$B$5</c:f>
              <c:strCache>
                <c:ptCount val="3"/>
                <c:pt idx="0">
                  <c:v>original</c:v>
                </c:pt>
                <c:pt idx="1">
                  <c:v>z=2</c:v>
                </c:pt>
                <c:pt idx="2">
                  <c:v>z=3</c:v>
                </c:pt>
              </c:strCache>
            </c:strRef>
          </c:cat>
          <c:val>
            <c:numRef>
              <c:f>Sheet6!$C$3:$C$5</c:f>
              <c:numCache>
                <c:formatCode>General</c:formatCode>
                <c:ptCount val="3"/>
                <c:pt idx="0">
                  <c:v>89.39</c:v>
                </c:pt>
                <c:pt idx="1">
                  <c:v>88.31</c:v>
                </c:pt>
                <c:pt idx="2">
                  <c:v>88.74</c:v>
                </c:pt>
              </c:numCache>
            </c:numRef>
          </c:val>
          <c:extLst>
            <c:ext xmlns:c16="http://schemas.microsoft.com/office/drawing/2014/chart" uri="{C3380CC4-5D6E-409C-BE32-E72D297353CC}">
              <c16:uniqueId val="{00000000-5E5E-49B5-A354-CB9D8660CD15}"/>
            </c:ext>
          </c:extLst>
        </c:ser>
        <c:dLbls>
          <c:showLegendKey val="0"/>
          <c:showVal val="0"/>
          <c:showCatName val="0"/>
          <c:showSerName val="0"/>
          <c:showPercent val="0"/>
          <c:showBubbleSize val="0"/>
        </c:dLbls>
        <c:gapWidth val="25"/>
        <c:overlap val="-27"/>
        <c:axId val="351052287"/>
        <c:axId val="351062271"/>
      </c:barChart>
      <c:catAx>
        <c:axId val="35105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51062271"/>
        <c:crosses val="autoZero"/>
        <c:auto val="1"/>
        <c:lblAlgn val="ctr"/>
        <c:lblOffset val="100"/>
        <c:noMultiLvlLbl val="0"/>
      </c:catAx>
      <c:valAx>
        <c:axId val="351062271"/>
        <c:scaling>
          <c:orientation val="minMax"/>
          <c:max val="89.5"/>
          <c:min val="8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510522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AAC</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Sheet6!$H$2</c:f>
              <c:strCache>
                <c:ptCount val="1"/>
                <c:pt idx="0">
                  <c:v>Accuracy</c:v>
                </c:pt>
              </c:strCache>
            </c:strRef>
          </c:tx>
          <c:spPr>
            <a:solidFill>
              <a:schemeClr val="accent1"/>
            </a:solidFill>
            <a:ln>
              <a:noFill/>
            </a:ln>
            <a:effectLst/>
          </c:spPr>
          <c:invertIfNegative val="0"/>
          <c:trendline>
            <c:spPr>
              <a:ln w="41275" cap="rnd">
                <a:solidFill>
                  <a:srgbClr val="FF0000"/>
                </a:solidFill>
                <a:prstDash val="sysDot"/>
              </a:ln>
              <a:effectLst/>
            </c:spPr>
            <c:trendlineType val="log"/>
            <c:dispRSqr val="0"/>
            <c:dispEq val="0"/>
          </c:trendline>
          <c:cat>
            <c:strRef>
              <c:f>Sheet6!$G$3:$G$5</c:f>
              <c:strCache>
                <c:ptCount val="3"/>
                <c:pt idx="0">
                  <c:v>original</c:v>
                </c:pt>
                <c:pt idx="1">
                  <c:v>z=2</c:v>
                </c:pt>
                <c:pt idx="2">
                  <c:v>z=3</c:v>
                </c:pt>
              </c:strCache>
            </c:strRef>
          </c:cat>
          <c:val>
            <c:numRef>
              <c:f>Sheet6!$H$3:$H$5</c:f>
              <c:numCache>
                <c:formatCode>General</c:formatCode>
                <c:ptCount val="3"/>
                <c:pt idx="0">
                  <c:v>90.69</c:v>
                </c:pt>
                <c:pt idx="1">
                  <c:v>89.82</c:v>
                </c:pt>
                <c:pt idx="2">
                  <c:v>90.04</c:v>
                </c:pt>
              </c:numCache>
            </c:numRef>
          </c:val>
          <c:extLst>
            <c:ext xmlns:c16="http://schemas.microsoft.com/office/drawing/2014/chart" uri="{C3380CC4-5D6E-409C-BE32-E72D297353CC}">
              <c16:uniqueId val="{00000000-DE8A-42E4-B615-BB2B331B6B93}"/>
            </c:ext>
          </c:extLst>
        </c:ser>
        <c:dLbls>
          <c:showLegendKey val="0"/>
          <c:showVal val="0"/>
          <c:showCatName val="0"/>
          <c:showSerName val="0"/>
          <c:showPercent val="0"/>
          <c:showBubbleSize val="0"/>
        </c:dLbls>
        <c:gapWidth val="25"/>
        <c:overlap val="-27"/>
        <c:axId val="351822495"/>
        <c:axId val="351827487"/>
      </c:barChart>
      <c:catAx>
        <c:axId val="351822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51827487"/>
        <c:crosses val="autoZero"/>
        <c:auto val="1"/>
        <c:lblAlgn val="ctr"/>
        <c:lblOffset val="100"/>
        <c:noMultiLvlLbl val="0"/>
      </c:catAx>
      <c:valAx>
        <c:axId val="351827487"/>
        <c:scaling>
          <c:orientation val="minMax"/>
          <c:max val="90.7"/>
          <c:min val="89.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518224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t>DC</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Sheet6!$M$2</c:f>
              <c:strCache>
                <c:ptCount val="1"/>
                <c:pt idx="0">
                  <c:v>Accuracy</c:v>
                </c:pt>
              </c:strCache>
            </c:strRef>
          </c:tx>
          <c:spPr>
            <a:solidFill>
              <a:schemeClr val="accent1"/>
            </a:solidFill>
            <a:ln>
              <a:noFill/>
            </a:ln>
            <a:effectLst/>
          </c:spPr>
          <c:invertIfNegative val="0"/>
          <c:trendline>
            <c:spPr>
              <a:ln w="47625" cap="rnd">
                <a:solidFill>
                  <a:srgbClr val="FF0000"/>
                </a:solidFill>
                <a:prstDash val="sysDot"/>
              </a:ln>
              <a:effectLst/>
            </c:spPr>
            <c:trendlineType val="log"/>
            <c:dispRSqr val="0"/>
            <c:dispEq val="0"/>
          </c:trendline>
          <c:cat>
            <c:strRef>
              <c:f>Sheet6!$L$3:$L$5</c:f>
              <c:strCache>
                <c:ptCount val="3"/>
                <c:pt idx="0">
                  <c:v>original</c:v>
                </c:pt>
                <c:pt idx="1">
                  <c:v>z=2</c:v>
                </c:pt>
                <c:pt idx="2">
                  <c:v>z=3</c:v>
                </c:pt>
              </c:strCache>
            </c:strRef>
          </c:cat>
          <c:val>
            <c:numRef>
              <c:f>Sheet6!$M$3:$M$5</c:f>
              <c:numCache>
                <c:formatCode>General</c:formatCode>
                <c:ptCount val="3"/>
                <c:pt idx="0">
                  <c:v>87.66</c:v>
                </c:pt>
                <c:pt idx="1">
                  <c:v>87.55</c:v>
                </c:pt>
                <c:pt idx="2">
                  <c:v>84.3</c:v>
                </c:pt>
              </c:numCache>
            </c:numRef>
          </c:val>
          <c:extLst>
            <c:ext xmlns:c16="http://schemas.microsoft.com/office/drawing/2014/chart" uri="{C3380CC4-5D6E-409C-BE32-E72D297353CC}">
              <c16:uniqueId val="{00000000-229F-4E55-A324-F29686416530}"/>
            </c:ext>
          </c:extLst>
        </c:ser>
        <c:dLbls>
          <c:showLegendKey val="0"/>
          <c:showVal val="0"/>
          <c:showCatName val="0"/>
          <c:showSerName val="0"/>
          <c:showPercent val="0"/>
          <c:showBubbleSize val="0"/>
        </c:dLbls>
        <c:gapWidth val="25"/>
        <c:overlap val="-27"/>
        <c:axId val="351059775"/>
        <c:axId val="351065183"/>
      </c:barChart>
      <c:catAx>
        <c:axId val="351059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51065183"/>
        <c:crosses val="autoZero"/>
        <c:auto val="1"/>
        <c:lblAlgn val="ctr"/>
        <c:lblOffset val="100"/>
        <c:noMultiLvlLbl val="0"/>
      </c:catAx>
      <c:valAx>
        <c:axId val="351065183"/>
        <c:scaling>
          <c:orientation val="minMax"/>
          <c:min val="8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51059775"/>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0" i="0" u="none" strike="noStrike" kern="1200" spc="0" baseline="0">
                <a:solidFill>
                  <a:schemeClr val="tx1">
                    <a:lumMod val="65000"/>
                    <a:lumOff val="35000"/>
                  </a:schemeClr>
                </a:solidFill>
                <a:latin typeface="+mn-lt"/>
                <a:ea typeface="+mn-ea"/>
                <a:cs typeface="+mn-cs"/>
              </a:defRPr>
            </a:pPr>
            <a:r>
              <a:rPr lang="en-US" sz="2500" dirty="0"/>
              <a:t>DC-based Classifier</a:t>
            </a:r>
          </a:p>
        </c:rich>
      </c:tx>
      <c:layout/>
      <c:overlay val="0"/>
      <c:spPr>
        <a:noFill/>
        <a:ln>
          <a:noFill/>
        </a:ln>
        <a:effectLst/>
      </c:spPr>
      <c:txPr>
        <a:bodyPr rot="0" spcFirstLastPara="1" vertOverflow="ellipsis" vert="horz" wrap="square" anchor="ctr" anchorCtr="1"/>
        <a:lstStyle/>
        <a:p>
          <a:pPr>
            <a:defRPr sz="25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Sheet2!$F$2</c:f>
              <c:strCache>
                <c:ptCount val="1"/>
                <c:pt idx="0">
                  <c:v>Accuracy (%)</c:v>
                </c:pt>
              </c:strCache>
            </c:strRef>
          </c:tx>
          <c:spPr>
            <a:solidFill>
              <a:schemeClr val="accent1"/>
            </a:solidFill>
            <a:ln>
              <a:noFill/>
            </a:ln>
            <a:effectLst/>
          </c:spPr>
          <c:invertIfNegative val="0"/>
          <c:cat>
            <c:strRef>
              <c:f>Sheet2!$E$3:$E$5</c:f>
              <c:strCache>
                <c:ptCount val="3"/>
                <c:pt idx="0">
                  <c:v>DC</c:v>
                </c:pt>
                <c:pt idx="1">
                  <c:v>DC_4</c:v>
                </c:pt>
                <c:pt idx="2">
                  <c:v>DC_4 FS</c:v>
                </c:pt>
              </c:strCache>
            </c:strRef>
          </c:cat>
          <c:val>
            <c:numRef>
              <c:f>Sheet2!$F$3:$F$5</c:f>
              <c:numCache>
                <c:formatCode>General</c:formatCode>
                <c:ptCount val="3"/>
                <c:pt idx="0">
                  <c:v>93.6</c:v>
                </c:pt>
                <c:pt idx="1">
                  <c:v>94.19</c:v>
                </c:pt>
                <c:pt idx="2">
                  <c:v>96.19</c:v>
                </c:pt>
              </c:numCache>
            </c:numRef>
          </c:val>
          <c:extLst>
            <c:ext xmlns:c16="http://schemas.microsoft.com/office/drawing/2014/chart" uri="{C3380CC4-5D6E-409C-BE32-E72D297353CC}">
              <c16:uniqueId val="{00000000-7D48-494B-B6B8-D10115C07570}"/>
            </c:ext>
          </c:extLst>
        </c:ser>
        <c:dLbls>
          <c:showLegendKey val="0"/>
          <c:showVal val="0"/>
          <c:showCatName val="0"/>
          <c:showSerName val="0"/>
          <c:showPercent val="0"/>
          <c:showBubbleSize val="0"/>
        </c:dLbls>
        <c:gapWidth val="25"/>
        <c:overlap val="-27"/>
        <c:axId val="436194360"/>
        <c:axId val="436188456"/>
      </c:barChart>
      <c:catAx>
        <c:axId val="436194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mn-lt"/>
                <a:ea typeface="+mn-ea"/>
                <a:cs typeface="+mn-cs"/>
              </a:defRPr>
            </a:pPr>
            <a:endParaRPr lang="en-US"/>
          </a:p>
        </c:txPr>
        <c:crossAx val="436188456"/>
        <c:crosses val="autoZero"/>
        <c:auto val="1"/>
        <c:lblAlgn val="ctr"/>
        <c:lblOffset val="100"/>
        <c:noMultiLvlLbl val="0"/>
      </c:catAx>
      <c:valAx>
        <c:axId val="436188456"/>
        <c:scaling>
          <c:orientation val="minMax"/>
          <c:max val="96.5"/>
          <c:min val="9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mn-lt"/>
                <a:ea typeface="+mn-ea"/>
                <a:cs typeface="+mn-cs"/>
              </a:defRPr>
            </a:pPr>
            <a:endParaRPr lang="en-US"/>
          </a:p>
        </c:txPr>
        <c:crossAx val="43619436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2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sz="2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0" i="0" u="none" strike="noStrike" kern="1200" spc="0" baseline="0">
                <a:solidFill>
                  <a:schemeClr val="tx1">
                    <a:lumMod val="65000"/>
                    <a:lumOff val="35000"/>
                  </a:schemeClr>
                </a:solidFill>
                <a:latin typeface="+mn-lt"/>
                <a:ea typeface="+mn-ea"/>
                <a:cs typeface="+mn-cs"/>
              </a:defRPr>
            </a:pPr>
            <a:r>
              <a:rPr lang="en-US" sz="2500" dirty="0"/>
              <a:t>AAC-based</a:t>
            </a:r>
            <a:r>
              <a:rPr lang="en-US" sz="2500" baseline="0" dirty="0"/>
              <a:t> classifier</a:t>
            </a:r>
            <a:endParaRPr lang="en-US" sz="2500" dirty="0"/>
          </a:p>
        </c:rich>
      </c:tx>
      <c:layout/>
      <c:overlay val="0"/>
      <c:spPr>
        <a:noFill/>
        <a:ln>
          <a:noFill/>
        </a:ln>
        <a:effectLst/>
      </c:spPr>
      <c:txPr>
        <a:bodyPr rot="0" spcFirstLastPara="1" vertOverflow="ellipsis" vert="horz" wrap="square" anchor="ctr" anchorCtr="1"/>
        <a:lstStyle/>
        <a:p>
          <a:pPr>
            <a:defRPr sz="25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Sheet2!$C$2</c:f>
              <c:strCache>
                <c:ptCount val="1"/>
                <c:pt idx="0">
                  <c:v>Accuracy (%)</c:v>
                </c:pt>
              </c:strCache>
            </c:strRef>
          </c:tx>
          <c:spPr>
            <a:solidFill>
              <a:schemeClr val="accent1"/>
            </a:solidFill>
            <a:ln>
              <a:noFill/>
            </a:ln>
            <a:effectLst/>
          </c:spPr>
          <c:invertIfNegative val="0"/>
          <c:cat>
            <c:strRef>
              <c:f>Sheet2!$B$3:$B$5</c:f>
              <c:strCache>
                <c:ptCount val="3"/>
                <c:pt idx="0">
                  <c:v>AAC</c:v>
                </c:pt>
                <c:pt idx="1">
                  <c:v>AAC_7</c:v>
                </c:pt>
                <c:pt idx="2">
                  <c:v>AAC_7 FS</c:v>
                </c:pt>
              </c:strCache>
            </c:strRef>
          </c:cat>
          <c:val>
            <c:numRef>
              <c:f>Sheet2!$C$3:$C$5</c:f>
              <c:numCache>
                <c:formatCode>General</c:formatCode>
                <c:ptCount val="3"/>
                <c:pt idx="0">
                  <c:v>67.989999999999995</c:v>
                </c:pt>
                <c:pt idx="1">
                  <c:v>86.97</c:v>
                </c:pt>
                <c:pt idx="2">
                  <c:v>88.06</c:v>
                </c:pt>
              </c:numCache>
            </c:numRef>
          </c:val>
          <c:extLst>
            <c:ext xmlns:c16="http://schemas.microsoft.com/office/drawing/2014/chart" uri="{C3380CC4-5D6E-409C-BE32-E72D297353CC}">
              <c16:uniqueId val="{00000000-E882-44EA-9758-49467C7BD559}"/>
            </c:ext>
          </c:extLst>
        </c:ser>
        <c:dLbls>
          <c:showLegendKey val="0"/>
          <c:showVal val="0"/>
          <c:showCatName val="0"/>
          <c:showSerName val="0"/>
          <c:showPercent val="0"/>
          <c:showBubbleSize val="0"/>
        </c:dLbls>
        <c:gapWidth val="25"/>
        <c:overlap val="59"/>
        <c:axId val="340636744"/>
        <c:axId val="442624408"/>
      </c:barChart>
      <c:catAx>
        <c:axId val="340636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42624408"/>
        <c:crosses val="autoZero"/>
        <c:auto val="1"/>
        <c:lblAlgn val="ctr"/>
        <c:lblOffset val="100"/>
        <c:noMultiLvlLbl val="0"/>
      </c:catAx>
      <c:valAx>
        <c:axId val="442624408"/>
        <c:scaling>
          <c:orientation val="minMax"/>
          <c:min val="6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406367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2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Identifying</a:t>
            </a:r>
            <a:r>
              <a:rPr lang="en-US" sz="2400" baseline="0"/>
              <a:t> NR and Non-NR</a:t>
            </a:r>
            <a:endParaRPr lang="en-US" sz="2400"/>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Sheet3!$C$2</c:f>
              <c:strCache>
                <c:ptCount val="1"/>
                <c:pt idx="0">
                  <c:v>Accuracy (%)</c:v>
                </c:pt>
              </c:strCache>
            </c:strRef>
          </c:tx>
          <c:spPr>
            <a:solidFill>
              <a:schemeClr val="accent1"/>
            </a:solidFill>
            <a:ln>
              <a:noFill/>
            </a:ln>
            <a:effectLst/>
          </c:spPr>
          <c:invertIfNegative val="0"/>
          <c:cat>
            <c:strRef>
              <c:f>Sheet3!$B$3:$B$7</c:f>
              <c:strCache>
                <c:ptCount val="5"/>
                <c:pt idx="0">
                  <c:v>NR-2L</c:v>
                </c:pt>
                <c:pt idx="1">
                  <c:v>AAC_3</c:v>
                </c:pt>
                <c:pt idx="2">
                  <c:v>DC_2</c:v>
                </c:pt>
                <c:pt idx="3">
                  <c:v>AAC_3 FS</c:v>
                </c:pt>
                <c:pt idx="4">
                  <c:v>DC_2 FS</c:v>
                </c:pt>
              </c:strCache>
            </c:strRef>
          </c:cat>
          <c:val>
            <c:numRef>
              <c:f>Sheet3!$C$3:$C$7</c:f>
              <c:numCache>
                <c:formatCode>General</c:formatCode>
                <c:ptCount val="5"/>
                <c:pt idx="0">
                  <c:v>92.56</c:v>
                </c:pt>
                <c:pt idx="1">
                  <c:v>97.56</c:v>
                </c:pt>
                <c:pt idx="2">
                  <c:v>97.87</c:v>
                </c:pt>
                <c:pt idx="3">
                  <c:v>97.87</c:v>
                </c:pt>
                <c:pt idx="4">
                  <c:v>98.48</c:v>
                </c:pt>
              </c:numCache>
            </c:numRef>
          </c:val>
          <c:extLst>
            <c:ext xmlns:c16="http://schemas.microsoft.com/office/drawing/2014/chart" uri="{C3380CC4-5D6E-409C-BE32-E72D297353CC}">
              <c16:uniqueId val="{00000000-2B5A-4C9D-848B-9D589E0FBA2D}"/>
            </c:ext>
          </c:extLst>
        </c:ser>
        <c:dLbls>
          <c:showLegendKey val="0"/>
          <c:showVal val="0"/>
          <c:showCatName val="0"/>
          <c:showSerName val="0"/>
          <c:showPercent val="0"/>
          <c:showBubbleSize val="0"/>
        </c:dLbls>
        <c:gapWidth val="25"/>
        <c:overlap val="-27"/>
        <c:axId val="571112144"/>
        <c:axId val="441243560"/>
      </c:barChart>
      <c:catAx>
        <c:axId val="57111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243560"/>
        <c:crosses val="autoZero"/>
        <c:auto val="1"/>
        <c:lblAlgn val="ctr"/>
        <c:lblOffset val="100"/>
        <c:noMultiLvlLbl val="0"/>
      </c:catAx>
      <c:valAx>
        <c:axId val="441243560"/>
        <c:scaling>
          <c:orientation val="minMax"/>
          <c:min val="9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71112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8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Identifying NR Subfamilies</a:t>
            </a:r>
            <a:r>
              <a:rPr lang="en-US" sz="2400" baseline="0"/>
              <a:t> </a:t>
            </a:r>
            <a:endParaRPr lang="en-US" sz="2400"/>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Sheet3!$G$2</c:f>
              <c:strCache>
                <c:ptCount val="1"/>
                <c:pt idx="0">
                  <c:v>Accuracy (%)</c:v>
                </c:pt>
              </c:strCache>
            </c:strRef>
          </c:tx>
          <c:spPr>
            <a:solidFill>
              <a:schemeClr val="accent1"/>
            </a:solidFill>
            <a:ln>
              <a:noFill/>
            </a:ln>
            <a:effectLst/>
          </c:spPr>
          <c:invertIfNegative val="0"/>
          <c:cat>
            <c:strRef>
              <c:f>Sheet3!$F$3:$F$7</c:f>
              <c:strCache>
                <c:ptCount val="5"/>
                <c:pt idx="0">
                  <c:v>NR-2L</c:v>
                </c:pt>
                <c:pt idx="1">
                  <c:v>AAC_5</c:v>
                </c:pt>
                <c:pt idx="2">
                  <c:v>DC_2</c:v>
                </c:pt>
                <c:pt idx="3">
                  <c:v>AAC_5 FS</c:v>
                </c:pt>
                <c:pt idx="4">
                  <c:v>DC_2 FS</c:v>
                </c:pt>
              </c:strCache>
            </c:strRef>
          </c:cat>
          <c:val>
            <c:numRef>
              <c:f>Sheet3!$G$3:$G$7</c:f>
              <c:numCache>
                <c:formatCode>General</c:formatCode>
                <c:ptCount val="5"/>
                <c:pt idx="0">
                  <c:v>88.68</c:v>
                </c:pt>
                <c:pt idx="1">
                  <c:v>81.760000000000005</c:v>
                </c:pt>
                <c:pt idx="2">
                  <c:v>91.81</c:v>
                </c:pt>
                <c:pt idx="3">
                  <c:v>83.01</c:v>
                </c:pt>
                <c:pt idx="4">
                  <c:v>94.33</c:v>
                </c:pt>
              </c:numCache>
            </c:numRef>
          </c:val>
          <c:extLst>
            <c:ext xmlns:c16="http://schemas.microsoft.com/office/drawing/2014/chart" uri="{C3380CC4-5D6E-409C-BE32-E72D297353CC}">
              <c16:uniqueId val="{00000000-65AD-4D08-B29F-124DEC638CF7}"/>
            </c:ext>
          </c:extLst>
        </c:ser>
        <c:dLbls>
          <c:showLegendKey val="0"/>
          <c:showVal val="0"/>
          <c:showCatName val="0"/>
          <c:showSerName val="0"/>
          <c:showPercent val="0"/>
          <c:showBubbleSize val="0"/>
        </c:dLbls>
        <c:gapWidth val="25"/>
        <c:overlap val="-27"/>
        <c:axId val="431921168"/>
        <c:axId val="431921496"/>
      </c:barChart>
      <c:catAx>
        <c:axId val="43192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921496"/>
        <c:crosses val="autoZero"/>
        <c:auto val="1"/>
        <c:lblAlgn val="ctr"/>
        <c:lblOffset val="100"/>
        <c:noMultiLvlLbl val="0"/>
      </c:catAx>
      <c:valAx>
        <c:axId val="431921496"/>
        <c:scaling>
          <c:orientation val="minMax"/>
          <c:min val="8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319211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8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t>Accuracy for </a:t>
            </a:r>
            <a:r>
              <a:rPr lang="en-US" sz="2400" b="0" i="0" u="none" strike="noStrike" baseline="0" dirty="0">
                <a:effectLst/>
              </a:rPr>
              <a:t>Transmembrane receptor (rhodopsin family) family </a:t>
            </a:r>
            <a:r>
              <a:rPr lang="en-US" sz="2400" dirty="0"/>
              <a:t> </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Sheet4!$G$2</c:f>
              <c:strCache>
                <c:ptCount val="1"/>
                <c:pt idx="0">
                  <c:v>Accuracy (%)</c:v>
                </c:pt>
              </c:strCache>
            </c:strRef>
          </c:tx>
          <c:spPr>
            <a:solidFill>
              <a:schemeClr val="accent1"/>
            </a:solidFill>
            <a:ln>
              <a:noFill/>
            </a:ln>
            <a:effectLst/>
          </c:spPr>
          <c:invertIfNegative val="0"/>
          <c:cat>
            <c:strRef>
              <c:f>Sheet4!$F$3:$F$5</c:f>
              <c:strCache>
                <c:ptCount val="3"/>
                <c:pt idx="0">
                  <c:v>Provec</c:v>
                </c:pt>
                <c:pt idx="1">
                  <c:v>4Ds</c:v>
                </c:pt>
                <c:pt idx="2">
                  <c:v>4Ds + FS</c:v>
                </c:pt>
              </c:strCache>
            </c:strRef>
          </c:cat>
          <c:val>
            <c:numRef>
              <c:f>Sheet4!$G$3:$G$5</c:f>
              <c:numCache>
                <c:formatCode>General</c:formatCode>
                <c:ptCount val="3"/>
                <c:pt idx="0">
                  <c:v>95</c:v>
                </c:pt>
                <c:pt idx="1">
                  <c:v>96.95</c:v>
                </c:pt>
                <c:pt idx="2">
                  <c:v>97.66</c:v>
                </c:pt>
              </c:numCache>
            </c:numRef>
          </c:val>
          <c:extLst>
            <c:ext xmlns:c16="http://schemas.microsoft.com/office/drawing/2014/chart" uri="{C3380CC4-5D6E-409C-BE32-E72D297353CC}">
              <c16:uniqueId val="{00000000-0DE8-4A47-BDE4-583DFB4EEE2E}"/>
            </c:ext>
          </c:extLst>
        </c:ser>
        <c:dLbls>
          <c:showLegendKey val="0"/>
          <c:showVal val="0"/>
          <c:showCatName val="0"/>
          <c:showSerName val="0"/>
          <c:showPercent val="0"/>
          <c:showBubbleSize val="0"/>
        </c:dLbls>
        <c:gapWidth val="50"/>
        <c:overlap val="-27"/>
        <c:axId val="317508616"/>
        <c:axId val="606434368"/>
      </c:barChart>
      <c:catAx>
        <c:axId val="317508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434368"/>
        <c:crosses val="autoZero"/>
        <c:auto val="1"/>
        <c:lblAlgn val="ctr"/>
        <c:lblOffset val="100"/>
        <c:noMultiLvlLbl val="0"/>
      </c:catAx>
      <c:valAx>
        <c:axId val="606434368"/>
        <c:scaling>
          <c:orientation val="minMax"/>
          <c:min val="9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175086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0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0" i="0" u="none" strike="noStrike" baseline="0">
                <a:effectLst/>
              </a:rPr>
              <a:t>Weighted average accuracy for all 1000 families</a:t>
            </a:r>
            <a:endParaRPr lang="en-US" sz="2400"/>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Sheet4!$C$2</c:f>
              <c:strCache>
                <c:ptCount val="1"/>
                <c:pt idx="0">
                  <c:v>Accuracy (%)</c:v>
                </c:pt>
              </c:strCache>
            </c:strRef>
          </c:tx>
          <c:spPr>
            <a:solidFill>
              <a:schemeClr val="accent1"/>
            </a:solidFill>
            <a:ln>
              <a:noFill/>
            </a:ln>
            <a:effectLst/>
          </c:spPr>
          <c:invertIfNegative val="0"/>
          <c:cat>
            <c:strRef>
              <c:f>Sheet4!$B$3:$B$5</c:f>
              <c:strCache>
                <c:ptCount val="3"/>
                <c:pt idx="0">
                  <c:v>Provec</c:v>
                </c:pt>
                <c:pt idx="1">
                  <c:v>4Ds</c:v>
                </c:pt>
                <c:pt idx="2">
                  <c:v>4Ds + FS</c:v>
                </c:pt>
              </c:strCache>
            </c:strRef>
          </c:cat>
          <c:val>
            <c:numRef>
              <c:f>Sheet4!$C$3:$C$5</c:f>
              <c:numCache>
                <c:formatCode>General</c:formatCode>
                <c:ptCount val="3"/>
                <c:pt idx="0">
                  <c:v>93.95</c:v>
                </c:pt>
                <c:pt idx="1">
                  <c:v>96.19</c:v>
                </c:pt>
                <c:pt idx="2">
                  <c:v>96.79</c:v>
                </c:pt>
              </c:numCache>
            </c:numRef>
          </c:val>
          <c:extLst>
            <c:ext xmlns:c16="http://schemas.microsoft.com/office/drawing/2014/chart" uri="{C3380CC4-5D6E-409C-BE32-E72D297353CC}">
              <c16:uniqueId val="{00000000-CF0B-4AA1-B198-EFED459C86AB}"/>
            </c:ext>
          </c:extLst>
        </c:ser>
        <c:dLbls>
          <c:showLegendKey val="0"/>
          <c:showVal val="0"/>
          <c:showCatName val="0"/>
          <c:showSerName val="0"/>
          <c:showPercent val="0"/>
          <c:showBubbleSize val="0"/>
        </c:dLbls>
        <c:gapWidth val="50"/>
        <c:overlap val="-27"/>
        <c:axId val="447719368"/>
        <c:axId val="447721336"/>
      </c:barChart>
      <c:catAx>
        <c:axId val="447719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721336"/>
        <c:crosses val="autoZero"/>
        <c:auto val="1"/>
        <c:lblAlgn val="ctr"/>
        <c:lblOffset val="100"/>
        <c:noMultiLvlLbl val="0"/>
      </c:catAx>
      <c:valAx>
        <c:axId val="447721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477193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0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CPP924 Dataset</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Sheet5!$C$2</c:f>
              <c:strCache>
                <c:ptCount val="1"/>
                <c:pt idx="0">
                  <c:v>Accuracy (%)</c:v>
                </c:pt>
              </c:strCache>
            </c:strRef>
          </c:tx>
          <c:spPr>
            <a:solidFill>
              <a:schemeClr val="accent1"/>
            </a:solidFill>
            <a:ln>
              <a:noFill/>
            </a:ln>
            <a:effectLst/>
          </c:spPr>
          <c:invertIfNegative val="0"/>
          <c:cat>
            <c:strRef>
              <c:f>Sheet5!$B$3:$B$9</c:f>
              <c:strCache>
                <c:ptCount val="7"/>
                <c:pt idx="0">
                  <c:v>CPPred-RF</c:v>
                </c:pt>
                <c:pt idx="1">
                  <c:v>AAC_3</c:v>
                </c:pt>
                <c:pt idx="2">
                  <c:v>CTDC_3</c:v>
                </c:pt>
                <c:pt idx="3">
                  <c:v>CTDT_3</c:v>
                </c:pt>
                <c:pt idx="4">
                  <c:v>CTDD_3</c:v>
                </c:pt>
                <c:pt idx="5">
                  <c:v>DC_2</c:v>
                </c:pt>
                <c:pt idx="6">
                  <c:v>PseAAC_2</c:v>
                </c:pt>
              </c:strCache>
            </c:strRef>
          </c:cat>
          <c:val>
            <c:numRef>
              <c:f>Sheet5!$C$3:$C$9</c:f>
              <c:numCache>
                <c:formatCode>General</c:formatCode>
                <c:ptCount val="7"/>
                <c:pt idx="0">
                  <c:v>91.6</c:v>
                </c:pt>
                <c:pt idx="1">
                  <c:v>90.04</c:v>
                </c:pt>
                <c:pt idx="2">
                  <c:v>88.74</c:v>
                </c:pt>
                <c:pt idx="3">
                  <c:v>83.87</c:v>
                </c:pt>
                <c:pt idx="4">
                  <c:v>78.89</c:v>
                </c:pt>
                <c:pt idx="5">
                  <c:v>87.55</c:v>
                </c:pt>
                <c:pt idx="6">
                  <c:v>91.12</c:v>
                </c:pt>
              </c:numCache>
            </c:numRef>
          </c:val>
          <c:extLst>
            <c:ext xmlns:c16="http://schemas.microsoft.com/office/drawing/2014/chart" uri="{C3380CC4-5D6E-409C-BE32-E72D297353CC}">
              <c16:uniqueId val="{00000000-602D-4262-AD0B-9EF5FCDE176B}"/>
            </c:ext>
          </c:extLst>
        </c:ser>
        <c:dLbls>
          <c:showLegendKey val="0"/>
          <c:showVal val="0"/>
          <c:showCatName val="0"/>
          <c:showSerName val="0"/>
          <c:showPercent val="0"/>
          <c:showBubbleSize val="0"/>
        </c:dLbls>
        <c:gapWidth val="50"/>
        <c:overlap val="-27"/>
        <c:axId val="351063519"/>
        <c:axId val="351064351"/>
      </c:barChart>
      <c:catAx>
        <c:axId val="351063519"/>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Method</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1064351"/>
        <c:crosses val="autoZero"/>
        <c:auto val="1"/>
        <c:lblAlgn val="ctr"/>
        <c:lblOffset val="100"/>
        <c:noMultiLvlLbl val="0"/>
      </c:catAx>
      <c:valAx>
        <c:axId val="351064351"/>
        <c:scaling>
          <c:orientation val="minMax"/>
          <c:min val="7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Accuracy (%)</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510635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CPPsite3 Dataset</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Sheet5!$M$2</c:f>
              <c:strCache>
                <c:ptCount val="1"/>
                <c:pt idx="0">
                  <c:v>Accuracy (%)</c:v>
                </c:pt>
              </c:strCache>
            </c:strRef>
          </c:tx>
          <c:spPr>
            <a:solidFill>
              <a:schemeClr val="accent1"/>
            </a:solidFill>
            <a:ln>
              <a:noFill/>
            </a:ln>
            <a:effectLst/>
          </c:spPr>
          <c:invertIfNegative val="0"/>
          <c:cat>
            <c:strRef>
              <c:f>Sheet5!$L$3:$L$9</c:f>
              <c:strCache>
                <c:ptCount val="7"/>
                <c:pt idx="0">
                  <c:v>CPPred-RF</c:v>
                </c:pt>
                <c:pt idx="1">
                  <c:v>AAC_2</c:v>
                </c:pt>
                <c:pt idx="2">
                  <c:v>CTDC_3</c:v>
                </c:pt>
                <c:pt idx="3">
                  <c:v>CTDT_3</c:v>
                </c:pt>
                <c:pt idx="4">
                  <c:v>CTDD_2</c:v>
                </c:pt>
                <c:pt idx="5">
                  <c:v>DC_3</c:v>
                </c:pt>
                <c:pt idx="6">
                  <c:v>PseAAC_2</c:v>
                </c:pt>
              </c:strCache>
            </c:strRef>
          </c:cat>
          <c:val>
            <c:numRef>
              <c:f>Sheet5!$M$3:$M$9</c:f>
              <c:numCache>
                <c:formatCode>General</c:formatCode>
                <c:ptCount val="7"/>
                <c:pt idx="0">
                  <c:v>71.099999999999994</c:v>
                </c:pt>
                <c:pt idx="1">
                  <c:v>59.62</c:v>
                </c:pt>
                <c:pt idx="2">
                  <c:v>58.82</c:v>
                </c:pt>
                <c:pt idx="3">
                  <c:v>59.43</c:v>
                </c:pt>
                <c:pt idx="4">
                  <c:v>64.17</c:v>
                </c:pt>
                <c:pt idx="5">
                  <c:v>64.2</c:v>
                </c:pt>
                <c:pt idx="6">
                  <c:v>66.84</c:v>
                </c:pt>
              </c:numCache>
            </c:numRef>
          </c:val>
          <c:extLst>
            <c:ext xmlns:c16="http://schemas.microsoft.com/office/drawing/2014/chart" uri="{C3380CC4-5D6E-409C-BE32-E72D297353CC}">
              <c16:uniqueId val="{00000000-68CB-4321-A97D-0F3C4187B304}"/>
            </c:ext>
          </c:extLst>
        </c:ser>
        <c:dLbls>
          <c:showLegendKey val="0"/>
          <c:showVal val="0"/>
          <c:showCatName val="0"/>
          <c:showSerName val="0"/>
          <c:showPercent val="0"/>
          <c:showBubbleSize val="0"/>
        </c:dLbls>
        <c:gapWidth val="50"/>
        <c:overlap val="-27"/>
        <c:axId val="351844127"/>
        <c:axId val="351844959"/>
      </c:barChart>
      <c:catAx>
        <c:axId val="351844127"/>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Method</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1844959"/>
        <c:crosses val="autoZero"/>
        <c:auto val="1"/>
        <c:lblAlgn val="ctr"/>
        <c:lblOffset val="100"/>
        <c:noMultiLvlLbl val="0"/>
      </c:catAx>
      <c:valAx>
        <c:axId val="351844959"/>
        <c:scaling>
          <c:orientation val="minMax"/>
          <c:max val="72"/>
          <c:min val="5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Accuracy (%)</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518441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9EB0A83-63D8-408A-B4EB-86365231DF17}" type="datetimeFigureOut">
              <a:rPr lang="en-US" smtClean="0"/>
              <a:t>8/6/2018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61" tIns="48331" rIns="96661" bIns="48331" rtlCol="0" anchor="b"/>
          <a:lstStyle>
            <a:lvl1pPr algn="r">
              <a:defRPr sz="1300"/>
            </a:lvl1pPr>
          </a:lstStyle>
          <a:p>
            <a:fld id="{79156E17-EA63-49F1-80B6-6DA489F19223}" type="slidenum">
              <a:rPr lang="en-US" smtClean="0"/>
              <a:t>‹#›</a:t>
            </a:fld>
            <a:endParaRPr lang="en-US"/>
          </a:p>
        </p:txBody>
      </p:sp>
    </p:spTree>
    <p:extLst>
      <p:ext uri="{BB962C8B-B14F-4D97-AF65-F5344CB8AC3E}">
        <p14:creationId xmlns:p14="http://schemas.microsoft.com/office/powerpoint/2010/main" val="1233920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Today I will present my dissertation report.</a:t>
            </a:r>
          </a:p>
          <a:p>
            <a:pPr marL="228600" indent="-228600">
              <a:buFont typeface="+mj-lt"/>
              <a:buAutoNum type="arabicPeriod"/>
            </a:pPr>
            <a:r>
              <a:rPr lang="en-US" dirty="0"/>
              <a:t>The</a:t>
            </a:r>
            <a:r>
              <a:rPr lang="en-US" baseline="0" dirty="0"/>
              <a:t> title is …</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1</a:t>
            </a:fld>
            <a:endParaRPr lang="en-US"/>
          </a:p>
        </p:txBody>
      </p:sp>
    </p:spTree>
    <p:extLst>
      <p:ext uri="{BB962C8B-B14F-4D97-AF65-F5344CB8AC3E}">
        <p14:creationId xmlns:p14="http://schemas.microsoft.com/office/powerpoint/2010/main" val="250398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2</a:t>
            </a:r>
            <a:r>
              <a:rPr lang="en-US" baseline="30000" dirty="0"/>
              <a:t>nd</a:t>
            </a:r>
            <a:r>
              <a:rPr lang="en-US" baseline="0" dirty="0"/>
              <a:t>, researchers add position information in their new feature representation by using combination of alignment free and alignment-based descriptor</a:t>
            </a:r>
            <a:r>
              <a:rPr lang="en-US" baseline="0" dirty="0" smtClean="0"/>
              <a:t>.</a:t>
            </a:r>
          </a:p>
          <a:p>
            <a:pPr marL="228600" indent="-228600">
              <a:buFont typeface="+mj-lt"/>
              <a:buAutoNum type="arabicPeriod"/>
            </a:pPr>
            <a:r>
              <a:rPr lang="en-US" baseline="0" dirty="0" smtClean="0"/>
              <a:t>(click)</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10</a:t>
            </a:fld>
            <a:endParaRPr lang="en-US"/>
          </a:p>
        </p:txBody>
      </p:sp>
    </p:spTree>
    <p:extLst>
      <p:ext uri="{BB962C8B-B14F-4D97-AF65-F5344CB8AC3E}">
        <p14:creationId xmlns:p14="http://schemas.microsoft.com/office/powerpoint/2010/main" val="154883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In previous slide, we can see </a:t>
            </a:r>
            <a:r>
              <a:rPr lang="en-US" dirty="0"/>
              <a:t>researchers</a:t>
            </a:r>
            <a:r>
              <a:rPr lang="en-US" baseline="0" dirty="0"/>
              <a:t> only used an original sequence as the input to protein descriptor.</a:t>
            </a:r>
          </a:p>
          <a:p>
            <a:pPr marL="228600" indent="-228600">
              <a:buFont typeface="+mj-lt"/>
              <a:buAutoNum type="arabicPeriod"/>
            </a:pPr>
            <a:r>
              <a:rPr lang="en-US" baseline="0" dirty="0"/>
              <a:t>(click) </a:t>
            </a:r>
          </a:p>
          <a:p>
            <a:pPr marL="228600" indent="-228600">
              <a:buFont typeface="+mj-lt"/>
              <a:buAutoNum type="arabicPeriod"/>
            </a:pPr>
            <a:r>
              <a:rPr lang="en-US" baseline="0" dirty="0"/>
              <a:t>In our experiment, we try to generate new feature representation by using additional segments as the input.</a:t>
            </a:r>
          </a:p>
          <a:p>
            <a:pPr marL="228600" indent="-228600">
              <a:buFont typeface="+mj-lt"/>
              <a:buAutoNum type="arabicPeriod"/>
            </a:pPr>
            <a:r>
              <a:rPr lang="en-US" baseline="0" dirty="0"/>
              <a:t>Click … </a:t>
            </a:r>
            <a:r>
              <a:rPr lang="en-US" baseline="0" dirty="0" smtClean="0"/>
              <a:t>click BACA KOTAK MERAH SAMPAI HABIS</a:t>
            </a:r>
            <a:endParaRPr lang="en-US" baseline="0" dirty="0"/>
          </a:p>
          <a:p>
            <a:pPr marL="228600" indent="-228600">
              <a:buFont typeface="+mj-lt"/>
              <a:buAutoNum type="arabicPeriod"/>
            </a:pPr>
            <a:r>
              <a:rPr lang="en-US" baseline="0" dirty="0"/>
              <a:t>We expect, this approach can add position information to new feature representation.</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11</a:t>
            </a:fld>
            <a:endParaRPr lang="en-US"/>
          </a:p>
        </p:txBody>
      </p:sp>
    </p:spTree>
    <p:extLst>
      <p:ext uri="{BB962C8B-B14F-4D97-AF65-F5344CB8AC3E}">
        <p14:creationId xmlns:p14="http://schemas.microsoft.com/office/powerpoint/2010/main" val="909849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purpose of generating</a:t>
            </a:r>
            <a:r>
              <a:rPr lang="en-US" baseline="0" dirty="0"/>
              <a:t> additional segments is to get more information.</a:t>
            </a:r>
          </a:p>
          <a:p>
            <a:pPr marL="171450" indent="-171450">
              <a:buFont typeface="Arial" panose="020B0604020202020204" pitchFamily="34" charset="0"/>
              <a:buChar char="•"/>
            </a:pPr>
            <a:r>
              <a:rPr lang="en-US" baseline="0" dirty="0"/>
              <a:t>This illustration shows the relation between number of additional segment and information.</a:t>
            </a:r>
          </a:p>
          <a:p>
            <a:pPr marL="171450" indent="-171450">
              <a:buFont typeface="Arial" panose="020B0604020202020204" pitchFamily="34" charset="0"/>
              <a:buChar char="•"/>
            </a:pPr>
            <a:r>
              <a:rPr lang="en-US" baseline="0" dirty="0"/>
              <a:t>There are 2 type of information.</a:t>
            </a:r>
          </a:p>
          <a:p>
            <a:pPr marL="171450" indent="-171450">
              <a:buFont typeface="Arial" panose="020B0604020202020204" pitchFamily="34" charset="0"/>
              <a:buChar char="•"/>
            </a:pPr>
            <a:r>
              <a:rPr lang="en-US" baseline="0" dirty="0"/>
              <a:t>Click … click.</a:t>
            </a:r>
          </a:p>
          <a:p>
            <a:pPr marL="171450" indent="-171450">
              <a:buFont typeface="Arial" panose="020B0604020202020204" pitchFamily="34" charset="0"/>
              <a:buChar char="•"/>
            </a:pPr>
            <a:r>
              <a:rPr lang="en-US" baseline="0" dirty="0"/>
              <a:t>Many segments will give rich position information.</a:t>
            </a:r>
          </a:p>
          <a:p>
            <a:pPr marL="171450" indent="-171450">
              <a:buFont typeface="Arial" panose="020B0604020202020204" pitchFamily="34" charset="0"/>
              <a:buChar char="•"/>
            </a:pPr>
            <a:r>
              <a:rPr lang="en-US" baseline="0" dirty="0"/>
              <a:t>Few segment will give rich sequence information</a:t>
            </a:r>
            <a:r>
              <a:rPr lang="en-US" baseline="0" dirty="0" smtClean="0"/>
              <a:t>.</a:t>
            </a:r>
          </a:p>
          <a:p>
            <a:pPr marL="171450" indent="-171450">
              <a:buFont typeface="Arial" panose="020B0604020202020204" pitchFamily="34" charset="0"/>
              <a:buChar char="•"/>
            </a:pPr>
            <a:r>
              <a:rPr lang="en-US" baseline="0" dirty="0" smtClean="0"/>
              <a:t>(click) (click)</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12</a:t>
            </a:fld>
            <a:endParaRPr lang="en-US"/>
          </a:p>
        </p:txBody>
      </p:sp>
    </p:spTree>
    <p:extLst>
      <p:ext uri="{BB962C8B-B14F-4D97-AF65-F5344CB8AC3E}">
        <p14:creationId xmlns:p14="http://schemas.microsoft.com/office/powerpoint/2010/main" val="7993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966612">
              <a:buFont typeface="+mj-lt"/>
              <a:buAutoNum type="arabicPeriod"/>
              <a:defRPr/>
            </a:pPr>
            <a:r>
              <a:rPr lang="en-US" sz="1300" baseline="0" dirty="0">
                <a:cs typeface="Times New Roman" panose="02020603050405020304" pitchFamily="18" charset="0"/>
              </a:rPr>
              <a:t>And these are our motivations.</a:t>
            </a:r>
            <a:endParaRPr lang="en-US" sz="1300" dirty="0">
              <a:cs typeface="Times New Roman" panose="02020603050405020304" pitchFamily="18" charset="0"/>
            </a:endParaRPr>
          </a:p>
          <a:p>
            <a:pPr marL="181240" indent="-181240" defTabSz="966612">
              <a:buFont typeface="Arial" panose="020B0604020202020204" pitchFamily="34" charset="0"/>
              <a:buChar char="•"/>
              <a:defRPr/>
            </a:pPr>
            <a:endParaRPr lang="en-US" sz="1300" dirty="0"/>
          </a:p>
          <a:p>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13</a:t>
            </a:fld>
            <a:endParaRPr lang="en-US"/>
          </a:p>
        </p:txBody>
      </p:sp>
    </p:spTree>
    <p:extLst>
      <p:ext uri="{BB962C8B-B14F-4D97-AF65-F5344CB8AC3E}">
        <p14:creationId xmlns:p14="http://schemas.microsoft.com/office/powerpoint/2010/main" val="2398796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2</a:t>
            </a:r>
            <a:r>
              <a:rPr lang="en-US" baseline="30000" dirty="0"/>
              <a:t>nd</a:t>
            </a:r>
            <a:r>
              <a:rPr lang="en-US" dirty="0"/>
              <a:t> section is method.</a:t>
            </a:r>
          </a:p>
        </p:txBody>
      </p:sp>
      <p:sp>
        <p:nvSpPr>
          <p:cNvPr id="4" name="Slide Number Placeholder 3"/>
          <p:cNvSpPr>
            <a:spLocks noGrp="1"/>
          </p:cNvSpPr>
          <p:nvPr>
            <p:ph type="sldNum" sz="quarter" idx="10"/>
          </p:nvPr>
        </p:nvSpPr>
        <p:spPr/>
        <p:txBody>
          <a:bodyPr/>
          <a:lstStyle/>
          <a:p>
            <a:fld id="{79156E17-EA63-49F1-80B6-6DA489F19223}" type="slidenum">
              <a:rPr lang="en-US" smtClean="0"/>
              <a:t>14</a:t>
            </a:fld>
            <a:endParaRPr lang="en-US"/>
          </a:p>
        </p:txBody>
      </p:sp>
    </p:spTree>
    <p:extLst>
      <p:ext uri="{BB962C8B-B14F-4D97-AF65-F5344CB8AC3E}">
        <p14:creationId xmlns:p14="http://schemas.microsoft.com/office/powerpoint/2010/main" val="4289726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sz="1300" dirty="0"/>
              <a:t>---BACA SAJA, JANGAN IMPROVISASI--</a:t>
            </a:r>
          </a:p>
          <a:p>
            <a:pPr marL="342900" indent="-342900">
              <a:buFont typeface="+mj-lt"/>
              <a:buAutoNum type="arabicPeriod"/>
            </a:pPr>
            <a:r>
              <a:rPr lang="en-US" sz="1300" dirty="0"/>
              <a:t>This is flowchart of our research.</a:t>
            </a:r>
          </a:p>
          <a:p>
            <a:pPr marL="342900" indent="-342900">
              <a:buFont typeface="+mj-lt"/>
              <a:buAutoNum type="arabicPeriod"/>
            </a:pPr>
            <a:r>
              <a:rPr lang="en-US" sz="1300" dirty="0"/>
              <a:t>There are 2 main steps:</a:t>
            </a:r>
          </a:p>
          <a:p>
            <a:pPr marL="342900" lvl="0" indent="-342900">
              <a:buFont typeface="+mj-lt"/>
              <a:buAutoNum type="arabicPeriod"/>
            </a:pPr>
            <a:r>
              <a:rPr lang="en-US" sz="1300" dirty="0"/>
              <a:t>1</a:t>
            </a:r>
            <a:r>
              <a:rPr lang="en-US" sz="1300" baseline="30000" dirty="0"/>
              <a:t>st</a:t>
            </a:r>
            <a:r>
              <a:rPr lang="en-US" sz="1300" baseline="0" dirty="0"/>
              <a:t> step is feature extraction: we convert protein sequence into feature representation.</a:t>
            </a:r>
          </a:p>
          <a:p>
            <a:pPr marL="800100" marR="0" lvl="1" indent="-342900" algn="l" defTabSz="914400" rtl="0" eaLnBrk="1" fontAlgn="auto" latinLnBrk="0" hangingPunct="1">
              <a:lnSpc>
                <a:spcPct val="100000"/>
              </a:lnSpc>
              <a:spcBef>
                <a:spcPts val="0"/>
              </a:spcBef>
              <a:spcAft>
                <a:spcPts val="0"/>
              </a:spcAft>
              <a:buClrTx/>
              <a:buSzTx/>
              <a:buFont typeface="+mj-lt"/>
              <a:buAutoNum type="alphaLcPeriod"/>
              <a:tabLst/>
              <a:defRPr/>
            </a:pPr>
            <a:r>
              <a:rPr lang="en-US" sz="1300" baseline="0" dirty="0"/>
              <a:t>In feature extraction, there are 3 processes: …. </a:t>
            </a:r>
          </a:p>
          <a:p>
            <a:pPr marL="342900" lvl="0" indent="-342900">
              <a:buFont typeface="+mj-lt"/>
              <a:buAutoNum type="arabicPeriod"/>
            </a:pPr>
            <a:r>
              <a:rPr lang="en-US" sz="1300" baseline="0" dirty="0"/>
              <a:t>2</a:t>
            </a:r>
            <a:r>
              <a:rPr lang="en-US" sz="1300" baseline="30000" dirty="0"/>
              <a:t>nd</a:t>
            </a:r>
            <a:r>
              <a:rPr lang="en-US" sz="1300" baseline="0" dirty="0"/>
              <a:t> step is classification: we process generated feature representation by using classification algorithm.</a:t>
            </a:r>
          </a:p>
          <a:p>
            <a:pPr marL="800100" lvl="1" indent="-342900">
              <a:buFont typeface="+mj-lt"/>
              <a:buAutoNum type="alphaLcPeriod"/>
            </a:pPr>
            <a:r>
              <a:rPr lang="en-US" sz="1300" baseline="0" dirty="0"/>
              <a:t>And in classification there are 3 processes: …</a:t>
            </a:r>
          </a:p>
        </p:txBody>
      </p:sp>
      <p:sp>
        <p:nvSpPr>
          <p:cNvPr id="4" name="Slide Number Placeholder 3"/>
          <p:cNvSpPr>
            <a:spLocks noGrp="1"/>
          </p:cNvSpPr>
          <p:nvPr>
            <p:ph type="sldNum" sz="quarter" idx="10"/>
          </p:nvPr>
        </p:nvSpPr>
        <p:spPr/>
        <p:txBody>
          <a:bodyPr/>
          <a:lstStyle/>
          <a:p>
            <a:fld id="{79156E17-EA63-49F1-80B6-6DA489F19223}" type="slidenum">
              <a:rPr lang="en-US" smtClean="0"/>
              <a:t>15</a:t>
            </a:fld>
            <a:endParaRPr lang="en-US"/>
          </a:p>
        </p:txBody>
      </p:sp>
    </p:spTree>
    <p:extLst>
      <p:ext uri="{BB962C8B-B14F-4D97-AF65-F5344CB8AC3E}">
        <p14:creationId xmlns:p14="http://schemas.microsoft.com/office/powerpoint/2010/main" val="2797015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These are tools &amp; methods</a:t>
            </a:r>
            <a:r>
              <a:rPr lang="en-US" sz="1200" baseline="0" dirty="0"/>
              <a:t> </a:t>
            </a:r>
            <a:r>
              <a:rPr lang="en-US" sz="1200" dirty="0"/>
              <a:t>that</a:t>
            </a:r>
            <a:r>
              <a:rPr lang="en-US" sz="1200" baseline="0" dirty="0"/>
              <a:t> are used in our research</a:t>
            </a:r>
            <a:r>
              <a:rPr lang="en-US" sz="1200" dirty="0"/>
              <a:t>.</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Don’t read note below</a:t>
            </a:r>
          </a:p>
          <a:p>
            <a:pPr marL="285750" indent="-285750">
              <a:buFont typeface="Arial" panose="020B0604020202020204" pitchFamily="34" charset="0"/>
              <a:buChar char="•"/>
            </a:pPr>
            <a:r>
              <a:rPr lang="en-US" sz="1300" dirty="0"/>
              <a:t>The more the accuracy of the random forest decreases due to the exclusion (or permutation) of a single variable, the more important that variable is deemed, and therefore variables with a large mean decrease in accuracy are more important for classification of the data.</a:t>
            </a:r>
          </a:p>
          <a:p>
            <a:pPr marL="285750" indent="-285750">
              <a:buFont typeface="Arial" panose="020B0604020202020204" pitchFamily="34" charset="0"/>
              <a:buChar char="•"/>
            </a:pPr>
            <a:r>
              <a:rPr lang="en-US" sz="1300" dirty="0"/>
              <a:t>In either case, is the Mean Decrease in Accuracy the number or proportion of observations that are incorrectly classified by removing the feature (or values from the feature) in question from the model?</a:t>
            </a:r>
          </a:p>
          <a:p>
            <a:pPr marL="285750" indent="-285750">
              <a:buFont typeface="Arial" panose="020B0604020202020204" pitchFamily="34" charset="0"/>
              <a:buChar char="•"/>
            </a:pPr>
            <a:r>
              <a:rPr lang="en-US" sz="1300" dirty="0"/>
              <a:t>The column called </a:t>
            </a:r>
            <a:r>
              <a:rPr lang="en-US" dirty="0" err="1"/>
              <a:t>MeanDecreaseAccuracy</a:t>
            </a:r>
            <a:r>
              <a:rPr lang="en-US" sz="1300" dirty="0"/>
              <a:t> contains a measure of the extent to which a variable improves the accuracy of the forest in predicting the classification</a:t>
            </a:r>
          </a:p>
          <a:p>
            <a:pPr marL="285750" indent="-285750">
              <a:buFont typeface="Arial" panose="020B0604020202020204" pitchFamily="34" charset="0"/>
              <a:buChar char="•"/>
            </a:pPr>
            <a:r>
              <a:rPr lang="en-US" dirty="0"/>
              <a:t>Importance (</a:t>
            </a:r>
            <a:r>
              <a:rPr lang="en-US" dirty="0" err="1"/>
              <a:t>MeanDecreaseGini</a:t>
            </a:r>
            <a:r>
              <a:rPr lang="en-US" dirty="0"/>
              <a:t>)</a:t>
            </a:r>
            <a:r>
              <a:rPr lang="en-US" sz="1300" dirty="0"/>
              <a:t> provides a more nuanced measure of importance, which factors in both the contribution that variable makes to accuracy</a:t>
            </a:r>
            <a:endParaRPr lang="en-US" b="0" i="0" dirty="0"/>
          </a:p>
        </p:txBody>
      </p:sp>
      <p:sp>
        <p:nvSpPr>
          <p:cNvPr id="4" name="Slide Number Placeholder 3"/>
          <p:cNvSpPr>
            <a:spLocks noGrp="1"/>
          </p:cNvSpPr>
          <p:nvPr>
            <p:ph type="sldNum" sz="quarter" idx="10"/>
          </p:nvPr>
        </p:nvSpPr>
        <p:spPr/>
        <p:txBody>
          <a:bodyPr/>
          <a:lstStyle/>
          <a:p>
            <a:fld id="{79156E17-EA63-49F1-80B6-6DA489F19223}" type="slidenum">
              <a:rPr lang="en-US" smtClean="0"/>
              <a:t>16</a:t>
            </a:fld>
            <a:endParaRPr lang="en-US"/>
          </a:p>
        </p:txBody>
      </p:sp>
    </p:spTree>
    <p:extLst>
      <p:ext uri="{BB962C8B-B14F-4D97-AF65-F5344CB8AC3E}">
        <p14:creationId xmlns:p14="http://schemas.microsoft.com/office/powerpoint/2010/main" val="51588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---BACA SAJA, JANGAN IMPROVISASI--</a:t>
            </a:r>
          </a:p>
          <a:p>
            <a:pPr marL="228600" indent="-228600">
              <a:buFont typeface="+mj-lt"/>
              <a:buAutoNum type="arabicPeriod"/>
            </a:pPr>
            <a:r>
              <a:rPr lang="en-US" dirty="0"/>
              <a:t>Now,</a:t>
            </a:r>
            <a:r>
              <a:rPr lang="en-US" baseline="0" dirty="0"/>
              <a:t> I will explained each process in feature extraction.</a:t>
            </a:r>
            <a:endParaRPr lang="en-US" dirty="0"/>
          </a:p>
          <a:p>
            <a:pPr marL="228600" indent="-228600">
              <a:buFont typeface="+mj-lt"/>
              <a:buAutoNum type="arabicPeriod"/>
            </a:pPr>
            <a:r>
              <a:rPr lang="en-US" dirty="0"/>
              <a:t>The 1</a:t>
            </a:r>
            <a:r>
              <a:rPr lang="en-US" baseline="30000" dirty="0"/>
              <a:t>st</a:t>
            </a:r>
            <a:r>
              <a:rPr lang="en-US" dirty="0"/>
              <a:t> process</a:t>
            </a:r>
            <a:r>
              <a:rPr lang="en-US" baseline="0" dirty="0"/>
              <a:t> is </a:t>
            </a:r>
            <a:r>
              <a:rPr lang="en-US" baseline="0" dirty="0" smtClean="0"/>
              <a:t>…</a:t>
            </a:r>
            <a:endParaRPr lang="en-US" dirty="0"/>
          </a:p>
          <a:p>
            <a:pPr marL="228600" indent="-228600">
              <a:buFont typeface="+mj-lt"/>
              <a:buAutoNum type="arabicPeriod"/>
            </a:pPr>
            <a:r>
              <a:rPr lang="en-US" dirty="0"/>
              <a:t>For the information, Protein</a:t>
            </a:r>
            <a:r>
              <a:rPr lang="en-US" baseline="0" dirty="0"/>
              <a:t> descriptor functions in </a:t>
            </a:r>
            <a:r>
              <a:rPr lang="en-US" baseline="0" dirty="0" err="1"/>
              <a:t>protr</a:t>
            </a:r>
            <a:r>
              <a:rPr lang="en-US" baseline="0" dirty="0"/>
              <a:t> package only recognize 20 amino acids.</a:t>
            </a:r>
          </a:p>
          <a:p>
            <a:pPr marL="228600" indent="-228600">
              <a:buFont typeface="+mj-lt"/>
              <a:buAutoNum type="arabicPeriod"/>
            </a:pPr>
            <a:r>
              <a:rPr lang="en-US" baseline="0" dirty="0"/>
              <a:t>For that reason, we have to eliminate amino acid that are not in these 20 amino acids </a:t>
            </a:r>
          </a:p>
          <a:p>
            <a:pPr marL="228600" indent="-228600">
              <a:buFont typeface="+mj-lt"/>
              <a:buAutoNum type="arabicPeriod"/>
            </a:pPr>
            <a:endParaRPr lang="en-US" baseline="0" dirty="0"/>
          </a:p>
          <a:p>
            <a:pPr marL="228600" indent="-228600">
              <a:buFont typeface="+mj-lt"/>
              <a:buAutoNum type="arabicPeriod"/>
            </a:pPr>
            <a:endParaRPr lang="en-US" baseline="0" dirty="0"/>
          </a:p>
          <a:p>
            <a:pPr marL="228600" lvl="0" indent="-228600">
              <a:buFont typeface="+mj-lt"/>
              <a:buAutoNum type="arabicPeriod"/>
            </a:pPr>
            <a:r>
              <a:rPr lang="en-US" baseline="0" dirty="0"/>
              <a:t>--- </a:t>
            </a:r>
            <a:r>
              <a:rPr lang="en-US" baseline="0" dirty="0" err="1"/>
              <a:t>jangan</a:t>
            </a:r>
            <a:r>
              <a:rPr lang="en-US" baseline="0" dirty="0"/>
              <a:t> di </a:t>
            </a:r>
            <a:r>
              <a:rPr lang="en-US" baseline="0" dirty="0" err="1"/>
              <a:t>baca</a:t>
            </a:r>
            <a:r>
              <a:rPr lang="en-US" baseline="0" dirty="0"/>
              <a:t> ---</a:t>
            </a:r>
          </a:p>
          <a:p>
            <a:pPr marL="228600" lvl="0" indent="-228600">
              <a:buFont typeface="+mj-lt"/>
              <a:buAutoNum type="arabicPeriod"/>
            </a:pPr>
            <a:r>
              <a:rPr lang="en-US" dirty="0"/>
              <a:t>The genetic code contains 20 amino acids, but many other amino acids are made by modifying these 20 amino acids after proteins have been made. </a:t>
            </a:r>
            <a:r>
              <a:rPr lang="en-US" dirty="0" err="1"/>
              <a:t>Selenocysteine</a:t>
            </a:r>
            <a:r>
              <a:rPr lang="en-US" dirty="0"/>
              <a:t> and </a:t>
            </a:r>
            <a:r>
              <a:rPr lang="en-US" dirty="0" err="1"/>
              <a:t>pyrrolysine</a:t>
            </a:r>
            <a:r>
              <a:rPr lang="en-US" dirty="0"/>
              <a:t> are rare genetically encoded amino acids. </a:t>
            </a:r>
            <a:r>
              <a:rPr lang="en-US" dirty="0" err="1"/>
              <a:t>Selenocysteine</a:t>
            </a:r>
            <a:r>
              <a:rPr lang="en-US" dirty="0"/>
              <a:t> is encoded by one of the stop codons, UGA.</a:t>
            </a:r>
          </a:p>
        </p:txBody>
      </p:sp>
      <p:sp>
        <p:nvSpPr>
          <p:cNvPr id="4" name="Slide Number Placeholder 3"/>
          <p:cNvSpPr>
            <a:spLocks noGrp="1"/>
          </p:cNvSpPr>
          <p:nvPr>
            <p:ph type="sldNum" sz="quarter" idx="10"/>
          </p:nvPr>
        </p:nvSpPr>
        <p:spPr/>
        <p:txBody>
          <a:bodyPr/>
          <a:lstStyle/>
          <a:p>
            <a:fld id="{79156E17-EA63-49F1-80B6-6DA489F19223}" type="slidenum">
              <a:rPr lang="en-US" smtClean="0"/>
              <a:t>17</a:t>
            </a:fld>
            <a:endParaRPr lang="en-US"/>
          </a:p>
        </p:txBody>
      </p:sp>
    </p:spTree>
    <p:extLst>
      <p:ext uri="{BB962C8B-B14F-4D97-AF65-F5344CB8AC3E}">
        <p14:creationId xmlns:p14="http://schemas.microsoft.com/office/powerpoint/2010/main" val="2248145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2</a:t>
            </a:r>
            <a:r>
              <a:rPr lang="en-US" baseline="30000" dirty="0"/>
              <a:t>nd</a:t>
            </a:r>
            <a:r>
              <a:rPr lang="en-US" dirty="0"/>
              <a:t> process is</a:t>
            </a:r>
            <a:r>
              <a:rPr lang="en-US" baseline="0" dirty="0"/>
              <a:t> ... </a:t>
            </a:r>
            <a:r>
              <a:rPr lang="en-US" strike="sngStrike" baseline="0" dirty="0"/>
              <a:t>additional segment generation</a:t>
            </a:r>
            <a:endParaRPr lang="en-US" strike="sngStrike" dirty="0"/>
          </a:p>
          <a:p>
            <a:pPr marL="228600" indent="-228600">
              <a:buFont typeface="+mj-lt"/>
              <a:buAutoNum type="arabicPeriod"/>
            </a:pPr>
            <a:r>
              <a:rPr lang="en-US" baseline="0" dirty="0"/>
              <a:t>W</a:t>
            </a:r>
            <a:r>
              <a:rPr lang="en-US" dirty="0"/>
              <a:t>e</a:t>
            </a:r>
            <a:r>
              <a:rPr lang="en-US" baseline="0" dirty="0"/>
              <a:t> </a:t>
            </a:r>
            <a:r>
              <a:rPr lang="en-US" dirty="0"/>
              <a:t>generate 2</a:t>
            </a:r>
            <a:r>
              <a:rPr lang="en-US" baseline="0" dirty="0"/>
              <a:t> types of additional segment in this process.</a:t>
            </a:r>
          </a:p>
          <a:p>
            <a:pPr marL="228600" indent="-228600">
              <a:buFont typeface="+mj-lt"/>
              <a:buAutoNum type="arabicPeriod"/>
            </a:pPr>
            <a:r>
              <a:rPr lang="en-US" baseline="0" dirty="0"/>
              <a:t>The 1</a:t>
            </a:r>
            <a:r>
              <a:rPr lang="en-US" baseline="30000" dirty="0"/>
              <a:t>st</a:t>
            </a:r>
            <a:r>
              <a:rPr lang="en-US" baseline="0" dirty="0"/>
              <a:t> type is adjacent segment. </a:t>
            </a:r>
          </a:p>
          <a:p>
            <a:pPr marL="685800" lvl="1" indent="-228600">
              <a:buFont typeface="+mj-lt"/>
              <a:buAutoNum type="alphaLcPeriod"/>
            </a:pPr>
            <a:r>
              <a:rPr lang="en-US" baseline="0" dirty="0"/>
              <a:t>(click) if we want to have 2 segment … we just divide an original sequence into 2 segment with same length.</a:t>
            </a:r>
          </a:p>
          <a:p>
            <a:pPr marL="228600" lvl="0" indent="-228600">
              <a:buFont typeface="+mj-lt"/>
              <a:buAutoNum type="arabicPeriod"/>
            </a:pPr>
            <a:r>
              <a:rPr lang="en-US" baseline="0" dirty="0"/>
              <a:t>2</a:t>
            </a:r>
            <a:r>
              <a:rPr lang="en-US" baseline="30000" dirty="0"/>
              <a:t>nd</a:t>
            </a:r>
            <a:r>
              <a:rPr lang="en-US" baseline="0" dirty="0"/>
              <a:t>, an overlapped segment are generated by using 2 adjacent segments.</a:t>
            </a:r>
          </a:p>
          <a:p>
            <a:pPr marL="685800" lvl="1" indent="-228600">
              <a:buFont typeface="+mj-lt"/>
              <a:buAutoNum type="alphaLcPeriod"/>
            </a:pPr>
            <a:r>
              <a:rPr lang="en-US" baseline="0" dirty="0"/>
              <a:t>(click) 1</a:t>
            </a:r>
            <a:r>
              <a:rPr lang="en-US" baseline="30000" dirty="0"/>
              <a:t>st</a:t>
            </a:r>
            <a:r>
              <a:rPr lang="en-US" baseline="0" dirty="0"/>
              <a:t>, we divide each adjacent segment into 2 segment. </a:t>
            </a:r>
          </a:p>
          <a:p>
            <a:pPr marL="685800" lvl="1" indent="-228600">
              <a:buFont typeface="+mj-lt"/>
              <a:buAutoNum type="alphaLcPeriod"/>
            </a:pPr>
            <a:r>
              <a:rPr lang="en-US" baseline="0" dirty="0" smtClean="0"/>
              <a:t>(click) We </a:t>
            </a:r>
            <a:r>
              <a:rPr lang="en-US" baseline="0" dirty="0"/>
              <a:t>use a half of 1</a:t>
            </a:r>
            <a:r>
              <a:rPr lang="en-US" baseline="30000" dirty="0"/>
              <a:t>st</a:t>
            </a:r>
            <a:r>
              <a:rPr lang="en-US" baseline="0" dirty="0"/>
              <a:t> and 2</a:t>
            </a:r>
            <a:r>
              <a:rPr lang="en-US" baseline="30000" dirty="0"/>
              <a:t>nd</a:t>
            </a:r>
            <a:r>
              <a:rPr lang="en-US" baseline="0" dirty="0"/>
              <a:t> adjacent segment, </a:t>
            </a:r>
            <a:r>
              <a:rPr lang="en-US" baseline="0" dirty="0" smtClean="0"/>
              <a:t>and (click) </a:t>
            </a:r>
            <a:r>
              <a:rPr lang="en-US" baseline="0" dirty="0"/>
              <a:t>we get this overlapped segment.</a:t>
            </a:r>
          </a:p>
          <a:p>
            <a:pPr marL="171450" indent="-171450">
              <a:buFont typeface="Arial" panose="020B0604020202020204" pitchFamily="34" charset="0"/>
              <a:buChar char="•"/>
            </a:pPr>
            <a:r>
              <a:rPr lang="en-US" dirty="0"/>
              <a:t>In</a:t>
            </a:r>
            <a:r>
              <a:rPr lang="en-US" baseline="0" dirty="0"/>
              <a:t> two next slide: </a:t>
            </a:r>
          </a:p>
          <a:p>
            <a:pPr marL="628650" lvl="1" indent="-171450">
              <a:buFont typeface="Arial" panose="020B0604020202020204" pitchFamily="34" charset="0"/>
              <a:buChar char="•"/>
            </a:pPr>
            <a:r>
              <a:rPr lang="en-US" baseline="0" dirty="0"/>
              <a:t>orange color represents adjacent segment, </a:t>
            </a:r>
          </a:p>
          <a:p>
            <a:pPr marL="628650" lvl="1" indent="-171450">
              <a:buFont typeface="Arial" panose="020B0604020202020204" pitchFamily="34" charset="0"/>
              <a:buChar char="•"/>
            </a:pPr>
            <a:r>
              <a:rPr lang="en-US" baseline="0" dirty="0"/>
              <a:t>green color represents overlapped segment, </a:t>
            </a:r>
          </a:p>
          <a:p>
            <a:pPr marL="628650" lvl="1" indent="-171450">
              <a:buFont typeface="Arial" panose="020B0604020202020204" pitchFamily="34" charset="0"/>
              <a:buChar char="•"/>
            </a:pPr>
            <a:r>
              <a:rPr lang="en-US" baseline="0" dirty="0"/>
              <a:t>blue color represents original sequence.</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18</a:t>
            </a:fld>
            <a:endParaRPr lang="en-US"/>
          </a:p>
        </p:txBody>
      </p:sp>
    </p:spTree>
    <p:extLst>
      <p:ext uri="{BB962C8B-B14F-4D97-AF65-F5344CB8AC3E}">
        <p14:creationId xmlns:p14="http://schemas.microsoft.com/office/powerpoint/2010/main" val="922742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next process is feature representation construction.</a:t>
            </a:r>
          </a:p>
          <a:p>
            <a:pPr marL="228600" indent="-228600">
              <a:buFont typeface="+mj-lt"/>
              <a:buAutoNum type="arabicPeriod"/>
            </a:pPr>
            <a:r>
              <a:rPr lang="en-US" dirty="0"/>
              <a:t>This process convert original sequence (blue), adjacent segments (orange) and overlapped segments (green) into feature representation.</a:t>
            </a:r>
          </a:p>
          <a:p>
            <a:pPr marL="685800" lvl="1" indent="-228600">
              <a:buFont typeface="+mj-lt"/>
              <a:buAutoNum type="alphaLcPeriod"/>
            </a:pPr>
            <a:r>
              <a:rPr lang="en-US" dirty="0"/>
              <a:t>(click) </a:t>
            </a:r>
            <a:r>
              <a:rPr lang="en-US" dirty="0" smtClean="0"/>
              <a:t>as alignment free descriptor, we use </a:t>
            </a:r>
            <a:r>
              <a:rPr lang="en-US" baseline="0" dirty="0" smtClean="0"/>
              <a:t>existing </a:t>
            </a:r>
            <a:r>
              <a:rPr lang="en-US" baseline="0" dirty="0"/>
              <a:t>protein descriptor function in </a:t>
            </a:r>
            <a:r>
              <a:rPr lang="en-US" baseline="0" dirty="0" err="1"/>
              <a:t>protr</a:t>
            </a:r>
            <a:r>
              <a:rPr lang="en-US" baseline="0" dirty="0"/>
              <a:t> package.</a:t>
            </a:r>
          </a:p>
          <a:p>
            <a:pPr marL="228600" indent="-228600">
              <a:buFont typeface="+mj-lt"/>
              <a:buAutoNum type="arabicPeriod"/>
            </a:pPr>
            <a:r>
              <a:rPr lang="en-US" baseline="0" dirty="0"/>
              <a:t>This is formula if we use only one alignment free descriptor. </a:t>
            </a:r>
          </a:p>
          <a:p>
            <a:pPr marL="685800" lvl="1" indent="-228600">
              <a:buFont typeface="+mj-lt"/>
              <a:buAutoNum type="alphaLcPeriod"/>
            </a:pPr>
            <a:r>
              <a:rPr lang="en-US" baseline="0" dirty="0"/>
              <a:t>If z = 2, we will use generated segments with k=2</a:t>
            </a:r>
          </a:p>
          <a:p>
            <a:pPr marL="685800" lvl="1" indent="-228600">
              <a:buFont typeface="+mj-lt"/>
              <a:buAutoNum type="alphaLcPeriod"/>
            </a:pPr>
            <a:r>
              <a:rPr lang="en-US" baseline="0" dirty="0"/>
              <a:t>(click) If z=3, we will use generated segment with (click) k=2 and k=3</a:t>
            </a:r>
          </a:p>
          <a:p>
            <a:pPr marL="685800" lvl="1" indent="-228600">
              <a:buFont typeface="+mj-lt"/>
              <a:buAutoNum type="alphaLcPeriod"/>
            </a:pPr>
            <a:r>
              <a:rPr lang="en-US" baseline="0" dirty="0"/>
              <a:t>If z=4, we will use generated segments with k=2 UNTIL k=4.</a:t>
            </a:r>
          </a:p>
          <a:p>
            <a:pPr marL="228600" indent="-228600">
              <a:buFont typeface="+mj-lt"/>
              <a:buAutoNum type="arabicPeriod"/>
            </a:pPr>
            <a:r>
              <a:rPr lang="en-US" strike="sngStrike" baseline="0" dirty="0"/>
              <a:t>The new feature representation is generated by merging all of feature representation from original sequence and all segments.</a:t>
            </a:r>
            <a:endParaRPr lang="en-US" strike="sngStrike" dirty="0"/>
          </a:p>
        </p:txBody>
      </p:sp>
      <p:sp>
        <p:nvSpPr>
          <p:cNvPr id="4" name="Slide Number Placeholder 3"/>
          <p:cNvSpPr>
            <a:spLocks noGrp="1"/>
          </p:cNvSpPr>
          <p:nvPr>
            <p:ph type="sldNum" sz="quarter" idx="10"/>
          </p:nvPr>
        </p:nvSpPr>
        <p:spPr/>
        <p:txBody>
          <a:bodyPr/>
          <a:lstStyle/>
          <a:p>
            <a:fld id="{79156E17-EA63-49F1-80B6-6DA489F19223}" type="slidenum">
              <a:rPr lang="en-US" smtClean="0"/>
              <a:t>19</a:t>
            </a:fld>
            <a:endParaRPr lang="en-US"/>
          </a:p>
        </p:txBody>
      </p:sp>
    </p:spTree>
    <p:extLst>
      <p:ext uri="{BB962C8B-B14F-4D97-AF65-F5344CB8AC3E}">
        <p14:creationId xmlns:p14="http://schemas.microsoft.com/office/powerpoint/2010/main" val="304704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presentation will be divided into 4 section</a:t>
            </a:r>
          </a:p>
          <a:p>
            <a:pPr marL="228600" indent="-228600">
              <a:buFont typeface="+mj-lt"/>
              <a:buAutoNum type="arabicPeriod"/>
            </a:pPr>
            <a:r>
              <a:rPr lang="en-US" dirty="0"/>
              <a:t>(Go to next slide w/o read)</a:t>
            </a:r>
          </a:p>
        </p:txBody>
      </p:sp>
      <p:sp>
        <p:nvSpPr>
          <p:cNvPr id="4" name="Slide Number Placeholder 3"/>
          <p:cNvSpPr>
            <a:spLocks noGrp="1"/>
          </p:cNvSpPr>
          <p:nvPr>
            <p:ph type="sldNum" sz="quarter" idx="10"/>
          </p:nvPr>
        </p:nvSpPr>
        <p:spPr/>
        <p:txBody>
          <a:bodyPr/>
          <a:lstStyle/>
          <a:p>
            <a:fld id="{79156E17-EA63-49F1-80B6-6DA489F19223}" type="slidenum">
              <a:rPr lang="en-US" smtClean="0"/>
              <a:t>2</a:t>
            </a:fld>
            <a:endParaRPr lang="en-US"/>
          </a:p>
        </p:txBody>
      </p:sp>
    </p:spTree>
    <p:extLst>
      <p:ext uri="{BB962C8B-B14F-4D97-AF65-F5344CB8AC3E}">
        <p14:creationId xmlns:p14="http://schemas.microsoft.com/office/powerpoint/2010/main" val="1185434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This is formula if we use a combination of various alignment free descriptors.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(click) Beside variable z,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(click) we also have variable type.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For example, z=2 and we use 2 descriptors: AAC &amp; DC.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---JANGAN LAMA---</a:t>
            </a: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20</a:t>
            </a:fld>
            <a:endParaRPr lang="en-US"/>
          </a:p>
        </p:txBody>
      </p:sp>
    </p:spTree>
    <p:extLst>
      <p:ext uri="{BB962C8B-B14F-4D97-AF65-F5344CB8AC3E}">
        <p14:creationId xmlns:p14="http://schemas.microsoft.com/office/powerpoint/2010/main" val="4027253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JANGAN LAMA</a:t>
            </a:r>
          </a:p>
          <a:p>
            <a:pPr marL="171450" indent="-171450">
              <a:buFont typeface="Arial" panose="020B0604020202020204" pitchFamily="34" charset="0"/>
              <a:buChar char="•"/>
            </a:pPr>
            <a:r>
              <a:rPr lang="en-US" dirty="0"/>
              <a:t>Baca</a:t>
            </a:r>
          </a:p>
          <a:p>
            <a:pPr marL="171450" indent="-171450">
              <a:buFont typeface="Arial" panose="020B0604020202020204" pitchFamily="34" charset="0"/>
              <a:buChar char="•"/>
            </a:pPr>
            <a:r>
              <a:rPr lang="en-US" dirty="0"/>
              <a:t>(click) (click)</a:t>
            </a:r>
          </a:p>
          <a:p>
            <a:pPr marL="171450" indent="-171450">
              <a:buFont typeface="Arial" panose="020B0604020202020204" pitchFamily="34" charset="0"/>
              <a:buChar char="•"/>
            </a:pPr>
            <a:r>
              <a:rPr lang="en-US" dirty="0"/>
              <a:t>We have more rich position &amp; rich sequence information if we use bigger z value. (click)</a:t>
            </a:r>
          </a:p>
          <a:p>
            <a:pPr marL="171450" indent="-171450">
              <a:buFont typeface="Arial" panose="020B0604020202020204" pitchFamily="34" charset="0"/>
              <a:buChar char="•"/>
            </a:pPr>
            <a:r>
              <a:rPr lang="en-US" dirty="0"/>
              <a:t>But (click) (</a:t>
            </a:r>
            <a:r>
              <a:rPr lang="en-US" dirty="0" err="1"/>
              <a:t>baca</a:t>
            </a:r>
            <a:r>
              <a:rPr lang="en-US" dirty="0"/>
              <a:t> </a:t>
            </a:r>
            <a:r>
              <a:rPr lang="en-US" dirty="0" err="1"/>
              <a:t>kotak</a:t>
            </a:r>
            <a:r>
              <a:rPr lang="en-US" dirty="0"/>
              <a:t>)</a:t>
            </a:r>
          </a:p>
          <a:p>
            <a:pPr marL="171450" indent="-171450">
              <a:buFont typeface="Arial" panose="020B0604020202020204" pitchFamily="34" charset="0"/>
              <a:buChar char="•"/>
            </a:pPr>
            <a:r>
              <a:rPr lang="en-US" dirty="0"/>
              <a:t>We have to find which z value can give more rich information and less poor information.</a:t>
            </a:r>
          </a:p>
        </p:txBody>
      </p:sp>
      <p:sp>
        <p:nvSpPr>
          <p:cNvPr id="4" name="Slide Number Placeholder 3"/>
          <p:cNvSpPr>
            <a:spLocks noGrp="1"/>
          </p:cNvSpPr>
          <p:nvPr>
            <p:ph type="sldNum" sz="quarter" idx="10"/>
          </p:nvPr>
        </p:nvSpPr>
        <p:spPr/>
        <p:txBody>
          <a:bodyPr/>
          <a:lstStyle/>
          <a:p>
            <a:fld id="{79156E17-EA63-49F1-80B6-6DA489F19223}" type="slidenum">
              <a:rPr lang="en-US" smtClean="0"/>
              <a:t>21</a:t>
            </a:fld>
            <a:endParaRPr lang="en-US"/>
          </a:p>
        </p:txBody>
      </p:sp>
    </p:spTree>
    <p:extLst>
      <p:ext uri="{BB962C8B-B14F-4D97-AF65-F5344CB8AC3E}">
        <p14:creationId xmlns:p14="http://schemas.microsoft.com/office/powerpoint/2010/main" val="4006914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Now I will explain about The 2</a:t>
            </a:r>
            <a:r>
              <a:rPr lang="en-US" baseline="30000" dirty="0"/>
              <a:t>nd</a:t>
            </a:r>
            <a:r>
              <a:rPr lang="en-US" baseline="0" dirty="0"/>
              <a:t> main step, classification.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Because we don’t know which z value can give more rich information and less poor information.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We prepare data of generated feature representation with various z values.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We use each data as an input of classification process.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1</a:t>
            </a:r>
            <a:r>
              <a:rPr lang="en-US" baseline="30000" dirty="0"/>
              <a:t>st</a:t>
            </a:r>
            <a:r>
              <a:rPr lang="en-US" baseline="0" dirty="0"/>
              <a:t> we use data with z=2 …. (click) … (click)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As we can in this performance chart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(click) By increasing z value, the performance also increase.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(click) But in this point, the performance decrease.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So we can say data with z=4 have good number of rich position and sequence information.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And less number of poor information.</a:t>
            </a:r>
          </a:p>
        </p:txBody>
      </p:sp>
      <p:sp>
        <p:nvSpPr>
          <p:cNvPr id="4" name="Slide Number Placeholder 3"/>
          <p:cNvSpPr>
            <a:spLocks noGrp="1"/>
          </p:cNvSpPr>
          <p:nvPr>
            <p:ph type="sldNum" sz="quarter" idx="10"/>
          </p:nvPr>
        </p:nvSpPr>
        <p:spPr/>
        <p:txBody>
          <a:bodyPr/>
          <a:lstStyle/>
          <a:p>
            <a:fld id="{79156E17-EA63-49F1-80B6-6DA489F19223}" type="slidenum">
              <a:rPr lang="en-US" smtClean="0"/>
              <a:t>22</a:t>
            </a:fld>
            <a:endParaRPr lang="en-US"/>
          </a:p>
        </p:txBody>
      </p:sp>
    </p:spTree>
    <p:extLst>
      <p:ext uri="{BB962C8B-B14F-4D97-AF65-F5344CB8AC3E}">
        <p14:creationId xmlns:p14="http://schemas.microsoft.com/office/powerpoint/2010/main" val="2515414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next process is feature ranking and feature selection</a:t>
            </a:r>
            <a:r>
              <a:rPr lang="en-US" baseline="0" dirty="0"/>
              <a:t> </a:t>
            </a:r>
            <a:r>
              <a:rPr lang="en-US" baseline="0" dirty="0" smtClean="0"/>
              <a:t>ON SELECTED DATA IN PREVIOUS PROCESS.</a:t>
            </a:r>
            <a:endParaRPr lang="en-US" baseline="0" dirty="0"/>
          </a:p>
          <a:p>
            <a:pPr marL="228600" indent="-228600">
              <a:buFont typeface="+mj-lt"/>
              <a:buAutoNum type="arabicPeriod"/>
            </a:pPr>
            <a:r>
              <a:rPr lang="en-US" baseline="0" dirty="0" smtClean="0"/>
              <a:t>(click) 5x</a:t>
            </a:r>
          </a:p>
          <a:p>
            <a:pPr marL="228600" indent="-228600">
              <a:buFont typeface="+mj-lt"/>
              <a:buAutoNum type="arabicPeriod"/>
            </a:pPr>
            <a:r>
              <a:rPr lang="en-US" baseline="0" dirty="0" smtClean="0"/>
              <a:t>SETELAH </a:t>
            </a:r>
            <a:r>
              <a:rPr lang="en-US" baseline="0" dirty="0"/>
              <a:t>ITU BACA </a:t>
            </a:r>
            <a:r>
              <a:rPr lang="en-US" baseline="0" dirty="0" smtClean="0"/>
              <a:t>AJA.</a:t>
            </a:r>
            <a:endParaRPr lang="en-US" baseline="0" dirty="0"/>
          </a:p>
          <a:p>
            <a:pPr marL="228600" indent="-228600">
              <a:buFont typeface="+mj-lt"/>
              <a:buAutoNum type="arabicPeriod"/>
            </a:pPr>
            <a:r>
              <a:rPr lang="en-US" baseline="0" dirty="0"/>
              <a:t>By using this process, the performance was improved and features were reduced. </a:t>
            </a:r>
          </a:p>
          <a:p>
            <a:pPr marL="228600" indent="-228600">
              <a:buFont typeface="+mj-lt"/>
              <a:buAutoNum type="arabicPeriod"/>
            </a:pPr>
            <a:r>
              <a:rPr lang="en-US" strike="sngStrike" baseline="0" dirty="0"/>
              <a:t>The purpose is the purpose is to improve the performance and reduce the feature.</a:t>
            </a:r>
            <a:endParaRPr lang="en-US" strike="sngStrike" dirty="0"/>
          </a:p>
          <a:p>
            <a:pPr marL="228600" indent="-228600">
              <a:buFont typeface="+mj-lt"/>
              <a:buAutoNum type="arabicPeriod"/>
            </a:pPr>
            <a:endParaRPr lang="en-US" baseline="0" dirty="0"/>
          </a:p>
          <a:p>
            <a:pPr marL="228600" indent="-228600">
              <a:buFont typeface="+mj-lt"/>
              <a:buAutoNum type="arabicPeriod"/>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The more the accuracy of the random forest decreases due to the exclusion (or permutation) of a single variable, the more important that variable is deemed, and therefore variables with a large mean decrease in accuracy are more important for classification of the data.</a:t>
            </a:r>
          </a:p>
          <a:p>
            <a:pPr marL="228600" indent="-228600">
              <a:buFont typeface="+mj-lt"/>
              <a:buAutoNum type="arabicPeriod"/>
            </a:pPr>
            <a:endParaRPr lang="en-US" dirty="0"/>
          </a:p>
          <a:p>
            <a:pPr marL="228600" lvl="0" indent="-228600">
              <a:buFont typeface="+mj-lt"/>
              <a:buAutoNum type="arabicPeriod"/>
            </a:pPr>
            <a:endParaRPr lang="en-US" dirty="0"/>
          </a:p>
          <a:p>
            <a:pPr marL="228600" lvl="0" indent="-228600">
              <a:buFont typeface="+mj-lt"/>
              <a:buAutoNum type="arabicPeriod"/>
            </a:pPr>
            <a:endParaRPr lang="en-US" baseline="0" dirty="0"/>
          </a:p>
        </p:txBody>
      </p:sp>
      <p:sp>
        <p:nvSpPr>
          <p:cNvPr id="4" name="Slide Number Placeholder 3"/>
          <p:cNvSpPr>
            <a:spLocks noGrp="1"/>
          </p:cNvSpPr>
          <p:nvPr>
            <p:ph type="sldNum" sz="quarter" idx="10"/>
          </p:nvPr>
        </p:nvSpPr>
        <p:spPr/>
        <p:txBody>
          <a:bodyPr/>
          <a:lstStyle/>
          <a:p>
            <a:fld id="{79156E17-EA63-49F1-80B6-6DA489F19223}" type="slidenum">
              <a:rPr lang="en-US" smtClean="0"/>
              <a:t>23</a:t>
            </a:fld>
            <a:endParaRPr lang="en-US"/>
          </a:p>
        </p:txBody>
      </p:sp>
    </p:spTree>
    <p:extLst>
      <p:ext uri="{BB962C8B-B14F-4D97-AF65-F5344CB8AC3E}">
        <p14:creationId xmlns:p14="http://schemas.microsoft.com/office/powerpoint/2010/main" val="266667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3</a:t>
            </a:r>
            <a:r>
              <a:rPr lang="en-US" baseline="30000" dirty="0"/>
              <a:t>rd</a:t>
            </a:r>
            <a:r>
              <a:rPr lang="en-US" dirty="0"/>
              <a:t> section is experiments &amp; results.</a:t>
            </a:r>
          </a:p>
        </p:txBody>
      </p:sp>
      <p:sp>
        <p:nvSpPr>
          <p:cNvPr id="4" name="Slide Number Placeholder 3"/>
          <p:cNvSpPr>
            <a:spLocks noGrp="1"/>
          </p:cNvSpPr>
          <p:nvPr>
            <p:ph type="sldNum" sz="quarter" idx="10"/>
          </p:nvPr>
        </p:nvSpPr>
        <p:spPr/>
        <p:txBody>
          <a:bodyPr/>
          <a:lstStyle/>
          <a:p>
            <a:fld id="{79156E17-EA63-49F1-80B6-6DA489F19223}" type="slidenum">
              <a:rPr lang="en-US" smtClean="0"/>
              <a:t>24</a:t>
            </a:fld>
            <a:endParaRPr lang="en-US"/>
          </a:p>
        </p:txBody>
      </p:sp>
    </p:spTree>
    <p:extLst>
      <p:ext uri="{BB962C8B-B14F-4D97-AF65-F5344CB8AC3E}">
        <p14:creationId xmlns:p14="http://schemas.microsoft.com/office/powerpoint/2010/main" val="3300043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2066" indent="-302066">
              <a:spcBef>
                <a:spcPts val="1939"/>
              </a:spcBef>
              <a:buFont typeface="+mj-lt"/>
              <a:buAutoNum type="arabicPeriod"/>
            </a:pPr>
            <a:r>
              <a:rPr lang="en-US" dirty="0"/>
              <a:t>In this research,</a:t>
            </a:r>
            <a:r>
              <a:rPr lang="en-US" baseline="0" dirty="0"/>
              <a:t> we use dataset from 3 protein sequence classification cases.</a:t>
            </a:r>
          </a:p>
          <a:p>
            <a:pPr marL="302066" indent="-302066">
              <a:spcBef>
                <a:spcPts val="1939"/>
              </a:spcBef>
              <a:buFont typeface="+mj-lt"/>
              <a:buAutoNum type="arabicPeriod"/>
            </a:pPr>
            <a:r>
              <a:rPr lang="en-US" baseline="0" dirty="0"/>
              <a:t>The 1</a:t>
            </a:r>
            <a:r>
              <a:rPr lang="en-US" baseline="30000" dirty="0"/>
              <a:t>st</a:t>
            </a:r>
            <a:r>
              <a:rPr lang="en-US" baseline="0" dirty="0"/>
              <a:t> case is …</a:t>
            </a:r>
            <a:endParaRPr lang="en-US" dirty="0"/>
          </a:p>
          <a:p>
            <a:pPr marL="302066" indent="-302066">
              <a:spcBef>
                <a:spcPts val="1939"/>
              </a:spcBef>
              <a:buFont typeface="+mj-lt"/>
              <a:buAutoNum type="arabicPeriod"/>
            </a:pPr>
            <a:r>
              <a:rPr lang="en-US" dirty="0"/>
              <a:t>We</a:t>
            </a:r>
            <a:r>
              <a:rPr lang="en-US" baseline="0" dirty="0"/>
              <a:t> conduct 2 type experiments with this dataset.</a:t>
            </a:r>
          </a:p>
          <a:p>
            <a:pPr marL="302066" indent="-302066">
              <a:spcBef>
                <a:spcPts val="1939"/>
              </a:spcBef>
              <a:buFont typeface="+mj-lt"/>
              <a:buAutoNum type="arabicPeriod"/>
            </a:pPr>
            <a:r>
              <a:rPr lang="en-US" baseline="0" dirty="0"/>
              <a:t>1</a:t>
            </a:r>
            <a:r>
              <a:rPr lang="en-US" baseline="30000" dirty="0"/>
              <a:t>st</a:t>
            </a:r>
            <a:r>
              <a:rPr lang="en-US" baseline="0" dirty="0"/>
              <a:t> experiment is to identify NR &amp; Non-NR. This experiment is 2 class classification with imbalance data problem. (click)</a:t>
            </a:r>
          </a:p>
          <a:p>
            <a:pPr marL="302066" indent="-302066">
              <a:spcBef>
                <a:spcPts val="1939"/>
              </a:spcBef>
              <a:buFont typeface="+mj-lt"/>
              <a:buAutoNum type="arabicPeriod"/>
            </a:pPr>
            <a:r>
              <a:rPr lang="en-US" baseline="0" dirty="0"/>
              <a:t>2</a:t>
            </a:r>
            <a:r>
              <a:rPr lang="en-US" baseline="30000" dirty="0"/>
              <a:t>nd</a:t>
            </a:r>
            <a:r>
              <a:rPr lang="en-US" baseline="0" dirty="0"/>
              <a:t> experiment is to identify subfamilies. This experiment is multiclass classification with imbalance data problem. (click)</a:t>
            </a:r>
          </a:p>
          <a:p>
            <a:pPr marL="302066" indent="-302066">
              <a:spcBef>
                <a:spcPts val="1939"/>
              </a:spcBef>
              <a:buFont typeface="+mj-lt"/>
              <a:buAutoNum type="arabicPeriod"/>
            </a:pPr>
            <a:r>
              <a:rPr lang="en-US" baseline="0" dirty="0"/>
              <a:t>The 2</a:t>
            </a:r>
            <a:r>
              <a:rPr lang="en-US" baseline="30000" dirty="0"/>
              <a:t>nd</a:t>
            </a:r>
            <a:r>
              <a:rPr lang="en-US" baseline="0" dirty="0"/>
              <a:t> case is …. There is no imbalanced data problem in this dataset. </a:t>
            </a:r>
          </a:p>
          <a:p>
            <a:pPr marL="302066" indent="-302066">
              <a:spcBef>
                <a:spcPts val="1939"/>
              </a:spcBef>
              <a:buFont typeface="+mj-lt"/>
              <a:buAutoNum type="arabicPeriod"/>
            </a:pPr>
            <a:r>
              <a:rPr lang="en-US" baseline="0" dirty="0"/>
              <a:t>LANGSUNG KE SLIDE BERIKUTNYA.</a:t>
            </a:r>
          </a:p>
          <a:p>
            <a:pPr marL="302066" indent="-302066">
              <a:spcBef>
                <a:spcPts val="1939"/>
              </a:spcBef>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25</a:t>
            </a:fld>
            <a:endParaRPr lang="en-US"/>
          </a:p>
        </p:txBody>
      </p:sp>
    </p:spTree>
    <p:extLst>
      <p:ext uri="{BB962C8B-B14F-4D97-AF65-F5344CB8AC3E}">
        <p14:creationId xmlns:p14="http://schemas.microsoft.com/office/powerpoint/2010/main" val="1008204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1939"/>
              </a:spcBef>
              <a:spcAft>
                <a:spcPts val="0"/>
              </a:spcAft>
              <a:buClrTx/>
              <a:buSzTx/>
              <a:buFont typeface="+mj-lt"/>
              <a:buAutoNum type="arabicPeriod"/>
              <a:tabLst/>
              <a:defRPr/>
            </a:pPr>
            <a:r>
              <a:rPr lang="en-US" sz="1600" baseline="0" dirty="0"/>
              <a:t>The 3</a:t>
            </a:r>
            <a:r>
              <a:rPr lang="en-US" sz="1600" baseline="30000" dirty="0"/>
              <a:t>rd</a:t>
            </a:r>
            <a:r>
              <a:rPr lang="en-US" sz="1600" baseline="0" dirty="0"/>
              <a:t> case is …</a:t>
            </a:r>
            <a:endParaRPr lang="en-US" sz="1600" dirty="0"/>
          </a:p>
          <a:p>
            <a:pPr marL="342900" indent="-342900">
              <a:spcBef>
                <a:spcPts val="1939"/>
              </a:spcBef>
              <a:buFont typeface="+mj-lt"/>
              <a:buAutoNum type="arabicPeriod"/>
            </a:pPr>
            <a:r>
              <a:rPr lang="en-US" sz="1500" dirty="0"/>
              <a:t>This data are from Swiss-Prot.</a:t>
            </a:r>
          </a:p>
          <a:p>
            <a:pPr marL="342900" indent="-342900">
              <a:spcBef>
                <a:spcPts val="1939"/>
              </a:spcBef>
              <a:buFont typeface="+mj-lt"/>
              <a:buAutoNum type="arabicPeriod"/>
            </a:pPr>
            <a:r>
              <a:rPr lang="en-US" sz="1500" dirty="0"/>
              <a:t>There are around 324.000</a:t>
            </a:r>
            <a:r>
              <a:rPr lang="en-US" sz="1500" baseline="0" dirty="0"/>
              <a:t> protein sequences in around 7000 families.</a:t>
            </a:r>
          </a:p>
          <a:p>
            <a:pPr marL="342900" indent="-342900">
              <a:spcBef>
                <a:spcPts val="1939"/>
              </a:spcBef>
              <a:buFont typeface="+mj-lt"/>
              <a:buAutoNum type="arabicPeriod"/>
            </a:pPr>
            <a:r>
              <a:rPr lang="en-US" sz="1500" baseline="0" dirty="0"/>
              <a:t>Positive and negative sequences have same number. </a:t>
            </a:r>
          </a:p>
          <a:p>
            <a:pPr marL="342900" indent="-342900">
              <a:spcBef>
                <a:spcPts val="1939"/>
              </a:spcBef>
              <a:buFont typeface="+mj-lt"/>
              <a:buAutoNum type="arabicPeriod"/>
            </a:pPr>
            <a:r>
              <a:rPr lang="en-US" sz="1500" baseline="0" dirty="0"/>
              <a:t>So we don’t have imbalanced data in this classification case.</a:t>
            </a:r>
          </a:p>
          <a:p>
            <a:pPr marL="342900" indent="-342900">
              <a:spcBef>
                <a:spcPts val="1939"/>
              </a:spcBef>
              <a:buFont typeface="+mj-lt"/>
              <a:buAutoNum type="arabicPeriod"/>
            </a:pPr>
            <a:r>
              <a:rPr lang="en-US" sz="1500" baseline="0" dirty="0"/>
              <a:t>JANGAN IMPROVISASI – SLIDE BERIKUTNYA</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26</a:t>
            </a:fld>
            <a:endParaRPr lang="en-US"/>
          </a:p>
        </p:txBody>
      </p:sp>
    </p:spTree>
    <p:extLst>
      <p:ext uri="{BB962C8B-B14F-4D97-AF65-F5344CB8AC3E}">
        <p14:creationId xmlns:p14="http://schemas.microsoft.com/office/powerpoint/2010/main" val="2530118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ts val="1939"/>
              </a:spcBef>
              <a:buFont typeface="+mj-lt"/>
              <a:buAutoNum type="arabicPeriod"/>
            </a:pPr>
            <a:r>
              <a:rPr lang="en-US" sz="1500" dirty="0"/>
              <a:t>Now I will show the result of our experiments.</a:t>
            </a:r>
          </a:p>
          <a:p>
            <a:pPr marL="342900" indent="-342900">
              <a:spcBef>
                <a:spcPts val="1939"/>
              </a:spcBef>
              <a:buFont typeface="+mj-lt"/>
              <a:buAutoNum type="arabicPeriod"/>
            </a:pPr>
            <a:r>
              <a:rPr lang="en-US" sz="1500" baseline="0" dirty="0"/>
              <a:t>In this experiment, We compare our result to </a:t>
            </a:r>
            <a:r>
              <a:rPr lang="en-US" sz="1500" baseline="0" dirty="0" err="1"/>
              <a:t>Bhasin</a:t>
            </a:r>
            <a:r>
              <a:rPr lang="en-US" sz="1500" baseline="0" dirty="0"/>
              <a:t> &amp; Gajendra experiment. </a:t>
            </a:r>
          </a:p>
          <a:p>
            <a:pPr marL="342900" indent="-342900">
              <a:spcBef>
                <a:spcPts val="1939"/>
              </a:spcBef>
              <a:buFont typeface="+mj-lt"/>
              <a:buAutoNum type="arabicPeriod"/>
            </a:pPr>
            <a:r>
              <a:rPr lang="en-US" sz="1500" baseline="0" dirty="0"/>
              <a:t>Click … click </a:t>
            </a:r>
            <a:r>
              <a:rPr lang="en-US" sz="1500" baseline="0" dirty="0" err="1"/>
              <a:t>sampai</a:t>
            </a:r>
            <a:r>
              <a:rPr lang="en-US" sz="1500" baseline="0" dirty="0"/>
              <a:t> </a:t>
            </a:r>
            <a:r>
              <a:rPr lang="en-US" sz="1500" baseline="0" dirty="0" err="1"/>
              <a:t>habis</a:t>
            </a:r>
            <a:endParaRPr lang="en-US" sz="1500" baseline="0" dirty="0"/>
          </a:p>
          <a:p>
            <a:pPr marL="342900" indent="-342900">
              <a:spcBef>
                <a:spcPts val="1939"/>
              </a:spcBef>
              <a:buFont typeface="+mj-lt"/>
              <a:buAutoNum type="arabicPeriod"/>
            </a:pPr>
            <a:r>
              <a:rPr lang="en-US" sz="1500" baseline="0" dirty="0"/>
              <a:t>Our approach improved the performance.</a:t>
            </a:r>
          </a:p>
          <a:p>
            <a:pPr marL="342900" indent="-342900">
              <a:spcBef>
                <a:spcPts val="1939"/>
              </a:spcBef>
              <a:buFont typeface="+mj-lt"/>
              <a:buAutoNum type="arabicPeriod"/>
            </a:pPr>
            <a:r>
              <a:rPr lang="en-US" sz="1500" baseline="0" dirty="0"/>
              <a:t>---JANGAN LAMA---</a:t>
            </a:r>
          </a:p>
        </p:txBody>
      </p:sp>
      <p:sp>
        <p:nvSpPr>
          <p:cNvPr id="4" name="Slide Number Placeholder 3"/>
          <p:cNvSpPr>
            <a:spLocks noGrp="1"/>
          </p:cNvSpPr>
          <p:nvPr>
            <p:ph type="sldNum" sz="quarter" idx="10"/>
          </p:nvPr>
        </p:nvSpPr>
        <p:spPr/>
        <p:txBody>
          <a:bodyPr/>
          <a:lstStyle/>
          <a:p>
            <a:fld id="{79156E17-EA63-49F1-80B6-6DA489F19223}" type="slidenum">
              <a:rPr lang="en-US" smtClean="0"/>
              <a:t>27</a:t>
            </a:fld>
            <a:endParaRPr lang="en-US"/>
          </a:p>
        </p:txBody>
      </p:sp>
    </p:spTree>
    <p:extLst>
      <p:ext uri="{BB962C8B-B14F-4D97-AF65-F5344CB8AC3E}">
        <p14:creationId xmlns:p14="http://schemas.microsoft.com/office/powerpoint/2010/main" val="627125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ts val="1939"/>
              </a:spcBef>
              <a:buFont typeface="+mj-lt"/>
              <a:buAutoNum type="arabicPeriod"/>
            </a:pPr>
            <a:r>
              <a:rPr lang="en-US" sz="1500" dirty="0"/>
              <a:t>In this experiment</a:t>
            </a:r>
            <a:r>
              <a:rPr lang="en-US" sz="1500" baseline="0" dirty="0"/>
              <a:t>, we compare our approach to method by Wang and friends.</a:t>
            </a:r>
          </a:p>
          <a:p>
            <a:pPr marL="800100" lvl="1" indent="-342900">
              <a:spcBef>
                <a:spcPts val="1939"/>
              </a:spcBef>
              <a:buFont typeface="+mj-lt"/>
              <a:buAutoNum type="alphaLcPeriod"/>
            </a:pPr>
            <a:r>
              <a:rPr lang="en-US" sz="1500" baseline="0" dirty="0"/>
              <a:t>(click) They generated feature representation by using a combination of 5 protein descriptors.</a:t>
            </a:r>
          </a:p>
          <a:p>
            <a:pPr marL="342900" indent="-342900">
              <a:spcBef>
                <a:spcPts val="1939"/>
              </a:spcBef>
              <a:buFont typeface="+mj-lt"/>
              <a:buAutoNum type="arabicPeriod"/>
            </a:pPr>
            <a:r>
              <a:rPr lang="en-US" sz="1500" baseline="0" dirty="0"/>
              <a:t>There were 2 classification experiments.</a:t>
            </a:r>
          </a:p>
          <a:p>
            <a:pPr marL="342900" indent="-342900">
              <a:spcBef>
                <a:spcPts val="1939"/>
              </a:spcBef>
              <a:buFont typeface="+mj-lt"/>
              <a:buAutoNum type="arabicPeriod"/>
            </a:pPr>
            <a:r>
              <a:rPr lang="en-US" sz="1500" baseline="0" dirty="0"/>
              <a:t>1</a:t>
            </a:r>
            <a:r>
              <a:rPr lang="en-US" sz="1500" baseline="30000" dirty="0"/>
              <a:t>st</a:t>
            </a:r>
            <a:r>
              <a:rPr lang="en-US" sz="1500" baseline="0" dirty="0"/>
              <a:t> experiment was conducted to identify NR &amp; non-NR. CLICK … CLICK</a:t>
            </a:r>
          </a:p>
          <a:p>
            <a:pPr marL="342900" indent="-342900">
              <a:spcBef>
                <a:spcPts val="1939"/>
              </a:spcBef>
              <a:buFont typeface="+mj-lt"/>
              <a:buAutoNum type="arabicPeriod"/>
            </a:pPr>
            <a:r>
              <a:rPr lang="en-US" sz="1500" baseline="0" dirty="0"/>
              <a:t>2</a:t>
            </a:r>
            <a:r>
              <a:rPr lang="en-US" sz="1500" baseline="30000" dirty="0"/>
              <a:t>nd</a:t>
            </a:r>
            <a:r>
              <a:rPr lang="en-US" sz="1500" baseline="0" dirty="0"/>
              <a:t> experiment was conducted to identify NR subfamilies. 1 CLICK SAJA</a:t>
            </a:r>
          </a:p>
          <a:p>
            <a:pPr marL="342900" indent="-342900">
              <a:spcBef>
                <a:spcPts val="1939"/>
              </a:spcBef>
              <a:buFont typeface="+mj-lt"/>
              <a:buAutoNum type="arabicPeriod"/>
            </a:pPr>
            <a:r>
              <a:rPr lang="en-US" sz="1200" baseline="0" dirty="0"/>
              <a:t>---LANGSUNG PINDAH SLIDE---</a:t>
            </a:r>
          </a:p>
        </p:txBody>
      </p:sp>
      <p:sp>
        <p:nvSpPr>
          <p:cNvPr id="4" name="Slide Number Placeholder 3"/>
          <p:cNvSpPr>
            <a:spLocks noGrp="1"/>
          </p:cNvSpPr>
          <p:nvPr>
            <p:ph type="sldNum" sz="quarter" idx="10"/>
          </p:nvPr>
        </p:nvSpPr>
        <p:spPr/>
        <p:txBody>
          <a:bodyPr/>
          <a:lstStyle/>
          <a:p>
            <a:fld id="{79156E17-EA63-49F1-80B6-6DA489F19223}" type="slidenum">
              <a:rPr lang="en-US" smtClean="0"/>
              <a:t>28</a:t>
            </a:fld>
            <a:endParaRPr lang="en-US"/>
          </a:p>
        </p:txBody>
      </p:sp>
    </p:spTree>
    <p:extLst>
      <p:ext uri="{BB962C8B-B14F-4D97-AF65-F5344CB8AC3E}">
        <p14:creationId xmlns:p14="http://schemas.microsoft.com/office/powerpoint/2010/main" val="758093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ts val="1939"/>
              </a:spcBef>
              <a:buFont typeface="+mj-lt"/>
              <a:buAutoNum type="arabicPeriod"/>
            </a:pPr>
            <a:r>
              <a:rPr lang="en-US" sz="1200" dirty="0"/>
              <a:t>This</a:t>
            </a:r>
            <a:r>
              <a:rPr lang="en-US" sz="1200" baseline="0" dirty="0"/>
              <a:t> is the result of protein family classification case. </a:t>
            </a:r>
          </a:p>
          <a:p>
            <a:pPr marL="342900" indent="-342900">
              <a:spcBef>
                <a:spcPts val="1939"/>
              </a:spcBef>
              <a:buFont typeface="+mj-lt"/>
              <a:buAutoNum type="arabicPeriod"/>
            </a:pPr>
            <a:r>
              <a:rPr lang="en-US" sz="1200" baseline="0" dirty="0"/>
              <a:t>We compare our result to </a:t>
            </a:r>
            <a:r>
              <a:rPr lang="en-US" sz="1200" baseline="0" dirty="0" err="1"/>
              <a:t>Asgari</a:t>
            </a:r>
            <a:r>
              <a:rPr lang="en-US" sz="1200" baseline="0" dirty="0"/>
              <a:t> &amp; </a:t>
            </a:r>
            <a:r>
              <a:rPr lang="en-US" sz="1200" baseline="0" dirty="0" err="1"/>
              <a:t>Mofrad</a:t>
            </a:r>
            <a:r>
              <a:rPr lang="en-US" sz="1200" baseline="0" dirty="0"/>
              <a:t> </a:t>
            </a:r>
            <a:r>
              <a:rPr lang="en-US" sz="1200" baseline="0"/>
              <a:t>experiment.</a:t>
            </a:r>
            <a:r>
              <a:rPr lang="en-US" sz="1200" baseline="0" dirty="0"/>
              <a:t> </a:t>
            </a:r>
            <a:r>
              <a:rPr lang="en-US" sz="1200"/>
              <a:t>(</a:t>
            </a:r>
            <a:r>
              <a:rPr lang="en-US" sz="1200" dirty="0"/>
              <a:t>click) BACA</a:t>
            </a:r>
          </a:p>
          <a:p>
            <a:pPr marL="342900" indent="-342900">
              <a:spcBef>
                <a:spcPts val="1939"/>
              </a:spcBef>
              <a:buFont typeface="+mj-lt"/>
              <a:buAutoNum type="arabicPeriod"/>
            </a:pPr>
            <a:r>
              <a:rPr lang="en-US" sz="1200" dirty="0"/>
              <a:t>(click) We</a:t>
            </a:r>
            <a:r>
              <a:rPr lang="en-US" sz="1200" baseline="0" dirty="0"/>
              <a:t> generated feature representation by using a combination of 4 protein descriptors. (click) … (click)</a:t>
            </a:r>
          </a:p>
          <a:p>
            <a:pPr marL="342900" indent="-342900">
              <a:spcBef>
                <a:spcPts val="1939"/>
              </a:spcBef>
              <a:buFont typeface="+mj-lt"/>
              <a:buAutoNum type="arabicPeriod"/>
            </a:pPr>
            <a:r>
              <a:rPr lang="en-US" sz="1200" baseline="0" dirty="0"/>
              <a:t>--</a:t>
            </a:r>
          </a:p>
          <a:p>
            <a:pPr marL="342900" indent="-342900">
              <a:spcBef>
                <a:spcPts val="1939"/>
              </a:spcBef>
              <a:buFont typeface="+mj-lt"/>
              <a:buAutoNum type="arabicPeriod"/>
            </a:pPr>
            <a:r>
              <a:rPr lang="en-US" sz="1200" baseline="0" dirty="0"/>
              <a:t>This chart is the result of classification experiment on a protein family.</a:t>
            </a:r>
          </a:p>
          <a:p>
            <a:pPr marL="342900" indent="-342900">
              <a:spcBef>
                <a:spcPts val="1939"/>
              </a:spcBef>
              <a:buFont typeface="+mj-lt"/>
              <a:buAutoNum type="arabicPeriod"/>
            </a:pPr>
            <a:r>
              <a:rPr lang="en-US" sz="1200" baseline="0" dirty="0"/>
              <a:t>In this case, we did 1000 protein family classification experiments. </a:t>
            </a:r>
          </a:p>
          <a:p>
            <a:pPr marL="342900" indent="-342900">
              <a:spcBef>
                <a:spcPts val="1939"/>
              </a:spcBef>
              <a:buFont typeface="+mj-lt"/>
              <a:buAutoNum type="arabicPeriod"/>
            </a:pPr>
            <a:r>
              <a:rPr lang="en-US" sz="1200" baseline="0" dirty="0"/>
              <a:t>--</a:t>
            </a:r>
          </a:p>
          <a:p>
            <a:pPr marL="342900" indent="-342900">
              <a:spcBef>
                <a:spcPts val="1939"/>
              </a:spcBef>
              <a:buFont typeface="+mj-lt"/>
              <a:buAutoNum type="arabicPeriod"/>
            </a:pPr>
            <a:r>
              <a:rPr lang="en-US" sz="1200" baseline="0" dirty="0"/>
              <a:t>And this is the result (click) … (click)</a:t>
            </a:r>
            <a:endParaRPr lang="en-US" sz="1200" strike="sngStrike" baseline="0" dirty="0"/>
          </a:p>
          <a:p>
            <a:pPr marL="342900" indent="-342900">
              <a:spcBef>
                <a:spcPts val="1939"/>
              </a:spcBef>
              <a:buFont typeface="+mj-lt"/>
              <a:buAutoNum type="arabicPeriod"/>
            </a:pPr>
            <a:r>
              <a:rPr lang="en-US" baseline="0" dirty="0"/>
              <a:t>This experiment prove that our approach also can work on a combination of various descriptor.</a:t>
            </a:r>
          </a:p>
          <a:p>
            <a:pPr marL="228600" indent="-228600">
              <a:spcBef>
                <a:spcPts val="1939"/>
              </a:spcBef>
              <a:buFont typeface="+mj-lt"/>
              <a:buAutoNum type="arabicPeriod"/>
            </a:pP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29</a:t>
            </a:fld>
            <a:endParaRPr lang="en-US"/>
          </a:p>
        </p:txBody>
      </p:sp>
    </p:spTree>
    <p:extLst>
      <p:ext uri="{BB962C8B-B14F-4D97-AF65-F5344CB8AC3E}">
        <p14:creationId xmlns:p14="http://schemas.microsoft.com/office/powerpoint/2010/main" val="3859992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1</a:t>
            </a:r>
            <a:r>
              <a:rPr lang="en-US" baseline="30000" dirty="0"/>
              <a:t>st</a:t>
            </a:r>
            <a:r>
              <a:rPr lang="en-US" dirty="0"/>
              <a:t> section</a:t>
            </a:r>
            <a:r>
              <a:rPr lang="en-US" baseline="0" dirty="0"/>
              <a:t> is …</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3</a:t>
            </a:fld>
            <a:endParaRPr lang="en-US"/>
          </a:p>
        </p:txBody>
      </p:sp>
    </p:spTree>
    <p:extLst>
      <p:ext uri="{BB962C8B-B14F-4D97-AF65-F5344CB8AC3E}">
        <p14:creationId xmlns:p14="http://schemas.microsoft.com/office/powerpoint/2010/main" val="2840984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last </a:t>
            </a:r>
            <a:r>
              <a:rPr lang="en-US" baseline="0" dirty="0"/>
              <a:t>case is cell-penetrating peptides prediction.</a:t>
            </a:r>
          </a:p>
          <a:p>
            <a:pPr marL="228600" indent="-228600">
              <a:buFont typeface="+mj-lt"/>
              <a:buAutoNum type="arabicPeriod"/>
            </a:pPr>
            <a:r>
              <a:rPr lang="en-US" baseline="0" dirty="0"/>
              <a:t>---JANGAN LAMA---</a:t>
            </a:r>
          </a:p>
          <a:p>
            <a:pPr marL="228600" indent="-228600">
              <a:buFont typeface="+mj-lt"/>
              <a:buAutoNum type="arabicPeriod"/>
            </a:pPr>
            <a:r>
              <a:rPr lang="en-US" baseline="0" dirty="0"/>
              <a:t>BACA KOTAK … </a:t>
            </a:r>
            <a:r>
              <a:rPr lang="en-US" baseline="0" dirty="0" err="1"/>
              <a:t>Cuma</a:t>
            </a:r>
            <a:r>
              <a:rPr lang="en-US" baseline="0" dirty="0"/>
              <a:t> 2 click</a:t>
            </a:r>
          </a:p>
          <a:p>
            <a:pPr marL="228600" indent="-228600">
              <a:buFont typeface="+mj-lt"/>
              <a:buAutoNum type="arabicPeriod"/>
            </a:pPr>
            <a:r>
              <a:rPr lang="en-US" dirty="0"/>
              <a:t>Our</a:t>
            </a:r>
            <a:r>
              <a:rPr lang="en-US" baseline="0" dirty="0"/>
              <a:t> approach cannot obtain better performance than previous research.</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30</a:t>
            </a:fld>
            <a:endParaRPr lang="en-US"/>
          </a:p>
        </p:txBody>
      </p:sp>
    </p:spTree>
    <p:extLst>
      <p:ext uri="{BB962C8B-B14F-4D97-AF65-F5344CB8AC3E}">
        <p14:creationId xmlns:p14="http://schemas.microsoft.com/office/powerpoint/2010/main" val="526017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Additional segments from our approach made the classifier’s performance decreasing in most of all our experiments</a:t>
            </a:r>
            <a:r>
              <a:rPr lang="en-US" baseline="0" dirty="0"/>
              <a:t> IN THIS CASE.</a:t>
            </a:r>
          </a:p>
          <a:p>
            <a:pPr marL="228600" indent="-228600">
              <a:buFont typeface="+mj-lt"/>
              <a:buAutoNum type="arabicPeriod"/>
            </a:pPr>
            <a:r>
              <a:rPr lang="en-US" baseline="0" dirty="0"/>
              <a:t>JELASKAN SEDIKIT TENTANG HASIL DARI ORIGINAL SEQUENCE DAN Z=2 … Z=3 (</a:t>
            </a:r>
            <a:r>
              <a:rPr lang="en-US" baseline="0" dirty="0" err="1"/>
              <a:t>untuk</a:t>
            </a:r>
            <a:r>
              <a:rPr lang="en-US" baseline="0" dirty="0"/>
              <a:t> chart </a:t>
            </a:r>
            <a:r>
              <a:rPr lang="en-US" baseline="0" dirty="0" err="1"/>
              <a:t>pertama</a:t>
            </a:r>
            <a:r>
              <a:rPr lang="en-US" baseline="0" dirty="0"/>
              <a:t> </a:t>
            </a:r>
            <a:r>
              <a:rPr lang="en-US" baseline="0" dirty="0" err="1"/>
              <a:t>saja</a:t>
            </a:r>
            <a:r>
              <a:rPr lang="en-US" baseline="0" dirty="0"/>
              <a:t>)</a:t>
            </a:r>
            <a:endParaRPr lang="en-US" dirty="0"/>
          </a:p>
          <a:p>
            <a:pPr marL="228600" indent="-228600">
              <a:buFont typeface="+mj-lt"/>
              <a:buAutoNum type="arabicPeriod"/>
            </a:pPr>
            <a:r>
              <a:rPr lang="en-US" dirty="0"/>
              <a:t>BACA YANG</a:t>
            </a:r>
            <a:r>
              <a:rPr lang="en-US" baseline="0" dirty="0"/>
              <a:t> DI BAWAH </a:t>
            </a:r>
            <a:r>
              <a:rPr lang="en-US" dirty="0"/>
              <a:t>SETELAH TEKS MERAH MUNCUL</a:t>
            </a:r>
          </a:p>
          <a:p>
            <a:pPr marL="228600" indent="-228600">
              <a:buFont typeface="+mj-lt"/>
              <a:buAutoNum type="arabicPeriod"/>
            </a:pPr>
            <a:r>
              <a:rPr lang="en-US" dirty="0"/>
              <a:t>This table shows the</a:t>
            </a:r>
            <a:r>
              <a:rPr lang="en-US" baseline="0" dirty="0"/>
              <a:t> statistic information of sequences in 3 cases.</a:t>
            </a:r>
          </a:p>
          <a:p>
            <a:pPr marL="685800" lvl="1" indent="-228600">
              <a:buFont typeface="+mj-lt"/>
              <a:buAutoNum type="alphaLcPeriod"/>
            </a:pPr>
            <a:r>
              <a:rPr lang="en-US" baseline="0"/>
              <a:t>Sequences </a:t>
            </a:r>
            <a:r>
              <a:rPr lang="en-US" baseline="0" dirty="0"/>
              <a:t>in 3</a:t>
            </a:r>
            <a:r>
              <a:rPr lang="en-US" baseline="30000" dirty="0"/>
              <a:t>rd</a:t>
            </a:r>
            <a:r>
              <a:rPr lang="en-US" baseline="0" dirty="0"/>
              <a:t> case have shorter length if compare with 1</a:t>
            </a:r>
            <a:r>
              <a:rPr lang="en-US" baseline="30000" dirty="0"/>
              <a:t>st</a:t>
            </a:r>
            <a:r>
              <a:rPr lang="en-US" baseline="0" dirty="0"/>
              <a:t> and 2</a:t>
            </a:r>
            <a:r>
              <a:rPr lang="en-US" baseline="30000" dirty="0"/>
              <a:t>nd</a:t>
            </a:r>
            <a:r>
              <a:rPr lang="en-US" baseline="0" dirty="0"/>
              <a:t> case.</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31</a:t>
            </a:fld>
            <a:endParaRPr lang="en-US"/>
          </a:p>
        </p:txBody>
      </p:sp>
    </p:spTree>
    <p:extLst>
      <p:ext uri="{BB962C8B-B14F-4D97-AF65-F5344CB8AC3E}">
        <p14:creationId xmlns:p14="http://schemas.microsoft.com/office/powerpoint/2010/main" val="2264815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last section is …</a:t>
            </a:r>
          </a:p>
        </p:txBody>
      </p:sp>
      <p:sp>
        <p:nvSpPr>
          <p:cNvPr id="4" name="Slide Number Placeholder 3"/>
          <p:cNvSpPr>
            <a:spLocks noGrp="1"/>
          </p:cNvSpPr>
          <p:nvPr>
            <p:ph type="sldNum" sz="quarter" idx="10"/>
          </p:nvPr>
        </p:nvSpPr>
        <p:spPr/>
        <p:txBody>
          <a:bodyPr/>
          <a:lstStyle/>
          <a:p>
            <a:fld id="{79156E17-EA63-49F1-80B6-6DA489F19223}" type="slidenum">
              <a:rPr lang="en-US" smtClean="0"/>
              <a:t>32</a:t>
            </a:fld>
            <a:endParaRPr lang="en-US"/>
          </a:p>
        </p:txBody>
      </p:sp>
    </p:spTree>
    <p:extLst>
      <p:ext uri="{BB962C8B-B14F-4D97-AF65-F5344CB8AC3E}">
        <p14:creationId xmlns:p14="http://schemas.microsoft.com/office/powerpoint/2010/main" val="17992364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966612">
              <a:buFont typeface="+mj-lt"/>
              <a:buAutoNum type="arabicPeriod"/>
              <a:defRPr/>
            </a:pPr>
            <a:r>
              <a:rPr lang="en-US" sz="1300" dirty="0"/>
              <a:t>Here, let me summarize my dissertation. </a:t>
            </a:r>
          </a:p>
        </p:txBody>
      </p:sp>
      <p:sp>
        <p:nvSpPr>
          <p:cNvPr id="4" name="Slide Number Placeholder 3"/>
          <p:cNvSpPr>
            <a:spLocks noGrp="1"/>
          </p:cNvSpPr>
          <p:nvPr>
            <p:ph type="sldNum" sz="quarter" idx="10"/>
          </p:nvPr>
        </p:nvSpPr>
        <p:spPr/>
        <p:txBody>
          <a:bodyPr/>
          <a:lstStyle/>
          <a:p>
            <a:fld id="{79156E17-EA63-49F1-80B6-6DA489F19223}" type="slidenum">
              <a:rPr lang="en-US" smtClean="0"/>
              <a:t>33</a:t>
            </a:fld>
            <a:endParaRPr lang="en-US"/>
          </a:p>
        </p:txBody>
      </p:sp>
    </p:spTree>
    <p:extLst>
      <p:ext uri="{BB962C8B-B14F-4D97-AF65-F5344CB8AC3E}">
        <p14:creationId xmlns:p14="http://schemas.microsoft.com/office/powerpoint/2010/main" val="32675609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2066" indent="-302066">
              <a:buFont typeface="Arial" panose="020B0604020202020204" pitchFamily="34" charset="0"/>
              <a:buChar char="•"/>
            </a:pPr>
            <a:r>
              <a:rPr lang="en-US" sz="1500" dirty="0"/>
              <a:t>We have 2 plans for our future research.</a:t>
            </a:r>
          </a:p>
        </p:txBody>
      </p:sp>
      <p:sp>
        <p:nvSpPr>
          <p:cNvPr id="4" name="Slide Number Placeholder 3"/>
          <p:cNvSpPr>
            <a:spLocks noGrp="1"/>
          </p:cNvSpPr>
          <p:nvPr>
            <p:ph type="sldNum" sz="quarter" idx="10"/>
          </p:nvPr>
        </p:nvSpPr>
        <p:spPr/>
        <p:txBody>
          <a:bodyPr/>
          <a:lstStyle/>
          <a:p>
            <a:fld id="{79156E17-EA63-49F1-80B6-6DA489F19223}" type="slidenum">
              <a:rPr lang="en-US" smtClean="0"/>
              <a:t>34</a:t>
            </a:fld>
            <a:endParaRPr lang="en-US"/>
          </a:p>
        </p:txBody>
      </p:sp>
    </p:spTree>
    <p:extLst>
      <p:ext uri="{BB962C8B-B14F-4D97-AF65-F5344CB8AC3E}">
        <p14:creationId xmlns:p14="http://schemas.microsoft.com/office/powerpoint/2010/main" val="1681393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sample of protein sequence.</a:t>
            </a:r>
          </a:p>
          <a:p>
            <a:pPr marL="228600" indent="-228600">
              <a:buFont typeface="+mj-lt"/>
              <a:buAutoNum type="arabicPeriod"/>
            </a:pPr>
            <a:r>
              <a:rPr lang="en-US" dirty="0"/>
              <a:t>But this format cannot directly</a:t>
            </a:r>
            <a:r>
              <a:rPr lang="en-US" baseline="0" dirty="0"/>
              <a:t> be processed by classification algorithm.</a:t>
            </a:r>
          </a:p>
          <a:p>
            <a:pPr marL="228600" indent="-228600">
              <a:buFont typeface="+mj-lt"/>
              <a:buAutoNum type="arabicPeriod"/>
            </a:pPr>
            <a:r>
              <a:rPr lang="en-US" baseline="0" dirty="0"/>
              <a:t>Click – click </a:t>
            </a:r>
          </a:p>
          <a:p>
            <a:pPr marL="228600" indent="-228600">
              <a:buFont typeface="+mj-lt"/>
              <a:buAutoNum type="arabicPeriod"/>
            </a:pPr>
            <a:r>
              <a:rPr lang="en-US" baseline="0" dirty="0"/>
              <a:t>(Click) this is format that can be understood by classification algorithm.</a:t>
            </a:r>
          </a:p>
          <a:p>
            <a:pPr marL="228600" indent="-228600">
              <a:buFont typeface="+mj-lt"/>
              <a:buAutoNum type="arabicPeriod"/>
            </a:pPr>
            <a:r>
              <a:rPr lang="en-US" baseline="0" dirty="0"/>
              <a:t>Click – click – click – click</a:t>
            </a:r>
          </a:p>
          <a:p>
            <a:pPr marL="228600" indent="-228600">
              <a:buFont typeface="+mj-lt"/>
              <a:buAutoNum type="arabicPeriod"/>
            </a:pPr>
            <a:r>
              <a:rPr lang="en-US" baseline="0" dirty="0"/>
              <a:t>We need additional process to convert protein sequence into this format. The name of the process is feature extraction.</a:t>
            </a:r>
          </a:p>
          <a:p>
            <a:pPr marL="228600" indent="-228600">
              <a:buFont typeface="+mj-lt"/>
              <a:buAutoNum type="arabicPeriod"/>
            </a:pPr>
            <a:r>
              <a:rPr lang="en-US" baseline="0" dirty="0"/>
              <a:t>Click – feature extraction tool in protein sequence classification is protein descriptor.</a:t>
            </a:r>
          </a:p>
          <a:p>
            <a:pPr marL="228600" indent="-228600">
              <a:buFont typeface="+mj-lt"/>
              <a:buAutoNum type="arabicPeriod"/>
            </a:pPr>
            <a:r>
              <a:rPr lang="en-US" baseline="0" dirty="0"/>
              <a:t>Click – the output of this process is also known as feature representation.</a:t>
            </a:r>
          </a:p>
          <a:p>
            <a:pPr marL="228600" indent="-228600">
              <a:buFont typeface="+mj-lt"/>
              <a:buAutoNum type="arabicPeriod"/>
            </a:pPr>
            <a:r>
              <a:rPr lang="en-US" baseline="0" dirty="0"/>
              <a:t>This is basic flowchart of protein sequence classification.</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4</a:t>
            </a:fld>
            <a:endParaRPr lang="en-US"/>
          </a:p>
        </p:txBody>
      </p:sp>
    </p:spTree>
    <p:extLst>
      <p:ext uri="{BB962C8B-B14F-4D97-AF65-F5344CB8AC3E}">
        <p14:creationId xmlns:p14="http://schemas.microsoft.com/office/powerpoint/2010/main" val="109752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Until now, there are hundreds of </a:t>
            </a:r>
            <a:r>
              <a:rPr lang="en-US" strike="noStrike" baseline="0" dirty="0" smtClean="0"/>
              <a:t>protein feature extraction and </a:t>
            </a:r>
            <a:r>
              <a:rPr lang="en-US" baseline="0" dirty="0" smtClean="0"/>
              <a:t>protein </a:t>
            </a:r>
            <a:r>
              <a:rPr lang="en-US" baseline="0" dirty="0"/>
              <a:t>descriptor researches were reported.</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a:t>So we can say: </a:t>
            </a:r>
            <a:r>
              <a:rPr lang="en-US" baseline="0" dirty="0" smtClean="0"/>
              <a:t>this topic is important in </a:t>
            </a:r>
            <a:r>
              <a:rPr lang="en-US" baseline="0" dirty="0"/>
              <a:t>classification protein sequence research.</a:t>
            </a:r>
            <a:endParaRPr lang="en-US" dirty="0"/>
          </a:p>
          <a:p>
            <a:pPr marL="228600" indent="-228600">
              <a:buFont typeface="+mj-lt"/>
              <a:buAutoNum type="arabicPeriod"/>
            </a:pPr>
            <a:r>
              <a:rPr lang="en-US" dirty="0"/>
              <a:t>In report</a:t>
            </a:r>
            <a:r>
              <a:rPr lang="en-US" baseline="0" dirty="0"/>
              <a:t> by Xiao, he mentions there are 22 protein descriptors that are commonly used in active research.</a:t>
            </a:r>
            <a:endParaRPr lang="en-US" dirty="0"/>
          </a:p>
          <a:p>
            <a:pPr marL="228600" indent="-228600">
              <a:buFont typeface="+mj-lt"/>
              <a:buAutoNum type="arabicPeriod"/>
            </a:pPr>
            <a:r>
              <a:rPr lang="en-US" dirty="0"/>
              <a:t>These</a:t>
            </a:r>
            <a:r>
              <a:rPr lang="en-US" baseline="0" dirty="0"/>
              <a:t> 22</a:t>
            </a:r>
            <a:r>
              <a:rPr lang="en-US" dirty="0"/>
              <a:t> protein descriptors</a:t>
            </a:r>
            <a:r>
              <a:rPr lang="en-US" baseline="0" dirty="0"/>
              <a:t> are grouped into 8.</a:t>
            </a:r>
          </a:p>
          <a:p>
            <a:pPr marL="228600" indent="-228600">
              <a:buFont typeface="+mj-lt"/>
              <a:buAutoNum type="arabicPeriod"/>
            </a:pPr>
            <a:r>
              <a:rPr lang="en-US" baseline="0" dirty="0"/>
              <a:t>(click</a:t>
            </a:r>
            <a:r>
              <a:rPr lang="en-US" baseline="0" dirty="0" smtClean="0"/>
              <a:t>)</a:t>
            </a:r>
            <a:endParaRPr lang="en-US" baseline="0" dirty="0"/>
          </a:p>
          <a:p>
            <a:pPr marL="228600" indent="-228600">
              <a:buFont typeface="+mj-lt"/>
              <a:buAutoNum type="arabicPeriod"/>
            </a:pPr>
            <a:r>
              <a:rPr lang="en-US" baseline="0" dirty="0"/>
              <a:t>These 8 groups can be divided into </a:t>
            </a:r>
            <a:r>
              <a:rPr lang="en-US" baseline="0" dirty="0" smtClean="0"/>
              <a:t>2 (click):</a:t>
            </a:r>
            <a:endParaRPr lang="en-US" baseline="0" dirty="0"/>
          </a:p>
          <a:p>
            <a:pPr marL="685800" lvl="1" indent="-228600">
              <a:buFont typeface="+mj-lt"/>
              <a:buAutoNum type="alphaLcPeriod"/>
            </a:pPr>
            <a:r>
              <a:rPr lang="en-US" baseline="0" dirty="0"/>
              <a:t>Alignment free descriptor.</a:t>
            </a:r>
          </a:p>
          <a:p>
            <a:pPr marL="685800" lvl="1" indent="-228600">
              <a:buFont typeface="+mj-lt"/>
              <a:buAutoNum type="alphaLcPeriod"/>
            </a:pPr>
            <a:r>
              <a:rPr lang="en-US" baseline="0" dirty="0"/>
              <a:t>Alignment-based descriptor.</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5</a:t>
            </a:fld>
            <a:endParaRPr lang="en-US"/>
          </a:p>
        </p:txBody>
      </p:sp>
    </p:spTree>
    <p:extLst>
      <p:ext uri="{BB962C8B-B14F-4D97-AF65-F5344CB8AC3E}">
        <p14:creationId xmlns:p14="http://schemas.microsoft.com/office/powerpoint/2010/main" val="443223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Now I will explain</a:t>
            </a:r>
            <a:r>
              <a:rPr lang="en-US" baseline="0" dirty="0"/>
              <a:t> about </a:t>
            </a:r>
            <a:r>
              <a:rPr lang="en-US" dirty="0"/>
              <a:t>Alignment-based descriptor</a:t>
            </a:r>
            <a:r>
              <a:rPr lang="en-US" baseline="0" dirty="0"/>
              <a:t> or also </a:t>
            </a:r>
            <a:r>
              <a:rPr lang="en-US" dirty="0"/>
              <a:t>known as position specific descriptor.</a:t>
            </a:r>
          </a:p>
          <a:p>
            <a:pPr marL="228600" indent="-228600">
              <a:buFont typeface="+mj-lt"/>
              <a:buAutoNum type="arabicPeriod"/>
            </a:pPr>
            <a:r>
              <a:rPr lang="en-US" dirty="0" smtClean="0"/>
              <a:t>The </a:t>
            </a:r>
            <a:r>
              <a:rPr lang="en-US" dirty="0"/>
              <a:t>strength of this descriptor is </a:t>
            </a:r>
            <a:r>
              <a:rPr lang="en-US" dirty="0" smtClean="0"/>
              <a:t>(click) </a:t>
            </a:r>
            <a:endParaRPr lang="en-US" dirty="0"/>
          </a:p>
          <a:p>
            <a:pPr marL="685800" lvl="1" indent="-228600">
              <a:buFont typeface="+mj-lt"/>
              <a:buAutoNum type="alphaLcPeriod"/>
            </a:pPr>
            <a:r>
              <a:rPr lang="en-US" dirty="0"/>
              <a:t>it can generate feature representation with</a:t>
            </a:r>
            <a:r>
              <a:rPr lang="en-US" baseline="0" dirty="0"/>
              <a:t> position information.</a:t>
            </a:r>
          </a:p>
          <a:p>
            <a:pPr marL="228600" indent="-228600">
              <a:buFont typeface="+mj-lt"/>
              <a:buAutoNum type="arabicPeriod"/>
            </a:pPr>
            <a:r>
              <a:rPr lang="en-US" baseline="0" dirty="0"/>
              <a:t>(click) But length of feature representation will be vary, it depend on the length of sequence. </a:t>
            </a:r>
          </a:p>
          <a:p>
            <a:pPr marL="228600" indent="-228600">
              <a:buFont typeface="+mj-lt"/>
              <a:buAutoNum type="arabicPeriod"/>
            </a:pPr>
            <a:r>
              <a:rPr lang="en-US" baseline="0" dirty="0"/>
              <a:t>(click</a:t>
            </a:r>
            <a:r>
              <a:rPr lang="en-US" baseline="0" dirty="0" smtClean="0"/>
              <a:t>) as we know, </a:t>
            </a:r>
            <a:r>
              <a:rPr lang="en-US" baseline="0" dirty="0"/>
              <a:t>c</a:t>
            </a:r>
            <a:r>
              <a:rPr lang="en-US" baseline="0" dirty="0" smtClean="0"/>
              <a:t>lassification </a:t>
            </a:r>
            <a:r>
              <a:rPr lang="en-US" baseline="0" dirty="0"/>
              <a:t>algorithm need data with same feature length</a:t>
            </a:r>
          </a:p>
          <a:p>
            <a:pPr marL="228600" lvl="0" indent="-228600">
              <a:buFont typeface="+mj-lt"/>
              <a:buAutoNum type="arabicPeriod"/>
            </a:pPr>
            <a:r>
              <a:rPr lang="en-US" dirty="0"/>
              <a:t>We have to make all feature representation have same length</a:t>
            </a:r>
            <a:r>
              <a:rPr lang="en-US" baseline="0" dirty="0"/>
              <a:t> of features.</a:t>
            </a:r>
          </a:p>
          <a:p>
            <a:pPr marL="685800" lvl="1" indent="-228600">
              <a:buFont typeface="+mj-lt"/>
              <a:buAutoNum type="alphaLcPeriod"/>
            </a:pPr>
            <a:r>
              <a:rPr lang="en-US" baseline="0" dirty="0"/>
              <a:t>(click) For example, we can make all feature representation have same length as the shortest one.</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6</a:t>
            </a:fld>
            <a:endParaRPr lang="en-US"/>
          </a:p>
        </p:txBody>
      </p:sp>
    </p:spTree>
    <p:extLst>
      <p:ext uri="{BB962C8B-B14F-4D97-AF65-F5344CB8AC3E}">
        <p14:creationId xmlns:p14="http://schemas.microsoft.com/office/powerpoint/2010/main" val="1440770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Alignment Free descriptor is also known as position independent</a:t>
            </a:r>
            <a:r>
              <a:rPr lang="en-US" baseline="0" dirty="0"/>
              <a:t> descriptor.</a:t>
            </a:r>
          </a:p>
          <a:p>
            <a:pPr marL="228600" indent="-228600">
              <a:buFont typeface="+mj-lt"/>
              <a:buAutoNum type="arabicPeriod"/>
            </a:pPr>
            <a:r>
              <a:rPr lang="en-US" baseline="0" dirty="0"/>
              <a:t>This descriptor can convert (click) a variable length sequence of protein</a:t>
            </a:r>
          </a:p>
          <a:p>
            <a:pPr marL="228600" indent="-228600">
              <a:buFont typeface="+mj-lt"/>
              <a:buAutoNum type="arabicPeriod"/>
            </a:pPr>
            <a:r>
              <a:rPr lang="en-US" baseline="0" dirty="0"/>
              <a:t>into (click) fixed length features representation.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(point to output) This form/format can be processed directly by classification algorithm.</a:t>
            </a:r>
          </a:p>
          <a:p>
            <a:pPr marL="228600" indent="-228600">
              <a:buFont typeface="+mj-lt"/>
              <a:buAutoNum type="arabicPeriod"/>
            </a:pPr>
            <a:r>
              <a:rPr lang="en-US" baseline="0" dirty="0"/>
              <a:t>(click) </a:t>
            </a:r>
          </a:p>
          <a:p>
            <a:pPr marL="228600" indent="-228600">
              <a:buFont typeface="+mj-lt"/>
              <a:buAutoNum type="arabicPeriod"/>
            </a:pPr>
            <a:r>
              <a:rPr lang="en-US" baseline="0" dirty="0"/>
              <a:t>But the feature representation may lose position information of amino acid.</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7</a:t>
            </a:fld>
            <a:endParaRPr lang="en-US"/>
          </a:p>
        </p:txBody>
      </p:sp>
    </p:spTree>
    <p:extLst>
      <p:ext uri="{BB962C8B-B14F-4D97-AF65-F5344CB8AC3E}">
        <p14:creationId xmlns:p14="http://schemas.microsoft.com/office/powerpoint/2010/main" val="3095566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For example,</a:t>
            </a:r>
            <a:r>
              <a:rPr lang="en-US" baseline="0" dirty="0"/>
              <a:t> there are two different protein sequences. (click)</a:t>
            </a:r>
          </a:p>
          <a:p>
            <a:pPr marL="228600" indent="-228600">
              <a:buFont typeface="+mj-lt"/>
              <a:buAutoNum type="arabicPeriod"/>
            </a:pPr>
            <a:r>
              <a:rPr lang="en-US" baseline="0" dirty="0"/>
              <a:t>If the sequences are converted by using alignment free descriptor, for example (click) Amino Acid Composition</a:t>
            </a:r>
          </a:p>
          <a:p>
            <a:pPr marL="228600" lvl="0" indent="-228600">
              <a:buFont typeface="+mj-lt"/>
              <a:buAutoNum type="arabicPeriod"/>
            </a:pPr>
            <a:r>
              <a:rPr lang="en-US" baseline="0" dirty="0"/>
              <a:t>(click) We can see the feature representation have same values. (this feature A has same value with this feature A and so on)</a:t>
            </a:r>
          </a:p>
          <a:p>
            <a:pPr marL="228600" lvl="0" indent="-228600">
              <a:buFont typeface="+mj-lt"/>
              <a:buAutoNum type="arabicPeriod"/>
            </a:pPr>
            <a:r>
              <a:rPr lang="en-US" baseline="0" dirty="0"/>
              <a:t>It proves that alignment free descriptor (AAC descriptor) may discards position information of amino acid.</a:t>
            </a:r>
            <a:endParaRPr lang="en-US" dirty="0"/>
          </a:p>
        </p:txBody>
      </p:sp>
      <p:sp>
        <p:nvSpPr>
          <p:cNvPr id="4" name="Slide Number Placeholder 3"/>
          <p:cNvSpPr>
            <a:spLocks noGrp="1"/>
          </p:cNvSpPr>
          <p:nvPr>
            <p:ph type="sldNum" sz="quarter" idx="10"/>
          </p:nvPr>
        </p:nvSpPr>
        <p:spPr/>
        <p:txBody>
          <a:bodyPr/>
          <a:lstStyle/>
          <a:p>
            <a:fld id="{79156E17-EA63-49F1-80B6-6DA489F19223}" type="slidenum">
              <a:rPr lang="en-US" smtClean="0"/>
              <a:t>8</a:t>
            </a:fld>
            <a:endParaRPr lang="en-US"/>
          </a:p>
        </p:txBody>
      </p:sp>
    </p:spTree>
    <p:extLst>
      <p:ext uri="{BB962C8B-B14F-4D97-AF65-F5344CB8AC3E}">
        <p14:creationId xmlns:p14="http://schemas.microsoft.com/office/powerpoint/2010/main" val="1502404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What has been done in protein feature extraction or protein descriptor research?</a:t>
            </a:r>
          </a:p>
          <a:p>
            <a:pPr marL="228600" indent="-228600">
              <a:buFont typeface="+mj-lt"/>
              <a:buAutoNum type="arabicPeriod"/>
            </a:pPr>
            <a:r>
              <a:rPr lang="en-US" dirty="0"/>
              <a:t>(read) (read)</a:t>
            </a:r>
          </a:p>
          <a:p>
            <a:pPr marL="228600" indent="-228600">
              <a:buFont typeface="+mj-lt"/>
              <a:buAutoNum type="arabicPeriod"/>
            </a:pPr>
            <a:r>
              <a:rPr lang="en-US" dirty="0"/>
              <a:t>(click) … (click)</a:t>
            </a:r>
          </a:p>
        </p:txBody>
      </p:sp>
      <p:sp>
        <p:nvSpPr>
          <p:cNvPr id="4" name="Slide Number Placeholder 3"/>
          <p:cNvSpPr>
            <a:spLocks noGrp="1"/>
          </p:cNvSpPr>
          <p:nvPr>
            <p:ph type="sldNum" sz="quarter" idx="10"/>
          </p:nvPr>
        </p:nvSpPr>
        <p:spPr/>
        <p:txBody>
          <a:bodyPr/>
          <a:lstStyle/>
          <a:p>
            <a:fld id="{79156E17-EA63-49F1-80B6-6DA489F19223}" type="slidenum">
              <a:rPr lang="en-US" smtClean="0"/>
              <a:t>9</a:t>
            </a:fld>
            <a:endParaRPr lang="en-US"/>
          </a:p>
        </p:txBody>
      </p:sp>
    </p:spTree>
    <p:extLst>
      <p:ext uri="{BB962C8B-B14F-4D97-AF65-F5344CB8AC3E}">
        <p14:creationId xmlns:p14="http://schemas.microsoft.com/office/powerpoint/2010/main" val="28737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A35639-46DF-4066-A329-70FFC66DB57A}"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lvl1pPr>
              <a:defRPr sz="2000"/>
            </a:lvl1pPr>
          </a:lstStyle>
          <a:p>
            <a:fld id="{BD437DA5-829E-42D0-AA89-6DBB47C98522}" type="slidenum">
              <a:rPr lang="en-US" smtClean="0"/>
              <a:pPr/>
              <a:t>‹#›</a:t>
            </a:fld>
            <a:endParaRPr lang="en-US"/>
          </a:p>
        </p:txBody>
      </p:sp>
    </p:spTree>
    <p:extLst>
      <p:ext uri="{BB962C8B-B14F-4D97-AF65-F5344CB8AC3E}">
        <p14:creationId xmlns:p14="http://schemas.microsoft.com/office/powerpoint/2010/main" val="231084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FFD358-4D81-4E6B-9C7D-7E2AADA0232C}"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7DA5-829E-42D0-AA89-6DBB47C98522}" type="slidenum">
              <a:rPr lang="en-US" smtClean="0"/>
              <a:t>‹#›</a:t>
            </a:fld>
            <a:endParaRPr lang="en-US"/>
          </a:p>
        </p:txBody>
      </p:sp>
    </p:spTree>
    <p:extLst>
      <p:ext uri="{BB962C8B-B14F-4D97-AF65-F5344CB8AC3E}">
        <p14:creationId xmlns:p14="http://schemas.microsoft.com/office/powerpoint/2010/main" val="355467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8B4AA-C15F-43F9-810C-2ED1887C77A3}"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7DA5-829E-42D0-AA89-6DBB47C98522}" type="slidenum">
              <a:rPr lang="en-US" smtClean="0"/>
              <a:t>‹#›</a:t>
            </a:fld>
            <a:endParaRPr lang="en-US"/>
          </a:p>
        </p:txBody>
      </p:sp>
    </p:spTree>
    <p:extLst>
      <p:ext uri="{BB962C8B-B14F-4D97-AF65-F5344CB8AC3E}">
        <p14:creationId xmlns:p14="http://schemas.microsoft.com/office/powerpoint/2010/main" val="48468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E2EECF-31AB-4F5F-9764-43F02B115EA6}"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7DA5-829E-42D0-AA89-6DBB47C98522}" type="slidenum">
              <a:rPr lang="en-US" smtClean="0"/>
              <a:t>‹#›</a:t>
            </a:fld>
            <a:endParaRPr lang="en-US"/>
          </a:p>
        </p:txBody>
      </p:sp>
    </p:spTree>
    <p:extLst>
      <p:ext uri="{BB962C8B-B14F-4D97-AF65-F5344CB8AC3E}">
        <p14:creationId xmlns:p14="http://schemas.microsoft.com/office/powerpoint/2010/main" val="373445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D36036-B3D1-4C9A-9A5C-E0F768007B4A}" type="datetime1">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7DA5-829E-42D0-AA89-6DBB47C98522}" type="slidenum">
              <a:rPr lang="en-US" smtClean="0"/>
              <a:t>‹#›</a:t>
            </a:fld>
            <a:endParaRPr lang="en-US"/>
          </a:p>
        </p:txBody>
      </p:sp>
    </p:spTree>
    <p:extLst>
      <p:ext uri="{BB962C8B-B14F-4D97-AF65-F5344CB8AC3E}">
        <p14:creationId xmlns:p14="http://schemas.microsoft.com/office/powerpoint/2010/main" val="427265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B3AA46-069C-4D25-9D03-EBFC99F10659}" type="datetime1">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37DA5-829E-42D0-AA89-6DBB47C98522}" type="slidenum">
              <a:rPr lang="en-US" smtClean="0"/>
              <a:t>‹#›</a:t>
            </a:fld>
            <a:endParaRPr lang="en-US"/>
          </a:p>
        </p:txBody>
      </p:sp>
    </p:spTree>
    <p:extLst>
      <p:ext uri="{BB962C8B-B14F-4D97-AF65-F5344CB8AC3E}">
        <p14:creationId xmlns:p14="http://schemas.microsoft.com/office/powerpoint/2010/main" val="157673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5B612C-5C3B-4F24-9067-9D5FFFB84C1B}" type="datetime1">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37DA5-829E-42D0-AA89-6DBB47C98522}" type="slidenum">
              <a:rPr lang="en-US" smtClean="0"/>
              <a:t>‹#›</a:t>
            </a:fld>
            <a:endParaRPr lang="en-US"/>
          </a:p>
        </p:txBody>
      </p:sp>
    </p:spTree>
    <p:extLst>
      <p:ext uri="{BB962C8B-B14F-4D97-AF65-F5344CB8AC3E}">
        <p14:creationId xmlns:p14="http://schemas.microsoft.com/office/powerpoint/2010/main" val="240951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8CA2A3-A632-4252-9CFE-CDCEEA832594}" type="datetime1">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37DA5-829E-42D0-AA89-6DBB47C98522}" type="slidenum">
              <a:rPr lang="en-US" smtClean="0"/>
              <a:t>‹#›</a:t>
            </a:fld>
            <a:endParaRPr lang="en-US"/>
          </a:p>
        </p:txBody>
      </p:sp>
    </p:spTree>
    <p:extLst>
      <p:ext uri="{BB962C8B-B14F-4D97-AF65-F5344CB8AC3E}">
        <p14:creationId xmlns:p14="http://schemas.microsoft.com/office/powerpoint/2010/main" val="370078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D5C-B4FF-4D86-8398-E61DC6DFCE96}" type="datetime1">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37DA5-829E-42D0-AA89-6DBB47C98522}" type="slidenum">
              <a:rPr lang="en-US" smtClean="0"/>
              <a:t>‹#›</a:t>
            </a:fld>
            <a:endParaRPr lang="en-US"/>
          </a:p>
        </p:txBody>
      </p:sp>
    </p:spTree>
    <p:extLst>
      <p:ext uri="{BB962C8B-B14F-4D97-AF65-F5344CB8AC3E}">
        <p14:creationId xmlns:p14="http://schemas.microsoft.com/office/powerpoint/2010/main" val="208641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A533B6-565C-41E8-8B1F-7AC1009E8F88}" type="datetime1">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37DA5-829E-42D0-AA89-6DBB47C98522}" type="slidenum">
              <a:rPr lang="en-US" smtClean="0"/>
              <a:t>‹#›</a:t>
            </a:fld>
            <a:endParaRPr lang="en-US"/>
          </a:p>
        </p:txBody>
      </p:sp>
    </p:spTree>
    <p:extLst>
      <p:ext uri="{BB962C8B-B14F-4D97-AF65-F5344CB8AC3E}">
        <p14:creationId xmlns:p14="http://schemas.microsoft.com/office/powerpoint/2010/main" val="185697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8BC15F-00F6-4CFF-83A5-46ADCF527B8F}" type="datetime1">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37DA5-829E-42D0-AA89-6DBB47C98522}" type="slidenum">
              <a:rPr lang="en-US" smtClean="0"/>
              <a:t>‹#›</a:t>
            </a:fld>
            <a:endParaRPr lang="en-US"/>
          </a:p>
        </p:txBody>
      </p:sp>
    </p:spTree>
    <p:extLst>
      <p:ext uri="{BB962C8B-B14F-4D97-AF65-F5344CB8AC3E}">
        <p14:creationId xmlns:p14="http://schemas.microsoft.com/office/powerpoint/2010/main" val="979287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865EE-926C-4DB3-BB56-13DB821FE774}" type="datetime1">
              <a:rPr lang="en-US" smtClean="0"/>
              <a:t>8/6/2018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BD437DA5-829E-42D0-AA89-6DBB47C98522}" type="slidenum">
              <a:rPr lang="en-US" smtClean="0"/>
              <a:pPr/>
              <a:t>‹#›</a:t>
            </a:fld>
            <a:endParaRPr lang="en-US"/>
          </a:p>
        </p:txBody>
      </p:sp>
    </p:spTree>
    <p:extLst>
      <p:ext uri="{BB962C8B-B14F-4D97-AF65-F5344CB8AC3E}">
        <p14:creationId xmlns:p14="http://schemas.microsoft.com/office/powerpoint/2010/main" val="255068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3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hart" Target="../charts/chart12.xml"/><Relationship Id="rId4" Type="http://schemas.openxmlformats.org/officeDocument/2006/relationships/chart" Target="../charts/char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4522" y="1461053"/>
            <a:ext cx="10459278" cy="2305878"/>
          </a:xfrm>
        </p:spPr>
        <p:txBody>
          <a:bodyPr>
            <a:noAutofit/>
          </a:bodyPr>
          <a:lstStyle/>
          <a:p>
            <a:r>
              <a:rPr lang="en-US" sz="5000" dirty="0"/>
              <a:t>Effect of Features Generated from Adjacent and Overlapped Segments in Protein Sequence Classification</a:t>
            </a:r>
          </a:p>
        </p:txBody>
      </p:sp>
      <p:sp>
        <p:nvSpPr>
          <p:cNvPr id="3" name="Subtitle 2"/>
          <p:cNvSpPr>
            <a:spLocks noGrp="1"/>
          </p:cNvSpPr>
          <p:nvPr>
            <p:ph type="subTitle" idx="1"/>
          </p:nvPr>
        </p:nvSpPr>
        <p:spPr>
          <a:xfrm>
            <a:off x="1524000" y="4325814"/>
            <a:ext cx="9144000" cy="1478638"/>
          </a:xfrm>
        </p:spPr>
        <p:txBody>
          <a:bodyPr>
            <a:noAutofit/>
          </a:bodyPr>
          <a:lstStyle/>
          <a:p>
            <a:pPr>
              <a:lnSpc>
                <a:spcPct val="100000"/>
              </a:lnSpc>
            </a:pPr>
            <a:r>
              <a:rPr lang="en-US" dirty="0"/>
              <a:t>Student ID No.: 1524042012</a:t>
            </a:r>
          </a:p>
          <a:p>
            <a:pPr>
              <a:lnSpc>
                <a:spcPct val="100000"/>
              </a:lnSpc>
            </a:pPr>
            <a:r>
              <a:rPr lang="en-US" dirty="0"/>
              <a:t>Name: Mohammad Reza Faisal</a:t>
            </a:r>
          </a:p>
          <a:p>
            <a:pPr>
              <a:lnSpc>
                <a:spcPct val="100000"/>
              </a:lnSpc>
            </a:pPr>
            <a:r>
              <a:rPr lang="en-US" dirty="0"/>
              <a:t>Chief Advisor: Professor Kenji Satou</a:t>
            </a:r>
          </a:p>
        </p:txBody>
      </p:sp>
      <p:sp>
        <p:nvSpPr>
          <p:cNvPr id="4" name="Slide Number Placeholder 3"/>
          <p:cNvSpPr>
            <a:spLocks noGrp="1"/>
          </p:cNvSpPr>
          <p:nvPr>
            <p:ph type="sldNum" sz="quarter" idx="12"/>
          </p:nvPr>
        </p:nvSpPr>
        <p:spPr/>
        <p:txBody>
          <a:bodyPr/>
          <a:lstStyle/>
          <a:p>
            <a:fld id="{BD437DA5-829E-42D0-AA89-6DBB47C98522}" type="slidenum">
              <a:rPr lang="en-US" smtClean="0"/>
              <a:t>1</a:t>
            </a:fld>
            <a:endParaRPr lang="en-US"/>
          </a:p>
        </p:txBody>
      </p:sp>
    </p:spTree>
    <p:extLst>
      <p:ext uri="{BB962C8B-B14F-4D97-AF65-F5344CB8AC3E}">
        <p14:creationId xmlns:p14="http://schemas.microsoft.com/office/powerpoint/2010/main" val="3065520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515600" cy="758281"/>
          </a:xfrm>
        </p:spPr>
        <p:txBody>
          <a:bodyPr>
            <a:normAutofit/>
          </a:bodyPr>
          <a:lstStyle/>
          <a:p>
            <a:r>
              <a:rPr lang="en-US" dirty="0"/>
              <a:t>What has been done? 2/2</a:t>
            </a:r>
          </a:p>
        </p:txBody>
      </p:sp>
      <p:sp>
        <p:nvSpPr>
          <p:cNvPr id="9" name="Content Placeholder 8"/>
          <p:cNvSpPr>
            <a:spLocks noGrp="1"/>
          </p:cNvSpPr>
          <p:nvPr>
            <p:ph idx="1"/>
          </p:nvPr>
        </p:nvSpPr>
        <p:spPr>
          <a:xfrm>
            <a:off x="838200" y="1123406"/>
            <a:ext cx="10515600" cy="5053557"/>
          </a:xfrm>
        </p:spPr>
        <p:txBody>
          <a:bodyPr/>
          <a:lstStyle/>
          <a:p>
            <a:r>
              <a:rPr lang="en-US" sz="3000" dirty="0"/>
              <a:t>Combination of alignment free and alignment-based descriptor</a:t>
            </a:r>
          </a:p>
          <a:p>
            <a:r>
              <a:rPr lang="en-US" dirty="0"/>
              <a:t>Add position information in the new feature representation</a:t>
            </a:r>
          </a:p>
        </p:txBody>
      </p:sp>
      <p:sp>
        <p:nvSpPr>
          <p:cNvPr id="7" name="Slide Number Placeholder 6"/>
          <p:cNvSpPr>
            <a:spLocks noGrp="1"/>
          </p:cNvSpPr>
          <p:nvPr>
            <p:ph type="sldNum" sz="quarter" idx="12"/>
          </p:nvPr>
        </p:nvSpPr>
        <p:spPr/>
        <p:txBody>
          <a:bodyPr/>
          <a:lstStyle/>
          <a:p>
            <a:fld id="{BD437DA5-829E-42D0-AA89-6DBB47C98522}" type="slidenum">
              <a:rPr lang="en-US" smtClean="0"/>
              <a:t>10</a:t>
            </a:fld>
            <a:endParaRPr lang="en-US" dirty="0"/>
          </a:p>
        </p:txBody>
      </p:sp>
      <p:sp>
        <p:nvSpPr>
          <p:cNvPr id="18" name="Rounded Rectangle 17"/>
          <p:cNvSpPr/>
          <p:nvPr/>
        </p:nvSpPr>
        <p:spPr>
          <a:xfrm>
            <a:off x="1355665" y="2812017"/>
            <a:ext cx="1611329" cy="875646"/>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rgbClr val="0070C0"/>
                </a:solidFill>
              </a:rPr>
              <a:t>Alignment free </a:t>
            </a:r>
            <a:r>
              <a:rPr lang="en-US" sz="2000" b="1" dirty="0"/>
              <a:t>Descriptor</a:t>
            </a:r>
          </a:p>
        </p:txBody>
      </p:sp>
      <p:sp>
        <p:nvSpPr>
          <p:cNvPr id="22" name="Rectangle 21"/>
          <p:cNvSpPr/>
          <p:nvPr/>
        </p:nvSpPr>
        <p:spPr>
          <a:xfrm rot="16200000">
            <a:off x="-1097418" y="3743044"/>
            <a:ext cx="3214308" cy="45316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Protein sequence</a:t>
            </a:r>
          </a:p>
        </p:txBody>
      </p:sp>
      <p:sp>
        <p:nvSpPr>
          <p:cNvPr id="23" name="Rectangle 22"/>
          <p:cNvSpPr/>
          <p:nvPr/>
        </p:nvSpPr>
        <p:spPr>
          <a:xfrm>
            <a:off x="3542268" y="2812017"/>
            <a:ext cx="1914295" cy="875646"/>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t>Feature representation 1</a:t>
            </a:r>
          </a:p>
        </p:txBody>
      </p:sp>
      <p:sp>
        <p:nvSpPr>
          <p:cNvPr id="21" name="Rectangle 20"/>
          <p:cNvSpPr/>
          <p:nvPr/>
        </p:nvSpPr>
        <p:spPr>
          <a:xfrm>
            <a:off x="3551146" y="4250966"/>
            <a:ext cx="1908769" cy="87564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Feature representation 2</a:t>
            </a:r>
          </a:p>
        </p:txBody>
      </p:sp>
      <p:sp>
        <p:nvSpPr>
          <p:cNvPr id="33" name="Rounded Rectangle 17">
            <a:extLst>
              <a:ext uri="{FF2B5EF4-FFF2-40B4-BE49-F238E27FC236}">
                <a16:creationId xmlns:a16="http://schemas.microsoft.com/office/drawing/2014/main" id="{FF931FFC-CF3C-4826-82B9-6EF63937E764}"/>
              </a:ext>
            </a:extLst>
          </p:cNvPr>
          <p:cNvSpPr/>
          <p:nvPr/>
        </p:nvSpPr>
        <p:spPr>
          <a:xfrm>
            <a:off x="1355665" y="4250966"/>
            <a:ext cx="1611329" cy="875646"/>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FF0000"/>
                </a:solidFill>
              </a:rPr>
              <a:t>Alignment based </a:t>
            </a:r>
            <a:r>
              <a:rPr lang="en-US" sz="2000" b="1" dirty="0"/>
              <a:t>Descriptor</a:t>
            </a:r>
          </a:p>
        </p:txBody>
      </p:sp>
      <p:sp>
        <p:nvSpPr>
          <p:cNvPr id="35" name="Down Arrow 6">
            <a:extLst>
              <a:ext uri="{FF2B5EF4-FFF2-40B4-BE49-F238E27FC236}">
                <a16:creationId xmlns:a16="http://schemas.microsoft.com/office/drawing/2014/main" id="{6FF6CD5B-B516-4B92-BED0-99B70F40025E}"/>
              </a:ext>
            </a:extLst>
          </p:cNvPr>
          <p:cNvSpPr/>
          <p:nvPr/>
        </p:nvSpPr>
        <p:spPr>
          <a:xfrm rot="16200000">
            <a:off x="3016018" y="4541931"/>
            <a:ext cx="524869" cy="308610"/>
          </a:xfrm>
          <a:prstGeom prst="downArrow">
            <a:avLst/>
          </a:prstGeom>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Down Arrow 6">
            <a:extLst>
              <a:ext uri="{FF2B5EF4-FFF2-40B4-BE49-F238E27FC236}">
                <a16:creationId xmlns:a16="http://schemas.microsoft.com/office/drawing/2014/main" id="{83EA4BEB-75E0-4C47-850E-7E99B5AC0D52}"/>
              </a:ext>
            </a:extLst>
          </p:cNvPr>
          <p:cNvSpPr/>
          <p:nvPr/>
        </p:nvSpPr>
        <p:spPr>
          <a:xfrm rot="16200000">
            <a:off x="3016018" y="3142471"/>
            <a:ext cx="524869" cy="308610"/>
          </a:xfrm>
          <a:prstGeom prst="downArrow">
            <a:avLst/>
          </a:prstGeom>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ight Brace 9">
            <a:extLst>
              <a:ext uri="{FF2B5EF4-FFF2-40B4-BE49-F238E27FC236}">
                <a16:creationId xmlns:a16="http://schemas.microsoft.com/office/drawing/2014/main" id="{BA78D613-BCB9-4418-9A1F-3B2E27002814}"/>
              </a:ext>
            </a:extLst>
          </p:cNvPr>
          <p:cNvSpPr/>
          <p:nvPr/>
        </p:nvSpPr>
        <p:spPr>
          <a:xfrm>
            <a:off x="5558444" y="2745780"/>
            <a:ext cx="299680" cy="221683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a:extLst>
              <a:ext uri="{FF2B5EF4-FFF2-40B4-BE49-F238E27FC236}">
                <a16:creationId xmlns:a16="http://schemas.microsoft.com/office/drawing/2014/main" id="{5AA4757F-B794-4CDC-A7A0-BD3B1F910196}"/>
              </a:ext>
            </a:extLst>
          </p:cNvPr>
          <p:cNvSpPr/>
          <p:nvPr/>
        </p:nvSpPr>
        <p:spPr>
          <a:xfrm>
            <a:off x="6333878" y="3364640"/>
            <a:ext cx="1914295" cy="863558"/>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t>Feature representation 1</a:t>
            </a:r>
          </a:p>
        </p:txBody>
      </p:sp>
      <p:sp>
        <p:nvSpPr>
          <p:cNvPr id="39" name="Rectangle 38">
            <a:extLst>
              <a:ext uri="{FF2B5EF4-FFF2-40B4-BE49-F238E27FC236}">
                <a16:creationId xmlns:a16="http://schemas.microsoft.com/office/drawing/2014/main" id="{CB821240-5070-41B8-ACEC-AF90C9333E04}"/>
              </a:ext>
            </a:extLst>
          </p:cNvPr>
          <p:cNvSpPr/>
          <p:nvPr/>
        </p:nvSpPr>
        <p:spPr>
          <a:xfrm>
            <a:off x="8284269" y="3364640"/>
            <a:ext cx="1908769" cy="86866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Feature representation 2</a:t>
            </a:r>
          </a:p>
        </p:txBody>
      </p:sp>
      <p:sp>
        <p:nvSpPr>
          <p:cNvPr id="17" name="Callout: Line 26">
            <a:extLst>
              <a:ext uri="{FF2B5EF4-FFF2-40B4-BE49-F238E27FC236}">
                <a16:creationId xmlns:a16="http://schemas.microsoft.com/office/drawing/2014/main" id="{89449844-2EB7-49ED-B739-0CA6D9EFCE0E}"/>
              </a:ext>
            </a:extLst>
          </p:cNvPr>
          <p:cNvSpPr/>
          <p:nvPr/>
        </p:nvSpPr>
        <p:spPr>
          <a:xfrm>
            <a:off x="4900536" y="5556775"/>
            <a:ext cx="2166939" cy="665714"/>
          </a:xfrm>
          <a:prstGeom prst="borderCallout1">
            <a:avLst>
              <a:gd name="adj1" fmla="val 53510"/>
              <a:gd name="adj2" fmla="val 364"/>
              <a:gd name="adj3" fmla="val -65520"/>
              <a:gd name="adj4" fmla="val -28626"/>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Position information</a:t>
            </a:r>
          </a:p>
        </p:txBody>
      </p:sp>
      <p:cxnSp>
        <p:nvCxnSpPr>
          <p:cNvPr id="19" name="Straight Connector 18">
            <a:extLst>
              <a:ext uri="{FF2B5EF4-FFF2-40B4-BE49-F238E27FC236}">
                <a16:creationId xmlns:a16="http://schemas.microsoft.com/office/drawing/2014/main" id="{B148905D-9EE5-4DD6-BB2C-DBE2DEB68C54}"/>
              </a:ext>
            </a:extLst>
          </p:cNvPr>
          <p:cNvCxnSpPr>
            <a:cxnSpLocks/>
            <a:stCxn id="22" idx="2"/>
            <a:endCxn id="18" idx="1"/>
          </p:cNvCxnSpPr>
          <p:nvPr/>
        </p:nvCxnSpPr>
        <p:spPr>
          <a:xfrm flipV="1">
            <a:off x="736319" y="3249840"/>
            <a:ext cx="619346" cy="719787"/>
          </a:xfrm>
          <a:prstGeom prst="line">
            <a:avLst/>
          </a:prstGeom>
          <a:ln w="76200">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ADC2EC32-0839-4C31-8A45-E661FC37B6BF}"/>
              </a:ext>
            </a:extLst>
          </p:cNvPr>
          <p:cNvCxnSpPr>
            <a:cxnSpLocks/>
            <a:stCxn id="22" idx="2"/>
            <a:endCxn id="33" idx="1"/>
          </p:cNvCxnSpPr>
          <p:nvPr/>
        </p:nvCxnSpPr>
        <p:spPr>
          <a:xfrm>
            <a:off x="736319" y="3969627"/>
            <a:ext cx="619346" cy="719162"/>
          </a:xfrm>
          <a:prstGeom prst="line">
            <a:avLst/>
          </a:prstGeom>
          <a:ln w="76200">
            <a:headEnd type="none" w="med" len="med"/>
            <a:tailEnd type="triangl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2361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515600" cy="758281"/>
          </a:xfrm>
        </p:spPr>
        <p:txBody>
          <a:bodyPr>
            <a:normAutofit/>
          </a:bodyPr>
          <a:lstStyle/>
          <a:p>
            <a:r>
              <a:rPr lang="en-US" dirty="0"/>
              <a:t>What has not been done?</a:t>
            </a:r>
          </a:p>
        </p:txBody>
      </p:sp>
      <p:sp>
        <p:nvSpPr>
          <p:cNvPr id="9" name="Content Placeholder 8"/>
          <p:cNvSpPr>
            <a:spLocks noGrp="1"/>
          </p:cNvSpPr>
          <p:nvPr>
            <p:ph idx="1"/>
          </p:nvPr>
        </p:nvSpPr>
        <p:spPr>
          <a:xfrm>
            <a:off x="838199" y="1123406"/>
            <a:ext cx="10675493" cy="5053557"/>
          </a:xfrm>
        </p:spPr>
        <p:txBody>
          <a:bodyPr/>
          <a:lstStyle/>
          <a:p>
            <a:r>
              <a:rPr lang="en-US" dirty="0"/>
              <a:t>In existing reports, researchers only used an original sequence as the input to protein descriptor.</a:t>
            </a:r>
          </a:p>
          <a:p>
            <a:r>
              <a:rPr lang="en-US" dirty="0"/>
              <a:t>We generate new feature representation by using additional segments.</a:t>
            </a:r>
          </a:p>
        </p:txBody>
      </p:sp>
      <p:sp>
        <p:nvSpPr>
          <p:cNvPr id="7" name="Slide Number Placeholder 6"/>
          <p:cNvSpPr>
            <a:spLocks noGrp="1"/>
          </p:cNvSpPr>
          <p:nvPr>
            <p:ph type="sldNum" sz="quarter" idx="12"/>
          </p:nvPr>
        </p:nvSpPr>
        <p:spPr/>
        <p:txBody>
          <a:bodyPr/>
          <a:lstStyle/>
          <a:p>
            <a:fld id="{BD437DA5-829E-42D0-AA89-6DBB47C98522}" type="slidenum">
              <a:rPr lang="en-US" smtClean="0"/>
              <a:t>11</a:t>
            </a:fld>
            <a:endParaRPr lang="en-US" dirty="0"/>
          </a:p>
        </p:txBody>
      </p:sp>
      <p:sp>
        <p:nvSpPr>
          <p:cNvPr id="31" name="Rectangle 30"/>
          <p:cNvSpPr/>
          <p:nvPr/>
        </p:nvSpPr>
        <p:spPr>
          <a:xfrm>
            <a:off x="81503" y="3440294"/>
            <a:ext cx="4179779" cy="368736"/>
          </a:xfrm>
          <a:prstGeom prst="rect">
            <a:avLst/>
          </a:prstGeom>
          <a:ln w="381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500" b="1" dirty="0">
                <a:latin typeface="Courier New" panose="02070309020205020404" pitchFamily="49" charset="0"/>
                <a:cs typeface="Courier New" panose="02070309020205020404" pitchFamily="49" charset="0"/>
              </a:rPr>
              <a:t>MCMDVRCPSICTAPGSRGLA</a:t>
            </a:r>
          </a:p>
        </p:txBody>
      </p:sp>
      <p:grpSp>
        <p:nvGrpSpPr>
          <p:cNvPr id="57" name="Group 56"/>
          <p:cNvGrpSpPr/>
          <p:nvPr/>
        </p:nvGrpSpPr>
        <p:grpSpPr>
          <a:xfrm>
            <a:off x="2163441" y="2724203"/>
            <a:ext cx="2447903" cy="1206883"/>
            <a:chOff x="2163441" y="2724203"/>
            <a:chExt cx="2447903" cy="1206883"/>
          </a:xfrm>
        </p:grpSpPr>
        <p:cxnSp>
          <p:nvCxnSpPr>
            <p:cNvPr id="26" name="Straight Connector 25">
              <a:extLst>
                <a:ext uri="{FF2B5EF4-FFF2-40B4-BE49-F238E27FC236}">
                  <a16:creationId xmlns:a16="http://schemas.microsoft.com/office/drawing/2014/main" id="{BE5021F7-D443-4140-80B8-E158678571B2}"/>
                </a:ext>
              </a:extLst>
            </p:cNvPr>
            <p:cNvCxnSpPr>
              <a:cxnSpLocks/>
            </p:cNvCxnSpPr>
            <p:nvPr/>
          </p:nvCxnSpPr>
          <p:spPr>
            <a:xfrm flipV="1">
              <a:off x="2163441" y="3308282"/>
              <a:ext cx="7952" cy="622804"/>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4" name="Callout: Line 25">
              <a:extLst>
                <a:ext uri="{FF2B5EF4-FFF2-40B4-BE49-F238E27FC236}">
                  <a16:creationId xmlns:a16="http://schemas.microsoft.com/office/drawing/2014/main" id="{49EDED1D-E522-4B0C-80E5-5D17108E590B}"/>
                </a:ext>
              </a:extLst>
            </p:cNvPr>
            <p:cNvSpPr/>
            <p:nvPr/>
          </p:nvSpPr>
          <p:spPr>
            <a:xfrm>
              <a:off x="2606974" y="2724203"/>
              <a:ext cx="2004370" cy="536704"/>
            </a:xfrm>
            <a:prstGeom prst="borderCallout1">
              <a:avLst>
                <a:gd name="adj1" fmla="val 44096"/>
                <a:gd name="adj2" fmla="val -505"/>
                <a:gd name="adj3" fmla="val 110949"/>
                <a:gd name="adj4" fmla="val -22142"/>
              </a:avLst>
            </a:prstGeom>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Dividing an original sequence</a:t>
              </a:r>
            </a:p>
          </p:txBody>
        </p:sp>
      </p:grpSp>
      <p:grpSp>
        <p:nvGrpSpPr>
          <p:cNvPr id="58" name="Group 57"/>
          <p:cNvGrpSpPr/>
          <p:nvPr/>
        </p:nvGrpSpPr>
        <p:grpSpPr>
          <a:xfrm>
            <a:off x="81503" y="4014617"/>
            <a:ext cx="4262700" cy="816785"/>
            <a:chOff x="81503" y="4014617"/>
            <a:chExt cx="4262700" cy="816785"/>
          </a:xfrm>
        </p:grpSpPr>
        <p:sp>
          <p:nvSpPr>
            <p:cNvPr id="32" name="Rectangle 31"/>
            <p:cNvSpPr/>
            <p:nvPr/>
          </p:nvSpPr>
          <p:spPr>
            <a:xfrm>
              <a:off x="81503" y="4439075"/>
              <a:ext cx="2089890" cy="392326"/>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a:latin typeface="Courier New" panose="02070309020205020404" pitchFamily="49" charset="0"/>
                  <a:cs typeface="Courier New" panose="02070309020205020404" pitchFamily="49" charset="0"/>
                </a:rPr>
                <a:t>MCMDVRCPSI</a:t>
              </a:r>
            </a:p>
          </p:txBody>
        </p:sp>
        <p:sp>
          <p:nvSpPr>
            <p:cNvPr id="33" name="Rectangle 32"/>
            <p:cNvSpPr/>
            <p:nvPr/>
          </p:nvSpPr>
          <p:spPr>
            <a:xfrm>
              <a:off x="2204883" y="4439076"/>
              <a:ext cx="2139320" cy="392326"/>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2500" b="1" dirty="0">
                  <a:latin typeface="Courier New" panose="02070309020205020404" pitchFamily="49" charset="0"/>
                  <a:cs typeface="Courier New" panose="02070309020205020404" pitchFamily="49" charset="0"/>
                </a:rPr>
                <a:t>CTAPGSRGLA</a:t>
              </a:r>
            </a:p>
          </p:txBody>
        </p:sp>
        <p:sp>
          <p:nvSpPr>
            <p:cNvPr id="22" name="Down Arrow 6">
              <a:extLst>
                <a:ext uri="{FF2B5EF4-FFF2-40B4-BE49-F238E27FC236}">
                  <a16:creationId xmlns:a16="http://schemas.microsoft.com/office/drawing/2014/main" id="{3F0B4E57-CA5F-44F8-8EA5-229906ADD2EF}"/>
                </a:ext>
              </a:extLst>
            </p:cNvPr>
            <p:cNvSpPr/>
            <p:nvPr/>
          </p:nvSpPr>
          <p:spPr>
            <a:xfrm>
              <a:off x="940384" y="4019504"/>
              <a:ext cx="524869" cy="308610"/>
            </a:xfrm>
            <a:prstGeom prst="downArrow">
              <a:avLst/>
            </a:prstGeom>
            <a:ln w="381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Down Arrow 6">
              <a:extLst>
                <a:ext uri="{FF2B5EF4-FFF2-40B4-BE49-F238E27FC236}">
                  <a16:creationId xmlns:a16="http://schemas.microsoft.com/office/drawing/2014/main" id="{3F0B4E57-CA5F-44F8-8EA5-229906ADD2EF}"/>
                </a:ext>
              </a:extLst>
            </p:cNvPr>
            <p:cNvSpPr/>
            <p:nvPr/>
          </p:nvSpPr>
          <p:spPr>
            <a:xfrm>
              <a:off x="3036172" y="4014617"/>
              <a:ext cx="524869" cy="308610"/>
            </a:xfrm>
            <a:prstGeom prst="downArrow">
              <a:avLst/>
            </a:prstGeom>
            <a:ln w="381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3" name="Rectangle 22"/>
          <p:cNvSpPr/>
          <p:nvPr/>
        </p:nvSpPr>
        <p:spPr>
          <a:xfrm>
            <a:off x="5803250" y="3319194"/>
            <a:ext cx="1974428" cy="612634"/>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t>Feature representation</a:t>
            </a:r>
          </a:p>
        </p:txBody>
      </p:sp>
      <p:cxnSp>
        <p:nvCxnSpPr>
          <p:cNvPr id="24" name="Straight Connector 23"/>
          <p:cNvCxnSpPr>
            <a:stCxn id="31" idx="3"/>
            <a:endCxn id="23" idx="1"/>
          </p:cNvCxnSpPr>
          <p:nvPr/>
        </p:nvCxnSpPr>
        <p:spPr>
          <a:xfrm>
            <a:off x="4261282" y="3624662"/>
            <a:ext cx="1541968" cy="849"/>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330339" y="4728722"/>
            <a:ext cx="3468514" cy="769441"/>
          </a:xfrm>
          <a:prstGeom prst="rect">
            <a:avLst/>
          </a:prstGeom>
          <a:noFill/>
        </p:spPr>
        <p:txBody>
          <a:bodyPr wrap="none" rtlCol="0">
            <a:spAutoFit/>
          </a:bodyPr>
          <a:lstStyle/>
          <a:p>
            <a:pPr algn="ctr"/>
            <a:r>
              <a:rPr lang="en-US" sz="2200" dirty="0"/>
              <a:t>new feature representation </a:t>
            </a:r>
          </a:p>
          <a:p>
            <a:pPr algn="ctr"/>
            <a:r>
              <a:rPr lang="en-US" sz="2200" dirty="0"/>
              <a:t>with </a:t>
            </a:r>
            <a:r>
              <a:rPr lang="en-US" sz="2200" b="1" dirty="0">
                <a:solidFill>
                  <a:srgbClr val="FF0000"/>
                </a:solidFill>
              </a:rPr>
              <a:t>position information</a:t>
            </a:r>
          </a:p>
        </p:txBody>
      </p:sp>
      <p:grpSp>
        <p:nvGrpSpPr>
          <p:cNvPr id="4" name="Group 3">
            <a:extLst>
              <a:ext uri="{FF2B5EF4-FFF2-40B4-BE49-F238E27FC236}">
                <a16:creationId xmlns:a16="http://schemas.microsoft.com/office/drawing/2014/main" id="{EC5A12BC-6EBE-4D08-9C6D-200B22A807B7}"/>
              </a:ext>
            </a:extLst>
          </p:cNvPr>
          <p:cNvGrpSpPr/>
          <p:nvPr/>
        </p:nvGrpSpPr>
        <p:grpSpPr>
          <a:xfrm>
            <a:off x="4344203" y="4318882"/>
            <a:ext cx="6161645" cy="621705"/>
            <a:chOff x="4344203" y="4318882"/>
            <a:chExt cx="6161645" cy="621705"/>
          </a:xfrm>
        </p:grpSpPr>
        <p:sp>
          <p:nvSpPr>
            <p:cNvPr id="36" name="Rectangle 35"/>
            <p:cNvSpPr/>
            <p:nvPr/>
          </p:nvSpPr>
          <p:spPr>
            <a:xfrm>
              <a:off x="5818821" y="4327953"/>
              <a:ext cx="1974428" cy="612634"/>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t>Feature representation</a:t>
              </a:r>
            </a:p>
          </p:txBody>
        </p:sp>
        <p:cxnSp>
          <p:nvCxnSpPr>
            <p:cNvPr id="39" name="Straight Connector 38"/>
            <p:cNvCxnSpPr>
              <a:stCxn id="33" idx="3"/>
              <a:endCxn id="36" idx="1"/>
            </p:cNvCxnSpPr>
            <p:nvPr/>
          </p:nvCxnSpPr>
          <p:spPr>
            <a:xfrm flipV="1">
              <a:off x="4344203" y="4634270"/>
              <a:ext cx="1474618" cy="969"/>
            </a:xfrm>
            <a:prstGeom prst="line">
              <a:avLst/>
            </a:prstGeom>
            <a:ln w="3810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9531831" y="4318882"/>
              <a:ext cx="974017" cy="404363"/>
            </a:xfrm>
            <a:prstGeom prst="rect">
              <a:avLst/>
            </a:prstGeom>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p>
          </p:txBody>
        </p:sp>
      </p:grpSp>
      <p:grpSp>
        <p:nvGrpSpPr>
          <p:cNvPr id="10" name="Group 9">
            <a:extLst>
              <a:ext uri="{FF2B5EF4-FFF2-40B4-BE49-F238E27FC236}">
                <a16:creationId xmlns:a16="http://schemas.microsoft.com/office/drawing/2014/main" id="{A9543890-436B-41D8-A8AF-480620D1705C}"/>
              </a:ext>
            </a:extLst>
          </p:cNvPr>
          <p:cNvGrpSpPr/>
          <p:nvPr/>
        </p:nvGrpSpPr>
        <p:grpSpPr>
          <a:xfrm>
            <a:off x="1126447" y="4318882"/>
            <a:ext cx="10387246" cy="1413078"/>
            <a:chOff x="1126447" y="4318882"/>
            <a:chExt cx="10387246" cy="1413078"/>
          </a:xfrm>
        </p:grpSpPr>
        <p:sp>
          <p:nvSpPr>
            <p:cNvPr id="35" name="Rectangle 34"/>
            <p:cNvSpPr/>
            <p:nvPr/>
          </p:nvSpPr>
          <p:spPr>
            <a:xfrm>
              <a:off x="5818821" y="5119326"/>
              <a:ext cx="1974428" cy="61263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Feature representation</a:t>
              </a:r>
            </a:p>
          </p:txBody>
        </p:sp>
        <p:cxnSp>
          <p:nvCxnSpPr>
            <p:cNvPr id="45" name="Elbow Connector 44"/>
            <p:cNvCxnSpPr>
              <a:stCxn id="32" idx="2"/>
              <a:endCxn id="35" idx="1"/>
            </p:cNvCxnSpPr>
            <p:nvPr/>
          </p:nvCxnSpPr>
          <p:spPr>
            <a:xfrm rot="16200000" flipH="1">
              <a:off x="3175513" y="2782335"/>
              <a:ext cx="594242" cy="4692373"/>
            </a:xfrm>
            <a:prstGeom prst="bentConnector2">
              <a:avLst/>
            </a:prstGeom>
            <a:ln w="3810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539676" y="4318882"/>
              <a:ext cx="974017" cy="404363"/>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p>
          </p:txBody>
        </p:sp>
      </p:grpSp>
      <p:sp>
        <p:nvSpPr>
          <p:cNvPr id="18" name="Rounded Rectangle 17"/>
          <p:cNvSpPr/>
          <p:nvPr/>
        </p:nvSpPr>
        <p:spPr>
          <a:xfrm rot="16200000">
            <a:off x="3479892" y="3999918"/>
            <a:ext cx="3280163" cy="70879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Alignment  Free Descriptor</a:t>
            </a:r>
          </a:p>
        </p:txBody>
      </p:sp>
      <p:grpSp>
        <p:nvGrpSpPr>
          <p:cNvPr id="11" name="Group 10">
            <a:extLst>
              <a:ext uri="{FF2B5EF4-FFF2-40B4-BE49-F238E27FC236}">
                <a16:creationId xmlns:a16="http://schemas.microsoft.com/office/drawing/2014/main" id="{261E7C4F-6CE5-439B-B3ED-988EA85056F1}"/>
              </a:ext>
            </a:extLst>
          </p:cNvPr>
          <p:cNvGrpSpPr/>
          <p:nvPr/>
        </p:nvGrpSpPr>
        <p:grpSpPr>
          <a:xfrm>
            <a:off x="7840851" y="3223073"/>
            <a:ext cx="3512949" cy="3154008"/>
            <a:chOff x="7840851" y="3223073"/>
            <a:chExt cx="3512949" cy="3154008"/>
          </a:xfrm>
        </p:grpSpPr>
        <p:grpSp>
          <p:nvGrpSpPr>
            <p:cNvPr id="2" name="Group 1">
              <a:extLst>
                <a:ext uri="{FF2B5EF4-FFF2-40B4-BE49-F238E27FC236}">
                  <a16:creationId xmlns:a16="http://schemas.microsoft.com/office/drawing/2014/main" id="{E675C195-DF3A-4123-9E30-1F5959AC4564}"/>
                </a:ext>
              </a:extLst>
            </p:cNvPr>
            <p:cNvGrpSpPr/>
            <p:nvPr/>
          </p:nvGrpSpPr>
          <p:grpSpPr>
            <a:xfrm>
              <a:off x="7840851" y="3223073"/>
              <a:ext cx="1657152" cy="2624275"/>
              <a:chOff x="7840851" y="3223073"/>
              <a:chExt cx="1657152" cy="2624275"/>
            </a:xfrm>
          </p:grpSpPr>
          <p:sp>
            <p:nvSpPr>
              <p:cNvPr id="49" name="Rectangle 48"/>
              <p:cNvSpPr/>
              <p:nvPr/>
            </p:nvSpPr>
            <p:spPr>
              <a:xfrm>
                <a:off x="8523986" y="4311504"/>
                <a:ext cx="974017" cy="411741"/>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p>
            </p:txBody>
          </p:sp>
          <p:sp>
            <p:nvSpPr>
              <p:cNvPr id="48" name="Right Brace 47">
                <a:extLst>
                  <a:ext uri="{FF2B5EF4-FFF2-40B4-BE49-F238E27FC236}">
                    <a16:creationId xmlns:a16="http://schemas.microsoft.com/office/drawing/2014/main" id="{BA78D613-BCB9-4418-9A1F-3B2E27002814}"/>
                  </a:ext>
                </a:extLst>
              </p:cNvPr>
              <p:cNvSpPr/>
              <p:nvPr/>
            </p:nvSpPr>
            <p:spPr>
              <a:xfrm>
                <a:off x="7840851" y="3223073"/>
                <a:ext cx="299680" cy="262427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Callout: Line 25">
              <a:extLst>
                <a:ext uri="{FF2B5EF4-FFF2-40B4-BE49-F238E27FC236}">
                  <a16:creationId xmlns:a16="http://schemas.microsoft.com/office/drawing/2014/main" id="{49EDED1D-E522-4B0C-80E5-5D17108E590B}"/>
                </a:ext>
              </a:extLst>
            </p:cNvPr>
            <p:cNvSpPr/>
            <p:nvPr/>
          </p:nvSpPr>
          <p:spPr>
            <a:xfrm>
              <a:off x="8637422" y="5675187"/>
              <a:ext cx="2716378" cy="701894"/>
            </a:xfrm>
            <a:prstGeom prst="borderCallout1">
              <a:avLst>
                <a:gd name="adj1" fmla="val 45041"/>
                <a:gd name="adj2" fmla="val 30"/>
                <a:gd name="adj3" fmla="val -50988"/>
                <a:gd name="adj4" fmla="val -23705"/>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Concatenate all feature representations</a:t>
              </a:r>
            </a:p>
          </p:txBody>
        </p:sp>
      </p:grpSp>
      <p:grpSp>
        <p:nvGrpSpPr>
          <p:cNvPr id="6" name="Group 5"/>
          <p:cNvGrpSpPr/>
          <p:nvPr/>
        </p:nvGrpSpPr>
        <p:grpSpPr>
          <a:xfrm>
            <a:off x="8310306" y="2506839"/>
            <a:ext cx="2716378" cy="1804665"/>
            <a:chOff x="8310306" y="2506839"/>
            <a:chExt cx="2716378" cy="1804665"/>
          </a:xfrm>
        </p:grpSpPr>
        <p:sp>
          <p:nvSpPr>
            <p:cNvPr id="29" name="Callout: Line 25">
              <a:extLst>
                <a:ext uri="{FF2B5EF4-FFF2-40B4-BE49-F238E27FC236}">
                  <a16:creationId xmlns:a16="http://schemas.microsoft.com/office/drawing/2014/main" id="{49EDED1D-E522-4B0C-80E5-5D17108E590B}"/>
                </a:ext>
              </a:extLst>
            </p:cNvPr>
            <p:cNvSpPr/>
            <p:nvPr/>
          </p:nvSpPr>
          <p:spPr>
            <a:xfrm>
              <a:off x="8310306" y="2506839"/>
              <a:ext cx="2716378" cy="701894"/>
            </a:xfrm>
            <a:prstGeom prst="borderCallout1">
              <a:avLst>
                <a:gd name="adj1" fmla="val 45041"/>
                <a:gd name="adj2" fmla="val 30"/>
                <a:gd name="adj3" fmla="val 143694"/>
                <a:gd name="adj4" fmla="val -148521"/>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Global information of the original sequence. </a:t>
              </a:r>
            </a:p>
          </p:txBody>
        </p:sp>
        <p:cxnSp>
          <p:nvCxnSpPr>
            <p:cNvPr id="3" name="Straight Connector 2"/>
            <p:cNvCxnSpPr>
              <a:stCxn id="29" idx="1"/>
              <a:endCxn id="49" idx="0"/>
            </p:cNvCxnSpPr>
            <p:nvPr/>
          </p:nvCxnSpPr>
          <p:spPr>
            <a:xfrm flipH="1">
              <a:off x="9010995" y="3208733"/>
              <a:ext cx="657500" cy="11027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2106900" y="2289277"/>
            <a:ext cx="9957585" cy="2029605"/>
            <a:chOff x="2106900" y="2289277"/>
            <a:chExt cx="9957585" cy="2029605"/>
          </a:xfrm>
        </p:grpSpPr>
        <p:cxnSp>
          <p:nvCxnSpPr>
            <p:cNvPr id="41" name="Straight Connector 40"/>
            <p:cNvCxnSpPr>
              <a:stCxn id="40" idx="1"/>
              <a:endCxn id="50" idx="0"/>
            </p:cNvCxnSpPr>
            <p:nvPr/>
          </p:nvCxnSpPr>
          <p:spPr>
            <a:xfrm>
              <a:off x="10001270" y="2982100"/>
              <a:ext cx="17570" cy="13367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AC9981F-FE1D-41A3-B945-C0207940C4F6}"/>
                </a:ext>
              </a:extLst>
            </p:cNvPr>
            <p:cNvSpPr/>
            <p:nvPr/>
          </p:nvSpPr>
          <p:spPr>
            <a:xfrm>
              <a:off x="2106900" y="3363699"/>
              <a:ext cx="2016817" cy="48827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Callout: Line 25">
              <a:extLst>
                <a:ext uri="{FF2B5EF4-FFF2-40B4-BE49-F238E27FC236}">
                  <a16:creationId xmlns:a16="http://schemas.microsoft.com/office/drawing/2014/main" id="{49EDED1D-E522-4B0C-80E5-5D17108E590B}"/>
                </a:ext>
              </a:extLst>
            </p:cNvPr>
            <p:cNvSpPr/>
            <p:nvPr/>
          </p:nvSpPr>
          <p:spPr>
            <a:xfrm>
              <a:off x="9348107" y="2289277"/>
              <a:ext cx="2716378" cy="701894"/>
            </a:xfrm>
            <a:prstGeom prst="borderCallout1">
              <a:avLst>
                <a:gd name="adj1" fmla="val 45041"/>
                <a:gd name="adj2" fmla="val 30"/>
                <a:gd name="adj3" fmla="val 165651"/>
                <a:gd name="adj4" fmla="val -201851"/>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Local information of this position</a:t>
              </a:r>
            </a:p>
          </p:txBody>
        </p:sp>
      </p:grpSp>
      <p:grpSp>
        <p:nvGrpSpPr>
          <p:cNvPr id="17" name="Group 16"/>
          <p:cNvGrpSpPr/>
          <p:nvPr/>
        </p:nvGrpSpPr>
        <p:grpSpPr>
          <a:xfrm>
            <a:off x="220306" y="2280206"/>
            <a:ext cx="11139153" cy="2047747"/>
            <a:chOff x="220306" y="2280206"/>
            <a:chExt cx="11139153" cy="2047747"/>
          </a:xfrm>
        </p:grpSpPr>
        <p:sp>
          <p:nvSpPr>
            <p:cNvPr id="40" name="Callout: Line 25">
              <a:extLst>
                <a:ext uri="{FF2B5EF4-FFF2-40B4-BE49-F238E27FC236}">
                  <a16:creationId xmlns:a16="http://schemas.microsoft.com/office/drawing/2014/main" id="{49EDED1D-E522-4B0C-80E5-5D17108E590B}"/>
                </a:ext>
              </a:extLst>
            </p:cNvPr>
            <p:cNvSpPr/>
            <p:nvPr/>
          </p:nvSpPr>
          <p:spPr>
            <a:xfrm>
              <a:off x="8643081" y="2280206"/>
              <a:ext cx="2716378" cy="701894"/>
            </a:xfrm>
            <a:prstGeom prst="borderCallout1">
              <a:avLst>
                <a:gd name="adj1" fmla="val 45041"/>
                <a:gd name="adj2" fmla="val 30"/>
                <a:gd name="adj3" fmla="val 159796"/>
                <a:gd name="adj4" fmla="val -261234"/>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Local information of this position</a:t>
              </a:r>
            </a:p>
          </p:txBody>
        </p:sp>
        <p:cxnSp>
          <p:nvCxnSpPr>
            <p:cNvPr id="54" name="Straight Connector 53"/>
            <p:cNvCxnSpPr>
              <a:stCxn id="53" idx="1"/>
            </p:cNvCxnSpPr>
            <p:nvPr/>
          </p:nvCxnSpPr>
          <p:spPr>
            <a:xfrm>
              <a:off x="10706296" y="2991171"/>
              <a:ext cx="17570" cy="13367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FAC9981F-FE1D-41A3-B945-C0207940C4F6}"/>
                </a:ext>
              </a:extLst>
            </p:cNvPr>
            <p:cNvSpPr/>
            <p:nvPr/>
          </p:nvSpPr>
          <p:spPr>
            <a:xfrm>
              <a:off x="220306" y="3391646"/>
              <a:ext cx="1945691" cy="48827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1535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515600" cy="758281"/>
          </a:xfrm>
        </p:spPr>
        <p:txBody>
          <a:bodyPr>
            <a:normAutofit/>
          </a:bodyPr>
          <a:lstStyle/>
          <a:p>
            <a:r>
              <a:rPr lang="en-US" dirty="0"/>
              <a:t>Number of Segment</a:t>
            </a:r>
          </a:p>
        </p:txBody>
      </p:sp>
      <p:sp>
        <p:nvSpPr>
          <p:cNvPr id="9" name="Content Placeholder 8"/>
          <p:cNvSpPr>
            <a:spLocks noGrp="1"/>
          </p:cNvSpPr>
          <p:nvPr>
            <p:ph idx="1"/>
          </p:nvPr>
        </p:nvSpPr>
        <p:spPr>
          <a:xfrm>
            <a:off x="838199" y="1123406"/>
            <a:ext cx="10675493" cy="5053557"/>
          </a:xfrm>
        </p:spPr>
        <p:txBody>
          <a:bodyPr/>
          <a:lstStyle/>
          <a:p>
            <a:r>
              <a:rPr lang="en-US" dirty="0"/>
              <a:t>Relation between number of segment and information.</a:t>
            </a:r>
          </a:p>
        </p:txBody>
      </p:sp>
      <p:sp>
        <p:nvSpPr>
          <p:cNvPr id="7" name="Slide Number Placeholder 6"/>
          <p:cNvSpPr>
            <a:spLocks noGrp="1"/>
          </p:cNvSpPr>
          <p:nvPr>
            <p:ph type="sldNum" sz="quarter" idx="12"/>
          </p:nvPr>
        </p:nvSpPr>
        <p:spPr/>
        <p:txBody>
          <a:bodyPr/>
          <a:lstStyle/>
          <a:p>
            <a:fld id="{BD437DA5-829E-42D0-AA89-6DBB47C98522}" type="slidenum">
              <a:rPr lang="en-US" smtClean="0"/>
              <a:t>12</a:t>
            </a:fld>
            <a:endParaRPr lang="en-US" dirty="0"/>
          </a:p>
        </p:txBody>
      </p:sp>
      <p:grpSp>
        <p:nvGrpSpPr>
          <p:cNvPr id="19" name="Group 18"/>
          <p:cNvGrpSpPr/>
          <p:nvPr/>
        </p:nvGrpSpPr>
        <p:grpSpPr>
          <a:xfrm>
            <a:off x="1483907" y="1925015"/>
            <a:ext cx="6143232" cy="302744"/>
            <a:chOff x="1288701" y="1730311"/>
            <a:chExt cx="6143232" cy="302744"/>
          </a:xfrm>
        </p:grpSpPr>
        <p:sp>
          <p:nvSpPr>
            <p:cNvPr id="55" name="Rectangle 54"/>
            <p:cNvSpPr/>
            <p:nvPr/>
          </p:nvSpPr>
          <p:spPr>
            <a:xfrm>
              <a:off x="1288701" y="1730318"/>
              <a:ext cx="3015434" cy="3027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ourier New" panose="02070309020205020404" pitchFamily="49" charset="0"/>
                <a:cs typeface="Courier New" panose="02070309020205020404" pitchFamily="49" charset="0"/>
              </a:endParaRPr>
            </a:p>
          </p:txBody>
        </p:sp>
        <p:sp>
          <p:nvSpPr>
            <p:cNvPr id="56" name="Rectangle 55"/>
            <p:cNvSpPr/>
            <p:nvPr/>
          </p:nvSpPr>
          <p:spPr>
            <a:xfrm>
              <a:off x="4416499" y="1730311"/>
              <a:ext cx="3015434" cy="3027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grpSp>
        <p:nvGrpSpPr>
          <p:cNvPr id="16" name="Group 15"/>
          <p:cNvGrpSpPr/>
          <p:nvPr/>
        </p:nvGrpSpPr>
        <p:grpSpPr>
          <a:xfrm>
            <a:off x="1483907" y="4039169"/>
            <a:ext cx="6143232" cy="264768"/>
            <a:chOff x="2068754" y="3970404"/>
            <a:chExt cx="6143232" cy="264768"/>
          </a:xfrm>
        </p:grpSpPr>
        <p:sp>
          <p:nvSpPr>
            <p:cNvPr id="62" name="Rectangle 61"/>
            <p:cNvSpPr/>
            <p:nvPr/>
          </p:nvSpPr>
          <p:spPr>
            <a:xfrm>
              <a:off x="2068754" y="3974455"/>
              <a:ext cx="1404430" cy="2463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576471" y="3970406"/>
              <a:ext cx="1523909" cy="2647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5227161" y="3970404"/>
              <a:ext cx="1452207" cy="2647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6778683" y="3970405"/>
              <a:ext cx="1433303" cy="2647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sp>
        <p:nvSpPr>
          <p:cNvPr id="71" name="TextBox 70">
            <a:extLst>
              <a:ext uri="{FF2B5EF4-FFF2-40B4-BE49-F238E27FC236}">
                <a16:creationId xmlns:a16="http://schemas.microsoft.com/office/drawing/2014/main" id="{8DC0A787-B32F-4C39-864F-4CC440F1B6BE}"/>
              </a:ext>
            </a:extLst>
          </p:cNvPr>
          <p:cNvSpPr txBox="1"/>
          <p:nvPr/>
        </p:nvSpPr>
        <p:spPr>
          <a:xfrm>
            <a:off x="1395905" y="2789603"/>
            <a:ext cx="433132" cy="523220"/>
          </a:xfrm>
          <a:prstGeom prst="rect">
            <a:avLst/>
          </a:prstGeom>
          <a:noFill/>
        </p:spPr>
        <p:txBody>
          <a:bodyPr wrap="none" rtlCol="0">
            <a:spAutoFit/>
          </a:bodyPr>
          <a:lstStyle/>
          <a:p>
            <a:r>
              <a:rPr lang="en-US" sz="2800" dirty="0"/>
              <a:t>…</a:t>
            </a:r>
          </a:p>
        </p:txBody>
      </p:sp>
      <p:sp>
        <p:nvSpPr>
          <p:cNvPr id="72" name="TextBox 71">
            <a:extLst>
              <a:ext uri="{FF2B5EF4-FFF2-40B4-BE49-F238E27FC236}">
                <a16:creationId xmlns:a16="http://schemas.microsoft.com/office/drawing/2014/main" id="{8DC0A787-B32F-4C39-864F-4CC440F1B6BE}"/>
              </a:ext>
            </a:extLst>
          </p:cNvPr>
          <p:cNvSpPr txBox="1"/>
          <p:nvPr/>
        </p:nvSpPr>
        <p:spPr>
          <a:xfrm>
            <a:off x="1395905" y="4772000"/>
            <a:ext cx="433132" cy="523220"/>
          </a:xfrm>
          <a:prstGeom prst="rect">
            <a:avLst/>
          </a:prstGeom>
          <a:noFill/>
        </p:spPr>
        <p:txBody>
          <a:bodyPr wrap="none" rtlCol="0">
            <a:spAutoFit/>
          </a:bodyPr>
          <a:lstStyle/>
          <a:p>
            <a:r>
              <a:rPr lang="en-US" sz="2800" dirty="0"/>
              <a:t>…</a:t>
            </a:r>
          </a:p>
        </p:txBody>
      </p:sp>
      <p:sp>
        <p:nvSpPr>
          <p:cNvPr id="74" name="TextBox 73">
            <a:extLst>
              <a:ext uri="{FF2B5EF4-FFF2-40B4-BE49-F238E27FC236}">
                <a16:creationId xmlns:a16="http://schemas.microsoft.com/office/drawing/2014/main" id="{A950A919-81BB-4AC2-8B4B-1BC0F50A273E}"/>
              </a:ext>
            </a:extLst>
          </p:cNvPr>
          <p:cNvSpPr txBox="1"/>
          <p:nvPr/>
        </p:nvSpPr>
        <p:spPr>
          <a:xfrm>
            <a:off x="764833" y="1463350"/>
            <a:ext cx="662892" cy="461665"/>
          </a:xfrm>
          <a:prstGeom prst="rect">
            <a:avLst/>
          </a:prstGeom>
          <a:noFill/>
        </p:spPr>
        <p:txBody>
          <a:bodyPr wrap="square" rtlCol="0">
            <a:spAutoFit/>
          </a:bodyPr>
          <a:lstStyle/>
          <a:p>
            <a:r>
              <a:rPr lang="en-US" sz="2400" b="1" dirty="0">
                <a:solidFill>
                  <a:srgbClr val="FF0000"/>
                </a:solidFill>
              </a:rPr>
              <a:t>few</a:t>
            </a:r>
          </a:p>
        </p:txBody>
      </p:sp>
      <p:sp>
        <p:nvSpPr>
          <p:cNvPr id="75" name="TextBox 74">
            <a:extLst>
              <a:ext uri="{FF2B5EF4-FFF2-40B4-BE49-F238E27FC236}">
                <a16:creationId xmlns:a16="http://schemas.microsoft.com/office/drawing/2014/main" id="{A950A919-81BB-4AC2-8B4B-1BC0F50A273E}"/>
              </a:ext>
            </a:extLst>
          </p:cNvPr>
          <p:cNvSpPr txBox="1"/>
          <p:nvPr/>
        </p:nvSpPr>
        <p:spPr>
          <a:xfrm>
            <a:off x="620315" y="6363228"/>
            <a:ext cx="953698" cy="461665"/>
          </a:xfrm>
          <a:prstGeom prst="rect">
            <a:avLst/>
          </a:prstGeom>
          <a:noFill/>
        </p:spPr>
        <p:txBody>
          <a:bodyPr wrap="square" rtlCol="0">
            <a:spAutoFit/>
          </a:bodyPr>
          <a:lstStyle/>
          <a:p>
            <a:r>
              <a:rPr lang="en-US" sz="2400" b="1" dirty="0">
                <a:solidFill>
                  <a:srgbClr val="FF0000"/>
                </a:solidFill>
              </a:rPr>
              <a:t>many</a:t>
            </a:r>
          </a:p>
        </p:txBody>
      </p:sp>
      <p:sp>
        <p:nvSpPr>
          <p:cNvPr id="25" name="Right Arrow 24"/>
          <p:cNvSpPr/>
          <p:nvPr/>
        </p:nvSpPr>
        <p:spPr>
          <a:xfrm rot="5400000">
            <a:off x="-1199547" y="3754791"/>
            <a:ext cx="4508745" cy="828756"/>
          </a:xfrm>
          <a:prstGeom prst="rightArrow">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number of segment</a:t>
            </a:r>
          </a:p>
        </p:txBody>
      </p:sp>
      <p:grpSp>
        <p:nvGrpSpPr>
          <p:cNvPr id="30" name="Group 29"/>
          <p:cNvGrpSpPr/>
          <p:nvPr/>
        </p:nvGrpSpPr>
        <p:grpSpPr>
          <a:xfrm>
            <a:off x="8003568" y="1398262"/>
            <a:ext cx="853155" cy="5345805"/>
            <a:chOff x="8003568" y="1151684"/>
            <a:chExt cx="853155" cy="5345805"/>
          </a:xfrm>
        </p:grpSpPr>
        <p:sp>
          <p:nvSpPr>
            <p:cNvPr id="76" name="Right Arrow 75"/>
            <p:cNvSpPr/>
            <p:nvPr/>
          </p:nvSpPr>
          <p:spPr>
            <a:xfrm rot="5400000">
              <a:off x="6155024" y="3452684"/>
              <a:ext cx="4508745" cy="811657"/>
            </a:xfrm>
            <a:prstGeom prst="rightArrow">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position information</a:t>
              </a:r>
            </a:p>
          </p:txBody>
        </p:sp>
        <p:sp>
          <p:nvSpPr>
            <p:cNvPr id="78" name="TextBox 77">
              <a:extLst>
                <a:ext uri="{FF2B5EF4-FFF2-40B4-BE49-F238E27FC236}">
                  <a16:creationId xmlns:a16="http://schemas.microsoft.com/office/drawing/2014/main" id="{A950A919-81BB-4AC2-8B4B-1BC0F50A273E}"/>
                </a:ext>
              </a:extLst>
            </p:cNvPr>
            <p:cNvSpPr txBox="1"/>
            <p:nvPr/>
          </p:nvSpPr>
          <p:spPr>
            <a:xfrm>
              <a:off x="8039307" y="1151684"/>
              <a:ext cx="817416" cy="461665"/>
            </a:xfrm>
            <a:prstGeom prst="rect">
              <a:avLst/>
            </a:prstGeom>
            <a:noFill/>
          </p:spPr>
          <p:txBody>
            <a:bodyPr wrap="square" rtlCol="0">
              <a:spAutoFit/>
            </a:bodyPr>
            <a:lstStyle/>
            <a:p>
              <a:r>
                <a:rPr lang="en-US" sz="2400" b="1" dirty="0">
                  <a:solidFill>
                    <a:srgbClr val="FF0000"/>
                  </a:solidFill>
                </a:rPr>
                <a:t>poor</a:t>
              </a:r>
            </a:p>
          </p:txBody>
        </p:sp>
        <p:sp>
          <p:nvSpPr>
            <p:cNvPr id="79" name="TextBox 78">
              <a:extLst>
                <a:ext uri="{FF2B5EF4-FFF2-40B4-BE49-F238E27FC236}">
                  <a16:creationId xmlns:a16="http://schemas.microsoft.com/office/drawing/2014/main" id="{A950A919-81BB-4AC2-8B4B-1BC0F50A273E}"/>
                </a:ext>
              </a:extLst>
            </p:cNvPr>
            <p:cNvSpPr txBox="1"/>
            <p:nvPr/>
          </p:nvSpPr>
          <p:spPr>
            <a:xfrm>
              <a:off x="8085057" y="6035824"/>
              <a:ext cx="726451" cy="461665"/>
            </a:xfrm>
            <a:prstGeom prst="rect">
              <a:avLst/>
            </a:prstGeom>
            <a:noFill/>
          </p:spPr>
          <p:txBody>
            <a:bodyPr wrap="square" rtlCol="0">
              <a:spAutoFit/>
            </a:bodyPr>
            <a:lstStyle/>
            <a:p>
              <a:r>
                <a:rPr lang="en-US" sz="2400" b="1" dirty="0">
                  <a:solidFill>
                    <a:srgbClr val="FF0000"/>
                  </a:solidFill>
                </a:rPr>
                <a:t>rich</a:t>
              </a:r>
            </a:p>
          </p:txBody>
        </p:sp>
      </p:grpSp>
      <p:grpSp>
        <p:nvGrpSpPr>
          <p:cNvPr id="43" name="Group 42"/>
          <p:cNvGrpSpPr/>
          <p:nvPr/>
        </p:nvGrpSpPr>
        <p:grpSpPr>
          <a:xfrm>
            <a:off x="9274730" y="1398262"/>
            <a:ext cx="817929" cy="5317389"/>
            <a:chOff x="9719353" y="1180099"/>
            <a:chExt cx="817929" cy="5317389"/>
          </a:xfrm>
        </p:grpSpPr>
        <p:sp>
          <p:nvSpPr>
            <p:cNvPr id="77" name="Right Arrow 76"/>
            <p:cNvSpPr/>
            <p:nvPr/>
          </p:nvSpPr>
          <p:spPr>
            <a:xfrm rot="5400000">
              <a:off x="7864711" y="3458783"/>
              <a:ext cx="4508745" cy="799461"/>
            </a:xfrm>
            <a:prstGeom prst="rightArrow">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sequence information</a:t>
              </a:r>
            </a:p>
          </p:txBody>
        </p:sp>
        <p:sp>
          <p:nvSpPr>
            <p:cNvPr id="80" name="TextBox 79">
              <a:extLst>
                <a:ext uri="{FF2B5EF4-FFF2-40B4-BE49-F238E27FC236}">
                  <a16:creationId xmlns:a16="http://schemas.microsoft.com/office/drawing/2014/main" id="{A950A919-81BB-4AC2-8B4B-1BC0F50A273E}"/>
                </a:ext>
              </a:extLst>
            </p:cNvPr>
            <p:cNvSpPr txBox="1"/>
            <p:nvPr/>
          </p:nvSpPr>
          <p:spPr>
            <a:xfrm>
              <a:off x="9753041" y="6035823"/>
              <a:ext cx="784241" cy="461665"/>
            </a:xfrm>
            <a:prstGeom prst="rect">
              <a:avLst/>
            </a:prstGeom>
            <a:noFill/>
          </p:spPr>
          <p:txBody>
            <a:bodyPr wrap="square" rtlCol="0">
              <a:spAutoFit/>
            </a:bodyPr>
            <a:lstStyle/>
            <a:p>
              <a:r>
                <a:rPr lang="en-US" sz="2400" b="1" dirty="0">
                  <a:solidFill>
                    <a:srgbClr val="FF0000"/>
                  </a:solidFill>
                </a:rPr>
                <a:t>poor</a:t>
              </a:r>
            </a:p>
          </p:txBody>
        </p:sp>
        <p:sp>
          <p:nvSpPr>
            <p:cNvPr id="81" name="TextBox 80">
              <a:extLst>
                <a:ext uri="{FF2B5EF4-FFF2-40B4-BE49-F238E27FC236}">
                  <a16:creationId xmlns:a16="http://schemas.microsoft.com/office/drawing/2014/main" id="{A950A919-81BB-4AC2-8B4B-1BC0F50A273E}"/>
                </a:ext>
              </a:extLst>
            </p:cNvPr>
            <p:cNvSpPr txBox="1"/>
            <p:nvPr/>
          </p:nvSpPr>
          <p:spPr>
            <a:xfrm>
              <a:off x="9800081" y="1180099"/>
              <a:ext cx="726451" cy="461665"/>
            </a:xfrm>
            <a:prstGeom prst="rect">
              <a:avLst/>
            </a:prstGeom>
            <a:noFill/>
          </p:spPr>
          <p:txBody>
            <a:bodyPr wrap="square" rtlCol="0">
              <a:spAutoFit/>
            </a:bodyPr>
            <a:lstStyle/>
            <a:p>
              <a:r>
                <a:rPr lang="en-US" sz="2400" b="1" dirty="0">
                  <a:solidFill>
                    <a:srgbClr val="FF0000"/>
                  </a:solidFill>
                </a:rPr>
                <a:t>rich</a:t>
              </a:r>
            </a:p>
          </p:txBody>
        </p:sp>
      </p:grpSp>
      <p:sp>
        <p:nvSpPr>
          <p:cNvPr id="27" name="Horizontal Scroll 26"/>
          <p:cNvSpPr/>
          <p:nvPr/>
        </p:nvSpPr>
        <p:spPr>
          <a:xfrm>
            <a:off x="1902146" y="2484252"/>
            <a:ext cx="5937036" cy="1301095"/>
          </a:xfrm>
          <a:prstGeom prst="horizontalScroll">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How many segment which is appropriate?</a:t>
            </a:r>
          </a:p>
        </p:txBody>
      </p:sp>
      <p:grpSp>
        <p:nvGrpSpPr>
          <p:cNvPr id="90" name="Group 89"/>
          <p:cNvGrpSpPr/>
          <p:nvPr/>
        </p:nvGrpSpPr>
        <p:grpSpPr>
          <a:xfrm>
            <a:off x="1529467" y="5582631"/>
            <a:ext cx="6097672" cy="523220"/>
            <a:chOff x="1395905" y="5336053"/>
            <a:chExt cx="6097672" cy="523220"/>
          </a:xfrm>
        </p:grpSpPr>
        <p:sp>
          <p:nvSpPr>
            <p:cNvPr id="70" name="Rectangle 69"/>
            <p:cNvSpPr/>
            <p:nvPr/>
          </p:nvSpPr>
          <p:spPr>
            <a:xfrm>
              <a:off x="6987336" y="5582571"/>
              <a:ext cx="506241" cy="235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8DC0A787-B32F-4C39-864F-4CC440F1B6BE}"/>
                </a:ext>
              </a:extLst>
            </p:cNvPr>
            <p:cNvSpPr txBox="1"/>
            <p:nvPr/>
          </p:nvSpPr>
          <p:spPr>
            <a:xfrm>
              <a:off x="6414858" y="5336053"/>
              <a:ext cx="433132" cy="523220"/>
            </a:xfrm>
            <a:prstGeom prst="rect">
              <a:avLst/>
            </a:prstGeom>
            <a:noFill/>
          </p:spPr>
          <p:txBody>
            <a:bodyPr wrap="none" rtlCol="0">
              <a:spAutoFit/>
            </a:bodyPr>
            <a:lstStyle/>
            <a:p>
              <a:r>
                <a:rPr lang="en-US" sz="2800" dirty="0"/>
                <a:t>…</a:t>
              </a:r>
            </a:p>
          </p:txBody>
        </p:sp>
        <p:sp>
          <p:nvSpPr>
            <p:cNvPr id="82" name="Rectangle 81"/>
            <p:cNvSpPr/>
            <p:nvPr/>
          </p:nvSpPr>
          <p:spPr>
            <a:xfrm>
              <a:off x="1395905" y="5567232"/>
              <a:ext cx="506241" cy="235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3" name="Rectangle 82"/>
            <p:cNvSpPr/>
            <p:nvPr/>
          </p:nvSpPr>
          <p:spPr>
            <a:xfrm>
              <a:off x="2019074" y="5562082"/>
              <a:ext cx="506241" cy="235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4" name="Rectangle 83"/>
            <p:cNvSpPr/>
            <p:nvPr/>
          </p:nvSpPr>
          <p:spPr>
            <a:xfrm>
              <a:off x="2645835" y="5582571"/>
              <a:ext cx="506241" cy="235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5" name="Rectangle 84"/>
            <p:cNvSpPr/>
            <p:nvPr/>
          </p:nvSpPr>
          <p:spPr>
            <a:xfrm>
              <a:off x="3261370" y="5592728"/>
              <a:ext cx="506241" cy="235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6" name="Rectangle 85"/>
            <p:cNvSpPr/>
            <p:nvPr/>
          </p:nvSpPr>
          <p:spPr>
            <a:xfrm>
              <a:off x="3875730" y="5592728"/>
              <a:ext cx="506241" cy="235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7" name="Rectangle 86"/>
            <p:cNvSpPr/>
            <p:nvPr/>
          </p:nvSpPr>
          <p:spPr>
            <a:xfrm>
              <a:off x="4504484" y="5592728"/>
              <a:ext cx="506241" cy="235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8" name="Rectangle 87"/>
            <p:cNvSpPr/>
            <p:nvPr/>
          </p:nvSpPr>
          <p:spPr>
            <a:xfrm>
              <a:off x="5112577" y="5592728"/>
              <a:ext cx="506241" cy="235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9" name="Rectangle 88"/>
            <p:cNvSpPr/>
            <p:nvPr/>
          </p:nvSpPr>
          <p:spPr>
            <a:xfrm>
              <a:off x="5703759" y="5592728"/>
              <a:ext cx="506241" cy="235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sp>
        <p:nvSpPr>
          <p:cNvPr id="91" name="Horizontal Scroll 90"/>
          <p:cNvSpPr/>
          <p:nvPr/>
        </p:nvSpPr>
        <p:spPr>
          <a:xfrm>
            <a:off x="1944888" y="4456186"/>
            <a:ext cx="5894294" cy="1301095"/>
          </a:xfrm>
          <a:prstGeom prst="horizontalScroll">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Is it possible to get rich position and also sequence information?</a:t>
            </a:r>
          </a:p>
        </p:txBody>
      </p:sp>
    </p:spTree>
    <p:extLst>
      <p:ext uri="{BB962C8B-B14F-4D97-AF65-F5344CB8AC3E}">
        <p14:creationId xmlns:p14="http://schemas.microsoft.com/office/powerpoint/2010/main" val="327074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9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766989"/>
          </a:xfrm>
        </p:spPr>
        <p:txBody>
          <a:bodyPr/>
          <a:lstStyle/>
          <a:p>
            <a:r>
              <a:rPr lang="en-US" dirty="0"/>
              <a:t>Motivation </a:t>
            </a:r>
          </a:p>
        </p:txBody>
      </p:sp>
      <p:sp>
        <p:nvSpPr>
          <p:cNvPr id="6" name="Content Placeholder 5"/>
          <p:cNvSpPr>
            <a:spLocks noGrp="1"/>
          </p:cNvSpPr>
          <p:nvPr>
            <p:ph idx="1"/>
          </p:nvPr>
        </p:nvSpPr>
        <p:spPr>
          <a:xfrm>
            <a:off x="838200" y="1132114"/>
            <a:ext cx="10515600" cy="5044849"/>
          </a:xfrm>
        </p:spPr>
        <p:txBody>
          <a:bodyPr/>
          <a:lstStyle/>
          <a:p>
            <a:r>
              <a:rPr lang="en-US" dirty="0"/>
              <a:t>What is the optimal way to create additional segments?</a:t>
            </a:r>
          </a:p>
          <a:p>
            <a:pPr lvl="1"/>
            <a:r>
              <a:rPr lang="en-US" dirty="0">
                <a:solidFill>
                  <a:srgbClr val="0070C0"/>
                </a:solidFill>
              </a:rPr>
              <a:t>How many segment which is appropriate?</a:t>
            </a:r>
          </a:p>
          <a:p>
            <a:pPr lvl="1"/>
            <a:r>
              <a:rPr lang="en-US" dirty="0">
                <a:solidFill>
                  <a:srgbClr val="0070C0"/>
                </a:solidFill>
              </a:rPr>
              <a:t>Is it possible to get rich position and also sequence information?</a:t>
            </a:r>
          </a:p>
          <a:p>
            <a:r>
              <a:rPr lang="en-US" dirty="0"/>
              <a:t>Can feature generated from additional inputs help to improve the accuracy prediction of the model?</a:t>
            </a:r>
          </a:p>
          <a:p>
            <a:r>
              <a:rPr lang="en-US" dirty="0"/>
              <a:t>Does this approach work on all protein classification problems?</a:t>
            </a:r>
          </a:p>
        </p:txBody>
      </p:sp>
      <p:sp>
        <p:nvSpPr>
          <p:cNvPr id="2" name="Slide Number Placeholder 1"/>
          <p:cNvSpPr>
            <a:spLocks noGrp="1"/>
          </p:cNvSpPr>
          <p:nvPr>
            <p:ph type="sldNum" sz="quarter" idx="12"/>
          </p:nvPr>
        </p:nvSpPr>
        <p:spPr/>
        <p:txBody>
          <a:bodyPr/>
          <a:lstStyle/>
          <a:p>
            <a:fld id="{BD437DA5-829E-42D0-AA89-6DBB47C98522}" type="slidenum">
              <a:rPr lang="en-US" smtClean="0"/>
              <a:t>13</a:t>
            </a:fld>
            <a:endParaRPr lang="en-US"/>
          </a:p>
        </p:txBody>
      </p:sp>
    </p:spTree>
    <p:extLst>
      <p:ext uri="{BB962C8B-B14F-4D97-AF65-F5344CB8AC3E}">
        <p14:creationId xmlns:p14="http://schemas.microsoft.com/office/powerpoint/2010/main" val="1778994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D437DA5-829E-42D0-AA89-6DBB47C98522}" type="slidenum">
              <a:rPr lang="en-US" smtClean="0"/>
              <a:t>14</a:t>
            </a:fld>
            <a:endParaRPr lang="en-US"/>
          </a:p>
        </p:txBody>
      </p:sp>
    </p:spTree>
    <p:extLst>
      <p:ext uri="{BB962C8B-B14F-4D97-AF65-F5344CB8AC3E}">
        <p14:creationId xmlns:p14="http://schemas.microsoft.com/office/powerpoint/2010/main" val="2752024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t>Flowchart </a:t>
            </a:r>
          </a:p>
        </p:txBody>
      </p:sp>
      <p:sp>
        <p:nvSpPr>
          <p:cNvPr id="3" name="Slide Number Placeholder 2"/>
          <p:cNvSpPr>
            <a:spLocks noGrp="1"/>
          </p:cNvSpPr>
          <p:nvPr>
            <p:ph type="sldNum" sz="quarter" idx="12"/>
          </p:nvPr>
        </p:nvSpPr>
        <p:spPr/>
        <p:txBody>
          <a:bodyPr/>
          <a:lstStyle/>
          <a:p>
            <a:fld id="{BD437DA5-829E-42D0-AA89-6DBB47C98522}" type="slidenum">
              <a:rPr lang="en-US" smtClean="0"/>
              <a:t>15</a:t>
            </a:fld>
            <a:endParaRPr lang="en-US"/>
          </a:p>
        </p:txBody>
      </p:sp>
      <p:grpSp>
        <p:nvGrpSpPr>
          <p:cNvPr id="37" name="Group 36"/>
          <p:cNvGrpSpPr/>
          <p:nvPr/>
        </p:nvGrpSpPr>
        <p:grpSpPr>
          <a:xfrm>
            <a:off x="6336069" y="3141298"/>
            <a:ext cx="3828812" cy="2013029"/>
            <a:chOff x="5739725" y="3141298"/>
            <a:chExt cx="3828812" cy="2013029"/>
          </a:xfrm>
        </p:grpSpPr>
        <p:sp>
          <p:nvSpPr>
            <p:cNvPr id="17" name="Rounded Rectangle 16"/>
            <p:cNvSpPr/>
            <p:nvPr/>
          </p:nvSpPr>
          <p:spPr>
            <a:xfrm>
              <a:off x="5739726" y="3141298"/>
              <a:ext cx="3828811" cy="544286"/>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Feature ranking </a:t>
              </a:r>
            </a:p>
          </p:txBody>
        </p:sp>
        <p:sp>
          <p:nvSpPr>
            <p:cNvPr id="18" name="Rounded Rectangle 17"/>
            <p:cNvSpPr/>
            <p:nvPr/>
          </p:nvSpPr>
          <p:spPr>
            <a:xfrm>
              <a:off x="5739726" y="3890784"/>
              <a:ext cx="3828811" cy="544286"/>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Feature selection </a:t>
              </a:r>
            </a:p>
          </p:txBody>
        </p:sp>
        <p:sp>
          <p:nvSpPr>
            <p:cNvPr id="19" name="Rounded Rectangle 18"/>
            <p:cNvSpPr/>
            <p:nvPr/>
          </p:nvSpPr>
          <p:spPr>
            <a:xfrm>
              <a:off x="5739725" y="4610041"/>
              <a:ext cx="3828812" cy="544286"/>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Learning &amp; Prediction</a:t>
              </a:r>
            </a:p>
          </p:txBody>
        </p:sp>
      </p:grpSp>
      <p:sp>
        <p:nvSpPr>
          <p:cNvPr id="20" name="Rounded Rectangle 19"/>
          <p:cNvSpPr/>
          <p:nvPr/>
        </p:nvSpPr>
        <p:spPr>
          <a:xfrm>
            <a:off x="6336070" y="6181054"/>
            <a:ext cx="3828812" cy="346310"/>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Prediction Accuracy Calculation</a:t>
            </a:r>
          </a:p>
        </p:txBody>
      </p:sp>
      <p:sp>
        <p:nvSpPr>
          <p:cNvPr id="21" name="Down Arrow 20"/>
          <p:cNvSpPr/>
          <p:nvPr/>
        </p:nvSpPr>
        <p:spPr>
          <a:xfrm>
            <a:off x="8026232" y="5592960"/>
            <a:ext cx="544286" cy="46808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14" name="Rectangle 13"/>
          <p:cNvSpPr/>
          <p:nvPr/>
        </p:nvSpPr>
        <p:spPr>
          <a:xfrm>
            <a:off x="6137561" y="2268823"/>
            <a:ext cx="4686788" cy="3174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 name="TextBox 14"/>
          <p:cNvSpPr txBox="1"/>
          <p:nvPr/>
        </p:nvSpPr>
        <p:spPr>
          <a:xfrm rot="16200000">
            <a:off x="9049822" y="3655782"/>
            <a:ext cx="3174032" cy="400110"/>
          </a:xfrm>
          <a:prstGeom prst="rect">
            <a:avLst/>
          </a:prstGeom>
          <a:solidFill>
            <a:schemeClr val="accent5"/>
          </a:solidFill>
          <a:ln>
            <a:solidFill>
              <a:schemeClr val="accent5"/>
            </a:solidFill>
          </a:ln>
        </p:spPr>
        <p:txBody>
          <a:bodyPr wrap="square" rtlCol="0">
            <a:spAutoFit/>
          </a:bodyPr>
          <a:lstStyle/>
          <a:p>
            <a:pPr algn="ctr"/>
            <a:r>
              <a:rPr lang="en-US" sz="2000" dirty="0">
                <a:solidFill>
                  <a:schemeClr val="bg1"/>
                </a:solidFill>
              </a:rPr>
              <a:t>Classification</a:t>
            </a:r>
          </a:p>
        </p:txBody>
      </p:sp>
      <p:sp>
        <p:nvSpPr>
          <p:cNvPr id="26" name="Flowchart: Multidocument 25"/>
          <p:cNvSpPr/>
          <p:nvPr/>
        </p:nvSpPr>
        <p:spPr>
          <a:xfrm>
            <a:off x="6336069" y="1002085"/>
            <a:ext cx="3731233" cy="736935"/>
          </a:xfrm>
          <a:prstGeom prst="flowChartMultidocumen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Generated feature representation</a:t>
            </a:r>
          </a:p>
        </p:txBody>
      </p:sp>
      <p:sp>
        <p:nvSpPr>
          <p:cNvPr id="16" name="Down Arrow 15"/>
          <p:cNvSpPr/>
          <p:nvPr/>
        </p:nvSpPr>
        <p:spPr>
          <a:xfrm>
            <a:off x="8026232" y="1787990"/>
            <a:ext cx="544286" cy="36928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69E77BE-F2ED-472B-B16D-BB086785908E}"/>
              </a:ext>
            </a:extLst>
          </p:cNvPr>
          <p:cNvSpPr/>
          <p:nvPr/>
        </p:nvSpPr>
        <p:spPr>
          <a:xfrm>
            <a:off x="6336070" y="2380508"/>
            <a:ext cx="1863710" cy="31485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train data</a:t>
            </a:r>
          </a:p>
        </p:txBody>
      </p:sp>
      <p:sp>
        <p:nvSpPr>
          <p:cNvPr id="31" name="Rectangle 30">
            <a:extLst>
              <a:ext uri="{FF2B5EF4-FFF2-40B4-BE49-F238E27FC236}">
                <a16:creationId xmlns:a16="http://schemas.microsoft.com/office/drawing/2014/main" id="{0934A459-1536-4EAF-A80F-E1FC9145E88B}"/>
              </a:ext>
            </a:extLst>
          </p:cNvPr>
          <p:cNvSpPr/>
          <p:nvPr/>
        </p:nvSpPr>
        <p:spPr>
          <a:xfrm>
            <a:off x="8411813" y="2362477"/>
            <a:ext cx="1753068" cy="31485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test data</a:t>
            </a:r>
          </a:p>
        </p:txBody>
      </p:sp>
      <p:sp>
        <p:nvSpPr>
          <p:cNvPr id="32" name="Down Arrow 15">
            <a:extLst>
              <a:ext uri="{FF2B5EF4-FFF2-40B4-BE49-F238E27FC236}">
                <a16:creationId xmlns:a16="http://schemas.microsoft.com/office/drawing/2014/main" id="{C3D294E5-9632-4D3C-99F1-3E78D88BA1A0}"/>
              </a:ext>
            </a:extLst>
          </p:cNvPr>
          <p:cNvSpPr/>
          <p:nvPr/>
        </p:nvSpPr>
        <p:spPr>
          <a:xfrm>
            <a:off x="8026232" y="2770988"/>
            <a:ext cx="544286" cy="28721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27" name="Flowchart: Multidocument 26"/>
          <p:cNvSpPr/>
          <p:nvPr/>
        </p:nvSpPr>
        <p:spPr>
          <a:xfrm>
            <a:off x="1267095" y="1002590"/>
            <a:ext cx="3892733" cy="587455"/>
          </a:xfrm>
          <a:prstGeom prst="flowChartMultidocumen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Protein sequence</a:t>
            </a:r>
          </a:p>
        </p:txBody>
      </p:sp>
      <p:sp>
        <p:nvSpPr>
          <p:cNvPr id="4" name="Rectangle 3"/>
          <p:cNvSpPr/>
          <p:nvPr/>
        </p:nvSpPr>
        <p:spPr>
          <a:xfrm>
            <a:off x="1267096" y="2268823"/>
            <a:ext cx="3892731" cy="3174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6200000">
            <a:off x="3388148" y="3655784"/>
            <a:ext cx="3174031" cy="400110"/>
          </a:xfrm>
          <a:prstGeom prst="rect">
            <a:avLst/>
          </a:prstGeom>
          <a:solidFill>
            <a:schemeClr val="accent5"/>
          </a:solidFill>
          <a:ln>
            <a:solidFill>
              <a:schemeClr val="accent5"/>
            </a:solidFill>
          </a:ln>
        </p:spPr>
        <p:txBody>
          <a:bodyPr wrap="square" rtlCol="0">
            <a:spAutoFit/>
          </a:bodyPr>
          <a:lstStyle/>
          <a:p>
            <a:pPr algn="ctr"/>
            <a:r>
              <a:rPr lang="en-US" sz="2000" dirty="0">
                <a:solidFill>
                  <a:schemeClr val="bg1"/>
                </a:solidFill>
              </a:rPr>
              <a:t>Feature Extraction</a:t>
            </a:r>
          </a:p>
        </p:txBody>
      </p:sp>
      <p:sp>
        <p:nvSpPr>
          <p:cNvPr id="10" name="Down Arrow 9"/>
          <p:cNvSpPr/>
          <p:nvPr/>
        </p:nvSpPr>
        <p:spPr>
          <a:xfrm>
            <a:off x="2667000" y="1676400"/>
            <a:ext cx="544286" cy="48457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Down Arrow 11"/>
          <p:cNvSpPr/>
          <p:nvPr/>
        </p:nvSpPr>
        <p:spPr>
          <a:xfrm>
            <a:off x="2726871" y="5562598"/>
            <a:ext cx="544286" cy="46808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Flowchart: Multidocument 27"/>
          <p:cNvSpPr/>
          <p:nvPr/>
        </p:nvSpPr>
        <p:spPr>
          <a:xfrm>
            <a:off x="1267094" y="6084380"/>
            <a:ext cx="3892733" cy="695178"/>
          </a:xfrm>
          <a:prstGeom prst="flowChartMultidocumen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Generated feature representation</a:t>
            </a:r>
          </a:p>
        </p:txBody>
      </p:sp>
      <p:sp>
        <p:nvSpPr>
          <p:cNvPr id="7" name="Rounded Rectangle 6"/>
          <p:cNvSpPr/>
          <p:nvPr/>
        </p:nvSpPr>
        <p:spPr>
          <a:xfrm>
            <a:off x="1428599" y="3171116"/>
            <a:ext cx="3189515" cy="544286"/>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Sanity check of the amino acid types</a:t>
            </a:r>
          </a:p>
        </p:txBody>
      </p:sp>
      <p:sp>
        <p:nvSpPr>
          <p:cNvPr id="8" name="Rounded Rectangle 7"/>
          <p:cNvSpPr/>
          <p:nvPr/>
        </p:nvSpPr>
        <p:spPr>
          <a:xfrm>
            <a:off x="1428598" y="3888423"/>
            <a:ext cx="3189515" cy="544286"/>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Generate additional segments</a:t>
            </a:r>
          </a:p>
        </p:txBody>
      </p:sp>
      <p:sp>
        <p:nvSpPr>
          <p:cNvPr id="9" name="Rounded Rectangle 8"/>
          <p:cNvSpPr/>
          <p:nvPr/>
        </p:nvSpPr>
        <p:spPr>
          <a:xfrm>
            <a:off x="1428597" y="4615672"/>
            <a:ext cx="3189515" cy="544286"/>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Construct feature representation</a:t>
            </a:r>
          </a:p>
        </p:txBody>
      </p:sp>
      <p:grpSp>
        <p:nvGrpSpPr>
          <p:cNvPr id="13" name="Group 12">
            <a:extLst>
              <a:ext uri="{FF2B5EF4-FFF2-40B4-BE49-F238E27FC236}">
                <a16:creationId xmlns:a16="http://schemas.microsoft.com/office/drawing/2014/main" id="{C3B345BC-9108-4A33-89EB-D5443022F26D}"/>
              </a:ext>
            </a:extLst>
          </p:cNvPr>
          <p:cNvGrpSpPr/>
          <p:nvPr/>
        </p:nvGrpSpPr>
        <p:grpSpPr>
          <a:xfrm>
            <a:off x="190911" y="3685584"/>
            <a:ext cx="1138937" cy="1686432"/>
            <a:chOff x="190911" y="3685584"/>
            <a:chExt cx="1138937" cy="1686432"/>
          </a:xfrm>
        </p:grpSpPr>
        <p:sp>
          <p:nvSpPr>
            <p:cNvPr id="30" name="Right Brace 29"/>
            <p:cNvSpPr/>
            <p:nvPr/>
          </p:nvSpPr>
          <p:spPr>
            <a:xfrm rot="10800000">
              <a:off x="960514" y="3888422"/>
              <a:ext cx="369334" cy="1338766"/>
            </a:xfrm>
            <a:prstGeom prst="righ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A950A919-81BB-4AC2-8B4B-1BC0F50A273E}"/>
                </a:ext>
              </a:extLst>
            </p:cNvPr>
            <p:cNvSpPr txBox="1"/>
            <p:nvPr/>
          </p:nvSpPr>
          <p:spPr>
            <a:xfrm rot="16200000">
              <a:off x="-436861" y="4313356"/>
              <a:ext cx="1686432" cy="430887"/>
            </a:xfrm>
            <a:prstGeom prst="rect">
              <a:avLst/>
            </a:prstGeom>
            <a:noFill/>
          </p:spPr>
          <p:txBody>
            <a:bodyPr wrap="square" rtlCol="0">
              <a:spAutoFit/>
            </a:bodyPr>
            <a:lstStyle/>
            <a:p>
              <a:r>
                <a:rPr lang="en-US" sz="2200" dirty="0"/>
                <a:t>z = 2, 3, 4, …</a:t>
              </a:r>
            </a:p>
          </p:txBody>
        </p:sp>
      </p:grpSp>
      <p:cxnSp>
        <p:nvCxnSpPr>
          <p:cNvPr id="29" name="Elbow Connector 28"/>
          <p:cNvCxnSpPr>
            <a:stCxn id="28" idx="3"/>
            <a:endCxn id="26" idx="1"/>
          </p:cNvCxnSpPr>
          <p:nvPr/>
        </p:nvCxnSpPr>
        <p:spPr>
          <a:xfrm flipV="1">
            <a:off x="5159827" y="1370553"/>
            <a:ext cx="1176242" cy="5061416"/>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927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77875"/>
          </a:xfrm>
        </p:spPr>
        <p:txBody>
          <a:bodyPr/>
          <a:lstStyle/>
          <a:p>
            <a:r>
              <a:rPr lang="en-US" dirty="0"/>
              <a:t>Experimental</a:t>
            </a:r>
            <a:r>
              <a:rPr lang="en-US" dirty="0">
                <a:latin typeface="Franklin Gothic Heavy" panose="020B0903020102020204" pitchFamily="34" charset="0"/>
              </a:rPr>
              <a:t> </a:t>
            </a:r>
            <a:r>
              <a:rPr lang="en-US" dirty="0"/>
              <a:t>Design </a:t>
            </a:r>
          </a:p>
        </p:txBody>
      </p:sp>
      <p:sp>
        <p:nvSpPr>
          <p:cNvPr id="5" name="Content Placeholder 4"/>
          <p:cNvSpPr>
            <a:spLocks noGrp="1"/>
          </p:cNvSpPr>
          <p:nvPr>
            <p:ph idx="1"/>
          </p:nvPr>
        </p:nvSpPr>
        <p:spPr>
          <a:xfrm>
            <a:off x="838200" y="1143000"/>
            <a:ext cx="10515600" cy="5033963"/>
          </a:xfrm>
        </p:spPr>
        <p:txBody>
          <a:bodyPr>
            <a:normAutofit/>
          </a:bodyPr>
          <a:lstStyle/>
          <a:p>
            <a:r>
              <a:rPr lang="en-US" dirty="0"/>
              <a:t>Feature extraction:</a:t>
            </a:r>
          </a:p>
          <a:p>
            <a:pPr lvl="1"/>
            <a:r>
              <a:rPr lang="en-US" dirty="0" err="1"/>
              <a:t>Protr</a:t>
            </a:r>
            <a:r>
              <a:rPr lang="en-US" dirty="0"/>
              <a:t> (R package) provides 22 protein descriptor functions.</a:t>
            </a:r>
          </a:p>
          <a:p>
            <a:r>
              <a:rPr lang="en-US" dirty="0"/>
              <a:t>Feature ranking &amp; selection:</a:t>
            </a:r>
          </a:p>
          <a:p>
            <a:pPr lvl="1"/>
            <a:r>
              <a:rPr lang="en-US" dirty="0"/>
              <a:t>Random Forest (R package)</a:t>
            </a:r>
          </a:p>
          <a:p>
            <a:r>
              <a:rPr lang="en-US" dirty="0"/>
              <a:t>Classification: </a:t>
            </a:r>
          </a:p>
          <a:p>
            <a:pPr lvl="1"/>
            <a:r>
              <a:rPr lang="en-US" dirty="0"/>
              <a:t>Support Vector Machine (SVM) function from </a:t>
            </a:r>
            <a:r>
              <a:rPr lang="en-US" dirty="0" err="1"/>
              <a:t>Kernlab</a:t>
            </a:r>
            <a:r>
              <a:rPr lang="en-US" dirty="0"/>
              <a:t> (R package)</a:t>
            </a:r>
          </a:p>
          <a:p>
            <a:r>
              <a:rPr lang="en-US" dirty="0"/>
              <a:t>Evaluation method</a:t>
            </a:r>
          </a:p>
          <a:p>
            <a:pPr lvl="1"/>
            <a:r>
              <a:rPr lang="en-US" dirty="0"/>
              <a:t>Leave-one-out cross-validation.</a:t>
            </a:r>
          </a:p>
          <a:p>
            <a:pPr lvl="1"/>
            <a:r>
              <a:rPr lang="en-US" dirty="0"/>
              <a:t>k-fold cross-validation (k = 5, 10)</a:t>
            </a:r>
          </a:p>
          <a:p>
            <a:endParaRPr lang="en-US" dirty="0"/>
          </a:p>
        </p:txBody>
      </p:sp>
      <p:sp>
        <p:nvSpPr>
          <p:cNvPr id="2" name="Slide Number Placeholder 1"/>
          <p:cNvSpPr>
            <a:spLocks noGrp="1"/>
          </p:cNvSpPr>
          <p:nvPr>
            <p:ph type="sldNum" sz="quarter" idx="12"/>
          </p:nvPr>
        </p:nvSpPr>
        <p:spPr/>
        <p:txBody>
          <a:bodyPr/>
          <a:lstStyle/>
          <a:p>
            <a:fld id="{BD437DA5-829E-42D0-AA89-6DBB47C98522}" type="slidenum">
              <a:rPr lang="en-US" smtClean="0"/>
              <a:t>16</a:t>
            </a:fld>
            <a:endParaRPr lang="en-US"/>
          </a:p>
        </p:txBody>
      </p:sp>
    </p:spTree>
    <p:extLst>
      <p:ext uri="{BB962C8B-B14F-4D97-AF65-F5344CB8AC3E}">
        <p14:creationId xmlns:p14="http://schemas.microsoft.com/office/powerpoint/2010/main" val="4224732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6"/>
            <a:ext cx="10515600" cy="604670"/>
          </a:xfrm>
        </p:spPr>
        <p:txBody>
          <a:bodyPr>
            <a:normAutofit fontScale="90000"/>
          </a:bodyPr>
          <a:lstStyle/>
          <a:p>
            <a:r>
              <a:rPr lang="en-US" dirty="0"/>
              <a:t>Sanity check of the amino acid types</a:t>
            </a:r>
          </a:p>
        </p:txBody>
      </p:sp>
      <p:sp>
        <p:nvSpPr>
          <p:cNvPr id="13" name="Content Placeholder 12"/>
          <p:cNvSpPr>
            <a:spLocks noGrp="1"/>
          </p:cNvSpPr>
          <p:nvPr>
            <p:ph idx="1"/>
          </p:nvPr>
        </p:nvSpPr>
        <p:spPr>
          <a:xfrm>
            <a:off x="838200" y="4591587"/>
            <a:ext cx="10515600" cy="2266413"/>
          </a:xfrm>
        </p:spPr>
        <p:txBody>
          <a:bodyPr>
            <a:normAutofit fontScale="40000" lnSpcReduction="20000"/>
          </a:bodyPr>
          <a:lstStyle/>
          <a:p>
            <a:r>
              <a:rPr lang="en-US" sz="6000" dirty="0"/>
              <a:t>Protein descriptor functions in PROTR only recognize </a:t>
            </a:r>
            <a:r>
              <a:rPr lang="en-US" sz="6000" dirty="0">
                <a:solidFill>
                  <a:srgbClr val="FF0000"/>
                </a:solidFill>
              </a:rPr>
              <a:t>20 amino acid codes</a:t>
            </a:r>
            <a:r>
              <a:rPr lang="en-US" sz="6000" dirty="0"/>
              <a:t>.</a:t>
            </a:r>
          </a:p>
          <a:p>
            <a:r>
              <a:rPr lang="en-US" sz="4200" dirty="0" err="1"/>
              <a:t>Unrecognize</a:t>
            </a:r>
            <a:r>
              <a:rPr lang="en-US" sz="4200" dirty="0"/>
              <a:t> code by protein descriptor function in PROTR:</a:t>
            </a:r>
          </a:p>
          <a:p>
            <a:pPr lvl="1"/>
            <a:r>
              <a:rPr lang="en-US" sz="4200" dirty="0"/>
              <a:t>X: undetermined amino acid</a:t>
            </a:r>
          </a:p>
          <a:p>
            <a:pPr lvl="1"/>
            <a:r>
              <a:rPr lang="en-US" sz="4200" dirty="0"/>
              <a:t>B: asparagine/N or aspartic acid/D</a:t>
            </a:r>
          </a:p>
          <a:p>
            <a:pPr lvl="1"/>
            <a:r>
              <a:rPr lang="en-US" sz="4200" dirty="0"/>
              <a:t>Z: glutamic acid/E or glutamine/Q</a:t>
            </a:r>
          </a:p>
          <a:p>
            <a:pPr lvl="1"/>
            <a:r>
              <a:rPr lang="en-US" sz="4200" dirty="0"/>
              <a:t>J: leucine/L or isoleucine/I</a:t>
            </a:r>
          </a:p>
          <a:p>
            <a:pPr lvl="1"/>
            <a:r>
              <a:rPr lang="en-US" sz="4200" dirty="0"/>
              <a:t>O: </a:t>
            </a:r>
            <a:r>
              <a:rPr lang="en-US" sz="4200" dirty="0" err="1"/>
              <a:t>Pyrrolysine</a:t>
            </a:r>
            <a:r>
              <a:rPr lang="en-US" sz="4200" dirty="0"/>
              <a:t> (UAG)</a:t>
            </a:r>
          </a:p>
          <a:p>
            <a:pPr lvl="1"/>
            <a:r>
              <a:rPr lang="en-US" sz="4200" dirty="0"/>
              <a:t>U: </a:t>
            </a:r>
            <a:r>
              <a:rPr lang="en-US" sz="4200" dirty="0" err="1"/>
              <a:t>Selenocysteine</a:t>
            </a:r>
            <a:r>
              <a:rPr lang="en-US" sz="4200" dirty="0"/>
              <a:t> (UGA)</a:t>
            </a:r>
          </a:p>
        </p:txBody>
      </p:sp>
      <p:sp>
        <p:nvSpPr>
          <p:cNvPr id="7" name="Slide Number Placeholder 6"/>
          <p:cNvSpPr>
            <a:spLocks noGrp="1"/>
          </p:cNvSpPr>
          <p:nvPr>
            <p:ph type="sldNum" sz="quarter" idx="12"/>
          </p:nvPr>
        </p:nvSpPr>
        <p:spPr/>
        <p:txBody>
          <a:bodyPr/>
          <a:lstStyle/>
          <a:p>
            <a:fld id="{BD437DA5-829E-42D0-AA89-6DBB47C98522}" type="slidenum">
              <a:rPr lang="en-US" smtClean="0"/>
              <a:t>17</a:t>
            </a:fld>
            <a:endParaRPr lang="en-US" dirty="0"/>
          </a:p>
        </p:txBody>
      </p:sp>
      <p:sp>
        <p:nvSpPr>
          <p:cNvPr id="49" name="Rectangle 48"/>
          <p:cNvSpPr/>
          <p:nvPr/>
        </p:nvSpPr>
        <p:spPr>
          <a:xfrm>
            <a:off x="543821" y="2068340"/>
            <a:ext cx="2359797" cy="378770"/>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SQMTRQARRLYBGC</a:t>
            </a:r>
          </a:p>
        </p:txBody>
      </p:sp>
      <p:sp>
        <p:nvSpPr>
          <p:cNvPr id="50" name="Rectangle 49"/>
          <p:cNvSpPr/>
          <p:nvPr/>
        </p:nvSpPr>
        <p:spPr>
          <a:xfrm>
            <a:off x="543821" y="2885377"/>
            <a:ext cx="2853092" cy="378770"/>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GRKKRRERRRPPERKCX</a:t>
            </a:r>
          </a:p>
        </p:txBody>
      </p:sp>
      <p:sp>
        <p:nvSpPr>
          <p:cNvPr id="12" name="Oval 11"/>
          <p:cNvSpPr/>
          <p:nvPr/>
        </p:nvSpPr>
        <p:spPr>
          <a:xfrm>
            <a:off x="3074299" y="2896673"/>
            <a:ext cx="212398" cy="3674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305943" y="2075843"/>
            <a:ext cx="212398" cy="3674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978291" y="2066353"/>
            <a:ext cx="2571206" cy="378770"/>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SQMTRQARRLYGC</a:t>
            </a:r>
          </a:p>
        </p:txBody>
      </p:sp>
      <p:sp>
        <p:nvSpPr>
          <p:cNvPr id="58" name="Rectangle 57"/>
          <p:cNvSpPr/>
          <p:nvPr/>
        </p:nvSpPr>
        <p:spPr>
          <a:xfrm>
            <a:off x="9018396" y="2885377"/>
            <a:ext cx="2678633" cy="378770"/>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GRKKRRERRRPPERKC</a:t>
            </a:r>
          </a:p>
        </p:txBody>
      </p:sp>
      <p:sp>
        <p:nvSpPr>
          <p:cNvPr id="17" name="TextBox 16"/>
          <p:cNvSpPr txBox="1"/>
          <p:nvPr/>
        </p:nvSpPr>
        <p:spPr>
          <a:xfrm rot="16200000">
            <a:off x="-3244334" y="3228946"/>
            <a:ext cx="6858002" cy="400110"/>
          </a:xfrm>
          <a:prstGeom prst="rect">
            <a:avLst/>
          </a:prstGeom>
          <a:solidFill>
            <a:schemeClr val="accent5"/>
          </a:solidFill>
          <a:ln>
            <a:solidFill>
              <a:schemeClr val="accent5"/>
            </a:solidFill>
          </a:ln>
        </p:spPr>
        <p:txBody>
          <a:bodyPr wrap="square" rtlCol="0">
            <a:spAutoFit/>
          </a:bodyPr>
          <a:lstStyle/>
          <a:p>
            <a:pPr algn="ctr"/>
            <a:r>
              <a:rPr lang="en-US" sz="2000" dirty="0">
                <a:solidFill>
                  <a:schemeClr val="bg1"/>
                </a:solidFill>
              </a:rPr>
              <a:t>Feature Extraction</a:t>
            </a:r>
          </a:p>
        </p:txBody>
      </p:sp>
      <p:cxnSp>
        <p:nvCxnSpPr>
          <p:cNvPr id="19" name="Straight Connector 18"/>
          <p:cNvCxnSpPr>
            <a:stCxn id="49" idx="3"/>
            <a:endCxn id="57" idx="1"/>
          </p:cNvCxnSpPr>
          <p:nvPr/>
        </p:nvCxnSpPr>
        <p:spPr>
          <a:xfrm flipV="1">
            <a:off x="2903618" y="2255738"/>
            <a:ext cx="6074673" cy="1987"/>
          </a:xfrm>
          <a:prstGeom prst="line">
            <a:avLst/>
          </a:prstGeom>
          <a:ln w="3810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0" idx="3"/>
            <a:endCxn id="58" idx="1"/>
          </p:cNvCxnSpPr>
          <p:nvPr/>
        </p:nvCxnSpPr>
        <p:spPr>
          <a:xfrm>
            <a:off x="3396913" y="3074762"/>
            <a:ext cx="5621483" cy="0"/>
          </a:xfrm>
          <a:prstGeom prst="line">
            <a:avLst/>
          </a:prstGeom>
          <a:ln w="3810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556012" y="1149183"/>
            <a:ext cx="4969727" cy="3338595"/>
            <a:chOff x="3547256" y="992775"/>
            <a:chExt cx="4969727" cy="3338595"/>
          </a:xfrm>
        </p:grpSpPr>
        <p:sp>
          <p:nvSpPr>
            <p:cNvPr id="52" name="Rounded Rectangle 51"/>
            <p:cNvSpPr/>
            <p:nvPr/>
          </p:nvSpPr>
          <p:spPr>
            <a:xfrm>
              <a:off x="4409998" y="1197358"/>
              <a:ext cx="1928556" cy="295504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US" b="1" dirty="0"/>
                <a:t>Glycine/G</a:t>
              </a:r>
            </a:p>
            <a:p>
              <a:r>
                <a:rPr lang="en-US" b="1" dirty="0"/>
                <a:t>Alanine/A</a:t>
              </a:r>
            </a:p>
            <a:p>
              <a:r>
                <a:rPr lang="en-US" b="1" dirty="0"/>
                <a:t>Valine/V</a:t>
              </a:r>
            </a:p>
            <a:p>
              <a:r>
                <a:rPr lang="en-US" b="1" dirty="0"/>
                <a:t>Cysteine/C</a:t>
              </a:r>
            </a:p>
            <a:p>
              <a:r>
                <a:rPr lang="en-US" b="1" dirty="0" err="1"/>
                <a:t>Proline</a:t>
              </a:r>
              <a:r>
                <a:rPr lang="en-US" b="1" dirty="0"/>
                <a:t>/P</a:t>
              </a:r>
            </a:p>
            <a:p>
              <a:r>
                <a:rPr lang="en-US" b="1" dirty="0"/>
                <a:t>Leucine/L</a:t>
              </a:r>
            </a:p>
            <a:p>
              <a:r>
                <a:rPr lang="en-US" b="1" dirty="0"/>
                <a:t>Isoleucine/I</a:t>
              </a:r>
            </a:p>
            <a:p>
              <a:r>
                <a:rPr lang="en-US" b="1" dirty="0"/>
                <a:t>Methionine/M</a:t>
              </a:r>
            </a:p>
            <a:p>
              <a:r>
                <a:rPr lang="en-US" b="1" dirty="0"/>
                <a:t>Tryptophan/W</a:t>
              </a:r>
            </a:p>
            <a:p>
              <a:r>
                <a:rPr lang="en-US" b="1" dirty="0"/>
                <a:t>Phenylalanine/F</a:t>
              </a:r>
            </a:p>
          </p:txBody>
        </p:sp>
        <p:sp>
          <p:nvSpPr>
            <p:cNvPr id="53" name="Rounded Rectangle 52"/>
            <p:cNvSpPr/>
            <p:nvPr/>
          </p:nvSpPr>
          <p:spPr>
            <a:xfrm>
              <a:off x="6476998" y="1197358"/>
              <a:ext cx="1928556" cy="3033243"/>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US" b="1" dirty="0"/>
                <a:t>Lysine/K</a:t>
              </a:r>
            </a:p>
            <a:p>
              <a:r>
                <a:rPr lang="en-US" b="1" dirty="0"/>
                <a:t>Arginine/R</a:t>
              </a:r>
            </a:p>
            <a:p>
              <a:r>
                <a:rPr lang="en-US" b="1" dirty="0"/>
                <a:t>Histidine/H</a:t>
              </a:r>
            </a:p>
            <a:p>
              <a:r>
                <a:rPr lang="en-US" b="1" dirty="0"/>
                <a:t>Serine/S</a:t>
              </a:r>
            </a:p>
            <a:p>
              <a:r>
                <a:rPr lang="en-US" b="1" dirty="0"/>
                <a:t>Threonine/T</a:t>
              </a:r>
            </a:p>
            <a:p>
              <a:r>
                <a:rPr lang="en-US" b="1" dirty="0"/>
                <a:t>Tyrosine/Y</a:t>
              </a:r>
            </a:p>
            <a:p>
              <a:r>
                <a:rPr lang="en-US" b="1" dirty="0"/>
                <a:t>Asparagine/N</a:t>
              </a:r>
            </a:p>
            <a:p>
              <a:r>
                <a:rPr lang="en-US" b="1" dirty="0"/>
                <a:t>Glutamine/Q</a:t>
              </a:r>
            </a:p>
            <a:p>
              <a:r>
                <a:rPr lang="en-US" b="1" dirty="0"/>
                <a:t>Aspartic Acid/D</a:t>
              </a:r>
            </a:p>
            <a:p>
              <a:r>
                <a:rPr lang="en-US" b="1" dirty="0"/>
                <a:t>Glutamic Acid/E</a:t>
              </a:r>
            </a:p>
          </p:txBody>
        </p:sp>
        <p:sp>
          <p:nvSpPr>
            <p:cNvPr id="4" name="Rectangle 3"/>
            <p:cNvSpPr/>
            <p:nvPr/>
          </p:nvSpPr>
          <p:spPr>
            <a:xfrm>
              <a:off x="3547256" y="992779"/>
              <a:ext cx="4969727" cy="333859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rot="16200000">
              <a:off x="2240109" y="2299923"/>
              <a:ext cx="3338595" cy="7242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Sanity check of the amino acid types</a:t>
              </a:r>
            </a:p>
          </p:txBody>
        </p:sp>
      </p:grpSp>
    </p:spTree>
    <p:extLst>
      <p:ext uri="{BB962C8B-B14F-4D97-AF65-F5344CB8AC3E}">
        <p14:creationId xmlns:p14="http://schemas.microsoft.com/office/powerpoint/2010/main" val="4232686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9110" y="172724"/>
            <a:ext cx="10515600" cy="703982"/>
          </a:xfrm>
        </p:spPr>
        <p:txBody>
          <a:bodyPr>
            <a:normAutofit/>
          </a:bodyPr>
          <a:lstStyle/>
          <a:p>
            <a:r>
              <a:rPr lang="en-US" dirty="0"/>
              <a:t>Generate additional segments</a:t>
            </a:r>
          </a:p>
        </p:txBody>
      </p:sp>
      <p:sp>
        <p:nvSpPr>
          <p:cNvPr id="2" name="Content Placeholder 1"/>
          <p:cNvSpPr>
            <a:spLocks noGrp="1"/>
          </p:cNvSpPr>
          <p:nvPr>
            <p:ph sz="half" idx="1"/>
          </p:nvPr>
        </p:nvSpPr>
        <p:spPr>
          <a:xfrm>
            <a:off x="465557" y="876706"/>
            <a:ext cx="5554243" cy="5300257"/>
          </a:xfrm>
        </p:spPr>
        <p:txBody>
          <a:bodyPr/>
          <a:lstStyle/>
          <a:p>
            <a:r>
              <a:rPr lang="en-US" dirty="0"/>
              <a:t>Adjacent segments</a:t>
            </a:r>
          </a:p>
          <a:p>
            <a:pPr lvl="1"/>
            <a:r>
              <a:rPr lang="en-US" dirty="0"/>
              <a:t>Original sequence</a:t>
            </a:r>
          </a:p>
          <a:p>
            <a:endParaRPr lang="en-US" dirty="0"/>
          </a:p>
          <a:p>
            <a:endParaRPr lang="en-US" sz="1500" dirty="0"/>
          </a:p>
          <a:p>
            <a:r>
              <a:rPr lang="en-US" dirty="0"/>
              <a:t>2 segments (k=2)</a:t>
            </a:r>
          </a:p>
          <a:p>
            <a:endParaRPr lang="en-US" dirty="0"/>
          </a:p>
          <a:p>
            <a:endParaRPr lang="en-US" sz="1000" dirty="0"/>
          </a:p>
          <a:p>
            <a:endParaRPr lang="en-US" sz="100" dirty="0"/>
          </a:p>
          <a:p>
            <a:r>
              <a:rPr lang="en-US" dirty="0"/>
              <a:t>3 segments (k=3)</a:t>
            </a:r>
          </a:p>
          <a:p>
            <a:endParaRPr lang="en-US" sz="3500" dirty="0"/>
          </a:p>
          <a:p>
            <a:endParaRPr lang="en-US" sz="500" dirty="0"/>
          </a:p>
          <a:p>
            <a:r>
              <a:rPr lang="en-US" dirty="0"/>
              <a:t>4 segments (k=4)</a:t>
            </a:r>
          </a:p>
        </p:txBody>
      </p:sp>
      <p:sp>
        <p:nvSpPr>
          <p:cNvPr id="4" name="Content Placeholder 3"/>
          <p:cNvSpPr>
            <a:spLocks noGrp="1"/>
          </p:cNvSpPr>
          <p:nvPr>
            <p:ph sz="half" idx="2"/>
          </p:nvPr>
        </p:nvSpPr>
        <p:spPr>
          <a:xfrm>
            <a:off x="6452619" y="876706"/>
            <a:ext cx="5492718" cy="5300257"/>
          </a:xfrm>
        </p:spPr>
        <p:txBody>
          <a:bodyPr/>
          <a:lstStyle/>
          <a:p>
            <a:r>
              <a:rPr lang="en-US" dirty="0"/>
              <a:t>Overlapped segments</a:t>
            </a:r>
          </a:p>
          <a:p>
            <a:pPr lvl="1"/>
            <a:r>
              <a:rPr lang="en-US" dirty="0"/>
              <a:t>It is generated by using 2 adjacent segments</a:t>
            </a:r>
          </a:p>
          <a:p>
            <a:pPr lvl="1"/>
            <a:endParaRPr lang="en-US" sz="2900" dirty="0"/>
          </a:p>
          <a:p>
            <a:r>
              <a:rPr lang="en-US" dirty="0"/>
              <a:t>Overlapped segment for k=2</a:t>
            </a:r>
          </a:p>
          <a:p>
            <a:endParaRPr lang="en-US" dirty="0"/>
          </a:p>
          <a:p>
            <a:pPr marL="0" indent="0">
              <a:buNone/>
            </a:pPr>
            <a:endParaRPr lang="en-US" sz="1000" dirty="0"/>
          </a:p>
          <a:p>
            <a:pPr marL="0" indent="0">
              <a:buNone/>
            </a:pPr>
            <a:endParaRPr lang="en-US" sz="500" dirty="0"/>
          </a:p>
          <a:p>
            <a:r>
              <a:rPr lang="en-US" dirty="0"/>
              <a:t>Overlapped segments for k=3</a:t>
            </a:r>
          </a:p>
          <a:p>
            <a:endParaRPr lang="en-US" sz="3000" dirty="0"/>
          </a:p>
          <a:p>
            <a:endParaRPr lang="en-US" sz="1000" dirty="0"/>
          </a:p>
          <a:p>
            <a:r>
              <a:rPr lang="en-US" dirty="0"/>
              <a:t>Overlapped segments for k=4</a:t>
            </a:r>
          </a:p>
        </p:txBody>
      </p:sp>
      <p:sp>
        <p:nvSpPr>
          <p:cNvPr id="7" name="Slide Number Placeholder 6"/>
          <p:cNvSpPr>
            <a:spLocks noGrp="1"/>
          </p:cNvSpPr>
          <p:nvPr>
            <p:ph type="sldNum" sz="quarter" idx="12"/>
          </p:nvPr>
        </p:nvSpPr>
        <p:spPr>
          <a:xfrm>
            <a:off x="9188960" y="6294346"/>
            <a:ext cx="2743200" cy="365125"/>
          </a:xfrm>
        </p:spPr>
        <p:txBody>
          <a:bodyPr/>
          <a:lstStyle/>
          <a:p>
            <a:fld id="{BD437DA5-829E-42D0-AA89-6DBB47C98522}" type="slidenum">
              <a:rPr lang="en-US" smtClean="0"/>
              <a:t>18</a:t>
            </a:fld>
            <a:endParaRPr lang="en-US" dirty="0"/>
          </a:p>
        </p:txBody>
      </p:sp>
      <p:sp>
        <p:nvSpPr>
          <p:cNvPr id="39" name="TextBox 38"/>
          <p:cNvSpPr txBox="1"/>
          <p:nvPr/>
        </p:nvSpPr>
        <p:spPr>
          <a:xfrm rot="16200000">
            <a:off x="-3244334" y="3228946"/>
            <a:ext cx="6858002" cy="400110"/>
          </a:xfrm>
          <a:prstGeom prst="rect">
            <a:avLst/>
          </a:prstGeom>
          <a:solidFill>
            <a:schemeClr val="accent5"/>
          </a:solidFill>
          <a:ln>
            <a:solidFill>
              <a:schemeClr val="accent5"/>
            </a:solidFill>
          </a:ln>
        </p:spPr>
        <p:txBody>
          <a:bodyPr wrap="square" rtlCol="0">
            <a:spAutoFit/>
          </a:bodyPr>
          <a:lstStyle/>
          <a:p>
            <a:pPr algn="ctr"/>
            <a:r>
              <a:rPr lang="en-US" sz="2000" dirty="0">
                <a:solidFill>
                  <a:schemeClr val="bg1"/>
                </a:solidFill>
              </a:rPr>
              <a:t>Feature Extraction</a:t>
            </a:r>
          </a:p>
        </p:txBody>
      </p:sp>
      <p:grpSp>
        <p:nvGrpSpPr>
          <p:cNvPr id="9" name="Group 8"/>
          <p:cNvGrpSpPr/>
          <p:nvPr/>
        </p:nvGrpSpPr>
        <p:grpSpPr>
          <a:xfrm>
            <a:off x="810726" y="1732098"/>
            <a:ext cx="3841791" cy="790992"/>
            <a:chOff x="803776" y="1416888"/>
            <a:chExt cx="3841791" cy="790992"/>
          </a:xfrm>
        </p:grpSpPr>
        <p:sp>
          <p:nvSpPr>
            <p:cNvPr id="21" name="Rectangle 20"/>
            <p:cNvSpPr/>
            <p:nvPr/>
          </p:nvSpPr>
          <p:spPr>
            <a:xfrm>
              <a:off x="803776" y="1416888"/>
              <a:ext cx="3841791" cy="39362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ourier New" panose="02070309020205020404" pitchFamily="49" charset="0"/>
                  <a:cs typeface="Courier New" panose="02070309020205020404" pitchFamily="49" charset="0"/>
                </a:rPr>
                <a:t>MCMDVRCPSICTAPGSRGLA</a:t>
              </a:r>
            </a:p>
          </p:txBody>
        </p:sp>
        <p:sp>
          <p:nvSpPr>
            <p:cNvPr id="43" name="TextBox 42"/>
            <p:cNvSpPr txBox="1"/>
            <p:nvPr/>
          </p:nvSpPr>
          <p:spPr>
            <a:xfrm>
              <a:off x="1778725" y="1807770"/>
              <a:ext cx="1728786" cy="400110"/>
            </a:xfrm>
            <a:prstGeom prst="rect">
              <a:avLst/>
            </a:prstGeom>
            <a:noFill/>
          </p:spPr>
          <p:txBody>
            <a:bodyPr wrap="square" rtlCol="0">
              <a:spAutoFit/>
            </a:bodyPr>
            <a:lstStyle/>
            <a:p>
              <a:r>
                <a:rPr lang="en-US" sz="2000" dirty="0"/>
                <a:t>20 amino acids</a:t>
              </a:r>
            </a:p>
          </p:txBody>
        </p:sp>
      </p:grpSp>
      <p:grpSp>
        <p:nvGrpSpPr>
          <p:cNvPr id="3" name="Group 2"/>
          <p:cNvGrpSpPr/>
          <p:nvPr/>
        </p:nvGrpSpPr>
        <p:grpSpPr>
          <a:xfrm>
            <a:off x="810726" y="3076187"/>
            <a:ext cx="3877356" cy="662629"/>
            <a:chOff x="810726" y="2685490"/>
            <a:chExt cx="3877356" cy="662629"/>
          </a:xfrm>
        </p:grpSpPr>
        <p:sp>
          <p:nvSpPr>
            <p:cNvPr id="44" name="Rectangle 43"/>
            <p:cNvSpPr/>
            <p:nvPr/>
          </p:nvSpPr>
          <p:spPr>
            <a:xfrm>
              <a:off x="810726" y="2685490"/>
              <a:ext cx="1913945"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MCMDVRCPSI</a:t>
              </a:r>
            </a:p>
          </p:txBody>
        </p:sp>
        <p:sp>
          <p:nvSpPr>
            <p:cNvPr id="45" name="Rectangle 44"/>
            <p:cNvSpPr/>
            <p:nvPr/>
          </p:nvSpPr>
          <p:spPr>
            <a:xfrm>
              <a:off x="2774137" y="2685491"/>
              <a:ext cx="1913945" cy="295264"/>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CTAPGSRGLA</a:t>
              </a:r>
            </a:p>
          </p:txBody>
        </p:sp>
        <p:sp>
          <p:nvSpPr>
            <p:cNvPr id="46" name="TextBox 45"/>
            <p:cNvSpPr txBox="1"/>
            <p:nvPr/>
          </p:nvSpPr>
          <p:spPr>
            <a:xfrm>
              <a:off x="879264" y="2948009"/>
              <a:ext cx="1728786" cy="400110"/>
            </a:xfrm>
            <a:prstGeom prst="rect">
              <a:avLst/>
            </a:prstGeom>
            <a:noFill/>
          </p:spPr>
          <p:txBody>
            <a:bodyPr wrap="square" rtlCol="0">
              <a:spAutoFit/>
            </a:bodyPr>
            <a:lstStyle/>
            <a:p>
              <a:r>
                <a:rPr lang="en-US" sz="2000" dirty="0"/>
                <a:t>10 amino acids</a:t>
              </a:r>
            </a:p>
          </p:txBody>
        </p:sp>
        <p:sp>
          <p:nvSpPr>
            <p:cNvPr id="47" name="TextBox 46"/>
            <p:cNvSpPr txBox="1"/>
            <p:nvPr/>
          </p:nvSpPr>
          <p:spPr>
            <a:xfrm>
              <a:off x="2861155" y="2948009"/>
              <a:ext cx="1728786" cy="400110"/>
            </a:xfrm>
            <a:prstGeom prst="rect">
              <a:avLst/>
            </a:prstGeom>
            <a:noFill/>
          </p:spPr>
          <p:txBody>
            <a:bodyPr wrap="square" rtlCol="0">
              <a:spAutoFit/>
            </a:bodyPr>
            <a:lstStyle/>
            <a:p>
              <a:r>
                <a:rPr lang="en-US" sz="2000" dirty="0"/>
                <a:t>10 amino acids</a:t>
              </a:r>
            </a:p>
          </p:txBody>
        </p:sp>
      </p:grpSp>
      <p:grpSp>
        <p:nvGrpSpPr>
          <p:cNvPr id="5" name="Group 4"/>
          <p:cNvGrpSpPr/>
          <p:nvPr/>
        </p:nvGrpSpPr>
        <p:grpSpPr>
          <a:xfrm>
            <a:off x="829111" y="4523531"/>
            <a:ext cx="4299842" cy="603988"/>
            <a:chOff x="829111" y="3866023"/>
            <a:chExt cx="4299842" cy="603988"/>
          </a:xfrm>
        </p:grpSpPr>
        <p:sp>
          <p:nvSpPr>
            <p:cNvPr id="34" name="Rectangle 33"/>
            <p:cNvSpPr/>
            <p:nvPr/>
          </p:nvSpPr>
          <p:spPr>
            <a:xfrm>
              <a:off x="829111" y="3866023"/>
              <a:ext cx="1439898"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MCMDVRC</a:t>
              </a:r>
            </a:p>
          </p:txBody>
        </p:sp>
        <p:sp>
          <p:nvSpPr>
            <p:cNvPr id="38" name="Rectangle 37"/>
            <p:cNvSpPr/>
            <p:nvPr/>
          </p:nvSpPr>
          <p:spPr>
            <a:xfrm>
              <a:off x="2317868" y="3866023"/>
              <a:ext cx="1364210"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PSICTAP</a:t>
              </a:r>
            </a:p>
          </p:txBody>
        </p:sp>
        <p:sp>
          <p:nvSpPr>
            <p:cNvPr id="40" name="Rectangle 39"/>
            <p:cNvSpPr/>
            <p:nvPr/>
          </p:nvSpPr>
          <p:spPr>
            <a:xfrm>
              <a:off x="3731818" y="3866023"/>
              <a:ext cx="1230592"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GSRGLA</a:t>
              </a:r>
            </a:p>
          </p:txBody>
        </p:sp>
        <p:sp>
          <p:nvSpPr>
            <p:cNvPr id="41" name="TextBox 40"/>
            <p:cNvSpPr txBox="1"/>
            <p:nvPr/>
          </p:nvSpPr>
          <p:spPr>
            <a:xfrm>
              <a:off x="888186" y="4131457"/>
              <a:ext cx="1380824" cy="338554"/>
            </a:xfrm>
            <a:prstGeom prst="rect">
              <a:avLst/>
            </a:prstGeom>
            <a:noFill/>
          </p:spPr>
          <p:txBody>
            <a:bodyPr wrap="square" rtlCol="0">
              <a:spAutoFit/>
            </a:bodyPr>
            <a:lstStyle/>
            <a:p>
              <a:r>
                <a:rPr lang="en-US" sz="1600" dirty="0"/>
                <a:t>7 amino acids</a:t>
              </a:r>
            </a:p>
          </p:txBody>
        </p:sp>
        <p:sp>
          <p:nvSpPr>
            <p:cNvPr id="50" name="TextBox 49"/>
            <p:cNvSpPr txBox="1"/>
            <p:nvPr/>
          </p:nvSpPr>
          <p:spPr>
            <a:xfrm>
              <a:off x="2278597" y="4131457"/>
              <a:ext cx="1380824" cy="338554"/>
            </a:xfrm>
            <a:prstGeom prst="rect">
              <a:avLst/>
            </a:prstGeom>
            <a:noFill/>
          </p:spPr>
          <p:txBody>
            <a:bodyPr wrap="square" rtlCol="0">
              <a:spAutoFit/>
            </a:bodyPr>
            <a:lstStyle/>
            <a:p>
              <a:r>
                <a:rPr lang="en-US" sz="1600" dirty="0"/>
                <a:t>7 amino acids</a:t>
              </a:r>
            </a:p>
          </p:txBody>
        </p:sp>
        <p:sp>
          <p:nvSpPr>
            <p:cNvPr id="51" name="TextBox 50"/>
            <p:cNvSpPr txBox="1"/>
            <p:nvPr/>
          </p:nvSpPr>
          <p:spPr>
            <a:xfrm>
              <a:off x="3734263" y="4131457"/>
              <a:ext cx="1394690" cy="338554"/>
            </a:xfrm>
            <a:prstGeom prst="rect">
              <a:avLst/>
            </a:prstGeom>
            <a:noFill/>
          </p:spPr>
          <p:txBody>
            <a:bodyPr wrap="square" rtlCol="0">
              <a:spAutoFit/>
            </a:bodyPr>
            <a:lstStyle/>
            <a:p>
              <a:r>
                <a:rPr lang="en-US" sz="1600" dirty="0"/>
                <a:t>6 amino acids</a:t>
              </a:r>
            </a:p>
          </p:txBody>
        </p:sp>
      </p:grpSp>
      <p:grpSp>
        <p:nvGrpSpPr>
          <p:cNvPr id="6" name="Group 5"/>
          <p:cNvGrpSpPr/>
          <p:nvPr/>
        </p:nvGrpSpPr>
        <p:grpSpPr>
          <a:xfrm>
            <a:off x="733921" y="5792283"/>
            <a:ext cx="4532104" cy="905201"/>
            <a:chOff x="733702" y="5253349"/>
            <a:chExt cx="4532104" cy="905201"/>
          </a:xfrm>
        </p:grpSpPr>
        <p:sp>
          <p:nvSpPr>
            <p:cNvPr id="52" name="Rectangle 51"/>
            <p:cNvSpPr/>
            <p:nvPr/>
          </p:nvSpPr>
          <p:spPr>
            <a:xfrm>
              <a:off x="829110" y="5253349"/>
              <a:ext cx="1028340"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MCMDV</a:t>
              </a:r>
            </a:p>
          </p:txBody>
        </p:sp>
        <p:sp>
          <p:nvSpPr>
            <p:cNvPr id="53" name="Rectangle 52"/>
            <p:cNvSpPr/>
            <p:nvPr/>
          </p:nvSpPr>
          <p:spPr>
            <a:xfrm>
              <a:off x="1938284" y="5253349"/>
              <a:ext cx="1028340"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RCPSI</a:t>
              </a:r>
            </a:p>
          </p:txBody>
        </p:sp>
        <p:sp>
          <p:nvSpPr>
            <p:cNvPr id="54" name="Rectangle 53"/>
            <p:cNvSpPr/>
            <p:nvPr/>
          </p:nvSpPr>
          <p:spPr>
            <a:xfrm>
              <a:off x="3047458" y="5253349"/>
              <a:ext cx="1028340"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CTAPG</a:t>
              </a:r>
            </a:p>
          </p:txBody>
        </p:sp>
        <p:sp>
          <p:nvSpPr>
            <p:cNvPr id="55" name="Rectangle 54"/>
            <p:cNvSpPr/>
            <p:nvPr/>
          </p:nvSpPr>
          <p:spPr>
            <a:xfrm>
              <a:off x="4156632" y="5253349"/>
              <a:ext cx="1028340"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SRGLA</a:t>
              </a:r>
            </a:p>
          </p:txBody>
        </p:sp>
        <p:sp>
          <p:nvSpPr>
            <p:cNvPr id="56" name="TextBox 55"/>
            <p:cNvSpPr txBox="1"/>
            <p:nvPr/>
          </p:nvSpPr>
          <p:spPr>
            <a:xfrm>
              <a:off x="733702" y="5563868"/>
              <a:ext cx="1204582" cy="584775"/>
            </a:xfrm>
            <a:prstGeom prst="rect">
              <a:avLst/>
            </a:prstGeom>
            <a:noFill/>
          </p:spPr>
          <p:txBody>
            <a:bodyPr wrap="square" rtlCol="0">
              <a:spAutoFit/>
            </a:bodyPr>
            <a:lstStyle/>
            <a:p>
              <a:pPr algn="ctr"/>
              <a:r>
                <a:rPr lang="en-US" sz="1600" dirty="0"/>
                <a:t>5 </a:t>
              </a:r>
            </a:p>
            <a:p>
              <a:pPr algn="ctr"/>
              <a:r>
                <a:rPr lang="en-US" sz="1600" dirty="0"/>
                <a:t>amino acids</a:t>
              </a:r>
            </a:p>
          </p:txBody>
        </p:sp>
        <p:sp>
          <p:nvSpPr>
            <p:cNvPr id="61" name="TextBox 60"/>
            <p:cNvSpPr txBox="1"/>
            <p:nvPr/>
          </p:nvSpPr>
          <p:spPr>
            <a:xfrm>
              <a:off x="1857450" y="5568259"/>
              <a:ext cx="1204582" cy="584775"/>
            </a:xfrm>
            <a:prstGeom prst="rect">
              <a:avLst/>
            </a:prstGeom>
            <a:noFill/>
          </p:spPr>
          <p:txBody>
            <a:bodyPr wrap="square" rtlCol="0">
              <a:spAutoFit/>
            </a:bodyPr>
            <a:lstStyle/>
            <a:p>
              <a:pPr algn="ctr"/>
              <a:r>
                <a:rPr lang="en-US" sz="1600" dirty="0"/>
                <a:t>5 </a:t>
              </a:r>
            </a:p>
            <a:p>
              <a:pPr algn="ctr"/>
              <a:r>
                <a:rPr lang="en-US" sz="1600" dirty="0"/>
                <a:t>amino acids</a:t>
              </a:r>
            </a:p>
          </p:txBody>
        </p:sp>
        <p:sp>
          <p:nvSpPr>
            <p:cNvPr id="62" name="TextBox 61"/>
            <p:cNvSpPr txBox="1"/>
            <p:nvPr/>
          </p:nvSpPr>
          <p:spPr>
            <a:xfrm>
              <a:off x="2959337" y="5573775"/>
              <a:ext cx="1204582" cy="584775"/>
            </a:xfrm>
            <a:prstGeom prst="rect">
              <a:avLst/>
            </a:prstGeom>
            <a:noFill/>
          </p:spPr>
          <p:txBody>
            <a:bodyPr wrap="square" rtlCol="0">
              <a:spAutoFit/>
            </a:bodyPr>
            <a:lstStyle/>
            <a:p>
              <a:pPr algn="ctr"/>
              <a:r>
                <a:rPr lang="en-US" sz="1600" dirty="0"/>
                <a:t>5 </a:t>
              </a:r>
            </a:p>
            <a:p>
              <a:pPr algn="ctr"/>
              <a:r>
                <a:rPr lang="en-US" sz="1600" dirty="0"/>
                <a:t>amino acids</a:t>
              </a:r>
            </a:p>
          </p:txBody>
        </p:sp>
        <p:sp>
          <p:nvSpPr>
            <p:cNvPr id="63" name="TextBox 62"/>
            <p:cNvSpPr txBox="1"/>
            <p:nvPr/>
          </p:nvSpPr>
          <p:spPr>
            <a:xfrm>
              <a:off x="4061224" y="5573775"/>
              <a:ext cx="1204582" cy="584775"/>
            </a:xfrm>
            <a:prstGeom prst="rect">
              <a:avLst/>
            </a:prstGeom>
            <a:noFill/>
          </p:spPr>
          <p:txBody>
            <a:bodyPr wrap="square" rtlCol="0">
              <a:spAutoFit/>
            </a:bodyPr>
            <a:lstStyle/>
            <a:p>
              <a:pPr algn="ctr"/>
              <a:r>
                <a:rPr lang="en-US" sz="1600" dirty="0"/>
                <a:t>5 </a:t>
              </a:r>
            </a:p>
            <a:p>
              <a:pPr algn="ctr"/>
              <a:r>
                <a:rPr lang="en-US" sz="1600" dirty="0"/>
                <a:t>amino acids</a:t>
              </a:r>
            </a:p>
          </p:txBody>
        </p:sp>
      </p:grpSp>
      <p:grpSp>
        <p:nvGrpSpPr>
          <p:cNvPr id="74" name="Group 73"/>
          <p:cNvGrpSpPr/>
          <p:nvPr/>
        </p:nvGrpSpPr>
        <p:grpSpPr>
          <a:xfrm>
            <a:off x="6848111" y="2995035"/>
            <a:ext cx="3925398" cy="295264"/>
            <a:chOff x="6848111" y="2705660"/>
            <a:chExt cx="3925398" cy="295264"/>
          </a:xfrm>
        </p:grpSpPr>
        <p:sp>
          <p:nvSpPr>
            <p:cNvPr id="64" name="Rectangle 63"/>
            <p:cNvSpPr/>
            <p:nvPr/>
          </p:nvSpPr>
          <p:spPr>
            <a:xfrm>
              <a:off x="6848111" y="2705660"/>
              <a:ext cx="1971986"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MCMDVRCPSI</a:t>
              </a:r>
            </a:p>
          </p:txBody>
        </p:sp>
        <p:sp>
          <p:nvSpPr>
            <p:cNvPr id="65" name="Rectangle 64"/>
            <p:cNvSpPr/>
            <p:nvPr/>
          </p:nvSpPr>
          <p:spPr>
            <a:xfrm>
              <a:off x="8862467" y="2705660"/>
              <a:ext cx="1911042" cy="295264"/>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CTAPGSRGLA</a:t>
              </a:r>
            </a:p>
          </p:txBody>
        </p:sp>
      </p:grpSp>
      <p:grpSp>
        <p:nvGrpSpPr>
          <p:cNvPr id="75" name="Group 74"/>
          <p:cNvGrpSpPr/>
          <p:nvPr/>
        </p:nvGrpSpPr>
        <p:grpSpPr>
          <a:xfrm>
            <a:off x="5827565" y="2831863"/>
            <a:ext cx="4007416" cy="1125087"/>
            <a:chOff x="5851011" y="2542488"/>
            <a:chExt cx="4007416" cy="1125087"/>
          </a:xfrm>
        </p:grpSpPr>
        <p:cxnSp>
          <p:nvCxnSpPr>
            <p:cNvPr id="66" name="Straight Connector 65">
              <a:extLst>
                <a:ext uri="{FF2B5EF4-FFF2-40B4-BE49-F238E27FC236}">
                  <a16:creationId xmlns:a16="http://schemas.microsoft.com/office/drawing/2014/main" id="{0406736F-2F78-49D5-A946-40D35309DD99}"/>
                </a:ext>
              </a:extLst>
            </p:cNvPr>
            <p:cNvCxnSpPr/>
            <p:nvPr/>
          </p:nvCxnSpPr>
          <p:spPr>
            <a:xfrm flipH="1">
              <a:off x="7844104" y="2542488"/>
              <a:ext cx="13063" cy="827168"/>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406736F-2F78-49D5-A946-40D35309DD99}"/>
                </a:ext>
              </a:extLst>
            </p:cNvPr>
            <p:cNvCxnSpPr/>
            <p:nvPr/>
          </p:nvCxnSpPr>
          <p:spPr>
            <a:xfrm flipH="1">
              <a:off x="9845364" y="2542488"/>
              <a:ext cx="13063" cy="827168"/>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sp>
          <p:nvSpPr>
            <p:cNvPr id="68" name="Callout: Line 26">
              <a:extLst>
                <a:ext uri="{FF2B5EF4-FFF2-40B4-BE49-F238E27FC236}">
                  <a16:creationId xmlns:a16="http://schemas.microsoft.com/office/drawing/2014/main" id="{89449844-2EB7-49ED-B739-0CA6D9EFCE0E}"/>
                </a:ext>
              </a:extLst>
            </p:cNvPr>
            <p:cNvSpPr/>
            <p:nvPr/>
          </p:nvSpPr>
          <p:spPr>
            <a:xfrm>
              <a:off x="5851011" y="3065898"/>
              <a:ext cx="1481417" cy="601677"/>
            </a:xfrm>
            <a:prstGeom prst="borderCallout1">
              <a:avLst>
                <a:gd name="adj1" fmla="val 46368"/>
                <a:gd name="adj2" fmla="val 99458"/>
                <a:gd name="adj3" fmla="val 4179"/>
                <a:gd name="adj4" fmla="val 135634"/>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Divide into 2 segments</a:t>
              </a:r>
            </a:p>
          </p:txBody>
        </p:sp>
      </p:grpSp>
      <p:grpSp>
        <p:nvGrpSpPr>
          <p:cNvPr id="76" name="Group 75"/>
          <p:cNvGrpSpPr/>
          <p:nvPr/>
        </p:nvGrpSpPr>
        <p:grpSpPr>
          <a:xfrm>
            <a:off x="7681241" y="3710702"/>
            <a:ext cx="2236482" cy="293469"/>
            <a:chOff x="7681241" y="3421327"/>
            <a:chExt cx="2236482" cy="293469"/>
          </a:xfrm>
        </p:grpSpPr>
        <p:sp>
          <p:nvSpPr>
            <p:cNvPr id="69" name="Rectangle 68"/>
            <p:cNvSpPr/>
            <p:nvPr/>
          </p:nvSpPr>
          <p:spPr>
            <a:xfrm>
              <a:off x="7681241" y="3421327"/>
              <a:ext cx="1134514"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RCPSI</a:t>
              </a:r>
            </a:p>
          </p:txBody>
        </p:sp>
        <p:sp>
          <p:nvSpPr>
            <p:cNvPr id="70" name="Rectangle 69"/>
            <p:cNvSpPr/>
            <p:nvPr/>
          </p:nvSpPr>
          <p:spPr>
            <a:xfrm>
              <a:off x="8858195" y="3423139"/>
              <a:ext cx="1059528" cy="291657"/>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CTAPG</a:t>
              </a:r>
            </a:p>
          </p:txBody>
        </p:sp>
      </p:grpSp>
      <p:grpSp>
        <p:nvGrpSpPr>
          <p:cNvPr id="73" name="Group 72"/>
          <p:cNvGrpSpPr/>
          <p:nvPr/>
        </p:nvGrpSpPr>
        <p:grpSpPr>
          <a:xfrm>
            <a:off x="7592102" y="3677109"/>
            <a:ext cx="2719754" cy="360654"/>
            <a:chOff x="7713784" y="4002373"/>
            <a:chExt cx="2719754" cy="360654"/>
          </a:xfrm>
        </p:grpSpPr>
        <p:sp>
          <p:nvSpPr>
            <p:cNvPr id="25" name="Rectangle 24"/>
            <p:cNvSpPr/>
            <p:nvPr/>
          </p:nvSpPr>
          <p:spPr>
            <a:xfrm>
              <a:off x="7713784" y="4002373"/>
              <a:ext cx="2719754" cy="360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974304" y="4035965"/>
              <a:ext cx="1909868"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RCPSICTAPG</a:t>
              </a:r>
            </a:p>
          </p:txBody>
        </p:sp>
      </p:grpSp>
      <p:grpSp>
        <p:nvGrpSpPr>
          <p:cNvPr id="98" name="Group 97"/>
          <p:cNvGrpSpPr/>
          <p:nvPr/>
        </p:nvGrpSpPr>
        <p:grpSpPr>
          <a:xfrm>
            <a:off x="6848111" y="4402680"/>
            <a:ext cx="4133299" cy="870367"/>
            <a:chOff x="6848111" y="4213711"/>
            <a:chExt cx="4133299" cy="870367"/>
          </a:xfrm>
        </p:grpSpPr>
        <p:sp>
          <p:nvSpPr>
            <p:cNvPr id="85" name="Rectangle 84"/>
            <p:cNvSpPr/>
            <p:nvPr/>
          </p:nvSpPr>
          <p:spPr>
            <a:xfrm>
              <a:off x="6848111" y="4298776"/>
              <a:ext cx="1439898"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MCMDVRC</a:t>
              </a:r>
            </a:p>
          </p:txBody>
        </p:sp>
        <p:sp>
          <p:nvSpPr>
            <p:cNvPr id="86" name="Rectangle 85"/>
            <p:cNvSpPr/>
            <p:nvPr/>
          </p:nvSpPr>
          <p:spPr>
            <a:xfrm>
              <a:off x="8336868" y="4298776"/>
              <a:ext cx="1364210"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PSICTAP</a:t>
              </a:r>
            </a:p>
          </p:txBody>
        </p:sp>
        <p:sp>
          <p:nvSpPr>
            <p:cNvPr id="87" name="Rectangle 86"/>
            <p:cNvSpPr/>
            <p:nvPr/>
          </p:nvSpPr>
          <p:spPr>
            <a:xfrm>
              <a:off x="9750818" y="4298776"/>
              <a:ext cx="1230592"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GSRGLA</a:t>
              </a:r>
            </a:p>
          </p:txBody>
        </p:sp>
        <p:cxnSp>
          <p:nvCxnSpPr>
            <p:cNvPr id="88" name="Straight Connector 87">
              <a:extLst>
                <a:ext uri="{FF2B5EF4-FFF2-40B4-BE49-F238E27FC236}">
                  <a16:creationId xmlns:a16="http://schemas.microsoft.com/office/drawing/2014/main" id="{0406736F-2F78-49D5-A946-40D35309DD99}"/>
                </a:ext>
              </a:extLst>
            </p:cNvPr>
            <p:cNvCxnSpPr/>
            <p:nvPr/>
          </p:nvCxnSpPr>
          <p:spPr>
            <a:xfrm flipH="1">
              <a:off x="7669569" y="4213711"/>
              <a:ext cx="1" cy="620786"/>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0406736F-2F78-49D5-A946-40D35309DD99}"/>
                </a:ext>
              </a:extLst>
            </p:cNvPr>
            <p:cNvCxnSpPr/>
            <p:nvPr/>
          </p:nvCxnSpPr>
          <p:spPr>
            <a:xfrm flipH="1">
              <a:off x="9109466" y="4213711"/>
              <a:ext cx="1" cy="620786"/>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0406736F-2F78-49D5-A946-40D35309DD99}"/>
                </a:ext>
              </a:extLst>
            </p:cNvPr>
            <p:cNvCxnSpPr/>
            <p:nvPr/>
          </p:nvCxnSpPr>
          <p:spPr>
            <a:xfrm flipH="1">
              <a:off x="10357096" y="4213711"/>
              <a:ext cx="1" cy="620786"/>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7669569" y="4790609"/>
              <a:ext cx="1405878"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VRCPSIC</a:t>
              </a:r>
            </a:p>
          </p:txBody>
        </p:sp>
        <p:sp>
          <p:nvSpPr>
            <p:cNvPr id="94" name="Rectangle 93"/>
            <p:cNvSpPr/>
            <p:nvPr/>
          </p:nvSpPr>
          <p:spPr>
            <a:xfrm>
              <a:off x="9135963" y="4790609"/>
              <a:ext cx="1309350"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TAPGSR</a:t>
              </a:r>
            </a:p>
          </p:txBody>
        </p:sp>
      </p:grpSp>
      <p:grpSp>
        <p:nvGrpSpPr>
          <p:cNvPr id="113" name="Group 112"/>
          <p:cNvGrpSpPr/>
          <p:nvPr/>
        </p:nvGrpSpPr>
        <p:grpSpPr>
          <a:xfrm>
            <a:off x="6792081" y="5771176"/>
            <a:ext cx="4355862" cy="826911"/>
            <a:chOff x="6792081" y="5516659"/>
            <a:chExt cx="4355862" cy="826911"/>
          </a:xfrm>
        </p:grpSpPr>
        <p:sp>
          <p:nvSpPr>
            <p:cNvPr id="99" name="Rectangle 98"/>
            <p:cNvSpPr/>
            <p:nvPr/>
          </p:nvSpPr>
          <p:spPr>
            <a:xfrm>
              <a:off x="6792081" y="5596628"/>
              <a:ext cx="1028340"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MCMDV</a:t>
              </a:r>
            </a:p>
          </p:txBody>
        </p:sp>
        <p:sp>
          <p:nvSpPr>
            <p:cNvPr id="100" name="Rectangle 99"/>
            <p:cNvSpPr/>
            <p:nvPr/>
          </p:nvSpPr>
          <p:spPr>
            <a:xfrm>
              <a:off x="7901255" y="5596628"/>
              <a:ext cx="1028340"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RCPSI</a:t>
              </a:r>
            </a:p>
          </p:txBody>
        </p:sp>
        <p:sp>
          <p:nvSpPr>
            <p:cNvPr id="101" name="Rectangle 100"/>
            <p:cNvSpPr/>
            <p:nvPr/>
          </p:nvSpPr>
          <p:spPr>
            <a:xfrm>
              <a:off x="9010429" y="5596628"/>
              <a:ext cx="1028340"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CTAPG</a:t>
              </a:r>
            </a:p>
          </p:txBody>
        </p:sp>
        <p:sp>
          <p:nvSpPr>
            <p:cNvPr id="102" name="Rectangle 101"/>
            <p:cNvSpPr/>
            <p:nvPr/>
          </p:nvSpPr>
          <p:spPr>
            <a:xfrm>
              <a:off x="10119603" y="5596628"/>
              <a:ext cx="1028340"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SRGLA</a:t>
              </a:r>
            </a:p>
          </p:txBody>
        </p:sp>
        <p:cxnSp>
          <p:nvCxnSpPr>
            <p:cNvPr id="103" name="Straight Connector 102">
              <a:extLst>
                <a:ext uri="{FF2B5EF4-FFF2-40B4-BE49-F238E27FC236}">
                  <a16:creationId xmlns:a16="http://schemas.microsoft.com/office/drawing/2014/main" id="{0406736F-2F78-49D5-A946-40D35309DD99}"/>
                </a:ext>
              </a:extLst>
            </p:cNvPr>
            <p:cNvCxnSpPr/>
            <p:nvPr/>
          </p:nvCxnSpPr>
          <p:spPr>
            <a:xfrm flipH="1">
              <a:off x="7399939" y="5516659"/>
              <a:ext cx="1" cy="620786"/>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0406736F-2F78-49D5-A946-40D35309DD99}"/>
                </a:ext>
              </a:extLst>
            </p:cNvPr>
            <p:cNvCxnSpPr/>
            <p:nvPr/>
          </p:nvCxnSpPr>
          <p:spPr>
            <a:xfrm flipH="1">
              <a:off x="8512571" y="5516659"/>
              <a:ext cx="1" cy="620786"/>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0406736F-2F78-49D5-A946-40D35309DD99}"/>
                </a:ext>
              </a:extLst>
            </p:cNvPr>
            <p:cNvCxnSpPr/>
            <p:nvPr/>
          </p:nvCxnSpPr>
          <p:spPr>
            <a:xfrm flipH="1">
              <a:off x="9627263" y="5516659"/>
              <a:ext cx="1" cy="620786"/>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0406736F-2F78-49D5-A946-40D35309DD99}"/>
                </a:ext>
              </a:extLst>
            </p:cNvPr>
            <p:cNvCxnSpPr/>
            <p:nvPr/>
          </p:nvCxnSpPr>
          <p:spPr>
            <a:xfrm flipH="1">
              <a:off x="10731388" y="5524447"/>
              <a:ext cx="1" cy="620786"/>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sp>
          <p:nvSpPr>
            <p:cNvPr id="107" name="Rectangle 106"/>
            <p:cNvSpPr/>
            <p:nvPr/>
          </p:nvSpPr>
          <p:spPr>
            <a:xfrm>
              <a:off x="7440646" y="6050101"/>
              <a:ext cx="1028340"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DVRCP</a:t>
              </a:r>
            </a:p>
          </p:txBody>
        </p:sp>
        <p:sp>
          <p:nvSpPr>
            <p:cNvPr id="108" name="Rectangle 107"/>
            <p:cNvSpPr/>
            <p:nvPr/>
          </p:nvSpPr>
          <p:spPr>
            <a:xfrm>
              <a:off x="8566132" y="6048306"/>
              <a:ext cx="1028340"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SICTA</a:t>
              </a:r>
            </a:p>
          </p:txBody>
        </p:sp>
        <p:sp>
          <p:nvSpPr>
            <p:cNvPr id="109" name="Rectangle 108"/>
            <p:cNvSpPr/>
            <p:nvPr/>
          </p:nvSpPr>
          <p:spPr>
            <a:xfrm>
              <a:off x="9666281" y="6039268"/>
              <a:ext cx="1028340"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PGSRG</a:t>
              </a:r>
            </a:p>
          </p:txBody>
        </p:sp>
      </p:grpSp>
      <p:sp>
        <p:nvSpPr>
          <p:cNvPr id="71" name="Rectangle 70"/>
          <p:cNvSpPr/>
          <p:nvPr/>
        </p:nvSpPr>
        <p:spPr>
          <a:xfrm>
            <a:off x="451169" y="2573599"/>
            <a:ext cx="11494168" cy="1490688"/>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Courier New" panose="02070309020205020404" pitchFamily="49" charset="0"/>
              <a:cs typeface="Courier New" panose="02070309020205020404" pitchFamily="49" charset="0"/>
            </a:endParaRPr>
          </a:p>
        </p:txBody>
      </p:sp>
      <p:sp>
        <p:nvSpPr>
          <p:cNvPr id="77" name="Rectangle 76"/>
          <p:cNvSpPr/>
          <p:nvPr/>
        </p:nvSpPr>
        <p:spPr>
          <a:xfrm>
            <a:off x="437992" y="4124613"/>
            <a:ext cx="11494168" cy="1232188"/>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Courier New" panose="02070309020205020404" pitchFamily="49" charset="0"/>
              <a:cs typeface="Courier New" panose="02070309020205020404" pitchFamily="49" charset="0"/>
            </a:endParaRPr>
          </a:p>
        </p:txBody>
      </p:sp>
      <p:sp>
        <p:nvSpPr>
          <p:cNvPr id="78" name="Rectangle 77"/>
          <p:cNvSpPr/>
          <p:nvPr/>
        </p:nvSpPr>
        <p:spPr>
          <a:xfrm>
            <a:off x="451169" y="5417127"/>
            <a:ext cx="11494168" cy="1270450"/>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Courier New" panose="02070309020205020404" pitchFamily="49" charset="0"/>
              <a:cs typeface="Courier New" panose="02070309020205020404" pitchFamily="49" charset="0"/>
            </a:endParaRPr>
          </a:p>
        </p:txBody>
      </p:sp>
      <p:grpSp>
        <p:nvGrpSpPr>
          <p:cNvPr id="10" name="Group 9"/>
          <p:cNvGrpSpPr/>
          <p:nvPr/>
        </p:nvGrpSpPr>
        <p:grpSpPr>
          <a:xfrm>
            <a:off x="733921" y="927191"/>
            <a:ext cx="4197167" cy="407666"/>
            <a:chOff x="733921" y="916917"/>
            <a:chExt cx="4197167" cy="407666"/>
          </a:xfrm>
        </p:grpSpPr>
        <p:sp>
          <p:nvSpPr>
            <p:cNvPr id="79" name="Rectangle 78"/>
            <p:cNvSpPr/>
            <p:nvPr/>
          </p:nvSpPr>
          <p:spPr>
            <a:xfrm>
              <a:off x="3659421" y="927215"/>
              <a:ext cx="1234944" cy="394264"/>
            </a:xfrm>
            <a:prstGeom prst="rect">
              <a:avLst/>
            </a:prstGeom>
            <a:solidFill>
              <a:schemeClr val="accent2"/>
            </a:solid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250" dirty="0">
                <a:latin typeface="Courier New" panose="02070309020205020404" pitchFamily="49" charset="0"/>
                <a:cs typeface="Courier New" panose="02070309020205020404" pitchFamily="49" charset="0"/>
              </a:endParaRPr>
            </a:p>
          </p:txBody>
        </p:sp>
        <p:sp>
          <p:nvSpPr>
            <p:cNvPr id="81" name="Rectangle 80"/>
            <p:cNvSpPr/>
            <p:nvPr/>
          </p:nvSpPr>
          <p:spPr>
            <a:xfrm>
              <a:off x="733921" y="916917"/>
              <a:ext cx="4197167" cy="407666"/>
            </a:xfrm>
            <a:prstGeom prst="rect">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250" dirty="0">
                <a:latin typeface="Courier New" panose="02070309020205020404" pitchFamily="49" charset="0"/>
                <a:cs typeface="Courier New" panose="02070309020205020404" pitchFamily="49" charset="0"/>
              </a:endParaRPr>
            </a:p>
          </p:txBody>
        </p:sp>
      </p:grpSp>
      <p:grpSp>
        <p:nvGrpSpPr>
          <p:cNvPr id="12" name="Group 11"/>
          <p:cNvGrpSpPr/>
          <p:nvPr/>
        </p:nvGrpSpPr>
        <p:grpSpPr>
          <a:xfrm>
            <a:off x="6717171" y="913813"/>
            <a:ext cx="4630344" cy="407666"/>
            <a:chOff x="6717171" y="913813"/>
            <a:chExt cx="4630344" cy="407666"/>
          </a:xfrm>
        </p:grpSpPr>
        <p:sp>
          <p:nvSpPr>
            <p:cNvPr id="83" name="Rectangle 82"/>
            <p:cNvSpPr/>
            <p:nvPr/>
          </p:nvSpPr>
          <p:spPr>
            <a:xfrm>
              <a:off x="9991987" y="955289"/>
              <a:ext cx="1355528" cy="325828"/>
            </a:xfrm>
            <a:prstGeom prst="rect">
              <a:avLst/>
            </a:prstGeom>
            <a:solidFill>
              <a:schemeClr val="accent6"/>
            </a:solidFill>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250" dirty="0">
                <a:latin typeface="Courier New" panose="02070309020205020404" pitchFamily="49" charset="0"/>
                <a:cs typeface="Courier New" panose="02070309020205020404" pitchFamily="49" charset="0"/>
              </a:endParaRPr>
            </a:p>
          </p:txBody>
        </p:sp>
        <p:sp>
          <p:nvSpPr>
            <p:cNvPr id="84" name="Rectangle 83"/>
            <p:cNvSpPr/>
            <p:nvPr/>
          </p:nvSpPr>
          <p:spPr>
            <a:xfrm>
              <a:off x="6717171" y="913813"/>
              <a:ext cx="4627539" cy="407666"/>
            </a:xfrm>
            <a:prstGeom prst="rect">
              <a:avLst/>
            </a:prstGeom>
            <a:noFill/>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250" dirty="0">
                <a:latin typeface="Courier New" panose="02070309020205020404" pitchFamily="49" charset="0"/>
                <a:cs typeface="Courier New" panose="02070309020205020404" pitchFamily="49" charset="0"/>
              </a:endParaRPr>
            </a:p>
          </p:txBody>
        </p:sp>
      </p:grpSp>
      <p:sp>
        <p:nvSpPr>
          <p:cNvPr id="96" name="Rectangle 95"/>
          <p:cNvSpPr/>
          <p:nvPr/>
        </p:nvSpPr>
        <p:spPr>
          <a:xfrm>
            <a:off x="4663734" y="1730671"/>
            <a:ext cx="822666" cy="392309"/>
          </a:xfrm>
          <a:prstGeom prst="rect">
            <a:avLst/>
          </a:prstGeom>
          <a:solidFill>
            <a:schemeClr val="accent1"/>
          </a:solid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250" dirty="0">
              <a:latin typeface="Courier New" panose="02070309020205020404" pitchFamily="49" charset="0"/>
              <a:cs typeface="Courier New" panose="02070309020205020404" pitchFamily="49" charset="0"/>
            </a:endParaRPr>
          </a:p>
        </p:txBody>
      </p:sp>
      <p:cxnSp>
        <p:nvCxnSpPr>
          <p:cNvPr id="80" name="Straight Connector 79">
            <a:extLst>
              <a:ext uri="{FF2B5EF4-FFF2-40B4-BE49-F238E27FC236}">
                <a16:creationId xmlns:a16="http://schemas.microsoft.com/office/drawing/2014/main" id="{75B70FA2-7BE8-47C0-92A5-37F75450FF78}"/>
              </a:ext>
            </a:extLst>
          </p:cNvPr>
          <p:cNvCxnSpPr>
            <a:cxnSpLocks/>
          </p:cNvCxnSpPr>
          <p:nvPr/>
        </p:nvCxnSpPr>
        <p:spPr>
          <a:xfrm>
            <a:off x="2713423" y="1624780"/>
            <a:ext cx="0" cy="669423"/>
          </a:xfrm>
          <a:prstGeom prst="line">
            <a:avLst/>
          </a:prstGeom>
          <a:ln w="57150">
            <a:solidFill>
              <a:srgbClr val="FF0000"/>
            </a:solidFill>
            <a:prstDash val="sysDash"/>
          </a:ln>
        </p:spPr>
        <p:style>
          <a:lnRef idx="1">
            <a:schemeClr val="dk1"/>
          </a:lnRef>
          <a:fillRef idx="0">
            <a:schemeClr val="dk1"/>
          </a:fillRef>
          <a:effectRef idx="0">
            <a:schemeClr val="dk1"/>
          </a:effectRef>
          <a:fontRef idx="minor">
            <a:schemeClr val="tx1"/>
          </a:fontRef>
        </p:style>
      </p:cxnSp>
      <p:grpSp>
        <p:nvGrpSpPr>
          <p:cNvPr id="15" name="Group 14">
            <a:extLst>
              <a:ext uri="{FF2B5EF4-FFF2-40B4-BE49-F238E27FC236}">
                <a16:creationId xmlns:a16="http://schemas.microsoft.com/office/drawing/2014/main" id="{2279B066-2CA6-4B6F-AF43-BC39F05B368F}"/>
              </a:ext>
            </a:extLst>
          </p:cNvPr>
          <p:cNvGrpSpPr/>
          <p:nvPr/>
        </p:nvGrpSpPr>
        <p:grpSpPr>
          <a:xfrm>
            <a:off x="2170254" y="1624779"/>
            <a:ext cx="1326153" cy="694101"/>
            <a:chOff x="2170254" y="1624779"/>
            <a:chExt cx="1326153" cy="694101"/>
          </a:xfrm>
        </p:grpSpPr>
        <p:cxnSp>
          <p:nvCxnSpPr>
            <p:cNvPr id="82" name="Straight Connector 81">
              <a:extLst>
                <a:ext uri="{FF2B5EF4-FFF2-40B4-BE49-F238E27FC236}">
                  <a16:creationId xmlns:a16="http://schemas.microsoft.com/office/drawing/2014/main" id="{2EAB4265-DC23-4035-AF8A-ACCE632E58D5}"/>
                </a:ext>
              </a:extLst>
            </p:cNvPr>
            <p:cNvCxnSpPr>
              <a:cxnSpLocks/>
            </p:cNvCxnSpPr>
            <p:nvPr/>
          </p:nvCxnSpPr>
          <p:spPr>
            <a:xfrm>
              <a:off x="2170254" y="1624779"/>
              <a:ext cx="0" cy="669423"/>
            </a:xfrm>
            <a:prstGeom prst="line">
              <a:avLst/>
            </a:prstGeom>
            <a:ln w="57150">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ECFD789-EA4C-471F-9C22-E4FFBF6EAA0D}"/>
                </a:ext>
              </a:extLst>
            </p:cNvPr>
            <p:cNvCxnSpPr>
              <a:cxnSpLocks/>
            </p:cNvCxnSpPr>
            <p:nvPr/>
          </p:nvCxnSpPr>
          <p:spPr>
            <a:xfrm>
              <a:off x="3496407" y="1649457"/>
              <a:ext cx="0" cy="669423"/>
            </a:xfrm>
            <a:prstGeom prst="line">
              <a:avLst/>
            </a:prstGeom>
            <a:ln w="57150">
              <a:solidFill>
                <a:srgbClr val="FF0000"/>
              </a:solidFill>
              <a:prstDash val="sysDash"/>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CE3FB7E4-9E3D-411F-8235-E64D886E254D}"/>
              </a:ext>
            </a:extLst>
          </p:cNvPr>
          <p:cNvGrpSpPr/>
          <p:nvPr/>
        </p:nvGrpSpPr>
        <p:grpSpPr>
          <a:xfrm>
            <a:off x="1800571" y="1629855"/>
            <a:ext cx="1856427" cy="672061"/>
            <a:chOff x="1800571" y="1919010"/>
            <a:chExt cx="1856427" cy="672061"/>
          </a:xfrm>
        </p:grpSpPr>
        <p:cxnSp>
          <p:nvCxnSpPr>
            <p:cNvPr id="92" name="Straight Connector 91">
              <a:extLst>
                <a:ext uri="{FF2B5EF4-FFF2-40B4-BE49-F238E27FC236}">
                  <a16:creationId xmlns:a16="http://schemas.microsoft.com/office/drawing/2014/main" id="{D09879B7-9943-4F6D-8AF1-6AE587E722D5}"/>
                </a:ext>
              </a:extLst>
            </p:cNvPr>
            <p:cNvCxnSpPr>
              <a:cxnSpLocks/>
            </p:cNvCxnSpPr>
            <p:nvPr/>
          </p:nvCxnSpPr>
          <p:spPr>
            <a:xfrm>
              <a:off x="1800571" y="1919010"/>
              <a:ext cx="0" cy="669423"/>
            </a:xfrm>
            <a:prstGeom prst="line">
              <a:avLst/>
            </a:prstGeom>
            <a:ln w="57150">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7F2C197F-23E7-4E54-BF31-5CB6AFF03D63}"/>
                </a:ext>
              </a:extLst>
            </p:cNvPr>
            <p:cNvCxnSpPr>
              <a:cxnSpLocks/>
            </p:cNvCxnSpPr>
            <p:nvPr/>
          </p:nvCxnSpPr>
          <p:spPr>
            <a:xfrm>
              <a:off x="2708176" y="1921648"/>
              <a:ext cx="0" cy="669423"/>
            </a:xfrm>
            <a:prstGeom prst="line">
              <a:avLst/>
            </a:prstGeom>
            <a:ln w="57150">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F37EBF8A-55D3-4BBF-9DEA-A0B9663831C2}"/>
                </a:ext>
              </a:extLst>
            </p:cNvPr>
            <p:cNvCxnSpPr>
              <a:cxnSpLocks/>
            </p:cNvCxnSpPr>
            <p:nvPr/>
          </p:nvCxnSpPr>
          <p:spPr>
            <a:xfrm>
              <a:off x="3656998" y="1919010"/>
              <a:ext cx="0" cy="669423"/>
            </a:xfrm>
            <a:prstGeom prst="line">
              <a:avLst/>
            </a:prstGeom>
            <a:ln w="57150">
              <a:solidFill>
                <a:srgbClr val="FF0000"/>
              </a:solidFill>
              <a:prstDash val="sys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6804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7"/>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9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8"/>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1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7" grpId="0" animBg="1"/>
      <p:bldP spid="78" grpId="0" animBg="1"/>
      <p:bldP spid="9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6"/>
            <a:ext cx="10515600" cy="627652"/>
          </a:xfrm>
        </p:spPr>
        <p:txBody>
          <a:bodyPr>
            <a:normAutofit fontScale="90000"/>
          </a:bodyPr>
          <a:lstStyle/>
          <a:p>
            <a:r>
              <a:rPr lang="en-US" dirty="0"/>
              <a:t>Construct feature representation 1/2</a:t>
            </a:r>
          </a:p>
        </p:txBody>
      </p:sp>
      <p:sp>
        <p:nvSpPr>
          <p:cNvPr id="2" name="Content Placeholder 1"/>
          <p:cNvSpPr>
            <a:spLocks noGrp="1"/>
          </p:cNvSpPr>
          <p:nvPr>
            <p:ph idx="1"/>
          </p:nvPr>
        </p:nvSpPr>
        <p:spPr>
          <a:xfrm>
            <a:off x="838200" y="992778"/>
            <a:ext cx="10515600" cy="5184185"/>
          </a:xfrm>
        </p:spPr>
        <p:txBody>
          <a:bodyPr/>
          <a:lstStyle/>
          <a:p>
            <a:r>
              <a:rPr lang="en-US" dirty="0"/>
              <a:t>Single descriptor</a:t>
            </a:r>
          </a:p>
        </p:txBody>
      </p:sp>
      <p:sp>
        <p:nvSpPr>
          <p:cNvPr id="7" name="Slide Number Placeholder 6"/>
          <p:cNvSpPr>
            <a:spLocks noGrp="1"/>
          </p:cNvSpPr>
          <p:nvPr>
            <p:ph type="sldNum" sz="quarter" idx="12"/>
          </p:nvPr>
        </p:nvSpPr>
        <p:spPr/>
        <p:txBody>
          <a:bodyPr/>
          <a:lstStyle/>
          <a:p>
            <a:fld id="{BD437DA5-829E-42D0-AA89-6DBB47C98522}" type="slidenum">
              <a:rPr lang="en-US" smtClean="0"/>
              <a:t>19</a:t>
            </a:fld>
            <a:endParaRPr lang="en-US" dirty="0"/>
          </a:p>
        </p:txBody>
      </p:sp>
      <p:pic>
        <p:nvPicPr>
          <p:cNvPr id="68" name="Picture 67">
            <a:extLst>
              <a:ext uri="{FF2B5EF4-FFF2-40B4-BE49-F238E27FC236}">
                <a16:creationId xmlns:a16="http://schemas.microsoft.com/office/drawing/2014/main" id="{F79EDE09-5725-4E27-AAB9-1569A941FAF6}"/>
              </a:ext>
            </a:extLst>
          </p:cNvPr>
          <p:cNvPicPr>
            <a:picLocks noChangeAspect="1"/>
          </p:cNvPicPr>
          <p:nvPr/>
        </p:nvPicPr>
        <p:blipFill>
          <a:blip r:embed="rId3"/>
          <a:stretch>
            <a:fillRect/>
          </a:stretch>
        </p:blipFill>
        <p:spPr>
          <a:xfrm>
            <a:off x="1166246" y="1418415"/>
            <a:ext cx="10270160" cy="1027016"/>
          </a:xfrm>
          <a:prstGeom prst="rect">
            <a:avLst/>
          </a:prstGeom>
        </p:spPr>
      </p:pic>
      <p:sp>
        <p:nvSpPr>
          <p:cNvPr id="70" name="TextBox 69"/>
          <p:cNvSpPr txBox="1"/>
          <p:nvPr/>
        </p:nvSpPr>
        <p:spPr>
          <a:xfrm rot="16200000">
            <a:off x="-3244334" y="3228946"/>
            <a:ext cx="6858002" cy="400110"/>
          </a:xfrm>
          <a:prstGeom prst="rect">
            <a:avLst/>
          </a:prstGeom>
          <a:solidFill>
            <a:schemeClr val="accent5"/>
          </a:solidFill>
          <a:ln>
            <a:solidFill>
              <a:schemeClr val="accent5"/>
            </a:solidFill>
          </a:ln>
        </p:spPr>
        <p:txBody>
          <a:bodyPr wrap="square" rtlCol="0">
            <a:spAutoFit/>
          </a:bodyPr>
          <a:lstStyle/>
          <a:p>
            <a:pPr algn="ctr"/>
            <a:r>
              <a:rPr lang="en-US" sz="2000" dirty="0">
                <a:solidFill>
                  <a:schemeClr val="bg1"/>
                </a:solidFill>
              </a:rPr>
              <a:t>Feature Extraction</a:t>
            </a:r>
          </a:p>
        </p:txBody>
      </p:sp>
      <p:grpSp>
        <p:nvGrpSpPr>
          <p:cNvPr id="6" name="Group 5"/>
          <p:cNvGrpSpPr/>
          <p:nvPr/>
        </p:nvGrpSpPr>
        <p:grpSpPr>
          <a:xfrm>
            <a:off x="3332900" y="927154"/>
            <a:ext cx="2269386" cy="811088"/>
            <a:chOff x="3332900" y="927154"/>
            <a:chExt cx="2269386" cy="811088"/>
          </a:xfrm>
        </p:grpSpPr>
        <mc:AlternateContent xmlns:mc="http://schemas.openxmlformats.org/markup-compatibility/2006" xmlns:a14="http://schemas.microsoft.com/office/drawing/2010/main">
          <mc:Choice Requires="a14">
            <p:sp>
              <p:nvSpPr>
                <p:cNvPr id="77" name="Callout: Line 25">
                  <a:extLst>
                    <a:ext uri="{FF2B5EF4-FFF2-40B4-BE49-F238E27FC236}">
                      <a16:creationId xmlns:a16="http://schemas.microsoft.com/office/drawing/2014/main" id="{49EDED1D-E522-4B0C-80E5-5D17108E590B}"/>
                    </a:ext>
                  </a:extLst>
                </p:cNvPr>
                <p:cNvSpPr/>
                <p:nvPr/>
              </p:nvSpPr>
              <p:spPr>
                <a:xfrm>
                  <a:off x="4607856" y="927154"/>
                  <a:ext cx="994430" cy="396526"/>
                </a:xfrm>
                <a:prstGeom prst="borderCallout1">
                  <a:avLst>
                    <a:gd name="adj1" fmla="val 102128"/>
                    <a:gd name="adj2" fmla="val 50335"/>
                    <a:gd name="adj3" fmla="val 174491"/>
                    <a:gd name="adj4" fmla="val -10555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𝑧</m:t>
                        </m:r>
                        <m:r>
                          <a:rPr lang="en-US" sz="2400" i="1" smtClean="0">
                            <a:latin typeface="Cambria Math" panose="02040503050406030204" pitchFamily="18" charset="0"/>
                          </a:rPr>
                          <m:t>=2</m:t>
                        </m:r>
                      </m:oMath>
                    </m:oMathPara>
                  </a14:m>
                  <a:endParaRPr lang="en-US" sz="2400" dirty="0"/>
                </a:p>
              </p:txBody>
            </p:sp>
          </mc:Choice>
          <mc:Fallback xmlns="">
            <p:sp>
              <p:nvSpPr>
                <p:cNvPr id="77" name="Callout: Line 25">
                  <a:extLst>
                    <a:ext uri="{FF2B5EF4-FFF2-40B4-BE49-F238E27FC236}">
                      <a16:creationId xmlns:a16="http://schemas.microsoft.com/office/drawing/2014/main" id="{49EDED1D-E522-4B0C-80E5-5D17108E590B}"/>
                    </a:ext>
                  </a:extLst>
                </p:cNvPr>
                <p:cNvSpPr>
                  <a:spLocks noRot="1" noChangeAspect="1" noMove="1" noResize="1" noEditPoints="1" noAdjustHandles="1" noChangeArrowheads="1" noChangeShapeType="1" noTextEdit="1"/>
                </p:cNvSpPr>
                <p:nvPr/>
              </p:nvSpPr>
              <p:spPr>
                <a:xfrm>
                  <a:off x="4607856" y="927154"/>
                  <a:ext cx="994430" cy="396526"/>
                </a:xfrm>
                <a:prstGeom prst="borderCallout1">
                  <a:avLst>
                    <a:gd name="adj1" fmla="val 102128"/>
                    <a:gd name="adj2" fmla="val 50335"/>
                    <a:gd name="adj3" fmla="val 174491"/>
                    <a:gd name="adj4" fmla="val -105558"/>
                  </a:avLst>
                </a:prstGeom>
                <a:blipFill>
                  <a:blip r:embed="rId4"/>
                  <a:stretch>
                    <a:fillRect/>
                  </a:stretch>
                </a:blipFill>
                <a:ln w="38100"/>
              </p:spPr>
              <p:txBody>
                <a:bodyPr/>
                <a:lstStyle/>
                <a:p>
                  <a:r>
                    <a:rPr lang="en-US">
                      <a:noFill/>
                    </a:rPr>
                    <a:t> </a:t>
                  </a:r>
                </a:p>
              </p:txBody>
            </p:sp>
          </mc:Fallback>
        </mc:AlternateContent>
        <p:sp>
          <p:nvSpPr>
            <p:cNvPr id="78" name="Oval 77"/>
            <p:cNvSpPr/>
            <p:nvPr/>
          </p:nvSpPr>
          <p:spPr>
            <a:xfrm>
              <a:off x="3332900" y="1476239"/>
              <a:ext cx="212398" cy="26200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421363" y="2578070"/>
            <a:ext cx="8469382" cy="467582"/>
            <a:chOff x="421363" y="2578070"/>
            <a:chExt cx="8469382" cy="467582"/>
          </a:xfrm>
        </p:grpSpPr>
        <p:sp>
          <p:nvSpPr>
            <p:cNvPr id="71" name="Rectangle 70"/>
            <p:cNvSpPr/>
            <p:nvPr/>
          </p:nvSpPr>
          <p:spPr>
            <a:xfrm>
              <a:off x="1550703" y="2578070"/>
              <a:ext cx="3841791" cy="39362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ourier New" panose="02070309020205020404" pitchFamily="49" charset="0"/>
                  <a:cs typeface="Courier New" panose="02070309020205020404" pitchFamily="49" charset="0"/>
                </a:rPr>
                <a:t>MCMDVRCPSICTAPGSRGLA</a:t>
              </a:r>
            </a:p>
          </p:txBody>
        </p:sp>
        <p:sp>
          <p:nvSpPr>
            <p:cNvPr id="72" name="TextBox 71">
              <a:extLst>
                <a:ext uri="{FF2B5EF4-FFF2-40B4-BE49-F238E27FC236}">
                  <a16:creationId xmlns:a16="http://schemas.microsoft.com/office/drawing/2014/main" id="{F017643C-79BA-4DE9-851A-D7132C0B4187}"/>
                </a:ext>
              </a:extLst>
            </p:cNvPr>
            <p:cNvSpPr txBox="1"/>
            <p:nvPr/>
          </p:nvSpPr>
          <p:spPr>
            <a:xfrm>
              <a:off x="421363" y="2583987"/>
              <a:ext cx="1119217" cy="461665"/>
            </a:xfrm>
            <a:prstGeom prst="rect">
              <a:avLst/>
            </a:prstGeom>
            <a:noFill/>
          </p:spPr>
          <p:txBody>
            <a:bodyPr wrap="none" rtlCol="0">
              <a:spAutoFit/>
            </a:bodyPr>
            <a:lstStyle/>
            <a:p>
              <a:r>
                <a:rPr lang="en-US" sz="2400" dirty="0"/>
                <a:t>original</a:t>
              </a:r>
            </a:p>
          </p:txBody>
        </p:sp>
        <p:sp>
          <p:nvSpPr>
            <p:cNvPr id="79" name="Rectangle 78"/>
            <p:cNvSpPr/>
            <p:nvPr/>
          </p:nvSpPr>
          <p:spPr>
            <a:xfrm>
              <a:off x="6296904" y="2578070"/>
              <a:ext cx="2593841" cy="39362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Feature representation</a:t>
              </a:r>
            </a:p>
          </p:txBody>
        </p:sp>
        <p:cxnSp>
          <p:nvCxnSpPr>
            <p:cNvPr id="80" name="Straight Connector 79"/>
            <p:cNvCxnSpPr>
              <a:stCxn id="71" idx="3"/>
              <a:endCxn id="79" idx="1"/>
            </p:cNvCxnSpPr>
            <p:nvPr/>
          </p:nvCxnSpPr>
          <p:spPr>
            <a:xfrm>
              <a:off x="5392494" y="2774882"/>
              <a:ext cx="904410" cy="0"/>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877698" y="3115506"/>
            <a:ext cx="8014721" cy="1176675"/>
            <a:chOff x="877698" y="3115506"/>
            <a:chExt cx="8014721" cy="1176675"/>
          </a:xfrm>
        </p:grpSpPr>
        <p:sp>
          <p:nvSpPr>
            <p:cNvPr id="73" name="Rectangle 72"/>
            <p:cNvSpPr/>
            <p:nvPr/>
          </p:nvSpPr>
          <p:spPr>
            <a:xfrm>
              <a:off x="1550703" y="3224326"/>
              <a:ext cx="2025726"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latin typeface="Courier New" panose="02070309020205020404" pitchFamily="49" charset="0"/>
                  <a:cs typeface="Courier New" panose="02070309020205020404" pitchFamily="49" charset="0"/>
                </a:rPr>
                <a:t>MCMDVRCPSI</a:t>
              </a:r>
            </a:p>
          </p:txBody>
        </p:sp>
        <p:sp>
          <p:nvSpPr>
            <p:cNvPr id="74" name="Rectangle 73"/>
            <p:cNvSpPr/>
            <p:nvPr/>
          </p:nvSpPr>
          <p:spPr>
            <a:xfrm>
              <a:off x="1550703" y="3610621"/>
              <a:ext cx="2082125" cy="295264"/>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latin typeface="Courier New" panose="02070309020205020404" pitchFamily="49" charset="0"/>
                  <a:cs typeface="Courier New" panose="02070309020205020404" pitchFamily="49" charset="0"/>
                </a:rPr>
                <a:t>CTAPGSRGLA</a:t>
              </a:r>
            </a:p>
          </p:txBody>
        </p:sp>
        <p:sp>
          <p:nvSpPr>
            <p:cNvPr id="75" name="TextBox 74">
              <a:extLst>
                <a:ext uri="{FF2B5EF4-FFF2-40B4-BE49-F238E27FC236}">
                  <a16:creationId xmlns:a16="http://schemas.microsoft.com/office/drawing/2014/main" id="{F017643C-79BA-4DE9-851A-D7132C0B4187}"/>
                </a:ext>
              </a:extLst>
            </p:cNvPr>
            <p:cNvSpPr txBox="1"/>
            <p:nvPr/>
          </p:nvSpPr>
          <p:spPr>
            <a:xfrm>
              <a:off x="877698" y="3115506"/>
              <a:ext cx="633507" cy="461665"/>
            </a:xfrm>
            <a:prstGeom prst="rect">
              <a:avLst/>
            </a:prstGeom>
            <a:noFill/>
          </p:spPr>
          <p:txBody>
            <a:bodyPr wrap="none" rtlCol="0">
              <a:spAutoFit/>
            </a:bodyPr>
            <a:lstStyle/>
            <a:p>
              <a:r>
                <a:rPr lang="en-US" sz="2400" dirty="0"/>
                <a:t>k=2</a:t>
              </a:r>
            </a:p>
          </p:txBody>
        </p:sp>
        <p:sp>
          <p:nvSpPr>
            <p:cNvPr id="76" name="Rectangle 75"/>
            <p:cNvSpPr/>
            <p:nvPr/>
          </p:nvSpPr>
          <p:spPr>
            <a:xfrm>
              <a:off x="1540954" y="3998712"/>
              <a:ext cx="1909868"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RCPSICTAPG</a:t>
              </a:r>
            </a:p>
          </p:txBody>
        </p:sp>
        <p:sp>
          <p:nvSpPr>
            <p:cNvPr id="86" name="Rectangle 85"/>
            <p:cNvSpPr/>
            <p:nvPr/>
          </p:nvSpPr>
          <p:spPr>
            <a:xfrm>
              <a:off x="6296903" y="3224326"/>
              <a:ext cx="2593841"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sp>
          <p:nvSpPr>
            <p:cNvPr id="87" name="Rectangle 86"/>
            <p:cNvSpPr/>
            <p:nvPr/>
          </p:nvSpPr>
          <p:spPr>
            <a:xfrm>
              <a:off x="6298578" y="3611518"/>
              <a:ext cx="2593841"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sp>
          <p:nvSpPr>
            <p:cNvPr id="88" name="Rectangle 87"/>
            <p:cNvSpPr/>
            <p:nvPr/>
          </p:nvSpPr>
          <p:spPr>
            <a:xfrm>
              <a:off x="6296902" y="3998710"/>
              <a:ext cx="2593841"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cxnSp>
          <p:nvCxnSpPr>
            <p:cNvPr id="89" name="Straight Connector 88"/>
            <p:cNvCxnSpPr>
              <a:stCxn id="73" idx="3"/>
              <a:endCxn id="86" idx="1"/>
            </p:cNvCxnSpPr>
            <p:nvPr/>
          </p:nvCxnSpPr>
          <p:spPr>
            <a:xfrm>
              <a:off x="3576429" y="3371061"/>
              <a:ext cx="2720474" cy="0"/>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4" idx="3"/>
              <a:endCxn id="87" idx="1"/>
            </p:cNvCxnSpPr>
            <p:nvPr/>
          </p:nvCxnSpPr>
          <p:spPr>
            <a:xfrm>
              <a:off x="3632828" y="3758253"/>
              <a:ext cx="2665750" cy="0"/>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6" idx="3"/>
              <a:endCxn id="88" idx="1"/>
            </p:cNvCxnSpPr>
            <p:nvPr/>
          </p:nvCxnSpPr>
          <p:spPr>
            <a:xfrm flipV="1">
              <a:off x="3450822" y="4145445"/>
              <a:ext cx="2846080" cy="2"/>
            </a:xfrm>
            <a:prstGeom prst="line">
              <a:avLst/>
            </a:prstGeom>
            <a:ln w="3810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8995169" y="2492802"/>
            <a:ext cx="834629" cy="2616587"/>
            <a:chOff x="8995169" y="2492802"/>
            <a:chExt cx="834629" cy="2616587"/>
          </a:xfrm>
        </p:grpSpPr>
        <p:sp>
          <p:nvSpPr>
            <p:cNvPr id="121" name="Right Brace 120">
              <a:extLst>
                <a:ext uri="{FF2B5EF4-FFF2-40B4-BE49-F238E27FC236}">
                  <a16:creationId xmlns:a16="http://schemas.microsoft.com/office/drawing/2014/main" id="{BA78D613-BCB9-4418-9A1F-3B2E27002814}"/>
                </a:ext>
              </a:extLst>
            </p:cNvPr>
            <p:cNvSpPr/>
            <p:nvPr/>
          </p:nvSpPr>
          <p:spPr>
            <a:xfrm>
              <a:off x="8995169" y="2578070"/>
              <a:ext cx="187446" cy="1714109"/>
            </a:xfrm>
            <a:prstGeom prst="rightBrace">
              <a:avLst>
                <a:gd name="adj1" fmla="val 8333"/>
                <a:gd name="adj2" fmla="val 5041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Rectangle 121"/>
            <p:cNvSpPr/>
            <p:nvPr/>
          </p:nvSpPr>
          <p:spPr>
            <a:xfrm rot="16200000">
              <a:off x="8324692" y="3604284"/>
              <a:ext cx="2616587" cy="393624"/>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Feature representation</a:t>
              </a:r>
            </a:p>
          </p:txBody>
        </p:sp>
      </p:grpSp>
      <p:grpSp>
        <p:nvGrpSpPr>
          <p:cNvPr id="130" name="Group 129"/>
          <p:cNvGrpSpPr/>
          <p:nvPr/>
        </p:nvGrpSpPr>
        <p:grpSpPr>
          <a:xfrm>
            <a:off x="877698" y="966064"/>
            <a:ext cx="9133809" cy="5597077"/>
            <a:chOff x="877698" y="969332"/>
            <a:chExt cx="9133809" cy="5597077"/>
          </a:xfrm>
        </p:grpSpPr>
        <p:grpSp>
          <p:nvGrpSpPr>
            <p:cNvPr id="118" name="Group 117"/>
            <p:cNvGrpSpPr/>
            <p:nvPr/>
          </p:nvGrpSpPr>
          <p:grpSpPr>
            <a:xfrm>
              <a:off x="877698" y="4476292"/>
              <a:ext cx="8004565" cy="2070580"/>
              <a:chOff x="877698" y="4476292"/>
              <a:chExt cx="8004565" cy="2070580"/>
            </a:xfrm>
          </p:grpSpPr>
          <p:sp>
            <p:nvSpPr>
              <p:cNvPr id="92" name="TextBox 91">
                <a:extLst>
                  <a:ext uri="{FF2B5EF4-FFF2-40B4-BE49-F238E27FC236}">
                    <a16:creationId xmlns:a16="http://schemas.microsoft.com/office/drawing/2014/main" id="{F017643C-79BA-4DE9-851A-D7132C0B4187}"/>
                  </a:ext>
                </a:extLst>
              </p:cNvPr>
              <p:cNvSpPr txBox="1"/>
              <p:nvPr/>
            </p:nvSpPr>
            <p:spPr>
              <a:xfrm>
                <a:off x="877698" y="4476292"/>
                <a:ext cx="633507" cy="461665"/>
              </a:xfrm>
              <a:prstGeom prst="rect">
                <a:avLst/>
              </a:prstGeom>
              <a:noFill/>
            </p:spPr>
            <p:txBody>
              <a:bodyPr wrap="none" rtlCol="0">
                <a:spAutoFit/>
              </a:bodyPr>
              <a:lstStyle/>
              <a:p>
                <a:r>
                  <a:rPr lang="en-US" sz="2400" dirty="0"/>
                  <a:t>k=3</a:t>
                </a:r>
              </a:p>
            </p:txBody>
          </p:sp>
          <p:sp>
            <p:nvSpPr>
              <p:cNvPr id="93" name="Rectangle 92"/>
              <p:cNvSpPr/>
              <p:nvPr/>
            </p:nvSpPr>
            <p:spPr>
              <a:xfrm>
                <a:off x="1522116" y="4560391"/>
                <a:ext cx="1439898"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MCMDVRC</a:t>
                </a:r>
              </a:p>
            </p:txBody>
          </p:sp>
          <p:sp>
            <p:nvSpPr>
              <p:cNvPr id="94" name="Rectangle 93"/>
              <p:cNvSpPr/>
              <p:nvPr/>
            </p:nvSpPr>
            <p:spPr>
              <a:xfrm>
                <a:off x="1518352" y="4975335"/>
                <a:ext cx="1364210"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PSICTAP</a:t>
                </a:r>
              </a:p>
            </p:txBody>
          </p:sp>
          <p:sp>
            <p:nvSpPr>
              <p:cNvPr id="95" name="Rectangle 94"/>
              <p:cNvSpPr/>
              <p:nvPr/>
            </p:nvSpPr>
            <p:spPr>
              <a:xfrm>
                <a:off x="1528385" y="5390279"/>
                <a:ext cx="1230592"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a:latin typeface="Courier New" panose="02070309020205020404" pitchFamily="49" charset="0"/>
                    <a:cs typeface="Courier New" panose="02070309020205020404" pitchFamily="49" charset="0"/>
                  </a:rPr>
                  <a:t>GSRGLA</a:t>
                </a:r>
              </a:p>
            </p:txBody>
          </p:sp>
          <p:sp>
            <p:nvSpPr>
              <p:cNvPr id="96" name="Rectangle 95"/>
              <p:cNvSpPr/>
              <p:nvPr/>
            </p:nvSpPr>
            <p:spPr>
              <a:xfrm>
                <a:off x="1511205" y="5817059"/>
                <a:ext cx="1405878"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VRCPSIC</a:t>
                </a:r>
              </a:p>
            </p:txBody>
          </p:sp>
          <p:sp>
            <p:nvSpPr>
              <p:cNvPr id="97" name="Rectangle 96"/>
              <p:cNvSpPr/>
              <p:nvPr/>
            </p:nvSpPr>
            <p:spPr>
              <a:xfrm>
                <a:off x="1511205" y="6221864"/>
                <a:ext cx="1309350"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TAPGSR</a:t>
                </a:r>
              </a:p>
            </p:txBody>
          </p:sp>
          <p:sp>
            <p:nvSpPr>
              <p:cNvPr id="98" name="Rectangle 97"/>
              <p:cNvSpPr/>
              <p:nvPr/>
            </p:nvSpPr>
            <p:spPr>
              <a:xfrm>
                <a:off x="6286747" y="4563740"/>
                <a:ext cx="2593841"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sp>
            <p:nvSpPr>
              <p:cNvPr id="99" name="Rectangle 98"/>
              <p:cNvSpPr/>
              <p:nvPr/>
            </p:nvSpPr>
            <p:spPr>
              <a:xfrm>
                <a:off x="6288422" y="4962655"/>
                <a:ext cx="2593841"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sp>
            <p:nvSpPr>
              <p:cNvPr id="100" name="Rectangle 99"/>
              <p:cNvSpPr/>
              <p:nvPr/>
            </p:nvSpPr>
            <p:spPr>
              <a:xfrm>
                <a:off x="6265845" y="5819246"/>
                <a:ext cx="2593841"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sp>
            <p:nvSpPr>
              <p:cNvPr id="101" name="Rectangle 100"/>
              <p:cNvSpPr/>
              <p:nvPr/>
            </p:nvSpPr>
            <p:spPr>
              <a:xfrm>
                <a:off x="6279317" y="5385089"/>
                <a:ext cx="2593841"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sp>
            <p:nvSpPr>
              <p:cNvPr id="102" name="Rectangle 101"/>
              <p:cNvSpPr/>
              <p:nvPr/>
            </p:nvSpPr>
            <p:spPr>
              <a:xfrm>
                <a:off x="6246866" y="6253403"/>
                <a:ext cx="2593841"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cxnSp>
            <p:nvCxnSpPr>
              <p:cNvPr id="103" name="Straight Connector 102"/>
              <p:cNvCxnSpPr>
                <a:stCxn id="93" idx="3"/>
                <a:endCxn id="98" idx="1"/>
              </p:cNvCxnSpPr>
              <p:nvPr/>
            </p:nvCxnSpPr>
            <p:spPr>
              <a:xfrm>
                <a:off x="2962014" y="4707126"/>
                <a:ext cx="3324733" cy="3349"/>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4" idx="3"/>
                <a:endCxn id="99" idx="1"/>
              </p:cNvCxnSpPr>
              <p:nvPr/>
            </p:nvCxnSpPr>
            <p:spPr>
              <a:xfrm flipV="1">
                <a:off x="2882562" y="5109390"/>
                <a:ext cx="3405860" cy="12680"/>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95" idx="3"/>
                <a:endCxn id="101" idx="1"/>
              </p:cNvCxnSpPr>
              <p:nvPr/>
            </p:nvCxnSpPr>
            <p:spPr>
              <a:xfrm flipV="1">
                <a:off x="2758977" y="5531824"/>
                <a:ext cx="3520340" cy="5190"/>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96" idx="3"/>
                <a:endCxn id="100" idx="1"/>
              </p:cNvCxnSpPr>
              <p:nvPr/>
            </p:nvCxnSpPr>
            <p:spPr>
              <a:xfrm>
                <a:off x="2917083" y="5963794"/>
                <a:ext cx="3348762" cy="2187"/>
              </a:xfrm>
              <a:prstGeom prst="line">
                <a:avLst/>
              </a:prstGeom>
              <a:ln w="3810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97" idx="3"/>
                <a:endCxn id="102" idx="1"/>
              </p:cNvCxnSpPr>
              <p:nvPr/>
            </p:nvCxnSpPr>
            <p:spPr>
              <a:xfrm>
                <a:off x="2820555" y="6368599"/>
                <a:ext cx="3426311" cy="31539"/>
              </a:xfrm>
              <a:prstGeom prst="line">
                <a:avLst/>
              </a:prstGeom>
              <a:ln w="3810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4643025" y="969332"/>
              <a:ext cx="5368482" cy="5597077"/>
              <a:chOff x="4643025" y="969332"/>
              <a:chExt cx="5368482" cy="5597077"/>
            </a:xfrm>
          </p:grpSpPr>
          <p:sp>
            <p:nvSpPr>
              <p:cNvPr id="126" name="Rectangle 125"/>
              <p:cNvSpPr/>
              <p:nvPr/>
            </p:nvSpPr>
            <p:spPr>
              <a:xfrm>
                <a:off x="8961081" y="2461845"/>
                <a:ext cx="1050426" cy="3028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ight Brace 123">
                <a:extLst>
                  <a:ext uri="{FF2B5EF4-FFF2-40B4-BE49-F238E27FC236}">
                    <a16:creationId xmlns:a16="http://schemas.microsoft.com/office/drawing/2014/main" id="{BA78D613-BCB9-4418-9A1F-3B2E27002814}"/>
                  </a:ext>
                </a:extLst>
              </p:cNvPr>
              <p:cNvSpPr/>
              <p:nvPr/>
            </p:nvSpPr>
            <p:spPr>
              <a:xfrm>
                <a:off x="8997317" y="2583622"/>
                <a:ext cx="212638" cy="3961503"/>
              </a:xfrm>
              <a:prstGeom prst="rightBrace">
                <a:avLst>
                  <a:gd name="adj1" fmla="val 8333"/>
                  <a:gd name="adj2" fmla="val 5041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Rectangle 124"/>
              <p:cNvSpPr/>
              <p:nvPr/>
            </p:nvSpPr>
            <p:spPr>
              <a:xfrm rot="16200000">
                <a:off x="7700905" y="4387396"/>
                <a:ext cx="3964403" cy="393624"/>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Feature representation</a:t>
                </a:r>
              </a:p>
            </p:txBody>
          </p:sp>
          <mc:AlternateContent xmlns:mc="http://schemas.openxmlformats.org/markup-compatibility/2006" xmlns:a14="http://schemas.microsoft.com/office/drawing/2010/main">
            <mc:Choice Requires="a14">
              <p:sp>
                <p:nvSpPr>
                  <p:cNvPr id="128" name="Rectangle 127"/>
                  <p:cNvSpPr/>
                  <p:nvPr/>
                </p:nvSpPr>
                <p:spPr>
                  <a:xfrm>
                    <a:off x="4643025" y="969332"/>
                    <a:ext cx="931449" cy="330902"/>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𝑧</m:t>
                          </m:r>
                          <m:r>
                            <a:rPr lang="en-US" sz="2400" i="1" smtClean="0">
                              <a:latin typeface="Cambria Math" panose="02040503050406030204" pitchFamily="18" charset="0"/>
                            </a:rPr>
                            <m:t>=3</m:t>
                          </m:r>
                        </m:oMath>
                      </m:oMathPara>
                    </a14:m>
                    <a:endParaRPr lang="en-US" sz="2400" dirty="0"/>
                  </a:p>
                </p:txBody>
              </p:sp>
            </mc:Choice>
            <mc:Fallback xmlns="">
              <p:sp>
                <p:nvSpPr>
                  <p:cNvPr id="128" name="Rectangle 127"/>
                  <p:cNvSpPr>
                    <a:spLocks noRot="1" noChangeAspect="1" noMove="1" noResize="1" noEditPoints="1" noAdjustHandles="1" noChangeArrowheads="1" noChangeShapeType="1" noTextEdit="1"/>
                  </p:cNvSpPr>
                  <p:nvPr/>
                </p:nvSpPr>
                <p:spPr>
                  <a:xfrm>
                    <a:off x="4643025" y="969332"/>
                    <a:ext cx="931449" cy="330902"/>
                  </a:xfrm>
                  <a:prstGeom prst="rect">
                    <a:avLst/>
                  </a:prstGeom>
                  <a:blipFill>
                    <a:blip r:embed="rId5"/>
                    <a:stretch>
                      <a:fillRect l="-658" b="-14815"/>
                    </a:stretch>
                  </a:blipFill>
                  <a:ln>
                    <a:noFill/>
                  </a:ln>
                </p:spPr>
                <p:txBody>
                  <a:bodyPr/>
                  <a:lstStyle/>
                  <a:p>
                    <a:r>
                      <a:rPr lang="en-US">
                        <a:noFill/>
                      </a:rPr>
                      <a:t> </a:t>
                    </a:r>
                  </a:p>
                </p:txBody>
              </p:sp>
            </mc:Fallback>
          </mc:AlternateContent>
        </p:grpSp>
      </p:grpSp>
      <p:sp>
        <p:nvSpPr>
          <p:cNvPr id="66" name="Rounded Rectangle 17">
            <a:extLst>
              <a:ext uri="{FF2B5EF4-FFF2-40B4-BE49-F238E27FC236}">
                <a16:creationId xmlns:a16="http://schemas.microsoft.com/office/drawing/2014/main" id="{139C05F9-C782-4F45-8FA6-F845F2572552}"/>
              </a:ext>
            </a:extLst>
          </p:cNvPr>
          <p:cNvSpPr/>
          <p:nvPr/>
        </p:nvSpPr>
        <p:spPr>
          <a:xfrm rot="16200000">
            <a:off x="3681408" y="4323524"/>
            <a:ext cx="4255848" cy="54005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Alignment Free Descriptor</a:t>
            </a:r>
          </a:p>
        </p:txBody>
      </p:sp>
      <p:sp>
        <p:nvSpPr>
          <p:cNvPr id="53" name="Callout: Line 25">
            <a:extLst>
              <a:ext uri="{FF2B5EF4-FFF2-40B4-BE49-F238E27FC236}">
                <a16:creationId xmlns:a16="http://schemas.microsoft.com/office/drawing/2014/main" id="{49EDED1D-E522-4B0C-80E5-5D17108E590B}"/>
              </a:ext>
            </a:extLst>
          </p:cNvPr>
          <p:cNvSpPr/>
          <p:nvPr/>
        </p:nvSpPr>
        <p:spPr>
          <a:xfrm>
            <a:off x="9335574" y="2130214"/>
            <a:ext cx="1410042" cy="297712"/>
          </a:xfrm>
          <a:prstGeom prst="borderCallout1">
            <a:avLst>
              <a:gd name="adj1" fmla="val 45041"/>
              <a:gd name="adj2" fmla="val 30"/>
              <a:gd name="adj3" fmla="val 152243"/>
              <a:gd name="adj4" fmla="val -18104"/>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t>concatenate</a:t>
            </a:r>
          </a:p>
        </p:txBody>
      </p:sp>
      <p:grpSp>
        <p:nvGrpSpPr>
          <p:cNvPr id="18" name="Group 17"/>
          <p:cNvGrpSpPr/>
          <p:nvPr/>
        </p:nvGrpSpPr>
        <p:grpSpPr>
          <a:xfrm>
            <a:off x="830447" y="927154"/>
            <a:ext cx="8816987" cy="3964533"/>
            <a:chOff x="830447" y="927154"/>
            <a:chExt cx="8816987" cy="3964533"/>
          </a:xfrm>
        </p:grpSpPr>
        <p:sp>
          <p:nvSpPr>
            <p:cNvPr id="54" name="Callout: Line 25">
              <a:extLst>
                <a:ext uri="{FF2B5EF4-FFF2-40B4-BE49-F238E27FC236}">
                  <a16:creationId xmlns:a16="http://schemas.microsoft.com/office/drawing/2014/main" id="{49EDED1D-E522-4B0C-80E5-5D17108E590B}"/>
                </a:ext>
              </a:extLst>
            </p:cNvPr>
            <p:cNvSpPr/>
            <p:nvPr/>
          </p:nvSpPr>
          <p:spPr>
            <a:xfrm>
              <a:off x="6383528" y="927154"/>
              <a:ext cx="3263906" cy="412388"/>
            </a:xfrm>
            <a:prstGeom prst="borderCallout1">
              <a:avLst>
                <a:gd name="adj1" fmla="val 45041"/>
                <a:gd name="adj2" fmla="val 30"/>
                <a:gd name="adj3" fmla="val 54082"/>
                <a:gd name="adj4" fmla="val -26386"/>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i.e. combine k=2 &amp; k=3</a:t>
              </a:r>
            </a:p>
          </p:txBody>
        </p:sp>
        <p:sp>
          <p:nvSpPr>
            <p:cNvPr id="55" name="Oval 54"/>
            <p:cNvSpPr/>
            <p:nvPr/>
          </p:nvSpPr>
          <p:spPr>
            <a:xfrm>
              <a:off x="5180095" y="966064"/>
              <a:ext cx="359209" cy="3674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830447" y="3162601"/>
              <a:ext cx="649919" cy="3674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868433" y="4524213"/>
              <a:ext cx="649919" cy="3674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54" idx="2"/>
              <a:endCxn id="56" idx="0"/>
            </p:cNvCxnSpPr>
            <p:nvPr/>
          </p:nvCxnSpPr>
          <p:spPr>
            <a:xfrm flipH="1">
              <a:off x="1155407" y="1133348"/>
              <a:ext cx="5228121" cy="20292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4" idx="2"/>
              <a:endCxn id="57" idx="0"/>
            </p:cNvCxnSpPr>
            <p:nvPr/>
          </p:nvCxnSpPr>
          <p:spPr>
            <a:xfrm flipH="1">
              <a:off x="1193393" y="1133348"/>
              <a:ext cx="5190135" cy="3390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Callout: Line 25">
            <a:extLst>
              <a:ext uri="{FF2B5EF4-FFF2-40B4-BE49-F238E27FC236}">
                <a16:creationId xmlns:a16="http://schemas.microsoft.com/office/drawing/2014/main" id="{2BFFCCCF-B77D-41BF-BC57-63D74D7B1F7B}"/>
              </a:ext>
            </a:extLst>
          </p:cNvPr>
          <p:cNvSpPr/>
          <p:nvPr/>
        </p:nvSpPr>
        <p:spPr>
          <a:xfrm>
            <a:off x="10040595" y="813391"/>
            <a:ext cx="1711506" cy="697990"/>
          </a:xfrm>
          <a:prstGeom prst="borderCallout1">
            <a:avLst>
              <a:gd name="adj1" fmla="val 45041"/>
              <a:gd name="adj2" fmla="val 30"/>
              <a:gd name="adj3" fmla="val 248186"/>
              <a:gd name="adj4" fmla="val -231346"/>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Function from PROTR</a:t>
            </a:r>
          </a:p>
        </p:txBody>
      </p:sp>
    </p:spTree>
    <p:extLst>
      <p:ext uri="{BB962C8B-B14F-4D97-AF65-F5344CB8AC3E}">
        <p14:creationId xmlns:p14="http://schemas.microsoft.com/office/powerpoint/2010/main" val="99612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Methods</a:t>
            </a:r>
          </a:p>
          <a:p>
            <a:r>
              <a:rPr lang="en-US" dirty="0"/>
              <a:t>Experiments and results</a:t>
            </a:r>
          </a:p>
          <a:p>
            <a:r>
              <a:rPr lang="en-US" dirty="0"/>
              <a:t>Summary and future works</a:t>
            </a:r>
          </a:p>
        </p:txBody>
      </p:sp>
      <p:sp>
        <p:nvSpPr>
          <p:cNvPr id="4" name="Slide Number Placeholder 3"/>
          <p:cNvSpPr>
            <a:spLocks noGrp="1"/>
          </p:cNvSpPr>
          <p:nvPr>
            <p:ph type="sldNum" sz="quarter" idx="12"/>
          </p:nvPr>
        </p:nvSpPr>
        <p:spPr/>
        <p:txBody>
          <a:bodyPr/>
          <a:lstStyle/>
          <a:p>
            <a:fld id="{BD437DA5-829E-42D0-AA89-6DBB47C98522}" type="slidenum">
              <a:rPr lang="en-US" smtClean="0"/>
              <a:t>2</a:t>
            </a:fld>
            <a:endParaRPr lang="en-US"/>
          </a:p>
        </p:txBody>
      </p:sp>
    </p:spTree>
    <p:extLst>
      <p:ext uri="{BB962C8B-B14F-4D97-AF65-F5344CB8AC3E}">
        <p14:creationId xmlns:p14="http://schemas.microsoft.com/office/powerpoint/2010/main" val="1254206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7D65CB71-06B1-4418-9342-98CD9ABA2F3D}"/>
              </a:ext>
            </a:extLst>
          </p:cNvPr>
          <p:cNvPicPr>
            <a:picLocks noChangeAspect="1"/>
          </p:cNvPicPr>
          <p:nvPr/>
        </p:nvPicPr>
        <p:blipFill>
          <a:blip r:embed="rId3"/>
          <a:stretch>
            <a:fillRect/>
          </a:stretch>
        </p:blipFill>
        <p:spPr>
          <a:xfrm>
            <a:off x="1189226" y="1429070"/>
            <a:ext cx="10805358" cy="983025"/>
          </a:xfrm>
          <a:prstGeom prst="rect">
            <a:avLst/>
          </a:prstGeom>
        </p:spPr>
      </p:pic>
      <p:sp>
        <p:nvSpPr>
          <p:cNvPr id="8" name="Title 7"/>
          <p:cNvSpPr>
            <a:spLocks noGrp="1"/>
          </p:cNvSpPr>
          <p:nvPr>
            <p:ph type="title"/>
          </p:nvPr>
        </p:nvSpPr>
        <p:spPr>
          <a:xfrm>
            <a:off x="838200" y="365126"/>
            <a:ext cx="10515600" cy="627652"/>
          </a:xfrm>
        </p:spPr>
        <p:txBody>
          <a:bodyPr>
            <a:normAutofit fontScale="90000"/>
          </a:bodyPr>
          <a:lstStyle/>
          <a:p>
            <a:r>
              <a:rPr lang="en-US" dirty="0"/>
              <a:t>Construct feature representation 2/2</a:t>
            </a:r>
          </a:p>
        </p:txBody>
      </p:sp>
      <p:sp>
        <p:nvSpPr>
          <p:cNvPr id="2" name="Content Placeholder 1"/>
          <p:cNvSpPr>
            <a:spLocks noGrp="1"/>
          </p:cNvSpPr>
          <p:nvPr>
            <p:ph idx="1"/>
          </p:nvPr>
        </p:nvSpPr>
        <p:spPr>
          <a:xfrm>
            <a:off x="838200" y="992778"/>
            <a:ext cx="10515600" cy="5184185"/>
          </a:xfrm>
        </p:spPr>
        <p:txBody>
          <a:bodyPr/>
          <a:lstStyle/>
          <a:p>
            <a:r>
              <a:rPr lang="en-US" dirty="0"/>
              <a:t>A combination of various descriptors</a:t>
            </a:r>
          </a:p>
        </p:txBody>
      </p:sp>
      <p:sp>
        <p:nvSpPr>
          <p:cNvPr id="7" name="Slide Number Placeholder 6"/>
          <p:cNvSpPr>
            <a:spLocks noGrp="1"/>
          </p:cNvSpPr>
          <p:nvPr>
            <p:ph type="sldNum" sz="quarter" idx="12"/>
          </p:nvPr>
        </p:nvSpPr>
        <p:spPr>
          <a:xfrm>
            <a:off x="9009182" y="6356350"/>
            <a:ext cx="2743200" cy="365125"/>
          </a:xfrm>
        </p:spPr>
        <p:txBody>
          <a:bodyPr/>
          <a:lstStyle/>
          <a:p>
            <a:fld id="{BD437DA5-829E-42D0-AA89-6DBB47C98522}" type="slidenum">
              <a:rPr lang="en-US" smtClean="0"/>
              <a:t>20</a:t>
            </a:fld>
            <a:endParaRPr lang="en-US" dirty="0"/>
          </a:p>
        </p:txBody>
      </p:sp>
      <p:sp>
        <p:nvSpPr>
          <p:cNvPr id="70" name="TextBox 69"/>
          <p:cNvSpPr txBox="1"/>
          <p:nvPr/>
        </p:nvSpPr>
        <p:spPr>
          <a:xfrm rot="16200000">
            <a:off x="-3244334" y="3228946"/>
            <a:ext cx="6858002" cy="400110"/>
          </a:xfrm>
          <a:prstGeom prst="rect">
            <a:avLst/>
          </a:prstGeom>
          <a:solidFill>
            <a:schemeClr val="accent5"/>
          </a:solidFill>
          <a:ln>
            <a:solidFill>
              <a:schemeClr val="accent5"/>
            </a:solidFill>
          </a:ln>
        </p:spPr>
        <p:txBody>
          <a:bodyPr wrap="square" rtlCol="0">
            <a:spAutoFit/>
          </a:bodyPr>
          <a:lstStyle/>
          <a:p>
            <a:pPr algn="ctr"/>
            <a:r>
              <a:rPr lang="en-US" sz="2000" dirty="0">
                <a:solidFill>
                  <a:schemeClr val="bg1"/>
                </a:solidFill>
              </a:rPr>
              <a:t>Feature Extraction</a:t>
            </a:r>
          </a:p>
        </p:txBody>
      </p:sp>
      <p:grpSp>
        <p:nvGrpSpPr>
          <p:cNvPr id="6" name="Group 5"/>
          <p:cNvGrpSpPr/>
          <p:nvPr/>
        </p:nvGrpSpPr>
        <p:grpSpPr>
          <a:xfrm>
            <a:off x="3942378" y="940539"/>
            <a:ext cx="2269386" cy="811088"/>
            <a:chOff x="3332900" y="927154"/>
            <a:chExt cx="2269386" cy="811088"/>
          </a:xfrm>
        </p:grpSpPr>
        <mc:AlternateContent xmlns:mc="http://schemas.openxmlformats.org/markup-compatibility/2006" xmlns:a14="http://schemas.microsoft.com/office/drawing/2010/main">
          <mc:Choice Requires="a14">
            <p:sp>
              <p:nvSpPr>
                <p:cNvPr id="77" name="Callout: Line 25">
                  <a:extLst>
                    <a:ext uri="{FF2B5EF4-FFF2-40B4-BE49-F238E27FC236}">
                      <a16:creationId xmlns:a16="http://schemas.microsoft.com/office/drawing/2014/main" id="{49EDED1D-E522-4B0C-80E5-5D17108E590B}"/>
                    </a:ext>
                  </a:extLst>
                </p:cNvPr>
                <p:cNvSpPr/>
                <p:nvPr/>
              </p:nvSpPr>
              <p:spPr>
                <a:xfrm>
                  <a:off x="4607856" y="927154"/>
                  <a:ext cx="994430" cy="396526"/>
                </a:xfrm>
                <a:prstGeom prst="borderCallout1">
                  <a:avLst>
                    <a:gd name="adj1" fmla="val 102128"/>
                    <a:gd name="adj2" fmla="val 50335"/>
                    <a:gd name="adj3" fmla="val 174491"/>
                    <a:gd name="adj4" fmla="val -10555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𝑧</m:t>
                        </m:r>
                        <m:r>
                          <a:rPr lang="en-US" sz="2400" i="1" smtClean="0">
                            <a:latin typeface="Cambria Math" panose="02040503050406030204" pitchFamily="18" charset="0"/>
                          </a:rPr>
                          <m:t>=2</m:t>
                        </m:r>
                      </m:oMath>
                    </m:oMathPara>
                  </a14:m>
                  <a:endParaRPr lang="en-US" sz="2400" dirty="0"/>
                </a:p>
              </p:txBody>
            </p:sp>
          </mc:Choice>
          <mc:Fallback xmlns="">
            <p:sp>
              <p:nvSpPr>
                <p:cNvPr id="77" name="Callout: Line 25">
                  <a:extLst>
                    <a:ext uri="{FF2B5EF4-FFF2-40B4-BE49-F238E27FC236}">
                      <a16:creationId xmlns:a16="http://schemas.microsoft.com/office/drawing/2014/main" id="{49EDED1D-E522-4B0C-80E5-5D17108E590B}"/>
                    </a:ext>
                  </a:extLst>
                </p:cNvPr>
                <p:cNvSpPr>
                  <a:spLocks noRot="1" noChangeAspect="1" noMove="1" noResize="1" noEditPoints="1" noAdjustHandles="1" noChangeArrowheads="1" noChangeShapeType="1" noTextEdit="1"/>
                </p:cNvSpPr>
                <p:nvPr/>
              </p:nvSpPr>
              <p:spPr>
                <a:xfrm>
                  <a:off x="4607856" y="927154"/>
                  <a:ext cx="994430" cy="396526"/>
                </a:xfrm>
                <a:prstGeom prst="borderCallout1">
                  <a:avLst>
                    <a:gd name="adj1" fmla="val 102128"/>
                    <a:gd name="adj2" fmla="val 50335"/>
                    <a:gd name="adj3" fmla="val 174491"/>
                    <a:gd name="adj4" fmla="val -105558"/>
                  </a:avLst>
                </a:prstGeom>
                <a:blipFill>
                  <a:blip r:embed="rId4"/>
                  <a:stretch>
                    <a:fillRect/>
                  </a:stretch>
                </a:blipFill>
                <a:ln w="38100"/>
              </p:spPr>
              <p:txBody>
                <a:bodyPr/>
                <a:lstStyle/>
                <a:p>
                  <a:r>
                    <a:rPr lang="en-US">
                      <a:noFill/>
                    </a:rPr>
                    <a:t> </a:t>
                  </a:r>
                </a:p>
              </p:txBody>
            </p:sp>
          </mc:Fallback>
        </mc:AlternateContent>
        <p:sp>
          <p:nvSpPr>
            <p:cNvPr id="78" name="Oval 77"/>
            <p:cNvSpPr/>
            <p:nvPr/>
          </p:nvSpPr>
          <p:spPr>
            <a:xfrm>
              <a:off x="3332900" y="1476239"/>
              <a:ext cx="212398" cy="26200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244306" y="947784"/>
            <a:ext cx="7764876" cy="1425385"/>
            <a:chOff x="1244306" y="947784"/>
            <a:chExt cx="7764876" cy="1425385"/>
          </a:xfrm>
        </p:grpSpPr>
        <p:sp>
          <p:nvSpPr>
            <p:cNvPr id="116" name="Callout: Line 25">
              <a:extLst>
                <a:ext uri="{FF2B5EF4-FFF2-40B4-BE49-F238E27FC236}">
                  <a16:creationId xmlns:a16="http://schemas.microsoft.com/office/drawing/2014/main" id="{49EDED1D-E522-4B0C-80E5-5D17108E590B}"/>
                </a:ext>
              </a:extLst>
            </p:cNvPr>
            <p:cNvSpPr/>
            <p:nvPr/>
          </p:nvSpPr>
          <p:spPr>
            <a:xfrm>
              <a:off x="6810406" y="947784"/>
              <a:ext cx="2198776" cy="396526"/>
            </a:xfrm>
            <a:prstGeom prst="borderCallout1">
              <a:avLst>
                <a:gd name="adj1" fmla="val 102128"/>
                <a:gd name="adj2" fmla="val 50335"/>
                <a:gd name="adj3" fmla="val 322916"/>
                <a:gd name="adj4" fmla="val -23531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type={AAC, DC}</a:t>
              </a:r>
            </a:p>
          </p:txBody>
        </p:sp>
        <p:sp>
          <p:nvSpPr>
            <p:cNvPr id="117" name="Oval 116"/>
            <p:cNvSpPr/>
            <p:nvPr/>
          </p:nvSpPr>
          <p:spPr>
            <a:xfrm>
              <a:off x="1244306" y="2128932"/>
              <a:ext cx="408647" cy="24423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421363" y="942959"/>
            <a:ext cx="11231758" cy="3558703"/>
            <a:chOff x="421363" y="942959"/>
            <a:chExt cx="11231758" cy="3558703"/>
          </a:xfrm>
        </p:grpSpPr>
        <p:grpSp>
          <p:nvGrpSpPr>
            <p:cNvPr id="10" name="Group 9"/>
            <p:cNvGrpSpPr/>
            <p:nvPr/>
          </p:nvGrpSpPr>
          <p:grpSpPr>
            <a:xfrm>
              <a:off x="421363" y="2412095"/>
              <a:ext cx="9742544" cy="2089567"/>
              <a:chOff x="421363" y="2412095"/>
              <a:chExt cx="9742544" cy="2089567"/>
            </a:xfrm>
          </p:grpSpPr>
          <p:grpSp>
            <p:nvGrpSpPr>
              <p:cNvPr id="120" name="Group 119"/>
              <p:cNvGrpSpPr/>
              <p:nvPr/>
            </p:nvGrpSpPr>
            <p:grpSpPr>
              <a:xfrm>
                <a:off x="421363" y="2578070"/>
                <a:ext cx="8621781" cy="467582"/>
                <a:chOff x="421363" y="2578070"/>
                <a:chExt cx="8621781" cy="467582"/>
              </a:xfrm>
            </p:grpSpPr>
            <p:sp>
              <p:nvSpPr>
                <p:cNvPr id="71" name="Rectangle 70"/>
                <p:cNvSpPr/>
                <p:nvPr/>
              </p:nvSpPr>
              <p:spPr>
                <a:xfrm>
                  <a:off x="1550703" y="2578070"/>
                  <a:ext cx="3841791" cy="39362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ourier New" panose="02070309020205020404" pitchFamily="49" charset="0"/>
                      <a:cs typeface="Courier New" panose="02070309020205020404" pitchFamily="49" charset="0"/>
                    </a:rPr>
                    <a:t>MCMDVRCPSICTAPGSRGLA</a:t>
                  </a:r>
                </a:p>
              </p:txBody>
            </p:sp>
            <p:sp>
              <p:nvSpPr>
                <p:cNvPr id="72" name="TextBox 71">
                  <a:extLst>
                    <a:ext uri="{FF2B5EF4-FFF2-40B4-BE49-F238E27FC236}">
                      <a16:creationId xmlns:a16="http://schemas.microsoft.com/office/drawing/2014/main" id="{F017643C-79BA-4DE9-851A-D7132C0B4187}"/>
                    </a:ext>
                  </a:extLst>
                </p:cNvPr>
                <p:cNvSpPr txBox="1"/>
                <p:nvPr/>
              </p:nvSpPr>
              <p:spPr>
                <a:xfrm>
                  <a:off x="421363" y="2583987"/>
                  <a:ext cx="1119217" cy="461665"/>
                </a:xfrm>
                <a:prstGeom prst="rect">
                  <a:avLst/>
                </a:prstGeom>
                <a:noFill/>
              </p:spPr>
              <p:txBody>
                <a:bodyPr wrap="none" rtlCol="0">
                  <a:spAutoFit/>
                </a:bodyPr>
                <a:lstStyle/>
                <a:p>
                  <a:r>
                    <a:rPr lang="en-US" sz="2400" dirty="0"/>
                    <a:t>original</a:t>
                  </a:r>
                </a:p>
              </p:txBody>
            </p:sp>
            <p:sp>
              <p:nvSpPr>
                <p:cNvPr id="79" name="Rectangle 78"/>
                <p:cNvSpPr/>
                <p:nvPr/>
              </p:nvSpPr>
              <p:spPr>
                <a:xfrm>
                  <a:off x="6449303" y="2578070"/>
                  <a:ext cx="2593841" cy="39362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Feature representation</a:t>
                  </a:r>
                </a:p>
              </p:txBody>
            </p:sp>
            <p:cxnSp>
              <p:nvCxnSpPr>
                <p:cNvPr id="80" name="Straight Connector 79"/>
                <p:cNvCxnSpPr>
                  <a:stCxn id="71" idx="3"/>
                  <a:endCxn id="79" idx="1"/>
                </p:cNvCxnSpPr>
                <p:nvPr/>
              </p:nvCxnSpPr>
              <p:spPr>
                <a:xfrm>
                  <a:off x="5392494" y="2774882"/>
                  <a:ext cx="1056809" cy="0"/>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877698" y="3115506"/>
                <a:ext cx="8190566" cy="1176675"/>
                <a:chOff x="877698" y="3115506"/>
                <a:chExt cx="8190566" cy="1176675"/>
              </a:xfrm>
            </p:grpSpPr>
            <p:sp>
              <p:nvSpPr>
                <p:cNvPr id="73" name="Rectangle 72"/>
                <p:cNvSpPr/>
                <p:nvPr/>
              </p:nvSpPr>
              <p:spPr>
                <a:xfrm>
                  <a:off x="1550703" y="3224326"/>
                  <a:ext cx="2025726"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latin typeface="Courier New" panose="02070309020205020404" pitchFamily="49" charset="0"/>
                      <a:cs typeface="Courier New" panose="02070309020205020404" pitchFamily="49" charset="0"/>
                    </a:rPr>
                    <a:t>MCMDVRCPSI</a:t>
                  </a:r>
                </a:p>
              </p:txBody>
            </p:sp>
            <p:sp>
              <p:nvSpPr>
                <p:cNvPr id="74" name="Rectangle 73"/>
                <p:cNvSpPr/>
                <p:nvPr/>
              </p:nvSpPr>
              <p:spPr>
                <a:xfrm>
                  <a:off x="1550703" y="3610621"/>
                  <a:ext cx="2082125" cy="295264"/>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latin typeface="Courier New" panose="02070309020205020404" pitchFamily="49" charset="0"/>
                      <a:cs typeface="Courier New" panose="02070309020205020404" pitchFamily="49" charset="0"/>
                    </a:rPr>
                    <a:t>CTAPGSRGLA</a:t>
                  </a:r>
                </a:p>
              </p:txBody>
            </p:sp>
            <p:sp>
              <p:nvSpPr>
                <p:cNvPr id="75" name="TextBox 74">
                  <a:extLst>
                    <a:ext uri="{FF2B5EF4-FFF2-40B4-BE49-F238E27FC236}">
                      <a16:creationId xmlns:a16="http://schemas.microsoft.com/office/drawing/2014/main" id="{F017643C-79BA-4DE9-851A-D7132C0B4187}"/>
                    </a:ext>
                  </a:extLst>
                </p:cNvPr>
                <p:cNvSpPr txBox="1"/>
                <p:nvPr/>
              </p:nvSpPr>
              <p:spPr>
                <a:xfrm>
                  <a:off x="877698" y="3115506"/>
                  <a:ext cx="633507" cy="461665"/>
                </a:xfrm>
                <a:prstGeom prst="rect">
                  <a:avLst/>
                </a:prstGeom>
                <a:noFill/>
              </p:spPr>
              <p:txBody>
                <a:bodyPr wrap="none" rtlCol="0">
                  <a:spAutoFit/>
                </a:bodyPr>
                <a:lstStyle/>
                <a:p>
                  <a:r>
                    <a:rPr lang="en-US" sz="2400" dirty="0"/>
                    <a:t>k=2</a:t>
                  </a:r>
                </a:p>
              </p:txBody>
            </p:sp>
            <p:sp>
              <p:nvSpPr>
                <p:cNvPr id="76" name="Rectangle 75"/>
                <p:cNvSpPr/>
                <p:nvPr/>
              </p:nvSpPr>
              <p:spPr>
                <a:xfrm>
                  <a:off x="1540954" y="3998712"/>
                  <a:ext cx="1909868"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RCPSICTAPG</a:t>
                  </a:r>
                </a:p>
              </p:txBody>
            </p:sp>
            <p:sp>
              <p:nvSpPr>
                <p:cNvPr id="86" name="Rectangle 85"/>
                <p:cNvSpPr/>
                <p:nvPr/>
              </p:nvSpPr>
              <p:spPr>
                <a:xfrm>
                  <a:off x="6472748" y="3224326"/>
                  <a:ext cx="2593841"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sp>
              <p:nvSpPr>
                <p:cNvPr id="87" name="Rectangle 86"/>
                <p:cNvSpPr/>
                <p:nvPr/>
              </p:nvSpPr>
              <p:spPr>
                <a:xfrm>
                  <a:off x="6474423" y="3611518"/>
                  <a:ext cx="2593841"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sp>
              <p:nvSpPr>
                <p:cNvPr id="88" name="Rectangle 87"/>
                <p:cNvSpPr/>
                <p:nvPr/>
              </p:nvSpPr>
              <p:spPr>
                <a:xfrm>
                  <a:off x="6472747" y="3998710"/>
                  <a:ext cx="2593841"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cxnSp>
              <p:nvCxnSpPr>
                <p:cNvPr id="89" name="Straight Connector 88"/>
                <p:cNvCxnSpPr>
                  <a:stCxn id="73" idx="3"/>
                  <a:endCxn id="86" idx="1"/>
                </p:cNvCxnSpPr>
                <p:nvPr/>
              </p:nvCxnSpPr>
              <p:spPr>
                <a:xfrm>
                  <a:off x="3576429" y="3371061"/>
                  <a:ext cx="2896319" cy="0"/>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4" idx="3"/>
                  <a:endCxn id="87" idx="1"/>
                </p:cNvCxnSpPr>
                <p:nvPr/>
              </p:nvCxnSpPr>
              <p:spPr>
                <a:xfrm>
                  <a:off x="3632828" y="3758253"/>
                  <a:ext cx="2841595" cy="0"/>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6" idx="3"/>
                  <a:endCxn id="88" idx="1"/>
                </p:cNvCxnSpPr>
                <p:nvPr/>
              </p:nvCxnSpPr>
              <p:spPr>
                <a:xfrm flipV="1">
                  <a:off x="3450822" y="4145445"/>
                  <a:ext cx="3021925" cy="2"/>
                </a:xfrm>
                <a:prstGeom prst="line">
                  <a:avLst/>
                </a:prstGeom>
                <a:ln w="3810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1" name="Right Brace 120">
                <a:extLst>
                  <a:ext uri="{FF2B5EF4-FFF2-40B4-BE49-F238E27FC236}">
                    <a16:creationId xmlns:a16="http://schemas.microsoft.com/office/drawing/2014/main" id="{BA78D613-BCB9-4418-9A1F-3B2E27002814}"/>
                  </a:ext>
                </a:extLst>
              </p:cNvPr>
              <p:cNvSpPr/>
              <p:nvPr/>
            </p:nvSpPr>
            <p:spPr>
              <a:xfrm>
                <a:off x="9100676" y="2578070"/>
                <a:ext cx="187446" cy="1714109"/>
              </a:xfrm>
              <a:prstGeom prst="rightBrace">
                <a:avLst>
                  <a:gd name="adj1" fmla="val 8333"/>
                  <a:gd name="adj2" fmla="val 5041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Rectangle 121"/>
              <p:cNvSpPr/>
              <p:nvPr/>
            </p:nvSpPr>
            <p:spPr>
              <a:xfrm rot="16200000">
                <a:off x="8849042" y="3069565"/>
                <a:ext cx="1972336" cy="657395"/>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AAC’s Feature representation</a:t>
                </a:r>
              </a:p>
            </p:txBody>
          </p:sp>
          <p:sp>
            <p:nvSpPr>
              <p:cNvPr id="66" name="Rounded Rectangle 17">
                <a:extLst>
                  <a:ext uri="{FF2B5EF4-FFF2-40B4-BE49-F238E27FC236}">
                    <a16:creationId xmlns:a16="http://schemas.microsoft.com/office/drawing/2014/main" id="{139C05F9-C782-4F45-8FA6-F845F2572552}"/>
                  </a:ext>
                </a:extLst>
              </p:cNvPr>
              <p:cNvSpPr/>
              <p:nvPr/>
            </p:nvSpPr>
            <p:spPr>
              <a:xfrm rot="16200000">
                <a:off x="4840666" y="3164266"/>
                <a:ext cx="2036036" cy="638756"/>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AAC</a:t>
                </a:r>
              </a:p>
            </p:txBody>
          </p:sp>
        </p:grpSp>
        <p:sp>
          <p:nvSpPr>
            <p:cNvPr id="56" name="Callout: Line 25">
              <a:extLst>
                <a:ext uri="{FF2B5EF4-FFF2-40B4-BE49-F238E27FC236}">
                  <a16:creationId xmlns:a16="http://schemas.microsoft.com/office/drawing/2014/main" id="{49EDED1D-E522-4B0C-80E5-5D17108E590B}"/>
                </a:ext>
              </a:extLst>
            </p:cNvPr>
            <p:cNvSpPr/>
            <p:nvPr/>
          </p:nvSpPr>
          <p:spPr>
            <a:xfrm>
              <a:off x="10011142" y="942959"/>
              <a:ext cx="1641979" cy="297712"/>
            </a:xfrm>
            <a:prstGeom prst="borderCallout1">
              <a:avLst>
                <a:gd name="adj1" fmla="val 45041"/>
                <a:gd name="adj2" fmla="val 30"/>
                <a:gd name="adj3" fmla="val 549113"/>
                <a:gd name="adj4" fmla="val -49992"/>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concatenate</a:t>
              </a:r>
            </a:p>
          </p:txBody>
        </p:sp>
      </p:grpSp>
      <p:grpSp>
        <p:nvGrpSpPr>
          <p:cNvPr id="14" name="Group 13"/>
          <p:cNvGrpSpPr/>
          <p:nvPr/>
        </p:nvGrpSpPr>
        <p:grpSpPr>
          <a:xfrm>
            <a:off x="421364" y="1091815"/>
            <a:ext cx="9742544" cy="5555456"/>
            <a:chOff x="421364" y="1091815"/>
            <a:chExt cx="9742544" cy="5555456"/>
          </a:xfrm>
        </p:grpSpPr>
        <p:grpSp>
          <p:nvGrpSpPr>
            <p:cNvPr id="59" name="Group 58"/>
            <p:cNvGrpSpPr/>
            <p:nvPr/>
          </p:nvGrpSpPr>
          <p:grpSpPr>
            <a:xfrm>
              <a:off x="421364" y="4611235"/>
              <a:ext cx="9742544" cy="2036036"/>
              <a:chOff x="421363" y="2465626"/>
              <a:chExt cx="9742544" cy="2036036"/>
            </a:xfrm>
          </p:grpSpPr>
          <p:grpSp>
            <p:nvGrpSpPr>
              <p:cNvPr id="60" name="Group 59"/>
              <p:cNvGrpSpPr/>
              <p:nvPr/>
            </p:nvGrpSpPr>
            <p:grpSpPr>
              <a:xfrm>
                <a:off x="421363" y="2578070"/>
                <a:ext cx="8621781" cy="467582"/>
                <a:chOff x="421363" y="2578070"/>
                <a:chExt cx="8621781" cy="467582"/>
              </a:xfrm>
            </p:grpSpPr>
            <p:sp>
              <p:nvSpPr>
                <p:cNvPr id="107" name="Rectangle 106"/>
                <p:cNvSpPr/>
                <p:nvPr/>
              </p:nvSpPr>
              <p:spPr>
                <a:xfrm>
                  <a:off x="1550703" y="2578070"/>
                  <a:ext cx="3841791" cy="39362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ourier New" panose="02070309020205020404" pitchFamily="49" charset="0"/>
                      <a:cs typeface="Courier New" panose="02070309020205020404" pitchFamily="49" charset="0"/>
                    </a:rPr>
                    <a:t>MCMDVRCPSICTAPGSRGLA</a:t>
                  </a:r>
                </a:p>
              </p:txBody>
            </p:sp>
            <p:sp>
              <p:nvSpPr>
                <p:cNvPr id="108" name="TextBox 107">
                  <a:extLst>
                    <a:ext uri="{FF2B5EF4-FFF2-40B4-BE49-F238E27FC236}">
                      <a16:creationId xmlns:a16="http://schemas.microsoft.com/office/drawing/2014/main" id="{F017643C-79BA-4DE9-851A-D7132C0B4187}"/>
                    </a:ext>
                  </a:extLst>
                </p:cNvPr>
                <p:cNvSpPr txBox="1"/>
                <p:nvPr/>
              </p:nvSpPr>
              <p:spPr>
                <a:xfrm>
                  <a:off x="421363" y="2583987"/>
                  <a:ext cx="1119217" cy="461665"/>
                </a:xfrm>
                <a:prstGeom prst="rect">
                  <a:avLst/>
                </a:prstGeom>
                <a:noFill/>
              </p:spPr>
              <p:txBody>
                <a:bodyPr wrap="none" rtlCol="0">
                  <a:spAutoFit/>
                </a:bodyPr>
                <a:lstStyle/>
                <a:p>
                  <a:r>
                    <a:rPr lang="en-US" sz="2400" dirty="0"/>
                    <a:t>original</a:t>
                  </a:r>
                </a:p>
              </p:txBody>
            </p:sp>
            <p:sp>
              <p:nvSpPr>
                <p:cNvPr id="110" name="Rectangle 109"/>
                <p:cNvSpPr/>
                <p:nvPr/>
              </p:nvSpPr>
              <p:spPr>
                <a:xfrm>
                  <a:off x="6449303" y="2578070"/>
                  <a:ext cx="2593841" cy="39362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Feature representation</a:t>
                  </a:r>
                </a:p>
              </p:txBody>
            </p:sp>
            <p:cxnSp>
              <p:nvCxnSpPr>
                <p:cNvPr id="111" name="Straight Connector 110"/>
                <p:cNvCxnSpPr>
                  <a:stCxn id="107" idx="3"/>
                  <a:endCxn id="110" idx="1"/>
                </p:cNvCxnSpPr>
                <p:nvPr/>
              </p:nvCxnSpPr>
              <p:spPr>
                <a:xfrm>
                  <a:off x="5392494" y="2774882"/>
                  <a:ext cx="1056809" cy="0"/>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877698" y="3115506"/>
                <a:ext cx="8190566" cy="1176675"/>
                <a:chOff x="877698" y="3115506"/>
                <a:chExt cx="8190566" cy="1176675"/>
              </a:xfrm>
            </p:grpSpPr>
            <p:sp>
              <p:nvSpPr>
                <p:cNvPr id="65" name="Rectangle 64"/>
                <p:cNvSpPr/>
                <p:nvPr/>
              </p:nvSpPr>
              <p:spPr>
                <a:xfrm>
                  <a:off x="1550703" y="3224326"/>
                  <a:ext cx="2025726"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latin typeface="Courier New" panose="02070309020205020404" pitchFamily="49" charset="0"/>
                      <a:cs typeface="Courier New" panose="02070309020205020404" pitchFamily="49" charset="0"/>
                    </a:rPr>
                    <a:t>MCMDVRCPSI</a:t>
                  </a:r>
                </a:p>
              </p:txBody>
            </p:sp>
            <p:sp>
              <p:nvSpPr>
                <p:cNvPr id="67" name="Rectangle 66"/>
                <p:cNvSpPr/>
                <p:nvPr/>
              </p:nvSpPr>
              <p:spPr>
                <a:xfrm>
                  <a:off x="1550703" y="3610621"/>
                  <a:ext cx="2082125" cy="295264"/>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latin typeface="Courier New" panose="02070309020205020404" pitchFamily="49" charset="0"/>
                      <a:cs typeface="Courier New" panose="02070309020205020404" pitchFamily="49" charset="0"/>
                    </a:rPr>
                    <a:t>CTAPGSRGLA</a:t>
                  </a:r>
                </a:p>
              </p:txBody>
            </p:sp>
            <p:sp>
              <p:nvSpPr>
                <p:cNvPr id="69" name="TextBox 68">
                  <a:extLst>
                    <a:ext uri="{FF2B5EF4-FFF2-40B4-BE49-F238E27FC236}">
                      <a16:creationId xmlns:a16="http://schemas.microsoft.com/office/drawing/2014/main" id="{F017643C-79BA-4DE9-851A-D7132C0B4187}"/>
                    </a:ext>
                  </a:extLst>
                </p:cNvPr>
                <p:cNvSpPr txBox="1"/>
                <p:nvPr/>
              </p:nvSpPr>
              <p:spPr>
                <a:xfrm>
                  <a:off x="877698" y="3115506"/>
                  <a:ext cx="633507" cy="461665"/>
                </a:xfrm>
                <a:prstGeom prst="rect">
                  <a:avLst/>
                </a:prstGeom>
                <a:noFill/>
              </p:spPr>
              <p:txBody>
                <a:bodyPr wrap="none" rtlCol="0">
                  <a:spAutoFit/>
                </a:bodyPr>
                <a:lstStyle/>
                <a:p>
                  <a:r>
                    <a:rPr lang="en-US" sz="2400" dirty="0"/>
                    <a:t>k=2</a:t>
                  </a:r>
                </a:p>
              </p:txBody>
            </p:sp>
            <p:sp>
              <p:nvSpPr>
                <p:cNvPr id="81" name="Rectangle 80"/>
                <p:cNvSpPr/>
                <p:nvPr/>
              </p:nvSpPr>
              <p:spPr>
                <a:xfrm>
                  <a:off x="1540954" y="3998712"/>
                  <a:ext cx="1909868"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50" dirty="0">
                      <a:latin typeface="Courier New" panose="02070309020205020404" pitchFamily="49" charset="0"/>
                      <a:cs typeface="Courier New" panose="02070309020205020404" pitchFamily="49" charset="0"/>
                    </a:rPr>
                    <a:t>RCPSICTAPG</a:t>
                  </a:r>
                </a:p>
              </p:txBody>
            </p:sp>
            <p:sp>
              <p:nvSpPr>
                <p:cNvPr id="82" name="Rectangle 81"/>
                <p:cNvSpPr/>
                <p:nvPr/>
              </p:nvSpPr>
              <p:spPr>
                <a:xfrm>
                  <a:off x="6472748" y="3224326"/>
                  <a:ext cx="2593841"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sp>
              <p:nvSpPr>
                <p:cNvPr id="83" name="Rectangle 82"/>
                <p:cNvSpPr/>
                <p:nvPr/>
              </p:nvSpPr>
              <p:spPr>
                <a:xfrm>
                  <a:off x="6474423" y="3611518"/>
                  <a:ext cx="2593841" cy="29346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sp>
              <p:nvSpPr>
                <p:cNvPr id="84" name="Rectangle 83"/>
                <p:cNvSpPr/>
                <p:nvPr/>
              </p:nvSpPr>
              <p:spPr>
                <a:xfrm>
                  <a:off x="6472747" y="3998710"/>
                  <a:ext cx="2593841" cy="293469"/>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Feature representation</a:t>
                  </a:r>
                </a:p>
              </p:txBody>
            </p:sp>
            <p:cxnSp>
              <p:nvCxnSpPr>
                <p:cNvPr id="85" name="Straight Connector 84"/>
                <p:cNvCxnSpPr>
                  <a:stCxn id="65" idx="3"/>
                  <a:endCxn id="82" idx="1"/>
                </p:cNvCxnSpPr>
                <p:nvPr/>
              </p:nvCxnSpPr>
              <p:spPr>
                <a:xfrm>
                  <a:off x="3576429" y="3371061"/>
                  <a:ext cx="2896319" cy="0"/>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67" idx="3"/>
                  <a:endCxn id="83" idx="1"/>
                </p:cNvCxnSpPr>
                <p:nvPr/>
              </p:nvCxnSpPr>
              <p:spPr>
                <a:xfrm>
                  <a:off x="3632828" y="3758253"/>
                  <a:ext cx="2841595" cy="0"/>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1" idx="3"/>
                  <a:endCxn id="84" idx="1"/>
                </p:cNvCxnSpPr>
                <p:nvPr/>
              </p:nvCxnSpPr>
              <p:spPr>
                <a:xfrm flipV="1">
                  <a:off x="3450822" y="4145445"/>
                  <a:ext cx="3021925" cy="2"/>
                </a:xfrm>
                <a:prstGeom prst="line">
                  <a:avLst/>
                </a:prstGeom>
                <a:ln w="3810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Right Brace 61">
                <a:extLst>
                  <a:ext uri="{FF2B5EF4-FFF2-40B4-BE49-F238E27FC236}">
                    <a16:creationId xmlns:a16="http://schemas.microsoft.com/office/drawing/2014/main" id="{BA78D613-BCB9-4418-9A1F-3B2E27002814}"/>
                  </a:ext>
                </a:extLst>
              </p:cNvPr>
              <p:cNvSpPr/>
              <p:nvPr/>
            </p:nvSpPr>
            <p:spPr>
              <a:xfrm>
                <a:off x="9100676" y="2578070"/>
                <a:ext cx="187446" cy="1714109"/>
              </a:xfrm>
              <a:prstGeom prst="rightBrace">
                <a:avLst>
                  <a:gd name="adj1" fmla="val 8333"/>
                  <a:gd name="adj2" fmla="val 5041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tangle 62"/>
              <p:cNvSpPr/>
              <p:nvPr/>
            </p:nvSpPr>
            <p:spPr>
              <a:xfrm rot="16200000">
                <a:off x="8877816" y="3121499"/>
                <a:ext cx="1914788" cy="657395"/>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DC’s Feature representation</a:t>
                </a:r>
              </a:p>
            </p:txBody>
          </p:sp>
          <p:sp>
            <p:nvSpPr>
              <p:cNvPr id="64" name="Rounded Rectangle 17">
                <a:extLst>
                  <a:ext uri="{FF2B5EF4-FFF2-40B4-BE49-F238E27FC236}">
                    <a16:creationId xmlns:a16="http://schemas.microsoft.com/office/drawing/2014/main" id="{139C05F9-C782-4F45-8FA6-F845F2572552}"/>
                  </a:ext>
                </a:extLst>
              </p:cNvPr>
              <p:cNvSpPr/>
              <p:nvPr/>
            </p:nvSpPr>
            <p:spPr>
              <a:xfrm rot="16200000">
                <a:off x="4840666" y="3164266"/>
                <a:ext cx="2036036" cy="638756"/>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DC</a:t>
                </a:r>
              </a:p>
            </p:txBody>
          </p:sp>
        </p:grpSp>
        <p:cxnSp>
          <p:nvCxnSpPr>
            <p:cNvPr id="58" name="Straight Connector 57"/>
            <p:cNvCxnSpPr>
              <a:stCxn id="56" idx="2"/>
            </p:cNvCxnSpPr>
            <p:nvPr/>
          </p:nvCxnSpPr>
          <p:spPr>
            <a:xfrm flipH="1">
              <a:off x="9205645" y="1091815"/>
              <a:ext cx="805497" cy="37370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0260522" y="1240671"/>
            <a:ext cx="864678" cy="5312529"/>
            <a:chOff x="10260522" y="1240671"/>
            <a:chExt cx="864678" cy="5312529"/>
          </a:xfrm>
        </p:grpSpPr>
        <p:grpSp>
          <p:nvGrpSpPr>
            <p:cNvPr id="12" name="Group 11"/>
            <p:cNvGrpSpPr/>
            <p:nvPr/>
          </p:nvGrpSpPr>
          <p:grpSpPr>
            <a:xfrm>
              <a:off x="10260522" y="2384892"/>
              <a:ext cx="864678" cy="4168308"/>
              <a:chOff x="10260522" y="2384892"/>
              <a:chExt cx="864678" cy="4168308"/>
            </a:xfrm>
          </p:grpSpPr>
          <p:sp>
            <p:nvSpPr>
              <p:cNvPr id="113" name="Right Brace 112">
                <a:extLst>
                  <a:ext uri="{FF2B5EF4-FFF2-40B4-BE49-F238E27FC236}">
                    <a16:creationId xmlns:a16="http://schemas.microsoft.com/office/drawing/2014/main" id="{BA78D613-BCB9-4418-9A1F-3B2E27002814}"/>
                  </a:ext>
                </a:extLst>
              </p:cNvPr>
              <p:cNvSpPr/>
              <p:nvPr/>
            </p:nvSpPr>
            <p:spPr>
              <a:xfrm>
                <a:off x="10260522" y="2412094"/>
                <a:ext cx="146542" cy="4141106"/>
              </a:xfrm>
              <a:prstGeom prst="rightBrace">
                <a:avLst>
                  <a:gd name="adj1" fmla="val 8333"/>
                  <a:gd name="adj2" fmla="val 5041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Rectangle 113"/>
              <p:cNvSpPr/>
              <p:nvPr/>
            </p:nvSpPr>
            <p:spPr>
              <a:xfrm rot="16200000">
                <a:off x="8834753" y="4262753"/>
                <a:ext cx="4168308" cy="412586"/>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Feature representation</a:t>
                </a:r>
              </a:p>
            </p:txBody>
          </p:sp>
        </p:grpSp>
        <p:cxnSp>
          <p:nvCxnSpPr>
            <p:cNvPr id="68" name="Straight Connector 67"/>
            <p:cNvCxnSpPr>
              <a:stCxn id="56" idx="1"/>
              <a:endCxn id="113" idx="0"/>
            </p:cNvCxnSpPr>
            <p:nvPr/>
          </p:nvCxnSpPr>
          <p:spPr>
            <a:xfrm flipH="1">
              <a:off x="10260522" y="1240671"/>
              <a:ext cx="571610" cy="11714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11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6093" y="138977"/>
            <a:ext cx="11419703" cy="758281"/>
          </a:xfrm>
        </p:spPr>
        <p:txBody>
          <a:bodyPr>
            <a:normAutofit fontScale="90000"/>
          </a:bodyPr>
          <a:lstStyle/>
          <a:p>
            <a:r>
              <a:rPr lang="en-US" dirty="0"/>
              <a:t>How to retrieve rich position &amp; sequence information?</a:t>
            </a:r>
          </a:p>
        </p:txBody>
      </p:sp>
      <p:sp>
        <p:nvSpPr>
          <p:cNvPr id="9" name="Content Placeholder 8"/>
          <p:cNvSpPr>
            <a:spLocks noGrp="1"/>
          </p:cNvSpPr>
          <p:nvPr>
            <p:ph idx="1"/>
          </p:nvPr>
        </p:nvSpPr>
        <p:spPr>
          <a:xfrm>
            <a:off x="838199" y="814310"/>
            <a:ext cx="10675493" cy="5053557"/>
          </a:xfrm>
        </p:spPr>
        <p:txBody>
          <a:bodyPr/>
          <a:lstStyle/>
          <a:p>
            <a:r>
              <a:rPr lang="en-US" dirty="0"/>
              <a:t>z is a variable to manage how poor or rich the information that we will generate.</a:t>
            </a:r>
          </a:p>
        </p:txBody>
      </p:sp>
      <p:sp>
        <p:nvSpPr>
          <p:cNvPr id="7" name="Slide Number Placeholder 6"/>
          <p:cNvSpPr>
            <a:spLocks noGrp="1"/>
          </p:cNvSpPr>
          <p:nvPr>
            <p:ph type="sldNum" sz="quarter" idx="12"/>
          </p:nvPr>
        </p:nvSpPr>
        <p:spPr>
          <a:xfrm>
            <a:off x="10736494" y="6356350"/>
            <a:ext cx="617306" cy="365125"/>
          </a:xfrm>
        </p:spPr>
        <p:txBody>
          <a:bodyPr/>
          <a:lstStyle/>
          <a:p>
            <a:fld id="{BD437DA5-829E-42D0-AA89-6DBB47C98522}" type="slidenum">
              <a:rPr lang="en-US" smtClean="0"/>
              <a:t>21</a:t>
            </a:fld>
            <a:endParaRPr lang="en-US" dirty="0"/>
          </a:p>
        </p:txBody>
      </p:sp>
      <p:sp>
        <p:nvSpPr>
          <p:cNvPr id="74" name="TextBox 73">
            <a:extLst>
              <a:ext uri="{FF2B5EF4-FFF2-40B4-BE49-F238E27FC236}">
                <a16:creationId xmlns:a16="http://schemas.microsoft.com/office/drawing/2014/main" id="{A950A919-81BB-4AC2-8B4B-1BC0F50A273E}"/>
              </a:ext>
            </a:extLst>
          </p:cNvPr>
          <p:cNvSpPr txBox="1"/>
          <p:nvPr/>
        </p:nvSpPr>
        <p:spPr>
          <a:xfrm>
            <a:off x="782333" y="1477727"/>
            <a:ext cx="662892" cy="461665"/>
          </a:xfrm>
          <a:prstGeom prst="rect">
            <a:avLst/>
          </a:prstGeom>
          <a:noFill/>
        </p:spPr>
        <p:txBody>
          <a:bodyPr wrap="square" rtlCol="0">
            <a:spAutoFit/>
          </a:bodyPr>
          <a:lstStyle/>
          <a:p>
            <a:r>
              <a:rPr lang="en-US" sz="2400" b="1" dirty="0">
                <a:solidFill>
                  <a:srgbClr val="FF0000"/>
                </a:solidFill>
              </a:rPr>
              <a:t>few</a:t>
            </a:r>
          </a:p>
        </p:txBody>
      </p:sp>
      <p:sp>
        <p:nvSpPr>
          <p:cNvPr id="75" name="TextBox 74">
            <a:extLst>
              <a:ext uri="{FF2B5EF4-FFF2-40B4-BE49-F238E27FC236}">
                <a16:creationId xmlns:a16="http://schemas.microsoft.com/office/drawing/2014/main" id="{A950A919-81BB-4AC2-8B4B-1BC0F50A273E}"/>
              </a:ext>
            </a:extLst>
          </p:cNvPr>
          <p:cNvSpPr txBox="1"/>
          <p:nvPr/>
        </p:nvSpPr>
        <p:spPr>
          <a:xfrm>
            <a:off x="636930" y="6330198"/>
            <a:ext cx="953698" cy="461665"/>
          </a:xfrm>
          <a:prstGeom prst="rect">
            <a:avLst/>
          </a:prstGeom>
          <a:noFill/>
        </p:spPr>
        <p:txBody>
          <a:bodyPr wrap="square" rtlCol="0">
            <a:spAutoFit/>
          </a:bodyPr>
          <a:lstStyle/>
          <a:p>
            <a:r>
              <a:rPr lang="en-US" sz="2400" b="1" dirty="0">
                <a:solidFill>
                  <a:srgbClr val="FF0000"/>
                </a:solidFill>
              </a:rPr>
              <a:t>many</a:t>
            </a:r>
          </a:p>
        </p:txBody>
      </p:sp>
      <p:sp>
        <p:nvSpPr>
          <p:cNvPr id="25" name="Right Arrow 24"/>
          <p:cNvSpPr/>
          <p:nvPr/>
        </p:nvSpPr>
        <p:spPr>
          <a:xfrm rot="5400000">
            <a:off x="-1167015" y="3759517"/>
            <a:ext cx="4508745" cy="828756"/>
          </a:xfrm>
          <a:prstGeom prst="rightArrow">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number of segment</a:t>
            </a:r>
          </a:p>
        </p:txBody>
      </p:sp>
      <p:grpSp>
        <p:nvGrpSpPr>
          <p:cNvPr id="30" name="Group 29"/>
          <p:cNvGrpSpPr/>
          <p:nvPr/>
        </p:nvGrpSpPr>
        <p:grpSpPr>
          <a:xfrm>
            <a:off x="1677031" y="1459993"/>
            <a:ext cx="878728" cy="5331870"/>
            <a:chOff x="8003568" y="1146137"/>
            <a:chExt cx="878728" cy="5331870"/>
          </a:xfrm>
        </p:grpSpPr>
        <p:sp>
          <p:nvSpPr>
            <p:cNvPr id="76" name="Right Arrow 75"/>
            <p:cNvSpPr/>
            <p:nvPr/>
          </p:nvSpPr>
          <p:spPr>
            <a:xfrm rot="5400000">
              <a:off x="6155024" y="3452684"/>
              <a:ext cx="4508745" cy="811657"/>
            </a:xfrm>
            <a:prstGeom prst="rightArrow">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position information</a:t>
              </a:r>
            </a:p>
          </p:txBody>
        </p:sp>
        <p:sp>
          <p:nvSpPr>
            <p:cNvPr id="78" name="TextBox 77">
              <a:extLst>
                <a:ext uri="{FF2B5EF4-FFF2-40B4-BE49-F238E27FC236}">
                  <a16:creationId xmlns:a16="http://schemas.microsoft.com/office/drawing/2014/main" id="{A950A919-81BB-4AC2-8B4B-1BC0F50A273E}"/>
                </a:ext>
              </a:extLst>
            </p:cNvPr>
            <p:cNvSpPr txBox="1"/>
            <p:nvPr/>
          </p:nvSpPr>
          <p:spPr>
            <a:xfrm>
              <a:off x="8064880" y="1146137"/>
              <a:ext cx="817416" cy="461665"/>
            </a:xfrm>
            <a:prstGeom prst="rect">
              <a:avLst/>
            </a:prstGeom>
            <a:noFill/>
          </p:spPr>
          <p:txBody>
            <a:bodyPr wrap="square" rtlCol="0">
              <a:spAutoFit/>
            </a:bodyPr>
            <a:lstStyle/>
            <a:p>
              <a:r>
                <a:rPr lang="en-US" sz="2400" b="1" dirty="0">
                  <a:solidFill>
                    <a:srgbClr val="FF0000"/>
                  </a:solidFill>
                </a:rPr>
                <a:t>poor</a:t>
              </a:r>
            </a:p>
          </p:txBody>
        </p:sp>
        <p:sp>
          <p:nvSpPr>
            <p:cNvPr id="79" name="TextBox 78">
              <a:extLst>
                <a:ext uri="{FF2B5EF4-FFF2-40B4-BE49-F238E27FC236}">
                  <a16:creationId xmlns:a16="http://schemas.microsoft.com/office/drawing/2014/main" id="{A950A919-81BB-4AC2-8B4B-1BC0F50A273E}"/>
                </a:ext>
              </a:extLst>
            </p:cNvPr>
            <p:cNvSpPr txBox="1"/>
            <p:nvPr/>
          </p:nvSpPr>
          <p:spPr>
            <a:xfrm>
              <a:off x="8096559" y="6016342"/>
              <a:ext cx="726451" cy="461665"/>
            </a:xfrm>
            <a:prstGeom prst="rect">
              <a:avLst/>
            </a:prstGeom>
            <a:noFill/>
          </p:spPr>
          <p:txBody>
            <a:bodyPr wrap="square" rtlCol="0">
              <a:spAutoFit/>
            </a:bodyPr>
            <a:lstStyle/>
            <a:p>
              <a:r>
                <a:rPr lang="en-US" sz="2400" b="1" dirty="0">
                  <a:solidFill>
                    <a:srgbClr val="FF0000"/>
                  </a:solidFill>
                </a:rPr>
                <a:t>rich</a:t>
              </a:r>
            </a:p>
          </p:txBody>
        </p:sp>
      </p:grpSp>
      <p:grpSp>
        <p:nvGrpSpPr>
          <p:cNvPr id="43" name="Group 42"/>
          <p:cNvGrpSpPr/>
          <p:nvPr/>
        </p:nvGrpSpPr>
        <p:grpSpPr>
          <a:xfrm>
            <a:off x="2671583" y="1477727"/>
            <a:ext cx="822416" cy="5317930"/>
            <a:chOff x="9719353" y="1160076"/>
            <a:chExt cx="822416" cy="5317930"/>
          </a:xfrm>
        </p:grpSpPr>
        <p:sp>
          <p:nvSpPr>
            <p:cNvPr id="77" name="Right Arrow 76"/>
            <p:cNvSpPr/>
            <p:nvPr/>
          </p:nvSpPr>
          <p:spPr>
            <a:xfrm rot="5400000">
              <a:off x="7864711" y="3458783"/>
              <a:ext cx="4508745" cy="799461"/>
            </a:xfrm>
            <a:prstGeom prst="rightArrow">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sequence information</a:t>
              </a:r>
            </a:p>
          </p:txBody>
        </p:sp>
        <p:sp>
          <p:nvSpPr>
            <p:cNvPr id="80" name="TextBox 79">
              <a:extLst>
                <a:ext uri="{FF2B5EF4-FFF2-40B4-BE49-F238E27FC236}">
                  <a16:creationId xmlns:a16="http://schemas.microsoft.com/office/drawing/2014/main" id="{A950A919-81BB-4AC2-8B4B-1BC0F50A273E}"/>
                </a:ext>
              </a:extLst>
            </p:cNvPr>
            <p:cNvSpPr txBox="1"/>
            <p:nvPr/>
          </p:nvSpPr>
          <p:spPr>
            <a:xfrm>
              <a:off x="9757528" y="6016341"/>
              <a:ext cx="784241" cy="461665"/>
            </a:xfrm>
            <a:prstGeom prst="rect">
              <a:avLst/>
            </a:prstGeom>
            <a:noFill/>
          </p:spPr>
          <p:txBody>
            <a:bodyPr wrap="square" rtlCol="0">
              <a:spAutoFit/>
            </a:bodyPr>
            <a:lstStyle/>
            <a:p>
              <a:r>
                <a:rPr lang="en-US" sz="2400" b="1" dirty="0">
                  <a:solidFill>
                    <a:srgbClr val="FF0000"/>
                  </a:solidFill>
                </a:rPr>
                <a:t>poor</a:t>
              </a:r>
            </a:p>
          </p:txBody>
        </p:sp>
        <p:sp>
          <p:nvSpPr>
            <p:cNvPr id="81" name="TextBox 80">
              <a:extLst>
                <a:ext uri="{FF2B5EF4-FFF2-40B4-BE49-F238E27FC236}">
                  <a16:creationId xmlns:a16="http://schemas.microsoft.com/office/drawing/2014/main" id="{A950A919-81BB-4AC2-8B4B-1BC0F50A273E}"/>
                </a:ext>
              </a:extLst>
            </p:cNvPr>
            <p:cNvSpPr txBox="1"/>
            <p:nvPr/>
          </p:nvSpPr>
          <p:spPr>
            <a:xfrm>
              <a:off x="9786424" y="1160076"/>
              <a:ext cx="726451" cy="461665"/>
            </a:xfrm>
            <a:prstGeom prst="rect">
              <a:avLst/>
            </a:prstGeom>
            <a:noFill/>
          </p:spPr>
          <p:txBody>
            <a:bodyPr wrap="square" rtlCol="0">
              <a:spAutoFit/>
            </a:bodyPr>
            <a:lstStyle/>
            <a:p>
              <a:r>
                <a:rPr lang="en-US" sz="2400" b="1" dirty="0">
                  <a:solidFill>
                    <a:srgbClr val="FF0000"/>
                  </a:solidFill>
                </a:rPr>
                <a:t>rich</a:t>
              </a:r>
            </a:p>
          </p:txBody>
        </p:sp>
      </p:grpSp>
      <p:sp>
        <p:nvSpPr>
          <p:cNvPr id="40" name="TextBox 39">
            <a:extLst>
              <a:ext uri="{FF2B5EF4-FFF2-40B4-BE49-F238E27FC236}">
                <a16:creationId xmlns:a16="http://schemas.microsoft.com/office/drawing/2014/main" id="{F017643C-79BA-4DE9-851A-D7132C0B4187}"/>
              </a:ext>
            </a:extLst>
          </p:cNvPr>
          <p:cNvSpPr txBox="1"/>
          <p:nvPr/>
        </p:nvSpPr>
        <p:spPr>
          <a:xfrm>
            <a:off x="3548983" y="1939392"/>
            <a:ext cx="633507" cy="461665"/>
          </a:xfrm>
          <a:prstGeom prst="rect">
            <a:avLst/>
          </a:prstGeom>
          <a:noFill/>
        </p:spPr>
        <p:txBody>
          <a:bodyPr wrap="none" rtlCol="0">
            <a:spAutoFit/>
          </a:bodyPr>
          <a:lstStyle/>
          <a:p>
            <a:r>
              <a:rPr lang="en-US" sz="2400" dirty="0"/>
              <a:t>k=2</a:t>
            </a:r>
          </a:p>
        </p:txBody>
      </p:sp>
      <p:sp>
        <p:nvSpPr>
          <p:cNvPr id="41" name="TextBox 40">
            <a:extLst>
              <a:ext uri="{FF2B5EF4-FFF2-40B4-BE49-F238E27FC236}">
                <a16:creationId xmlns:a16="http://schemas.microsoft.com/office/drawing/2014/main" id="{F017643C-79BA-4DE9-851A-D7132C0B4187}"/>
              </a:ext>
            </a:extLst>
          </p:cNvPr>
          <p:cNvSpPr txBox="1"/>
          <p:nvPr/>
        </p:nvSpPr>
        <p:spPr>
          <a:xfrm>
            <a:off x="3548983" y="2474860"/>
            <a:ext cx="633507" cy="461665"/>
          </a:xfrm>
          <a:prstGeom prst="rect">
            <a:avLst/>
          </a:prstGeom>
          <a:noFill/>
        </p:spPr>
        <p:txBody>
          <a:bodyPr wrap="none" rtlCol="0">
            <a:spAutoFit/>
          </a:bodyPr>
          <a:lstStyle/>
          <a:p>
            <a:r>
              <a:rPr lang="en-US" sz="2400" dirty="0"/>
              <a:t>k=3</a:t>
            </a:r>
          </a:p>
        </p:txBody>
      </p:sp>
      <p:sp>
        <p:nvSpPr>
          <p:cNvPr id="42" name="TextBox 41">
            <a:extLst>
              <a:ext uri="{FF2B5EF4-FFF2-40B4-BE49-F238E27FC236}">
                <a16:creationId xmlns:a16="http://schemas.microsoft.com/office/drawing/2014/main" id="{F017643C-79BA-4DE9-851A-D7132C0B4187}"/>
              </a:ext>
            </a:extLst>
          </p:cNvPr>
          <p:cNvSpPr txBox="1"/>
          <p:nvPr/>
        </p:nvSpPr>
        <p:spPr>
          <a:xfrm>
            <a:off x="3548983" y="3010328"/>
            <a:ext cx="633507" cy="461665"/>
          </a:xfrm>
          <a:prstGeom prst="rect">
            <a:avLst/>
          </a:prstGeom>
          <a:noFill/>
        </p:spPr>
        <p:txBody>
          <a:bodyPr wrap="none" rtlCol="0">
            <a:spAutoFit/>
          </a:bodyPr>
          <a:lstStyle/>
          <a:p>
            <a:r>
              <a:rPr lang="en-US" sz="2400" dirty="0"/>
              <a:t>k=4</a:t>
            </a:r>
          </a:p>
        </p:txBody>
      </p:sp>
      <p:sp>
        <p:nvSpPr>
          <p:cNvPr id="44" name="TextBox 43">
            <a:extLst>
              <a:ext uri="{FF2B5EF4-FFF2-40B4-BE49-F238E27FC236}">
                <a16:creationId xmlns:a16="http://schemas.microsoft.com/office/drawing/2014/main" id="{F017643C-79BA-4DE9-851A-D7132C0B4187}"/>
              </a:ext>
            </a:extLst>
          </p:cNvPr>
          <p:cNvSpPr txBox="1"/>
          <p:nvPr/>
        </p:nvSpPr>
        <p:spPr>
          <a:xfrm>
            <a:off x="3548982" y="3545796"/>
            <a:ext cx="633507" cy="461665"/>
          </a:xfrm>
          <a:prstGeom prst="rect">
            <a:avLst/>
          </a:prstGeom>
          <a:noFill/>
        </p:spPr>
        <p:txBody>
          <a:bodyPr wrap="none" rtlCol="0">
            <a:spAutoFit/>
          </a:bodyPr>
          <a:lstStyle/>
          <a:p>
            <a:r>
              <a:rPr lang="en-US" sz="2400" dirty="0"/>
              <a:t>k=5</a:t>
            </a:r>
          </a:p>
        </p:txBody>
      </p:sp>
      <p:sp>
        <p:nvSpPr>
          <p:cNvPr id="45" name="TextBox 44">
            <a:extLst>
              <a:ext uri="{FF2B5EF4-FFF2-40B4-BE49-F238E27FC236}">
                <a16:creationId xmlns:a16="http://schemas.microsoft.com/office/drawing/2014/main" id="{F017643C-79BA-4DE9-851A-D7132C0B4187}"/>
              </a:ext>
            </a:extLst>
          </p:cNvPr>
          <p:cNvSpPr txBox="1"/>
          <p:nvPr/>
        </p:nvSpPr>
        <p:spPr>
          <a:xfrm>
            <a:off x="3548980" y="4081264"/>
            <a:ext cx="633507" cy="461665"/>
          </a:xfrm>
          <a:prstGeom prst="rect">
            <a:avLst/>
          </a:prstGeom>
          <a:noFill/>
        </p:spPr>
        <p:txBody>
          <a:bodyPr wrap="none" rtlCol="0">
            <a:spAutoFit/>
          </a:bodyPr>
          <a:lstStyle/>
          <a:p>
            <a:r>
              <a:rPr lang="en-US" sz="2400" dirty="0"/>
              <a:t>k=6</a:t>
            </a:r>
          </a:p>
        </p:txBody>
      </p:sp>
      <p:sp>
        <p:nvSpPr>
          <p:cNvPr id="46" name="TextBox 45">
            <a:extLst>
              <a:ext uri="{FF2B5EF4-FFF2-40B4-BE49-F238E27FC236}">
                <a16:creationId xmlns:a16="http://schemas.microsoft.com/office/drawing/2014/main" id="{F017643C-79BA-4DE9-851A-D7132C0B4187}"/>
              </a:ext>
            </a:extLst>
          </p:cNvPr>
          <p:cNvSpPr txBox="1"/>
          <p:nvPr/>
        </p:nvSpPr>
        <p:spPr>
          <a:xfrm>
            <a:off x="3555392" y="4616732"/>
            <a:ext cx="633507" cy="461665"/>
          </a:xfrm>
          <a:prstGeom prst="rect">
            <a:avLst/>
          </a:prstGeom>
          <a:noFill/>
        </p:spPr>
        <p:txBody>
          <a:bodyPr wrap="none" rtlCol="0">
            <a:spAutoFit/>
          </a:bodyPr>
          <a:lstStyle/>
          <a:p>
            <a:r>
              <a:rPr lang="en-US" sz="2400" dirty="0"/>
              <a:t>k=7</a:t>
            </a:r>
          </a:p>
        </p:txBody>
      </p:sp>
      <p:sp>
        <p:nvSpPr>
          <p:cNvPr id="47" name="TextBox 46">
            <a:extLst>
              <a:ext uri="{FF2B5EF4-FFF2-40B4-BE49-F238E27FC236}">
                <a16:creationId xmlns:a16="http://schemas.microsoft.com/office/drawing/2014/main" id="{F017643C-79BA-4DE9-851A-D7132C0B4187}"/>
              </a:ext>
            </a:extLst>
          </p:cNvPr>
          <p:cNvSpPr txBox="1"/>
          <p:nvPr/>
        </p:nvSpPr>
        <p:spPr>
          <a:xfrm>
            <a:off x="3548980" y="5622710"/>
            <a:ext cx="639919" cy="461665"/>
          </a:xfrm>
          <a:prstGeom prst="rect">
            <a:avLst/>
          </a:prstGeom>
          <a:noFill/>
        </p:spPr>
        <p:txBody>
          <a:bodyPr wrap="none" rtlCol="0">
            <a:spAutoFit/>
          </a:bodyPr>
          <a:lstStyle/>
          <a:p>
            <a:r>
              <a:rPr lang="en-US" sz="2400" dirty="0"/>
              <a:t>k=n</a:t>
            </a:r>
          </a:p>
        </p:txBody>
      </p:sp>
      <p:grpSp>
        <p:nvGrpSpPr>
          <p:cNvPr id="48" name="Group 47"/>
          <p:cNvGrpSpPr/>
          <p:nvPr/>
        </p:nvGrpSpPr>
        <p:grpSpPr>
          <a:xfrm>
            <a:off x="8482339" y="1477727"/>
            <a:ext cx="976163" cy="5317930"/>
            <a:chOff x="9719353" y="1160076"/>
            <a:chExt cx="976163" cy="5317930"/>
          </a:xfrm>
        </p:grpSpPr>
        <p:sp>
          <p:nvSpPr>
            <p:cNvPr id="49" name="Right Arrow 48"/>
            <p:cNvSpPr/>
            <p:nvPr/>
          </p:nvSpPr>
          <p:spPr>
            <a:xfrm rot="5400000">
              <a:off x="7864711" y="3458783"/>
              <a:ext cx="4508745" cy="799461"/>
            </a:xfrm>
            <a:prstGeom prst="rightArrow">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z value</a:t>
              </a:r>
            </a:p>
          </p:txBody>
        </p:sp>
        <p:sp>
          <p:nvSpPr>
            <p:cNvPr id="50" name="TextBox 49">
              <a:extLst>
                <a:ext uri="{FF2B5EF4-FFF2-40B4-BE49-F238E27FC236}">
                  <a16:creationId xmlns:a16="http://schemas.microsoft.com/office/drawing/2014/main" id="{A950A919-81BB-4AC2-8B4B-1BC0F50A273E}"/>
                </a:ext>
              </a:extLst>
            </p:cNvPr>
            <p:cNvSpPr txBox="1"/>
            <p:nvPr/>
          </p:nvSpPr>
          <p:spPr>
            <a:xfrm>
              <a:off x="9757528" y="6016341"/>
              <a:ext cx="784241" cy="461665"/>
            </a:xfrm>
            <a:prstGeom prst="rect">
              <a:avLst/>
            </a:prstGeom>
            <a:noFill/>
          </p:spPr>
          <p:txBody>
            <a:bodyPr wrap="square" rtlCol="0">
              <a:spAutoFit/>
            </a:bodyPr>
            <a:lstStyle/>
            <a:p>
              <a:r>
                <a:rPr lang="en-US" sz="2400" b="1" dirty="0">
                  <a:solidFill>
                    <a:srgbClr val="FF0000"/>
                  </a:solidFill>
                </a:rPr>
                <a:t>big</a:t>
              </a:r>
            </a:p>
          </p:txBody>
        </p:sp>
        <p:sp>
          <p:nvSpPr>
            <p:cNvPr id="51" name="TextBox 50">
              <a:extLst>
                <a:ext uri="{FF2B5EF4-FFF2-40B4-BE49-F238E27FC236}">
                  <a16:creationId xmlns:a16="http://schemas.microsoft.com/office/drawing/2014/main" id="{A950A919-81BB-4AC2-8B4B-1BC0F50A273E}"/>
                </a:ext>
              </a:extLst>
            </p:cNvPr>
            <p:cNvSpPr txBox="1"/>
            <p:nvPr/>
          </p:nvSpPr>
          <p:spPr>
            <a:xfrm>
              <a:off x="9786424" y="1160076"/>
              <a:ext cx="909092" cy="461665"/>
            </a:xfrm>
            <a:prstGeom prst="rect">
              <a:avLst/>
            </a:prstGeom>
            <a:noFill/>
          </p:spPr>
          <p:txBody>
            <a:bodyPr wrap="square" rtlCol="0">
              <a:spAutoFit/>
            </a:bodyPr>
            <a:lstStyle/>
            <a:p>
              <a:r>
                <a:rPr lang="en-US" sz="2400" b="1" dirty="0">
                  <a:solidFill>
                    <a:srgbClr val="FF0000"/>
                  </a:solidFill>
                </a:rPr>
                <a:t>small</a:t>
              </a:r>
            </a:p>
          </p:txBody>
        </p:sp>
      </p:grpSp>
      <p:grpSp>
        <p:nvGrpSpPr>
          <p:cNvPr id="13" name="Group 12"/>
          <p:cNvGrpSpPr/>
          <p:nvPr/>
        </p:nvGrpSpPr>
        <p:grpSpPr>
          <a:xfrm>
            <a:off x="3688422" y="1906429"/>
            <a:ext cx="4963145" cy="3171968"/>
            <a:chOff x="3688422" y="1906429"/>
            <a:chExt cx="4963145" cy="3171968"/>
          </a:xfrm>
        </p:grpSpPr>
        <p:sp>
          <p:nvSpPr>
            <p:cNvPr id="2" name="Right Bracket 1"/>
            <p:cNvSpPr/>
            <p:nvPr/>
          </p:nvSpPr>
          <p:spPr>
            <a:xfrm>
              <a:off x="4188899" y="1939392"/>
              <a:ext cx="249541" cy="461665"/>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F017643C-79BA-4DE9-851A-D7132C0B4187}"/>
                </a:ext>
              </a:extLst>
            </p:cNvPr>
            <p:cNvSpPr txBox="1"/>
            <p:nvPr/>
          </p:nvSpPr>
          <p:spPr>
            <a:xfrm>
              <a:off x="4429585" y="1906429"/>
              <a:ext cx="615874" cy="461665"/>
            </a:xfrm>
            <a:prstGeom prst="rect">
              <a:avLst/>
            </a:prstGeom>
            <a:noFill/>
          </p:spPr>
          <p:txBody>
            <a:bodyPr wrap="none" rtlCol="0">
              <a:spAutoFit/>
            </a:bodyPr>
            <a:lstStyle/>
            <a:p>
              <a:r>
                <a:rPr lang="en-US" sz="2400" dirty="0"/>
                <a:t>z=2</a:t>
              </a:r>
            </a:p>
          </p:txBody>
        </p:sp>
        <p:sp>
          <p:nvSpPr>
            <p:cNvPr id="59" name="Right Bracket 58"/>
            <p:cNvSpPr/>
            <p:nvPr/>
          </p:nvSpPr>
          <p:spPr>
            <a:xfrm>
              <a:off x="4925467" y="1906429"/>
              <a:ext cx="249541" cy="1030096"/>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F017643C-79BA-4DE9-851A-D7132C0B4187}"/>
                </a:ext>
              </a:extLst>
            </p:cNvPr>
            <p:cNvSpPr txBox="1"/>
            <p:nvPr/>
          </p:nvSpPr>
          <p:spPr>
            <a:xfrm>
              <a:off x="5182013" y="2191444"/>
              <a:ext cx="615874" cy="461665"/>
            </a:xfrm>
            <a:prstGeom prst="rect">
              <a:avLst/>
            </a:prstGeom>
            <a:noFill/>
          </p:spPr>
          <p:txBody>
            <a:bodyPr wrap="none" rtlCol="0">
              <a:spAutoFit/>
            </a:bodyPr>
            <a:lstStyle/>
            <a:p>
              <a:r>
                <a:rPr lang="en-US" sz="2400" dirty="0"/>
                <a:t>z=3</a:t>
              </a:r>
            </a:p>
          </p:txBody>
        </p:sp>
        <p:sp>
          <p:nvSpPr>
            <p:cNvPr id="61" name="Right Bracket 60"/>
            <p:cNvSpPr/>
            <p:nvPr/>
          </p:nvSpPr>
          <p:spPr>
            <a:xfrm>
              <a:off x="5638731" y="1906429"/>
              <a:ext cx="249541" cy="1565564"/>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F017643C-79BA-4DE9-851A-D7132C0B4187}"/>
                </a:ext>
              </a:extLst>
            </p:cNvPr>
            <p:cNvSpPr txBox="1"/>
            <p:nvPr/>
          </p:nvSpPr>
          <p:spPr>
            <a:xfrm>
              <a:off x="5877895" y="2458378"/>
              <a:ext cx="615874" cy="461665"/>
            </a:xfrm>
            <a:prstGeom prst="rect">
              <a:avLst/>
            </a:prstGeom>
            <a:noFill/>
          </p:spPr>
          <p:txBody>
            <a:bodyPr wrap="none" rtlCol="0">
              <a:spAutoFit/>
            </a:bodyPr>
            <a:lstStyle/>
            <a:p>
              <a:r>
                <a:rPr lang="en-US" sz="2400" dirty="0"/>
                <a:t>z=4</a:t>
              </a:r>
            </a:p>
          </p:txBody>
        </p:sp>
        <p:sp>
          <p:nvSpPr>
            <p:cNvPr id="67" name="Right Bracket 66"/>
            <p:cNvSpPr/>
            <p:nvPr/>
          </p:nvSpPr>
          <p:spPr>
            <a:xfrm>
              <a:off x="6376929" y="1912521"/>
              <a:ext cx="249541" cy="2094939"/>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F017643C-79BA-4DE9-851A-D7132C0B4187}"/>
                </a:ext>
              </a:extLst>
            </p:cNvPr>
            <p:cNvSpPr txBox="1"/>
            <p:nvPr/>
          </p:nvSpPr>
          <p:spPr>
            <a:xfrm>
              <a:off x="6621553" y="2779495"/>
              <a:ext cx="615874" cy="461665"/>
            </a:xfrm>
            <a:prstGeom prst="rect">
              <a:avLst/>
            </a:prstGeom>
            <a:noFill/>
          </p:spPr>
          <p:txBody>
            <a:bodyPr wrap="none" rtlCol="0">
              <a:spAutoFit/>
            </a:bodyPr>
            <a:lstStyle/>
            <a:p>
              <a:r>
                <a:rPr lang="en-US" sz="2400" dirty="0"/>
                <a:t>z=5</a:t>
              </a:r>
            </a:p>
          </p:txBody>
        </p:sp>
        <p:sp>
          <p:nvSpPr>
            <p:cNvPr id="69" name="Right Bracket 68"/>
            <p:cNvSpPr/>
            <p:nvPr/>
          </p:nvSpPr>
          <p:spPr>
            <a:xfrm>
              <a:off x="7115670" y="1936166"/>
              <a:ext cx="249541" cy="2606763"/>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F017643C-79BA-4DE9-851A-D7132C0B4187}"/>
                </a:ext>
              </a:extLst>
            </p:cNvPr>
            <p:cNvSpPr txBox="1"/>
            <p:nvPr/>
          </p:nvSpPr>
          <p:spPr>
            <a:xfrm>
              <a:off x="7344663" y="2959990"/>
              <a:ext cx="615874" cy="461665"/>
            </a:xfrm>
            <a:prstGeom prst="rect">
              <a:avLst/>
            </a:prstGeom>
            <a:noFill/>
          </p:spPr>
          <p:txBody>
            <a:bodyPr wrap="none" rtlCol="0">
              <a:spAutoFit/>
            </a:bodyPr>
            <a:lstStyle/>
            <a:p>
              <a:r>
                <a:rPr lang="en-US" sz="2400" dirty="0"/>
                <a:t>z=6</a:t>
              </a:r>
            </a:p>
          </p:txBody>
        </p:sp>
        <p:sp>
          <p:nvSpPr>
            <p:cNvPr id="93" name="Right Bracket 92"/>
            <p:cNvSpPr/>
            <p:nvPr/>
          </p:nvSpPr>
          <p:spPr>
            <a:xfrm>
              <a:off x="7805421" y="1917996"/>
              <a:ext cx="249541" cy="3160401"/>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a:extLst>
                <a:ext uri="{FF2B5EF4-FFF2-40B4-BE49-F238E27FC236}">
                  <a16:creationId xmlns:a16="http://schemas.microsoft.com/office/drawing/2014/main" id="{F017643C-79BA-4DE9-851A-D7132C0B4187}"/>
                </a:ext>
              </a:extLst>
            </p:cNvPr>
            <p:cNvSpPr txBox="1"/>
            <p:nvPr/>
          </p:nvSpPr>
          <p:spPr>
            <a:xfrm>
              <a:off x="8035693" y="3381770"/>
              <a:ext cx="615874" cy="461665"/>
            </a:xfrm>
            <a:prstGeom prst="rect">
              <a:avLst/>
            </a:prstGeom>
            <a:noFill/>
          </p:spPr>
          <p:txBody>
            <a:bodyPr wrap="none" rtlCol="0">
              <a:spAutoFit/>
            </a:bodyPr>
            <a:lstStyle/>
            <a:p>
              <a:r>
                <a:rPr lang="en-US" sz="2400" dirty="0"/>
                <a:t>z=7</a:t>
              </a:r>
            </a:p>
          </p:txBody>
        </p:sp>
        <p:cxnSp>
          <p:nvCxnSpPr>
            <p:cNvPr id="95" name="Straight Connector 94"/>
            <p:cNvCxnSpPr/>
            <p:nvPr/>
          </p:nvCxnSpPr>
          <p:spPr>
            <a:xfrm>
              <a:off x="3688422" y="2936525"/>
              <a:ext cx="1140436" cy="1033"/>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3688422" y="3469430"/>
              <a:ext cx="1877004" cy="2563"/>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88422" y="4007460"/>
              <a:ext cx="2590268"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688422" y="4542929"/>
              <a:ext cx="3371104" cy="771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688422" y="5078397"/>
              <a:ext cx="4046659"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F017643C-79BA-4DE9-851A-D7132C0B4187}"/>
              </a:ext>
            </a:extLst>
          </p:cNvPr>
          <p:cNvSpPr txBox="1"/>
          <p:nvPr/>
        </p:nvSpPr>
        <p:spPr>
          <a:xfrm>
            <a:off x="9076954" y="5376489"/>
            <a:ext cx="2793568" cy="707886"/>
          </a:xfrm>
          <a:prstGeom prst="rect">
            <a:avLst/>
          </a:prstGeom>
          <a:noFill/>
        </p:spPr>
        <p:txBody>
          <a:bodyPr wrap="square" rtlCol="0">
            <a:spAutoFit/>
          </a:bodyPr>
          <a:lstStyle/>
          <a:p>
            <a:r>
              <a:rPr lang="en-US" sz="2000" b="1" dirty="0"/>
              <a:t>More rich position </a:t>
            </a:r>
          </a:p>
          <a:p>
            <a:r>
              <a:rPr lang="en-US" sz="2000" b="1" dirty="0"/>
              <a:t>&amp; sequence information</a:t>
            </a:r>
          </a:p>
        </p:txBody>
      </p:sp>
      <p:sp>
        <p:nvSpPr>
          <p:cNvPr id="101" name="Callout: Line 25">
            <a:extLst>
              <a:ext uri="{FF2B5EF4-FFF2-40B4-BE49-F238E27FC236}">
                <a16:creationId xmlns:a16="http://schemas.microsoft.com/office/drawing/2014/main" id="{49EDED1D-E522-4B0C-80E5-5D17108E590B}"/>
              </a:ext>
            </a:extLst>
          </p:cNvPr>
          <p:cNvSpPr/>
          <p:nvPr/>
        </p:nvSpPr>
        <p:spPr>
          <a:xfrm>
            <a:off x="9317859" y="3843435"/>
            <a:ext cx="2716378" cy="1353667"/>
          </a:xfrm>
          <a:prstGeom prst="borderCallout1">
            <a:avLst>
              <a:gd name="adj1" fmla="val 100664"/>
              <a:gd name="adj2" fmla="val 51469"/>
              <a:gd name="adj3" fmla="val 123418"/>
              <a:gd name="adj4" fmla="val 51184"/>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b="1" dirty="0"/>
              <a:t>Problem:</a:t>
            </a:r>
          </a:p>
          <a:p>
            <a:r>
              <a:rPr lang="en-US" sz="2000" b="1" dirty="0"/>
              <a:t>The poor information may include in the feature representation</a:t>
            </a:r>
          </a:p>
        </p:txBody>
      </p:sp>
      <p:sp>
        <p:nvSpPr>
          <p:cNvPr id="52" name="Callout: Line 25">
            <a:extLst>
              <a:ext uri="{FF2B5EF4-FFF2-40B4-BE49-F238E27FC236}">
                <a16:creationId xmlns:a16="http://schemas.microsoft.com/office/drawing/2014/main" id="{D3B8D8DB-0651-4E83-9BF3-8DC0C04E8E4A}"/>
              </a:ext>
            </a:extLst>
          </p:cNvPr>
          <p:cNvSpPr/>
          <p:nvPr/>
        </p:nvSpPr>
        <p:spPr>
          <a:xfrm>
            <a:off x="9317859" y="2653109"/>
            <a:ext cx="2716378" cy="823155"/>
          </a:xfrm>
          <a:prstGeom prst="borderCallout1">
            <a:avLst>
              <a:gd name="adj1" fmla="val 100664"/>
              <a:gd name="adj2" fmla="val 51469"/>
              <a:gd name="adj3" fmla="val 98985"/>
              <a:gd name="adj4" fmla="val 69090"/>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sz="2800" b="1" dirty="0"/>
              <a:t>Which z value should we use?</a:t>
            </a:r>
          </a:p>
        </p:txBody>
      </p:sp>
    </p:spTree>
    <p:extLst>
      <p:ext uri="{BB962C8B-B14F-4D97-AF65-F5344CB8AC3E}">
        <p14:creationId xmlns:p14="http://schemas.microsoft.com/office/powerpoint/2010/main" val="43602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1000"/>
                                        <p:tgtEl>
                                          <p:spTgt spid="48"/>
                                        </p:tgtEl>
                                      </p:cBhvr>
                                    </p:animEffect>
                                    <p:anim calcmode="lin" valueType="num">
                                      <p:cBhvr>
                                        <p:cTn id="12" dur="1000" fill="hold"/>
                                        <p:tgtEl>
                                          <p:spTgt spid="48"/>
                                        </p:tgtEl>
                                        <p:attrNameLst>
                                          <p:attrName>ppt_x</p:attrName>
                                        </p:attrNameLst>
                                      </p:cBhvr>
                                      <p:tavLst>
                                        <p:tav tm="0">
                                          <p:val>
                                            <p:strVal val="#ppt_x"/>
                                          </p:val>
                                        </p:tav>
                                        <p:tav tm="100000">
                                          <p:val>
                                            <p:strVal val="#ppt_x"/>
                                          </p:val>
                                        </p:tav>
                                      </p:tavLst>
                                    </p:anim>
                                    <p:anim calcmode="lin" valueType="num">
                                      <p:cBhvr>
                                        <p:cTn id="1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p:cNvPicPr>
            <a:picLocks noChangeAspect="1"/>
          </p:cNvPicPr>
          <p:nvPr/>
        </p:nvPicPr>
        <p:blipFill>
          <a:blip r:embed="rId3"/>
          <a:stretch>
            <a:fillRect/>
          </a:stretch>
        </p:blipFill>
        <p:spPr>
          <a:xfrm>
            <a:off x="5668125" y="1651564"/>
            <a:ext cx="6137014" cy="5034968"/>
          </a:xfrm>
          <a:prstGeom prst="rect">
            <a:avLst/>
          </a:prstGeom>
        </p:spPr>
      </p:pic>
      <p:sp>
        <p:nvSpPr>
          <p:cNvPr id="84" name="Rectangle 83"/>
          <p:cNvSpPr/>
          <p:nvPr/>
        </p:nvSpPr>
        <p:spPr>
          <a:xfrm>
            <a:off x="8843736" y="6363844"/>
            <a:ext cx="447675" cy="43553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Z</a:t>
            </a:r>
          </a:p>
        </p:txBody>
      </p:sp>
      <p:sp>
        <p:nvSpPr>
          <p:cNvPr id="85" name="Rectangle 84"/>
          <p:cNvSpPr/>
          <p:nvPr/>
        </p:nvSpPr>
        <p:spPr>
          <a:xfrm rot="16200000">
            <a:off x="4920269" y="3647380"/>
            <a:ext cx="1650479" cy="35409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Accuracy</a:t>
            </a:r>
          </a:p>
        </p:txBody>
      </p:sp>
      <p:sp>
        <p:nvSpPr>
          <p:cNvPr id="2" name="Title 1"/>
          <p:cNvSpPr>
            <a:spLocks noGrp="1"/>
          </p:cNvSpPr>
          <p:nvPr>
            <p:ph type="title"/>
          </p:nvPr>
        </p:nvSpPr>
        <p:spPr>
          <a:xfrm>
            <a:off x="838200" y="365126"/>
            <a:ext cx="10515600" cy="567438"/>
          </a:xfrm>
        </p:spPr>
        <p:txBody>
          <a:bodyPr>
            <a:normAutofit fontScale="90000"/>
          </a:bodyPr>
          <a:lstStyle/>
          <a:p>
            <a:r>
              <a:rPr lang="en-US" dirty="0"/>
              <a:t>Classification</a:t>
            </a:r>
          </a:p>
        </p:txBody>
      </p:sp>
      <p:sp>
        <p:nvSpPr>
          <p:cNvPr id="4" name="Slide Number Placeholder 3"/>
          <p:cNvSpPr>
            <a:spLocks noGrp="1"/>
          </p:cNvSpPr>
          <p:nvPr>
            <p:ph type="sldNum" sz="quarter" idx="12"/>
          </p:nvPr>
        </p:nvSpPr>
        <p:spPr/>
        <p:txBody>
          <a:bodyPr/>
          <a:lstStyle/>
          <a:p>
            <a:fld id="{BD437DA5-829E-42D0-AA89-6DBB47C98522}" type="slidenum">
              <a:rPr lang="en-US" smtClean="0"/>
              <a:t>22</a:t>
            </a:fld>
            <a:endParaRPr 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rot="16200000">
            <a:off x="-3244334" y="3228945"/>
            <a:ext cx="6858000" cy="400110"/>
          </a:xfrm>
          <a:prstGeom prst="rect">
            <a:avLst/>
          </a:prstGeom>
          <a:solidFill>
            <a:schemeClr val="accent5"/>
          </a:solidFill>
          <a:ln>
            <a:solidFill>
              <a:schemeClr val="accent5"/>
            </a:solidFill>
          </a:ln>
        </p:spPr>
        <p:txBody>
          <a:bodyPr wrap="square" rtlCol="0">
            <a:spAutoFit/>
          </a:bodyPr>
          <a:lstStyle/>
          <a:p>
            <a:pPr algn="ctr"/>
            <a:r>
              <a:rPr lang="en-US" sz="2000" dirty="0">
                <a:solidFill>
                  <a:schemeClr val="bg1"/>
                </a:solidFill>
              </a:rPr>
              <a:t>Classification</a:t>
            </a:r>
          </a:p>
        </p:txBody>
      </p:sp>
      <p:sp>
        <p:nvSpPr>
          <p:cNvPr id="12" name="Rounded Rectangle 11"/>
          <p:cNvSpPr/>
          <p:nvPr/>
        </p:nvSpPr>
        <p:spPr>
          <a:xfrm>
            <a:off x="597094" y="3824763"/>
            <a:ext cx="1863710" cy="473530"/>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Learning</a:t>
            </a:r>
          </a:p>
        </p:txBody>
      </p:sp>
      <p:sp>
        <p:nvSpPr>
          <p:cNvPr id="13" name="Rounded Rectangle 12"/>
          <p:cNvSpPr/>
          <p:nvPr/>
        </p:nvSpPr>
        <p:spPr>
          <a:xfrm>
            <a:off x="2880522" y="4575517"/>
            <a:ext cx="1803289" cy="544286"/>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Prediction</a:t>
            </a:r>
          </a:p>
        </p:txBody>
      </p:sp>
      <p:sp>
        <p:nvSpPr>
          <p:cNvPr id="16" name="Rectangle 15"/>
          <p:cNvSpPr/>
          <p:nvPr/>
        </p:nvSpPr>
        <p:spPr>
          <a:xfrm>
            <a:off x="492369" y="2999190"/>
            <a:ext cx="4686788" cy="23465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TextBox 16"/>
          <p:cNvSpPr txBox="1"/>
          <p:nvPr/>
        </p:nvSpPr>
        <p:spPr>
          <a:xfrm rot="16200000">
            <a:off x="3818381" y="3972399"/>
            <a:ext cx="2346530" cy="400110"/>
          </a:xfrm>
          <a:prstGeom prst="rect">
            <a:avLst/>
          </a:prstGeom>
          <a:solidFill>
            <a:schemeClr val="accent5"/>
          </a:solidFill>
          <a:ln>
            <a:solidFill>
              <a:schemeClr val="accent5"/>
            </a:solidFill>
          </a:ln>
        </p:spPr>
        <p:txBody>
          <a:bodyPr wrap="square" rtlCol="0">
            <a:spAutoFit/>
          </a:bodyPr>
          <a:lstStyle/>
          <a:p>
            <a:pPr algn="ctr"/>
            <a:r>
              <a:rPr lang="en-US" sz="2000" dirty="0">
                <a:solidFill>
                  <a:schemeClr val="bg1"/>
                </a:solidFill>
              </a:rPr>
              <a:t>Classification</a:t>
            </a:r>
          </a:p>
        </p:txBody>
      </p:sp>
      <p:sp>
        <p:nvSpPr>
          <p:cNvPr id="20" name="Rectangle 19">
            <a:extLst>
              <a:ext uri="{FF2B5EF4-FFF2-40B4-BE49-F238E27FC236}">
                <a16:creationId xmlns:a16="http://schemas.microsoft.com/office/drawing/2014/main" id="{969E77BE-F2ED-472B-B16D-BB086785908E}"/>
              </a:ext>
            </a:extLst>
          </p:cNvPr>
          <p:cNvSpPr/>
          <p:nvPr/>
        </p:nvSpPr>
        <p:spPr>
          <a:xfrm>
            <a:off x="597094" y="3110876"/>
            <a:ext cx="1863710" cy="40266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train data</a:t>
            </a:r>
          </a:p>
        </p:txBody>
      </p:sp>
      <p:sp>
        <p:nvSpPr>
          <p:cNvPr id="21" name="Rectangle 20">
            <a:extLst>
              <a:ext uri="{FF2B5EF4-FFF2-40B4-BE49-F238E27FC236}">
                <a16:creationId xmlns:a16="http://schemas.microsoft.com/office/drawing/2014/main" id="{0934A459-1536-4EAF-A80F-E1FC9145E88B}"/>
              </a:ext>
            </a:extLst>
          </p:cNvPr>
          <p:cNvSpPr/>
          <p:nvPr/>
        </p:nvSpPr>
        <p:spPr>
          <a:xfrm>
            <a:off x="2907297" y="3092845"/>
            <a:ext cx="1753068" cy="42069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test data</a:t>
            </a:r>
          </a:p>
        </p:txBody>
      </p:sp>
      <p:sp>
        <p:nvSpPr>
          <p:cNvPr id="29" name="Flowchart: Multidocument 28"/>
          <p:cNvSpPr/>
          <p:nvPr/>
        </p:nvSpPr>
        <p:spPr>
          <a:xfrm>
            <a:off x="603740" y="4609512"/>
            <a:ext cx="1622604" cy="499743"/>
          </a:xfrm>
          <a:prstGeom prst="flowChartMultidocumen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a:t>
            </a:r>
          </a:p>
        </p:txBody>
      </p:sp>
      <p:cxnSp>
        <p:nvCxnSpPr>
          <p:cNvPr id="48" name="Straight Connector 47"/>
          <p:cNvCxnSpPr>
            <a:stCxn id="20" idx="2"/>
            <a:endCxn id="12" idx="0"/>
          </p:cNvCxnSpPr>
          <p:nvPr/>
        </p:nvCxnSpPr>
        <p:spPr>
          <a:xfrm>
            <a:off x="1528949" y="3513544"/>
            <a:ext cx="0" cy="311219"/>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2"/>
            <a:endCxn id="29" idx="0"/>
          </p:cNvCxnSpPr>
          <p:nvPr/>
        </p:nvCxnSpPr>
        <p:spPr>
          <a:xfrm flipH="1">
            <a:off x="1526671" y="4298293"/>
            <a:ext cx="2278" cy="311219"/>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1" idx="2"/>
            <a:endCxn id="13" idx="0"/>
          </p:cNvCxnSpPr>
          <p:nvPr/>
        </p:nvCxnSpPr>
        <p:spPr>
          <a:xfrm flipH="1">
            <a:off x="3782167" y="3513544"/>
            <a:ext cx="1664" cy="1061973"/>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9" idx="3"/>
            <a:endCxn id="13" idx="1"/>
          </p:cNvCxnSpPr>
          <p:nvPr/>
        </p:nvCxnSpPr>
        <p:spPr>
          <a:xfrm flipV="1">
            <a:off x="2226344" y="4847660"/>
            <a:ext cx="654178" cy="11724"/>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492369" y="1674385"/>
            <a:ext cx="1412102" cy="4824579"/>
            <a:chOff x="492369" y="1123404"/>
            <a:chExt cx="1412102" cy="4824579"/>
          </a:xfrm>
        </p:grpSpPr>
        <p:sp>
          <p:nvSpPr>
            <p:cNvPr id="18" name="Flowchart: Multidocument 17"/>
            <p:cNvSpPr/>
            <p:nvPr/>
          </p:nvSpPr>
          <p:spPr>
            <a:xfrm>
              <a:off x="492369" y="1123404"/>
              <a:ext cx="1377716" cy="736935"/>
            </a:xfrm>
            <a:prstGeom prst="flowChartMultidocumen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data with Z=2</a:t>
              </a:r>
            </a:p>
          </p:txBody>
        </p:sp>
        <p:cxnSp>
          <p:nvCxnSpPr>
            <p:cNvPr id="34" name="Straight Connector 33"/>
            <p:cNvCxnSpPr>
              <a:stCxn id="18" idx="2"/>
            </p:cNvCxnSpPr>
            <p:nvPr/>
          </p:nvCxnSpPr>
          <p:spPr>
            <a:xfrm>
              <a:off x="1085425" y="1832431"/>
              <a:ext cx="16544" cy="615776"/>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Flowchart: Multidocument 60"/>
            <p:cNvSpPr/>
            <p:nvPr/>
          </p:nvSpPr>
          <p:spPr>
            <a:xfrm>
              <a:off x="526755" y="5211048"/>
              <a:ext cx="1377716" cy="736935"/>
            </a:xfrm>
            <a:prstGeom prst="flowChartMultidocumen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t>accuracyZ</a:t>
              </a:r>
              <a:r>
                <a:rPr lang="en-US" sz="2000" dirty="0"/>
                <a:t>=2</a:t>
              </a:r>
            </a:p>
          </p:txBody>
        </p:sp>
        <p:cxnSp>
          <p:nvCxnSpPr>
            <p:cNvPr id="66" name="Straight Connector 65"/>
            <p:cNvCxnSpPr/>
            <p:nvPr/>
          </p:nvCxnSpPr>
          <p:spPr>
            <a:xfrm>
              <a:off x="1081289" y="4783017"/>
              <a:ext cx="8272" cy="428031"/>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001" y="1735764"/>
            <a:ext cx="447675" cy="4634657"/>
          </a:xfrm>
          <a:prstGeom prst="rect">
            <a:avLst/>
          </a:prstGeom>
        </p:spPr>
      </p:pic>
      <p:grpSp>
        <p:nvGrpSpPr>
          <p:cNvPr id="92" name="Group 91"/>
          <p:cNvGrpSpPr/>
          <p:nvPr/>
        </p:nvGrpSpPr>
        <p:grpSpPr>
          <a:xfrm>
            <a:off x="2045931" y="1674385"/>
            <a:ext cx="1383323" cy="4824579"/>
            <a:chOff x="2045931" y="1123404"/>
            <a:chExt cx="1383323" cy="4824579"/>
          </a:xfrm>
        </p:grpSpPr>
        <p:sp>
          <p:nvSpPr>
            <p:cNvPr id="24" name="Flowchart: Multidocument 23"/>
            <p:cNvSpPr/>
            <p:nvPr/>
          </p:nvSpPr>
          <p:spPr>
            <a:xfrm>
              <a:off x="2051538" y="1123404"/>
              <a:ext cx="1377716" cy="736935"/>
            </a:xfrm>
            <a:prstGeom prst="flowChartMultidocumen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data with Z=3</a:t>
              </a:r>
            </a:p>
          </p:txBody>
        </p:sp>
        <p:cxnSp>
          <p:nvCxnSpPr>
            <p:cNvPr id="38" name="Straight Connector 37"/>
            <p:cNvCxnSpPr>
              <a:stCxn id="24" idx="2"/>
            </p:cNvCxnSpPr>
            <p:nvPr/>
          </p:nvCxnSpPr>
          <p:spPr>
            <a:xfrm>
              <a:off x="2644594" y="1832431"/>
              <a:ext cx="3540" cy="638599"/>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Flowchart: Multidocument 62"/>
            <p:cNvSpPr/>
            <p:nvPr/>
          </p:nvSpPr>
          <p:spPr>
            <a:xfrm>
              <a:off x="2045931" y="5211048"/>
              <a:ext cx="1377716" cy="736935"/>
            </a:xfrm>
            <a:prstGeom prst="flowChartMultidocumen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t>accuracyZ</a:t>
              </a:r>
              <a:r>
                <a:rPr lang="en-US" sz="2000" dirty="0"/>
                <a:t>=3</a:t>
              </a:r>
            </a:p>
          </p:txBody>
        </p:sp>
        <p:cxnSp>
          <p:nvCxnSpPr>
            <p:cNvPr id="69" name="Straight Connector 68"/>
            <p:cNvCxnSpPr/>
            <p:nvPr/>
          </p:nvCxnSpPr>
          <p:spPr>
            <a:xfrm>
              <a:off x="2644594" y="4783017"/>
              <a:ext cx="8272" cy="428031"/>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80" name="Picture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872" y="1735763"/>
            <a:ext cx="447675" cy="4634657"/>
          </a:xfrm>
          <a:prstGeom prst="rect">
            <a:avLst/>
          </a:prstGeom>
        </p:spPr>
      </p:pic>
      <p:grpSp>
        <p:nvGrpSpPr>
          <p:cNvPr id="88" name="Group 87"/>
          <p:cNvGrpSpPr/>
          <p:nvPr/>
        </p:nvGrpSpPr>
        <p:grpSpPr>
          <a:xfrm>
            <a:off x="8843736" y="1729188"/>
            <a:ext cx="1457551" cy="4643782"/>
            <a:chOff x="8843736" y="1178207"/>
            <a:chExt cx="1457551" cy="4643782"/>
          </a:xfrm>
        </p:grpSpPr>
        <p:pic>
          <p:nvPicPr>
            <p:cNvPr id="81" name="Picture 8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3736" y="1187332"/>
              <a:ext cx="447675" cy="4634657"/>
            </a:xfrm>
            <a:prstGeom prst="rect">
              <a:avLst/>
            </a:prstGeom>
          </p:spPr>
        </p:pic>
        <p:pic>
          <p:nvPicPr>
            <p:cNvPr id="82" name="Picture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3612" y="1178207"/>
              <a:ext cx="447675" cy="4634657"/>
            </a:xfrm>
            <a:prstGeom prst="rect">
              <a:avLst/>
            </a:prstGeom>
          </p:spPr>
        </p:pic>
      </p:grpSp>
      <p:grpSp>
        <p:nvGrpSpPr>
          <p:cNvPr id="94" name="Group 93"/>
          <p:cNvGrpSpPr/>
          <p:nvPr/>
        </p:nvGrpSpPr>
        <p:grpSpPr>
          <a:xfrm>
            <a:off x="3399579" y="1735764"/>
            <a:ext cx="439361" cy="4658103"/>
            <a:chOff x="3399579" y="1184783"/>
            <a:chExt cx="439361" cy="4658103"/>
          </a:xfrm>
        </p:grpSpPr>
        <p:sp>
          <p:nvSpPr>
            <p:cNvPr id="26" name="TextBox 25"/>
            <p:cNvSpPr txBox="1"/>
            <p:nvPr/>
          </p:nvSpPr>
          <p:spPr>
            <a:xfrm>
              <a:off x="3405808" y="1184783"/>
              <a:ext cx="433132" cy="523220"/>
            </a:xfrm>
            <a:prstGeom prst="rect">
              <a:avLst/>
            </a:prstGeom>
            <a:noFill/>
          </p:spPr>
          <p:txBody>
            <a:bodyPr wrap="none" rtlCol="0">
              <a:spAutoFit/>
            </a:bodyPr>
            <a:lstStyle/>
            <a:p>
              <a:r>
                <a:rPr lang="en-US" sz="2800" dirty="0"/>
                <a:t>…</a:t>
              </a:r>
            </a:p>
          </p:txBody>
        </p:sp>
        <p:sp>
          <p:nvSpPr>
            <p:cNvPr id="65" name="TextBox 64"/>
            <p:cNvSpPr txBox="1"/>
            <p:nvPr/>
          </p:nvSpPr>
          <p:spPr>
            <a:xfrm>
              <a:off x="3399579" y="5319666"/>
              <a:ext cx="433132" cy="523220"/>
            </a:xfrm>
            <a:prstGeom prst="rect">
              <a:avLst/>
            </a:prstGeom>
            <a:noFill/>
          </p:spPr>
          <p:txBody>
            <a:bodyPr wrap="none" rtlCol="0">
              <a:spAutoFit/>
            </a:bodyPr>
            <a:lstStyle/>
            <a:p>
              <a:r>
                <a:rPr lang="en-US" sz="2800" dirty="0"/>
                <a:t>…</a:t>
              </a:r>
            </a:p>
          </p:txBody>
        </p:sp>
      </p:grpSp>
      <p:grpSp>
        <p:nvGrpSpPr>
          <p:cNvPr id="95" name="Group 94"/>
          <p:cNvGrpSpPr/>
          <p:nvPr/>
        </p:nvGrpSpPr>
        <p:grpSpPr>
          <a:xfrm>
            <a:off x="3782166" y="1651564"/>
            <a:ext cx="1379489" cy="4847400"/>
            <a:chOff x="3782166" y="1100583"/>
            <a:chExt cx="1379489" cy="4847400"/>
          </a:xfrm>
        </p:grpSpPr>
        <p:sp>
          <p:nvSpPr>
            <p:cNvPr id="25" name="Flowchart: Multidocument 24"/>
            <p:cNvSpPr/>
            <p:nvPr/>
          </p:nvSpPr>
          <p:spPr>
            <a:xfrm>
              <a:off x="3783939" y="1100583"/>
              <a:ext cx="1377716" cy="736935"/>
            </a:xfrm>
            <a:prstGeom prst="flowChartMultidocumen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data with Z=6</a:t>
              </a:r>
            </a:p>
          </p:txBody>
        </p:sp>
        <p:cxnSp>
          <p:nvCxnSpPr>
            <p:cNvPr id="43" name="Straight Connector 42"/>
            <p:cNvCxnSpPr>
              <a:stCxn id="25" idx="2"/>
            </p:cNvCxnSpPr>
            <p:nvPr/>
          </p:nvCxnSpPr>
          <p:spPr>
            <a:xfrm>
              <a:off x="4376995" y="1809610"/>
              <a:ext cx="7436" cy="661420"/>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Flowchart: Multidocument 63"/>
            <p:cNvSpPr/>
            <p:nvPr/>
          </p:nvSpPr>
          <p:spPr>
            <a:xfrm>
              <a:off x="3782166" y="5211048"/>
              <a:ext cx="1377716" cy="736935"/>
            </a:xfrm>
            <a:prstGeom prst="flowChartMultidocumen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t>accuracyZ</a:t>
              </a:r>
              <a:r>
                <a:rPr lang="en-US" sz="2000" dirty="0"/>
                <a:t>=6</a:t>
              </a:r>
            </a:p>
          </p:txBody>
        </p:sp>
        <p:cxnSp>
          <p:nvCxnSpPr>
            <p:cNvPr id="70" name="Straight Connector 69"/>
            <p:cNvCxnSpPr/>
            <p:nvPr/>
          </p:nvCxnSpPr>
          <p:spPr>
            <a:xfrm>
              <a:off x="4384431" y="4783017"/>
              <a:ext cx="8272" cy="428031"/>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83" name="Picture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1470" y="1729187"/>
            <a:ext cx="447675" cy="4634657"/>
          </a:xfrm>
          <a:prstGeom prst="rect">
            <a:avLst/>
          </a:prstGeom>
        </p:spPr>
      </p:pic>
      <p:grpSp>
        <p:nvGrpSpPr>
          <p:cNvPr id="8" name="Group 7"/>
          <p:cNvGrpSpPr/>
          <p:nvPr/>
        </p:nvGrpSpPr>
        <p:grpSpPr>
          <a:xfrm>
            <a:off x="501077" y="730382"/>
            <a:ext cx="4633127" cy="2257366"/>
            <a:chOff x="519199" y="764645"/>
            <a:chExt cx="4633127" cy="2257366"/>
          </a:xfrm>
        </p:grpSpPr>
        <p:grpSp>
          <p:nvGrpSpPr>
            <p:cNvPr id="3" name="Group 2"/>
            <p:cNvGrpSpPr/>
            <p:nvPr/>
          </p:nvGrpSpPr>
          <p:grpSpPr>
            <a:xfrm>
              <a:off x="519199" y="1660086"/>
              <a:ext cx="4633127" cy="1361925"/>
              <a:chOff x="526755" y="150931"/>
              <a:chExt cx="4633127" cy="1361925"/>
            </a:xfrm>
          </p:grpSpPr>
          <p:sp>
            <p:nvSpPr>
              <p:cNvPr id="44" name="Flowchart: Multidocument 43"/>
              <p:cNvSpPr/>
              <p:nvPr/>
            </p:nvSpPr>
            <p:spPr>
              <a:xfrm>
                <a:off x="526755" y="188053"/>
                <a:ext cx="1377716" cy="736935"/>
              </a:xfrm>
              <a:prstGeom prst="flowChartMultidocumen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data with Z=2</a:t>
                </a:r>
              </a:p>
            </p:txBody>
          </p:sp>
          <p:cxnSp>
            <p:nvCxnSpPr>
              <p:cNvPr id="45" name="Straight Connector 44"/>
              <p:cNvCxnSpPr>
                <a:stCxn id="44" idx="2"/>
              </p:cNvCxnSpPr>
              <p:nvPr/>
            </p:nvCxnSpPr>
            <p:spPr>
              <a:xfrm>
                <a:off x="1119811" y="897080"/>
                <a:ext cx="16544" cy="615776"/>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Flowchart: Multidocument 45"/>
              <p:cNvSpPr/>
              <p:nvPr/>
            </p:nvSpPr>
            <p:spPr>
              <a:xfrm>
                <a:off x="2045931" y="176477"/>
                <a:ext cx="1377716" cy="736935"/>
              </a:xfrm>
              <a:prstGeom prst="flowChartMultidocumen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data with Z=3</a:t>
                </a:r>
              </a:p>
            </p:txBody>
          </p:sp>
          <p:cxnSp>
            <p:nvCxnSpPr>
              <p:cNvPr id="47" name="Straight Connector 46"/>
              <p:cNvCxnSpPr>
                <a:stCxn id="46" idx="2"/>
              </p:cNvCxnSpPr>
              <p:nvPr/>
            </p:nvCxnSpPr>
            <p:spPr>
              <a:xfrm>
                <a:off x="2638987" y="885504"/>
                <a:ext cx="16544" cy="615776"/>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Flowchart: Multidocument 48"/>
              <p:cNvSpPr/>
              <p:nvPr/>
            </p:nvSpPr>
            <p:spPr>
              <a:xfrm>
                <a:off x="3782166" y="174791"/>
                <a:ext cx="1377716" cy="736935"/>
              </a:xfrm>
              <a:prstGeom prst="flowChartMultidocumen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data with Z=n</a:t>
                </a:r>
              </a:p>
            </p:txBody>
          </p:sp>
          <p:cxnSp>
            <p:nvCxnSpPr>
              <p:cNvPr id="50" name="Straight Connector 49"/>
              <p:cNvCxnSpPr>
                <a:stCxn id="49" idx="2"/>
              </p:cNvCxnSpPr>
              <p:nvPr/>
            </p:nvCxnSpPr>
            <p:spPr>
              <a:xfrm>
                <a:off x="4375222" y="883818"/>
                <a:ext cx="16544" cy="615776"/>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384232" y="150931"/>
                <a:ext cx="433132" cy="523220"/>
              </a:xfrm>
              <a:prstGeom prst="rect">
                <a:avLst/>
              </a:prstGeom>
              <a:noFill/>
            </p:spPr>
            <p:txBody>
              <a:bodyPr wrap="none" rtlCol="0">
                <a:spAutoFit/>
              </a:bodyPr>
              <a:lstStyle/>
              <a:p>
                <a:r>
                  <a:rPr lang="en-US" sz="2800" dirty="0"/>
                  <a:t>…</a:t>
                </a:r>
              </a:p>
            </p:txBody>
          </p:sp>
        </p:grpSp>
        <p:sp>
          <p:nvSpPr>
            <p:cNvPr id="6" name="Right Arrow 5"/>
            <p:cNvSpPr/>
            <p:nvPr/>
          </p:nvSpPr>
          <p:spPr>
            <a:xfrm>
              <a:off x="686569" y="764645"/>
              <a:ext cx="4387906" cy="1040457"/>
            </a:xfrm>
            <a:prstGeom prst="rightArrow">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t>more useful information</a:t>
              </a:r>
              <a:r>
                <a:rPr lang="en-US" sz="2000" dirty="0"/>
                <a:t>, also may have more noises</a:t>
              </a:r>
            </a:p>
          </p:txBody>
        </p:sp>
      </p:grpSp>
      <p:cxnSp>
        <p:nvCxnSpPr>
          <p:cNvPr id="56" name="Straight Connector 55"/>
          <p:cNvCxnSpPr/>
          <p:nvPr/>
        </p:nvCxnSpPr>
        <p:spPr>
          <a:xfrm flipV="1">
            <a:off x="6947197" y="2065676"/>
            <a:ext cx="2119979" cy="1138534"/>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077449" y="2125434"/>
            <a:ext cx="1128451" cy="2328468"/>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921231" y="5617862"/>
            <a:ext cx="4790437" cy="512635"/>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24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8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8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a:xfrm>
            <a:off x="714323" y="3681835"/>
            <a:ext cx="4063271" cy="4707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Generate Feature Subset</a:t>
            </a:r>
          </a:p>
        </p:txBody>
      </p:sp>
      <p:sp>
        <p:nvSpPr>
          <p:cNvPr id="2" name="Title 1"/>
          <p:cNvSpPr>
            <a:spLocks noGrp="1"/>
          </p:cNvSpPr>
          <p:nvPr>
            <p:ph type="title"/>
          </p:nvPr>
        </p:nvSpPr>
        <p:spPr>
          <a:xfrm>
            <a:off x="838200" y="365126"/>
            <a:ext cx="10515600" cy="567438"/>
          </a:xfrm>
        </p:spPr>
        <p:txBody>
          <a:bodyPr>
            <a:normAutofit fontScale="90000"/>
          </a:bodyPr>
          <a:lstStyle/>
          <a:p>
            <a:r>
              <a:rPr lang="en-US" dirty="0"/>
              <a:t>Classification: Feature Selection Implementation</a:t>
            </a:r>
          </a:p>
        </p:txBody>
      </p:sp>
      <p:sp>
        <p:nvSpPr>
          <p:cNvPr id="4" name="Slide Number Placeholder 3"/>
          <p:cNvSpPr>
            <a:spLocks noGrp="1"/>
          </p:cNvSpPr>
          <p:nvPr>
            <p:ph type="sldNum" sz="quarter" idx="12"/>
          </p:nvPr>
        </p:nvSpPr>
        <p:spPr/>
        <p:txBody>
          <a:bodyPr/>
          <a:lstStyle/>
          <a:p>
            <a:fld id="{BD437DA5-829E-42D0-AA89-6DBB47C98522}" type="slidenum">
              <a:rPr lang="en-US" smtClean="0"/>
              <a:t>23</a:t>
            </a:fld>
            <a:endParaRPr 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rot="16200000">
            <a:off x="-3244334" y="3228945"/>
            <a:ext cx="6858000" cy="400110"/>
          </a:xfrm>
          <a:prstGeom prst="rect">
            <a:avLst/>
          </a:prstGeom>
          <a:solidFill>
            <a:schemeClr val="accent5"/>
          </a:solidFill>
          <a:ln>
            <a:solidFill>
              <a:schemeClr val="accent5"/>
            </a:solidFill>
          </a:ln>
        </p:spPr>
        <p:txBody>
          <a:bodyPr wrap="square" rtlCol="0">
            <a:spAutoFit/>
          </a:bodyPr>
          <a:lstStyle/>
          <a:p>
            <a:pPr algn="ctr"/>
            <a:r>
              <a:rPr lang="en-US" sz="2000" dirty="0">
                <a:solidFill>
                  <a:schemeClr val="bg1"/>
                </a:solidFill>
              </a:rPr>
              <a:t>Classification</a:t>
            </a:r>
          </a:p>
        </p:txBody>
      </p:sp>
      <p:sp>
        <p:nvSpPr>
          <p:cNvPr id="12" name="Rounded Rectangle 11"/>
          <p:cNvSpPr/>
          <p:nvPr/>
        </p:nvSpPr>
        <p:spPr>
          <a:xfrm>
            <a:off x="741099" y="4381176"/>
            <a:ext cx="1863710" cy="428031"/>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Learning</a:t>
            </a:r>
          </a:p>
        </p:txBody>
      </p:sp>
      <p:sp>
        <p:nvSpPr>
          <p:cNvPr id="13" name="Rounded Rectangle 12"/>
          <p:cNvSpPr/>
          <p:nvPr/>
        </p:nvSpPr>
        <p:spPr>
          <a:xfrm>
            <a:off x="3021198" y="5094649"/>
            <a:ext cx="1803289" cy="43023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Prediction</a:t>
            </a:r>
          </a:p>
        </p:txBody>
      </p:sp>
      <p:sp>
        <p:nvSpPr>
          <p:cNvPr id="16" name="Rectangle 15"/>
          <p:cNvSpPr/>
          <p:nvPr/>
        </p:nvSpPr>
        <p:spPr>
          <a:xfrm>
            <a:off x="492368" y="2098487"/>
            <a:ext cx="5064369" cy="369271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TextBox 16"/>
          <p:cNvSpPr txBox="1"/>
          <p:nvPr/>
        </p:nvSpPr>
        <p:spPr>
          <a:xfrm rot="16200000">
            <a:off x="3497836" y="3744789"/>
            <a:ext cx="3692713" cy="400110"/>
          </a:xfrm>
          <a:prstGeom prst="rect">
            <a:avLst/>
          </a:prstGeom>
          <a:solidFill>
            <a:schemeClr val="accent5"/>
          </a:solidFill>
          <a:ln>
            <a:solidFill>
              <a:schemeClr val="accent5"/>
            </a:solidFill>
          </a:ln>
        </p:spPr>
        <p:txBody>
          <a:bodyPr wrap="square" rtlCol="0">
            <a:spAutoFit/>
          </a:bodyPr>
          <a:lstStyle/>
          <a:p>
            <a:pPr algn="ctr"/>
            <a:r>
              <a:rPr lang="en-US" sz="2000" dirty="0">
                <a:solidFill>
                  <a:schemeClr val="bg1"/>
                </a:solidFill>
              </a:rPr>
              <a:t>Classification</a:t>
            </a:r>
          </a:p>
        </p:txBody>
      </p:sp>
      <p:sp>
        <p:nvSpPr>
          <p:cNvPr id="20" name="Rectangle 19">
            <a:extLst>
              <a:ext uri="{FF2B5EF4-FFF2-40B4-BE49-F238E27FC236}">
                <a16:creationId xmlns:a16="http://schemas.microsoft.com/office/drawing/2014/main" id="{969E77BE-F2ED-472B-B16D-BB086785908E}"/>
              </a:ext>
            </a:extLst>
          </p:cNvPr>
          <p:cNvSpPr/>
          <p:nvPr/>
        </p:nvSpPr>
        <p:spPr>
          <a:xfrm>
            <a:off x="714324" y="2266820"/>
            <a:ext cx="1929804" cy="36299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train data</a:t>
            </a:r>
          </a:p>
        </p:txBody>
      </p:sp>
      <p:sp>
        <p:nvSpPr>
          <p:cNvPr id="21" name="Rectangle 20">
            <a:extLst>
              <a:ext uri="{FF2B5EF4-FFF2-40B4-BE49-F238E27FC236}">
                <a16:creationId xmlns:a16="http://schemas.microsoft.com/office/drawing/2014/main" id="{0934A459-1536-4EAF-A80F-E1FC9145E88B}"/>
              </a:ext>
            </a:extLst>
          </p:cNvPr>
          <p:cNvSpPr/>
          <p:nvPr/>
        </p:nvSpPr>
        <p:spPr>
          <a:xfrm>
            <a:off x="3059696" y="2248789"/>
            <a:ext cx="1753068" cy="38102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test data</a:t>
            </a:r>
          </a:p>
        </p:txBody>
      </p:sp>
      <p:sp>
        <p:nvSpPr>
          <p:cNvPr id="29" name="Flowchart: Multidocument 28"/>
          <p:cNvSpPr/>
          <p:nvPr/>
        </p:nvSpPr>
        <p:spPr>
          <a:xfrm>
            <a:off x="747745" y="5060416"/>
            <a:ext cx="1622604" cy="499743"/>
          </a:xfrm>
          <a:prstGeom prst="flowChartMultidocumen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a:t>
            </a:r>
          </a:p>
        </p:txBody>
      </p:sp>
      <p:cxnSp>
        <p:nvCxnSpPr>
          <p:cNvPr id="48" name="Straight Connector 47"/>
          <p:cNvCxnSpPr>
            <a:stCxn id="20" idx="2"/>
            <a:endCxn id="47" idx="0"/>
          </p:cNvCxnSpPr>
          <p:nvPr/>
        </p:nvCxnSpPr>
        <p:spPr>
          <a:xfrm>
            <a:off x="1679226" y="2629818"/>
            <a:ext cx="0" cy="228627"/>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2"/>
            <a:endCxn id="29" idx="0"/>
          </p:cNvCxnSpPr>
          <p:nvPr/>
        </p:nvCxnSpPr>
        <p:spPr>
          <a:xfrm flipH="1">
            <a:off x="1670676" y="4809207"/>
            <a:ext cx="2278" cy="251209"/>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1" idx="2"/>
          </p:cNvCxnSpPr>
          <p:nvPr/>
        </p:nvCxnSpPr>
        <p:spPr>
          <a:xfrm>
            <a:off x="3936230" y="2629818"/>
            <a:ext cx="0" cy="1052017"/>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9" idx="3"/>
            <a:endCxn id="13" idx="1"/>
          </p:cNvCxnSpPr>
          <p:nvPr/>
        </p:nvCxnSpPr>
        <p:spPr>
          <a:xfrm flipV="1">
            <a:off x="2370349" y="5309766"/>
            <a:ext cx="650849" cy="522"/>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Flowchart: Multidocument 23"/>
          <p:cNvSpPr/>
          <p:nvPr/>
        </p:nvSpPr>
        <p:spPr>
          <a:xfrm>
            <a:off x="2051538" y="1123404"/>
            <a:ext cx="1377716" cy="736935"/>
          </a:xfrm>
          <a:prstGeom prst="flowChartMultidocumen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data with Z=4</a:t>
            </a:r>
          </a:p>
        </p:txBody>
      </p:sp>
      <p:cxnSp>
        <p:nvCxnSpPr>
          <p:cNvPr id="38" name="Straight Connector 37"/>
          <p:cNvCxnSpPr>
            <a:stCxn id="24" idx="2"/>
          </p:cNvCxnSpPr>
          <p:nvPr/>
        </p:nvCxnSpPr>
        <p:spPr>
          <a:xfrm>
            <a:off x="2644594" y="1832431"/>
            <a:ext cx="4821" cy="266056"/>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714324" y="2858445"/>
            <a:ext cx="1929804" cy="4707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Feature Ranking</a:t>
            </a:r>
          </a:p>
        </p:txBody>
      </p:sp>
      <p:cxnSp>
        <p:nvCxnSpPr>
          <p:cNvPr id="57" name="Straight Connector 56"/>
          <p:cNvCxnSpPr>
            <a:stCxn id="47" idx="2"/>
          </p:cNvCxnSpPr>
          <p:nvPr/>
        </p:nvCxnSpPr>
        <p:spPr>
          <a:xfrm>
            <a:off x="1679226" y="3329159"/>
            <a:ext cx="0" cy="352676"/>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12" idx="0"/>
          </p:cNvCxnSpPr>
          <p:nvPr/>
        </p:nvCxnSpPr>
        <p:spPr>
          <a:xfrm flipH="1">
            <a:off x="1672954" y="4161249"/>
            <a:ext cx="6272" cy="219927"/>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13" idx="0"/>
          </p:cNvCxnSpPr>
          <p:nvPr/>
        </p:nvCxnSpPr>
        <p:spPr>
          <a:xfrm flipH="1">
            <a:off x="3922843" y="4152549"/>
            <a:ext cx="13387" cy="942100"/>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97878" y="3481754"/>
            <a:ext cx="4337537" cy="21687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Flowchart: Multidocument 72"/>
          <p:cNvSpPr/>
          <p:nvPr/>
        </p:nvSpPr>
        <p:spPr>
          <a:xfrm>
            <a:off x="732693" y="6067968"/>
            <a:ext cx="4021013" cy="486751"/>
          </a:xfrm>
          <a:prstGeom prst="flowChartMultidocumen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Accuracy for all feature subsets</a:t>
            </a:r>
          </a:p>
        </p:txBody>
      </p:sp>
      <p:cxnSp>
        <p:nvCxnSpPr>
          <p:cNvPr id="74" name="Straight Connector 73"/>
          <p:cNvCxnSpPr>
            <a:stCxn id="16" idx="2"/>
            <a:endCxn id="73" idx="0"/>
          </p:cNvCxnSpPr>
          <p:nvPr/>
        </p:nvCxnSpPr>
        <p:spPr>
          <a:xfrm flipH="1">
            <a:off x="3019830" y="5791200"/>
            <a:ext cx="4723" cy="276768"/>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Callout: Line 26">
            <a:extLst>
              <a:ext uri="{FF2B5EF4-FFF2-40B4-BE49-F238E27FC236}">
                <a16:creationId xmlns:a16="http://schemas.microsoft.com/office/drawing/2014/main" id="{89449844-2EB7-49ED-B739-0CA6D9EFCE0E}"/>
              </a:ext>
            </a:extLst>
          </p:cNvPr>
          <p:cNvSpPr/>
          <p:nvPr/>
        </p:nvSpPr>
        <p:spPr>
          <a:xfrm>
            <a:off x="5101677" y="6002058"/>
            <a:ext cx="3702354" cy="719417"/>
          </a:xfrm>
          <a:prstGeom prst="borderCallout1">
            <a:avLst>
              <a:gd name="adj1" fmla="val 51257"/>
              <a:gd name="adj2" fmla="val -85"/>
              <a:gd name="adj3" fmla="val -47178"/>
              <a:gd name="adj4" fmla="val -14322"/>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Number feature in feature subset:</a:t>
            </a:r>
          </a:p>
          <a:p>
            <a:pPr algn="ctr"/>
            <a:r>
              <a:rPr lang="en-US" sz="2000" dirty="0"/>
              <a:t>5, 10, 15, …, all features</a:t>
            </a:r>
          </a:p>
        </p:txBody>
      </p:sp>
      <p:graphicFrame>
        <p:nvGraphicFramePr>
          <p:cNvPr id="86" name="Chart 85"/>
          <p:cNvGraphicFramePr>
            <a:graphicFrameLocks/>
          </p:cNvGraphicFramePr>
          <p:nvPr>
            <p:extLst>
              <p:ext uri="{D42A27DB-BD31-4B8C-83A1-F6EECF244321}">
                <p14:modId xmlns:p14="http://schemas.microsoft.com/office/powerpoint/2010/main" val="1098848867"/>
              </p:ext>
            </p:extLst>
          </p:nvPr>
        </p:nvGraphicFramePr>
        <p:xfrm>
          <a:off x="5837059" y="932564"/>
          <a:ext cx="6109797" cy="5245498"/>
        </p:xfrm>
        <a:graphic>
          <a:graphicData uri="http://schemas.openxmlformats.org/drawingml/2006/chart">
            <c:chart xmlns:c="http://schemas.openxmlformats.org/drawingml/2006/chart" xmlns:r="http://schemas.openxmlformats.org/officeDocument/2006/relationships" r:id="rId3"/>
          </a:graphicData>
        </a:graphic>
      </p:graphicFrame>
      <p:sp>
        <p:nvSpPr>
          <p:cNvPr id="87" name="Callout: Line 26">
            <a:extLst>
              <a:ext uri="{FF2B5EF4-FFF2-40B4-BE49-F238E27FC236}">
                <a16:creationId xmlns:a16="http://schemas.microsoft.com/office/drawing/2014/main" id="{89449844-2EB7-49ED-B739-0CA6D9EFCE0E}"/>
              </a:ext>
            </a:extLst>
          </p:cNvPr>
          <p:cNvSpPr/>
          <p:nvPr/>
        </p:nvSpPr>
        <p:spPr>
          <a:xfrm>
            <a:off x="3638658" y="1091572"/>
            <a:ext cx="2258051" cy="866239"/>
          </a:xfrm>
          <a:prstGeom prst="borderCallout1">
            <a:avLst>
              <a:gd name="adj1" fmla="val 51257"/>
              <a:gd name="adj2" fmla="val -85"/>
              <a:gd name="adj3" fmla="val 203300"/>
              <a:gd name="adj4" fmla="val -50663"/>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Feature were sorted based on the importance</a:t>
            </a:r>
          </a:p>
        </p:txBody>
      </p:sp>
      <p:cxnSp>
        <p:nvCxnSpPr>
          <p:cNvPr id="89" name="Straight Connector 88"/>
          <p:cNvCxnSpPr/>
          <p:nvPr/>
        </p:nvCxnSpPr>
        <p:spPr>
          <a:xfrm flipH="1" flipV="1">
            <a:off x="7054850" y="1500002"/>
            <a:ext cx="2442" cy="37167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Callout: Line 26">
            <a:extLst>
              <a:ext uri="{FF2B5EF4-FFF2-40B4-BE49-F238E27FC236}">
                <a16:creationId xmlns:a16="http://schemas.microsoft.com/office/drawing/2014/main" id="{89449844-2EB7-49ED-B739-0CA6D9EFCE0E}"/>
              </a:ext>
            </a:extLst>
          </p:cNvPr>
          <p:cNvSpPr/>
          <p:nvPr/>
        </p:nvSpPr>
        <p:spPr>
          <a:xfrm>
            <a:off x="8027344" y="1000324"/>
            <a:ext cx="1562133" cy="297365"/>
          </a:xfrm>
          <a:prstGeom prst="borderCallout1">
            <a:avLst>
              <a:gd name="adj1" fmla="val 51257"/>
              <a:gd name="adj2" fmla="val -85"/>
              <a:gd name="adj3" fmla="val 174554"/>
              <a:gd name="adj4" fmla="val -62733"/>
            </a:avLst>
          </a:prstGeom>
          <a:ln w="190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355 features</a:t>
            </a:r>
          </a:p>
        </p:txBody>
      </p:sp>
      <p:cxnSp>
        <p:nvCxnSpPr>
          <p:cNvPr id="32" name="Straight Connector 31"/>
          <p:cNvCxnSpPr/>
          <p:nvPr/>
        </p:nvCxnSpPr>
        <p:spPr>
          <a:xfrm flipH="1">
            <a:off x="6812924" y="2858445"/>
            <a:ext cx="5035639"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23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Graphic spid="86" grpId="0">
        <p:bldAsOne/>
      </p:bldGraphic>
      <p:bldP spid="87" grpId="0" animBg="1"/>
      <p:bldP spid="9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&amp; Results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D437DA5-829E-42D0-AA89-6DBB47C98522}" type="slidenum">
              <a:rPr lang="en-US" smtClean="0"/>
              <a:t>24</a:t>
            </a:fld>
            <a:endParaRPr lang="en-US"/>
          </a:p>
        </p:txBody>
      </p:sp>
    </p:spTree>
    <p:extLst>
      <p:ext uri="{BB962C8B-B14F-4D97-AF65-F5344CB8AC3E}">
        <p14:creationId xmlns:p14="http://schemas.microsoft.com/office/powerpoint/2010/main" val="3261226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lstStyle/>
          <a:p>
            <a:r>
              <a:rPr lang="en-US" dirty="0"/>
              <a:t>Datasets 1/2</a:t>
            </a:r>
          </a:p>
        </p:txBody>
      </p:sp>
      <p:sp>
        <p:nvSpPr>
          <p:cNvPr id="3" name="Content Placeholder 2"/>
          <p:cNvSpPr>
            <a:spLocks noGrp="1"/>
          </p:cNvSpPr>
          <p:nvPr>
            <p:ph idx="1"/>
          </p:nvPr>
        </p:nvSpPr>
        <p:spPr>
          <a:xfrm>
            <a:off x="838200" y="1088572"/>
            <a:ext cx="10515600" cy="5088391"/>
          </a:xfrm>
        </p:spPr>
        <p:txBody>
          <a:bodyPr>
            <a:normAutofit/>
          </a:bodyPr>
          <a:lstStyle/>
          <a:p>
            <a:r>
              <a:rPr lang="en-US" dirty="0">
                <a:solidFill>
                  <a:srgbClr val="0070C0"/>
                </a:solidFill>
              </a:rPr>
              <a:t>Classification of Nuclear Receptors </a:t>
            </a:r>
            <a:r>
              <a:rPr lang="en-US" dirty="0"/>
              <a:t>(P. Wang </a:t>
            </a:r>
            <a:r>
              <a:rPr lang="en-US" i="1" dirty="0"/>
              <a:t>et al.</a:t>
            </a:r>
            <a:r>
              <a:rPr lang="en-US" dirty="0"/>
              <a:t>, 2011)</a:t>
            </a:r>
          </a:p>
          <a:p>
            <a:endParaRPr lang="en-US" dirty="0"/>
          </a:p>
          <a:p>
            <a:pPr lvl="1"/>
            <a:endParaRPr lang="en-US" dirty="0"/>
          </a:p>
          <a:p>
            <a:pPr lvl="1"/>
            <a:endParaRPr lang="en-US" dirty="0"/>
          </a:p>
          <a:p>
            <a:pPr lvl="1"/>
            <a:endParaRPr lang="en-US" dirty="0"/>
          </a:p>
          <a:p>
            <a:pPr lvl="1"/>
            <a:endParaRPr lang="en-US" sz="500" dirty="0"/>
          </a:p>
          <a:p>
            <a:r>
              <a:rPr lang="en-US" dirty="0">
                <a:solidFill>
                  <a:srgbClr val="0070C0"/>
                </a:solidFill>
              </a:rPr>
              <a:t>Cell-Penetrating Peptides Prediction </a:t>
            </a:r>
            <a:r>
              <a:rPr lang="en-US" dirty="0"/>
              <a:t>(L. Wei </a:t>
            </a:r>
            <a:r>
              <a:rPr lang="en-US" i="1" dirty="0"/>
              <a:t>et al</a:t>
            </a:r>
            <a:r>
              <a:rPr lang="en-US" dirty="0"/>
              <a:t>., 2017)</a:t>
            </a:r>
          </a:p>
          <a:p>
            <a:endParaRPr lang="en-US" dirty="0"/>
          </a:p>
        </p:txBody>
      </p:sp>
      <p:sp>
        <p:nvSpPr>
          <p:cNvPr id="4" name="Slide Number Placeholder 3"/>
          <p:cNvSpPr>
            <a:spLocks noGrp="1"/>
          </p:cNvSpPr>
          <p:nvPr>
            <p:ph type="sldNum" sz="quarter" idx="12"/>
          </p:nvPr>
        </p:nvSpPr>
        <p:spPr/>
        <p:txBody>
          <a:bodyPr/>
          <a:lstStyle/>
          <a:p>
            <a:fld id="{BD437DA5-829E-42D0-AA89-6DBB47C98522}" type="slidenum">
              <a:rPr lang="en-US" smtClean="0"/>
              <a:t>25</a:t>
            </a:fld>
            <a:endParaRPr lang="en-US"/>
          </a:p>
        </p:txBody>
      </p:sp>
      <p:pic>
        <p:nvPicPr>
          <p:cNvPr id="6" name="Picture 5"/>
          <p:cNvPicPr>
            <a:picLocks noChangeAspect="1"/>
          </p:cNvPicPr>
          <p:nvPr/>
        </p:nvPicPr>
        <p:blipFill>
          <a:blip r:embed="rId3"/>
          <a:stretch>
            <a:fillRect/>
          </a:stretch>
        </p:blipFill>
        <p:spPr>
          <a:xfrm>
            <a:off x="1185612" y="1549569"/>
            <a:ext cx="9820776" cy="733195"/>
          </a:xfrm>
          <a:prstGeom prst="rect">
            <a:avLst/>
          </a:prstGeom>
        </p:spPr>
      </p:pic>
      <p:pic>
        <p:nvPicPr>
          <p:cNvPr id="7" name="Picture 6"/>
          <p:cNvPicPr>
            <a:picLocks noChangeAspect="1"/>
          </p:cNvPicPr>
          <p:nvPr/>
        </p:nvPicPr>
        <p:blipFill>
          <a:blip r:embed="rId4"/>
          <a:stretch>
            <a:fillRect/>
          </a:stretch>
        </p:blipFill>
        <p:spPr>
          <a:xfrm>
            <a:off x="1185612" y="2501416"/>
            <a:ext cx="9820776" cy="726966"/>
          </a:xfrm>
          <a:prstGeom prst="rect">
            <a:avLst/>
          </a:prstGeom>
        </p:spPr>
      </p:pic>
      <p:pic>
        <p:nvPicPr>
          <p:cNvPr id="9" name="Picture 8"/>
          <p:cNvPicPr>
            <a:picLocks noChangeAspect="1"/>
          </p:cNvPicPr>
          <p:nvPr/>
        </p:nvPicPr>
        <p:blipFill>
          <a:blip r:embed="rId5"/>
          <a:stretch>
            <a:fillRect/>
          </a:stretch>
        </p:blipFill>
        <p:spPr>
          <a:xfrm>
            <a:off x="1185612" y="3854754"/>
            <a:ext cx="9201150" cy="1209675"/>
          </a:xfrm>
          <a:prstGeom prst="rect">
            <a:avLst/>
          </a:prstGeom>
        </p:spPr>
      </p:pic>
      <p:grpSp>
        <p:nvGrpSpPr>
          <p:cNvPr id="22" name="Group 21"/>
          <p:cNvGrpSpPr/>
          <p:nvPr/>
        </p:nvGrpSpPr>
        <p:grpSpPr>
          <a:xfrm>
            <a:off x="3949807" y="2864899"/>
            <a:ext cx="8142876" cy="1204359"/>
            <a:chOff x="3949807" y="2864899"/>
            <a:chExt cx="8142876" cy="1204359"/>
          </a:xfrm>
        </p:grpSpPr>
        <p:sp>
          <p:nvSpPr>
            <p:cNvPr id="16" name="Rounded Rectangle 15"/>
            <p:cNvSpPr/>
            <p:nvPr/>
          </p:nvSpPr>
          <p:spPr>
            <a:xfrm>
              <a:off x="3949807" y="2864899"/>
              <a:ext cx="6530307" cy="36348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allout: Line 26">
              <a:extLst>
                <a:ext uri="{FF2B5EF4-FFF2-40B4-BE49-F238E27FC236}">
                  <a16:creationId xmlns:a16="http://schemas.microsoft.com/office/drawing/2014/main" id="{89449844-2EB7-49ED-B739-0CA6D9EFCE0E}"/>
                </a:ext>
              </a:extLst>
            </p:cNvPr>
            <p:cNvSpPr/>
            <p:nvPr/>
          </p:nvSpPr>
          <p:spPr>
            <a:xfrm>
              <a:off x="10480114" y="3448450"/>
              <a:ext cx="1612569" cy="620808"/>
            </a:xfrm>
            <a:prstGeom prst="borderCallout1">
              <a:avLst>
                <a:gd name="adj1" fmla="val 51257"/>
                <a:gd name="adj2" fmla="val -85"/>
                <a:gd name="adj3" fmla="val -35483"/>
                <a:gd name="adj4" fmla="val -62734"/>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Imbalanced data problem</a:t>
              </a:r>
            </a:p>
          </p:txBody>
        </p:sp>
      </p:grpSp>
      <p:grpSp>
        <p:nvGrpSpPr>
          <p:cNvPr id="5" name="Group 4">
            <a:extLst>
              <a:ext uri="{FF2B5EF4-FFF2-40B4-BE49-F238E27FC236}">
                <a16:creationId xmlns:a16="http://schemas.microsoft.com/office/drawing/2014/main" id="{6085360D-5905-4ABD-B051-17D98A5DE317}"/>
              </a:ext>
            </a:extLst>
          </p:cNvPr>
          <p:cNvGrpSpPr/>
          <p:nvPr/>
        </p:nvGrpSpPr>
        <p:grpSpPr>
          <a:xfrm>
            <a:off x="3856455" y="247858"/>
            <a:ext cx="7752685" cy="2003899"/>
            <a:chOff x="3856455" y="247858"/>
            <a:chExt cx="7752685" cy="2003899"/>
          </a:xfrm>
        </p:grpSpPr>
        <p:sp>
          <p:nvSpPr>
            <p:cNvPr id="8" name="Callout: Line 26">
              <a:extLst>
                <a:ext uri="{FF2B5EF4-FFF2-40B4-BE49-F238E27FC236}">
                  <a16:creationId xmlns:a16="http://schemas.microsoft.com/office/drawing/2014/main" id="{89449844-2EB7-49ED-B739-0CA6D9EFCE0E}"/>
                </a:ext>
              </a:extLst>
            </p:cNvPr>
            <p:cNvSpPr/>
            <p:nvPr/>
          </p:nvSpPr>
          <p:spPr>
            <a:xfrm>
              <a:off x="9351089" y="247858"/>
              <a:ext cx="2258051" cy="620808"/>
            </a:xfrm>
            <a:prstGeom prst="borderCallout1">
              <a:avLst>
                <a:gd name="adj1" fmla="val 51257"/>
                <a:gd name="adj2" fmla="val -85"/>
                <a:gd name="adj3" fmla="val 265183"/>
                <a:gd name="adj4" fmla="val -104559"/>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Imbalanced data problem</a:t>
              </a:r>
            </a:p>
          </p:txBody>
        </p:sp>
        <p:sp>
          <p:nvSpPr>
            <p:cNvPr id="17" name="Rounded Rectangle 15">
              <a:extLst>
                <a:ext uri="{FF2B5EF4-FFF2-40B4-BE49-F238E27FC236}">
                  <a16:creationId xmlns:a16="http://schemas.microsoft.com/office/drawing/2014/main" id="{A42E0DA4-4A25-4B28-B44C-36DEB259D281}"/>
                </a:ext>
              </a:extLst>
            </p:cNvPr>
            <p:cNvSpPr/>
            <p:nvPr/>
          </p:nvSpPr>
          <p:spPr>
            <a:xfrm>
              <a:off x="3856455" y="1875045"/>
              <a:ext cx="4248099" cy="3767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932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lstStyle/>
          <a:p>
            <a:r>
              <a:rPr lang="en-US" dirty="0"/>
              <a:t>Datasets 2/2</a:t>
            </a:r>
          </a:p>
        </p:txBody>
      </p:sp>
      <p:sp>
        <p:nvSpPr>
          <p:cNvPr id="3" name="Content Placeholder 2"/>
          <p:cNvSpPr>
            <a:spLocks noGrp="1"/>
          </p:cNvSpPr>
          <p:nvPr>
            <p:ph idx="1"/>
          </p:nvPr>
        </p:nvSpPr>
        <p:spPr>
          <a:xfrm>
            <a:off x="838200" y="1088572"/>
            <a:ext cx="10515600" cy="5088391"/>
          </a:xfrm>
        </p:spPr>
        <p:txBody>
          <a:bodyPr>
            <a:normAutofit/>
          </a:bodyPr>
          <a:lstStyle/>
          <a:p>
            <a:r>
              <a:rPr lang="en-US" dirty="0">
                <a:solidFill>
                  <a:srgbClr val="0070C0"/>
                </a:solidFill>
              </a:rPr>
              <a:t>Protein Family Classification </a:t>
            </a:r>
            <a:r>
              <a:rPr lang="en-US" dirty="0"/>
              <a:t>(E. </a:t>
            </a:r>
            <a:r>
              <a:rPr lang="en-US" dirty="0" err="1"/>
              <a:t>Asgari</a:t>
            </a:r>
            <a:r>
              <a:rPr lang="en-US" dirty="0"/>
              <a:t> &amp; M. R. K. </a:t>
            </a:r>
            <a:r>
              <a:rPr lang="en-US" dirty="0" err="1"/>
              <a:t>Mofrad</a:t>
            </a:r>
            <a:r>
              <a:rPr lang="en-US" dirty="0"/>
              <a:t>, 2015)</a:t>
            </a:r>
          </a:p>
          <a:p>
            <a:pPr lvl="1"/>
            <a:endParaRPr lang="en-US" dirty="0"/>
          </a:p>
        </p:txBody>
      </p:sp>
      <p:sp>
        <p:nvSpPr>
          <p:cNvPr id="4" name="Slide Number Placeholder 3"/>
          <p:cNvSpPr>
            <a:spLocks noGrp="1"/>
          </p:cNvSpPr>
          <p:nvPr>
            <p:ph type="sldNum" sz="quarter" idx="12"/>
          </p:nvPr>
        </p:nvSpPr>
        <p:spPr>
          <a:xfrm>
            <a:off x="8610600" y="6368135"/>
            <a:ext cx="2743200" cy="365125"/>
          </a:xfrm>
        </p:spPr>
        <p:txBody>
          <a:bodyPr/>
          <a:lstStyle/>
          <a:p>
            <a:fld id="{BD437DA5-829E-42D0-AA89-6DBB47C98522}" type="slidenum">
              <a:rPr lang="en-US" smtClean="0"/>
              <a:t>26</a:t>
            </a:fld>
            <a:endParaRPr lang="en-US"/>
          </a:p>
        </p:txBody>
      </p:sp>
      <p:grpSp>
        <p:nvGrpSpPr>
          <p:cNvPr id="8" name="Group 7"/>
          <p:cNvGrpSpPr/>
          <p:nvPr/>
        </p:nvGrpSpPr>
        <p:grpSpPr>
          <a:xfrm>
            <a:off x="1103341" y="1531250"/>
            <a:ext cx="10426498" cy="3853494"/>
            <a:chOff x="1536478" y="2565966"/>
            <a:chExt cx="10426498" cy="3853494"/>
          </a:xfrm>
        </p:grpSpPr>
        <p:sp>
          <p:nvSpPr>
            <p:cNvPr id="14" name="TextBox 13"/>
            <p:cNvSpPr txBox="1"/>
            <p:nvPr/>
          </p:nvSpPr>
          <p:spPr>
            <a:xfrm>
              <a:off x="10622598" y="5896240"/>
              <a:ext cx="433132" cy="523220"/>
            </a:xfrm>
            <a:prstGeom prst="rect">
              <a:avLst/>
            </a:prstGeom>
            <a:noFill/>
          </p:spPr>
          <p:txBody>
            <a:bodyPr wrap="none" rtlCol="0">
              <a:spAutoFit/>
            </a:bodyPr>
            <a:lstStyle/>
            <a:p>
              <a:r>
                <a:rPr lang="en-US" sz="2800" dirty="0"/>
                <a:t>…</a:t>
              </a:r>
            </a:p>
          </p:txBody>
        </p:sp>
        <p:sp>
          <p:nvSpPr>
            <p:cNvPr id="12" name="TextBox 11"/>
            <p:cNvSpPr txBox="1"/>
            <p:nvPr/>
          </p:nvSpPr>
          <p:spPr>
            <a:xfrm>
              <a:off x="10596278" y="4645529"/>
              <a:ext cx="433132" cy="523220"/>
            </a:xfrm>
            <a:prstGeom prst="rect">
              <a:avLst/>
            </a:prstGeom>
            <a:noFill/>
          </p:spPr>
          <p:txBody>
            <a:bodyPr wrap="none" rtlCol="0">
              <a:spAutoFit/>
            </a:bodyPr>
            <a:lstStyle/>
            <a:p>
              <a:r>
                <a:rPr lang="en-US" sz="2800" dirty="0"/>
                <a:t>…</a:t>
              </a:r>
            </a:p>
          </p:txBody>
        </p:sp>
        <p:sp>
          <p:nvSpPr>
            <p:cNvPr id="15" name="Right Brace 14"/>
            <p:cNvSpPr/>
            <p:nvPr/>
          </p:nvSpPr>
          <p:spPr>
            <a:xfrm>
              <a:off x="11167118" y="2593018"/>
              <a:ext cx="239325" cy="3506066"/>
            </a:xfrm>
            <a:prstGeom prst="rightBrace">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rot="16200000">
              <a:off x="10023150" y="4084441"/>
              <a:ext cx="3356432" cy="523220"/>
            </a:xfrm>
            <a:prstGeom prst="rect">
              <a:avLst/>
            </a:prstGeom>
            <a:noFill/>
          </p:spPr>
          <p:txBody>
            <a:bodyPr wrap="none" rtlCol="0">
              <a:spAutoFit/>
            </a:bodyPr>
            <a:lstStyle/>
            <a:p>
              <a:r>
                <a:rPr lang="en-US" sz="2800" dirty="0">
                  <a:solidFill>
                    <a:srgbClr val="FF0000"/>
                  </a:solidFill>
                </a:rPr>
                <a:t>7,027 protein families</a:t>
              </a:r>
            </a:p>
          </p:txBody>
        </p:sp>
        <p:pic>
          <p:nvPicPr>
            <p:cNvPr id="6" name="Picture 5"/>
            <p:cNvPicPr>
              <a:picLocks noChangeAspect="1"/>
            </p:cNvPicPr>
            <p:nvPr/>
          </p:nvPicPr>
          <p:blipFill>
            <a:blip r:embed="rId3"/>
            <a:stretch>
              <a:fillRect/>
            </a:stretch>
          </p:blipFill>
          <p:spPr>
            <a:xfrm>
              <a:off x="1536478" y="2565966"/>
              <a:ext cx="9519252" cy="2261201"/>
            </a:xfrm>
            <a:prstGeom prst="rect">
              <a:avLst/>
            </a:prstGeom>
          </p:spPr>
        </p:pic>
        <p:pic>
          <p:nvPicPr>
            <p:cNvPr id="7" name="Picture 6"/>
            <p:cNvPicPr>
              <a:picLocks noChangeAspect="1"/>
            </p:cNvPicPr>
            <p:nvPr/>
          </p:nvPicPr>
          <p:blipFill>
            <a:blip r:embed="rId4"/>
            <a:stretch>
              <a:fillRect/>
            </a:stretch>
          </p:blipFill>
          <p:spPr>
            <a:xfrm>
              <a:off x="1536478" y="5125785"/>
              <a:ext cx="9466610" cy="973299"/>
            </a:xfrm>
            <a:prstGeom prst="rect">
              <a:avLst/>
            </a:prstGeom>
          </p:spPr>
        </p:pic>
      </p:grpSp>
      <p:sp>
        <p:nvSpPr>
          <p:cNvPr id="5" name="Rectangle 4">
            <a:extLst>
              <a:ext uri="{FF2B5EF4-FFF2-40B4-BE49-F238E27FC236}">
                <a16:creationId xmlns:a16="http://schemas.microsoft.com/office/drawing/2014/main" id="{9EB6A1FC-2A6B-4905-A3F1-F77C5B7F0905}"/>
              </a:ext>
            </a:extLst>
          </p:cNvPr>
          <p:cNvSpPr/>
          <p:nvPr/>
        </p:nvSpPr>
        <p:spPr>
          <a:xfrm>
            <a:off x="6637424" y="5384744"/>
            <a:ext cx="4216219" cy="523220"/>
          </a:xfrm>
          <a:prstGeom prst="rect">
            <a:avLst/>
          </a:prstGeom>
        </p:spPr>
        <p:txBody>
          <a:bodyPr wrap="none">
            <a:spAutoFit/>
          </a:bodyPr>
          <a:lstStyle/>
          <a:p>
            <a:r>
              <a:rPr lang="en-US" sz="2800" dirty="0">
                <a:solidFill>
                  <a:srgbClr val="FF0000"/>
                </a:solidFill>
              </a:rPr>
              <a:t>324.000 protein sequences </a:t>
            </a:r>
          </a:p>
        </p:txBody>
      </p:sp>
      <p:sp>
        <p:nvSpPr>
          <p:cNvPr id="13" name="Callout: Line 26">
            <a:extLst>
              <a:ext uri="{FF2B5EF4-FFF2-40B4-BE49-F238E27FC236}">
                <a16:creationId xmlns:a16="http://schemas.microsoft.com/office/drawing/2014/main" id="{89449844-2EB7-49ED-B739-0CA6D9EFCE0E}"/>
              </a:ext>
            </a:extLst>
          </p:cNvPr>
          <p:cNvSpPr/>
          <p:nvPr/>
        </p:nvSpPr>
        <p:spPr>
          <a:xfrm>
            <a:off x="6830608" y="2693744"/>
            <a:ext cx="1244446" cy="2342156"/>
          </a:xfrm>
          <a:prstGeom prst="borderCallout1">
            <a:avLst>
              <a:gd name="adj1" fmla="val 100621"/>
              <a:gd name="adj2" fmla="val 44416"/>
              <a:gd name="adj3" fmla="val 117931"/>
              <a:gd name="adj4" fmla="val 67664"/>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a:p>
        </p:txBody>
      </p:sp>
    </p:spTree>
    <p:extLst>
      <p:ext uri="{BB962C8B-B14F-4D97-AF65-F5344CB8AC3E}">
        <p14:creationId xmlns:p14="http://schemas.microsoft.com/office/powerpoint/2010/main" val="2018369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normAutofit/>
          </a:bodyPr>
          <a:lstStyle/>
          <a:p>
            <a:r>
              <a:rPr lang="en-US" dirty="0"/>
              <a:t>Result: Classification of Nuclear Receptors 1/2</a:t>
            </a:r>
          </a:p>
        </p:txBody>
      </p:sp>
      <p:sp>
        <p:nvSpPr>
          <p:cNvPr id="3" name="Content Placeholder 2"/>
          <p:cNvSpPr>
            <a:spLocks noGrp="1"/>
          </p:cNvSpPr>
          <p:nvPr>
            <p:ph idx="1"/>
          </p:nvPr>
        </p:nvSpPr>
        <p:spPr>
          <a:xfrm>
            <a:off x="847059" y="1123520"/>
            <a:ext cx="10515600" cy="5734479"/>
          </a:xfrm>
        </p:spPr>
        <p:txBody>
          <a:bodyPr>
            <a:normAutofit/>
          </a:bodyPr>
          <a:lstStyle/>
          <a:p>
            <a:r>
              <a:rPr lang="en-US" dirty="0"/>
              <a:t>Experiment I</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800" dirty="0"/>
              <a:t>M. P. S. R. </a:t>
            </a:r>
            <a:r>
              <a:rPr lang="en-US" sz="1800" dirty="0" err="1"/>
              <a:t>Bhasin</a:t>
            </a:r>
            <a:r>
              <a:rPr lang="en-US" sz="1800" dirty="0"/>
              <a:t> and </a:t>
            </a:r>
            <a:r>
              <a:rPr lang="en-US" sz="1800" dirty="0" err="1"/>
              <a:t>Gajendra</a:t>
            </a:r>
            <a:r>
              <a:rPr lang="en-US" sz="1800" dirty="0"/>
              <a:t>, “Classification of nuclear receptors based on amino acid composition and dipeptide composition,” J. Biol. Chem., vol. 279, no. 22, 2004</a:t>
            </a:r>
          </a:p>
          <a:p>
            <a:endParaRPr lang="en-US" dirty="0"/>
          </a:p>
        </p:txBody>
      </p:sp>
      <p:sp>
        <p:nvSpPr>
          <p:cNvPr id="4" name="Slide Number Placeholder 3"/>
          <p:cNvSpPr>
            <a:spLocks noGrp="1"/>
          </p:cNvSpPr>
          <p:nvPr>
            <p:ph type="sldNum" sz="quarter" idx="12"/>
          </p:nvPr>
        </p:nvSpPr>
        <p:spPr/>
        <p:txBody>
          <a:bodyPr/>
          <a:lstStyle/>
          <a:p>
            <a:fld id="{BD437DA5-829E-42D0-AA89-6DBB47C98522}" type="slidenum">
              <a:rPr lang="en-US" smtClean="0"/>
              <a:t>27</a:t>
            </a:fld>
            <a:endParaRPr lang="en-US"/>
          </a:p>
        </p:txBody>
      </p:sp>
      <p:graphicFrame>
        <p:nvGraphicFramePr>
          <p:cNvPr id="16" name="Chart 15">
            <a:extLst>
              <a:ext uri="{FF2B5EF4-FFF2-40B4-BE49-F238E27FC236}">
                <a16:creationId xmlns:a16="http://schemas.microsoft.com/office/drawing/2014/main" id="{A698DEE7-3426-4FBD-B3DD-3759BBFB65AE}"/>
              </a:ext>
            </a:extLst>
          </p:cNvPr>
          <p:cNvGraphicFramePr>
            <a:graphicFrameLocks/>
          </p:cNvGraphicFramePr>
          <p:nvPr>
            <p:extLst>
              <p:ext uri="{D42A27DB-BD31-4B8C-83A1-F6EECF244321}">
                <p14:modId xmlns:p14="http://schemas.microsoft.com/office/powerpoint/2010/main" val="2834479588"/>
              </p:ext>
            </p:extLst>
          </p:nvPr>
        </p:nvGraphicFramePr>
        <p:xfrm>
          <a:off x="6347534" y="1702292"/>
          <a:ext cx="5808953" cy="44088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CEB17D31-113A-43F6-AD7F-028BDE877BDB}"/>
              </a:ext>
            </a:extLst>
          </p:cNvPr>
          <p:cNvGraphicFramePr>
            <a:graphicFrameLocks/>
          </p:cNvGraphicFramePr>
          <p:nvPr>
            <p:extLst>
              <p:ext uri="{D42A27DB-BD31-4B8C-83A1-F6EECF244321}">
                <p14:modId xmlns:p14="http://schemas.microsoft.com/office/powerpoint/2010/main" val="955515863"/>
              </p:ext>
            </p:extLst>
          </p:nvPr>
        </p:nvGraphicFramePr>
        <p:xfrm>
          <a:off x="53231" y="1702292"/>
          <a:ext cx="6107832" cy="4441055"/>
        </p:xfrm>
        <a:graphic>
          <a:graphicData uri="http://schemas.openxmlformats.org/drawingml/2006/chart">
            <c:chart xmlns:c="http://schemas.openxmlformats.org/drawingml/2006/chart" xmlns:r="http://schemas.openxmlformats.org/officeDocument/2006/relationships" r:id="rId4"/>
          </a:graphicData>
        </a:graphic>
      </p:graphicFrame>
      <p:grpSp>
        <p:nvGrpSpPr>
          <p:cNvPr id="13" name="Group 12">
            <a:extLst>
              <a:ext uri="{FF2B5EF4-FFF2-40B4-BE49-F238E27FC236}">
                <a16:creationId xmlns:a16="http://schemas.microsoft.com/office/drawing/2014/main" id="{0DA2CD7B-7838-4C00-880C-C33F60931C10}"/>
              </a:ext>
            </a:extLst>
          </p:cNvPr>
          <p:cNvGrpSpPr/>
          <p:nvPr/>
        </p:nvGrpSpPr>
        <p:grpSpPr>
          <a:xfrm>
            <a:off x="53231" y="3429000"/>
            <a:ext cx="4390734" cy="2714347"/>
            <a:chOff x="53231" y="3429000"/>
            <a:chExt cx="4390734" cy="2714347"/>
          </a:xfrm>
        </p:grpSpPr>
        <p:sp>
          <p:nvSpPr>
            <p:cNvPr id="21" name="Callout: Line 20">
              <a:extLst>
                <a:ext uri="{FF2B5EF4-FFF2-40B4-BE49-F238E27FC236}">
                  <a16:creationId xmlns:a16="http://schemas.microsoft.com/office/drawing/2014/main" id="{5A33E139-544A-43BB-977B-B98C8A70D09E}"/>
                </a:ext>
              </a:extLst>
            </p:cNvPr>
            <p:cNvSpPr/>
            <p:nvPr/>
          </p:nvSpPr>
          <p:spPr>
            <a:xfrm>
              <a:off x="53231" y="3429000"/>
              <a:ext cx="2977727" cy="1254175"/>
            </a:xfrm>
            <a:prstGeom prst="borderCallout1">
              <a:avLst>
                <a:gd name="adj1" fmla="val 51583"/>
                <a:gd name="adj2" fmla="val 100054"/>
                <a:gd name="adj3" fmla="val 189906"/>
                <a:gd name="adj4" fmla="val 120827"/>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t>Generated feature representation by using AAC with z=7, features=980</a:t>
              </a:r>
            </a:p>
          </p:txBody>
        </p:sp>
        <p:sp>
          <p:nvSpPr>
            <p:cNvPr id="25" name="Oval 24">
              <a:extLst>
                <a:ext uri="{FF2B5EF4-FFF2-40B4-BE49-F238E27FC236}">
                  <a16:creationId xmlns:a16="http://schemas.microsoft.com/office/drawing/2014/main" id="{4C91CC3F-CE7C-4D19-8BF6-45DD18432BE1}"/>
                </a:ext>
              </a:extLst>
            </p:cNvPr>
            <p:cNvSpPr/>
            <p:nvPr/>
          </p:nvSpPr>
          <p:spPr>
            <a:xfrm>
              <a:off x="3618341" y="5655076"/>
              <a:ext cx="825624" cy="48827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F6F62E3B-DCCF-4539-B4B1-15AB7C421CA4}"/>
              </a:ext>
            </a:extLst>
          </p:cNvPr>
          <p:cNvGrpSpPr/>
          <p:nvPr/>
        </p:nvGrpSpPr>
        <p:grpSpPr>
          <a:xfrm>
            <a:off x="76117" y="2183907"/>
            <a:ext cx="5665843" cy="3951640"/>
            <a:chOff x="76117" y="2183907"/>
            <a:chExt cx="5665843" cy="3951640"/>
          </a:xfrm>
        </p:grpSpPr>
        <p:sp>
          <p:nvSpPr>
            <p:cNvPr id="26" name="Callout: Line 25">
              <a:extLst>
                <a:ext uri="{FF2B5EF4-FFF2-40B4-BE49-F238E27FC236}">
                  <a16:creationId xmlns:a16="http://schemas.microsoft.com/office/drawing/2014/main" id="{646AFB39-9712-44CD-BDAC-E9F78EF9BE1F}"/>
                </a:ext>
              </a:extLst>
            </p:cNvPr>
            <p:cNvSpPr/>
            <p:nvPr/>
          </p:nvSpPr>
          <p:spPr>
            <a:xfrm>
              <a:off x="76117" y="2183907"/>
              <a:ext cx="2977727" cy="938233"/>
            </a:xfrm>
            <a:prstGeom prst="borderCallout1">
              <a:avLst>
                <a:gd name="adj1" fmla="val 51583"/>
                <a:gd name="adj2" fmla="val 100054"/>
                <a:gd name="adj3" fmla="val 382116"/>
                <a:gd name="adj4" fmla="val 164057"/>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t>Feature selection were implemented, features=790</a:t>
              </a:r>
            </a:p>
          </p:txBody>
        </p:sp>
        <p:sp>
          <p:nvSpPr>
            <p:cNvPr id="27" name="Oval 26">
              <a:extLst>
                <a:ext uri="{FF2B5EF4-FFF2-40B4-BE49-F238E27FC236}">
                  <a16:creationId xmlns:a16="http://schemas.microsoft.com/office/drawing/2014/main" id="{FAC9981F-FE1D-41A3-B945-C0207940C4F6}"/>
                </a:ext>
              </a:extLst>
            </p:cNvPr>
            <p:cNvSpPr/>
            <p:nvPr/>
          </p:nvSpPr>
          <p:spPr>
            <a:xfrm>
              <a:off x="4916336" y="5647276"/>
              <a:ext cx="825624" cy="48827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62634D32-69CB-4156-8EE2-C722ED62784C}"/>
              </a:ext>
            </a:extLst>
          </p:cNvPr>
          <p:cNvGrpSpPr/>
          <p:nvPr/>
        </p:nvGrpSpPr>
        <p:grpSpPr>
          <a:xfrm>
            <a:off x="6347535" y="3279625"/>
            <a:ext cx="4232381" cy="2821773"/>
            <a:chOff x="6347535" y="3279625"/>
            <a:chExt cx="4232381" cy="2821773"/>
          </a:xfrm>
        </p:grpSpPr>
        <p:sp>
          <p:nvSpPr>
            <p:cNvPr id="28" name="Callout: Line 27">
              <a:extLst>
                <a:ext uri="{FF2B5EF4-FFF2-40B4-BE49-F238E27FC236}">
                  <a16:creationId xmlns:a16="http://schemas.microsoft.com/office/drawing/2014/main" id="{69BB9FD3-C5E6-44A2-BC08-EEB4564629D6}"/>
                </a:ext>
              </a:extLst>
            </p:cNvPr>
            <p:cNvSpPr/>
            <p:nvPr/>
          </p:nvSpPr>
          <p:spPr>
            <a:xfrm>
              <a:off x="6347535" y="3279625"/>
              <a:ext cx="3138970" cy="1254175"/>
            </a:xfrm>
            <a:prstGeom prst="borderCallout1">
              <a:avLst>
                <a:gd name="adj1" fmla="val 51583"/>
                <a:gd name="adj2" fmla="val 100054"/>
                <a:gd name="adj3" fmla="val 189906"/>
                <a:gd name="adj4" fmla="val 114039"/>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t>Generated feature representation by using DC with z=4, features=6400</a:t>
              </a:r>
            </a:p>
          </p:txBody>
        </p:sp>
        <p:sp>
          <p:nvSpPr>
            <p:cNvPr id="29" name="Oval 28">
              <a:extLst>
                <a:ext uri="{FF2B5EF4-FFF2-40B4-BE49-F238E27FC236}">
                  <a16:creationId xmlns:a16="http://schemas.microsoft.com/office/drawing/2014/main" id="{490DE94D-1CCD-4104-9471-2609B9531776}"/>
                </a:ext>
              </a:extLst>
            </p:cNvPr>
            <p:cNvSpPr/>
            <p:nvPr/>
          </p:nvSpPr>
          <p:spPr>
            <a:xfrm>
              <a:off x="9754292" y="5613127"/>
              <a:ext cx="825624" cy="48827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A6B07DB7-2FD0-4F54-889B-2DB0C2091DCE}"/>
              </a:ext>
            </a:extLst>
          </p:cNvPr>
          <p:cNvGrpSpPr/>
          <p:nvPr/>
        </p:nvGrpSpPr>
        <p:grpSpPr>
          <a:xfrm>
            <a:off x="6350061" y="2183907"/>
            <a:ext cx="5500458" cy="3927227"/>
            <a:chOff x="6350061" y="2183907"/>
            <a:chExt cx="5500458" cy="3927227"/>
          </a:xfrm>
        </p:grpSpPr>
        <p:sp>
          <p:nvSpPr>
            <p:cNvPr id="30" name="Oval 29">
              <a:extLst>
                <a:ext uri="{FF2B5EF4-FFF2-40B4-BE49-F238E27FC236}">
                  <a16:creationId xmlns:a16="http://schemas.microsoft.com/office/drawing/2014/main" id="{0F21A4DA-37B2-4F85-93DA-62B0DD527C15}"/>
                </a:ext>
              </a:extLst>
            </p:cNvPr>
            <p:cNvSpPr/>
            <p:nvPr/>
          </p:nvSpPr>
          <p:spPr>
            <a:xfrm>
              <a:off x="11024895" y="5622863"/>
              <a:ext cx="825624" cy="48827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Callout: Line 30">
              <a:extLst>
                <a:ext uri="{FF2B5EF4-FFF2-40B4-BE49-F238E27FC236}">
                  <a16:creationId xmlns:a16="http://schemas.microsoft.com/office/drawing/2014/main" id="{3A68EDEA-AE6F-4C09-A20A-B5E186A92385}"/>
                </a:ext>
              </a:extLst>
            </p:cNvPr>
            <p:cNvSpPr/>
            <p:nvPr/>
          </p:nvSpPr>
          <p:spPr>
            <a:xfrm>
              <a:off x="6350061" y="2183907"/>
              <a:ext cx="2977727" cy="967410"/>
            </a:xfrm>
            <a:prstGeom prst="borderCallout1">
              <a:avLst>
                <a:gd name="adj1" fmla="val 51583"/>
                <a:gd name="adj2" fmla="val 100054"/>
                <a:gd name="adj3" fmla="val 362233"/>
                <a:gd name="adj4" fmla="val 159286"/>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t>Feature selection were implemented, features=355</a:t>
              </a:r>
            </a:p>
          </p:txBody>
        </p:sp>
      </p:grpSp>
      <p:grpSp>
        <p:nvGrpSpPr>
          <p:cNvPr id="9" name="Group 8"/>
          <p:cNvGrpSpPr/>
          <p:nvPr/>
        </p:nvGrpSpPr>
        <p:grpSpPr>
          <a:xfrm>
            <a:off x="2320346" y="1437042"/>
            <a:ext cx="7064015" cy="4664356"/>
            <a:chOff x="2320346" y="1437042"/>
            <a:chExt cx="7064015" cy="4664356"/>
          </a:xfrm>
        </p:grpSpPr>
        <p:sp>
          <p:nvSpPr>
            <p:cNvPr id="22" name="Oval 21">
              <a:extLst>
                <a:ext uri="{FF2B5EF4-FFF2-40B4-BE49-F238E27FC236}">
                  <a16:creationId xmlns:a16="http://schemas.microsoft.com/office/drawing/2014/main" id="{4C91CC3F-CE7C-4D19-8BF6-45DD18432BE1}"/>
                </a:ext>
              </a:extLst>
            </p:cNvPr>
            <p:cNvSpPr/>
            <p:nvPr/>
          </p:nvSpPr>
          <p:spPr>
            <a:xfrm>
              <a:off x="2320346" y="5613127"/>
              <a:ext cx="825624" cy="48827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4C91CC3F-CE7C-4D19-8BF6-45DD18432BE1}"/>
                </a:ext>
              </a:extLst>
            </p:cNvPr>
            <p:cNvSpPr/>
            <p:nvPr/>
          </p:nvSpPr>
          <p:spPr>
            <a:xfrm>
              <a:off x="8558737" y="5606470"/>
              <a:ext cx="825624" cy="48827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Callout: Line 25">
              <a:extLst>
                <a:ext uri="{FF2B5EF4-FFF2-40B4-BE49-F238E27FC236}">
                  <a16:creationId xmlns:a16="http://schemas.microsoft.com/office/drawing/2014/main" id="{646AFB39-9712-44CD-BDAC-E9F78EF9BE1F}"/>
                </a:ext>
              </a:extLst>
            </p:cNvPr>
            <p:cNvSpPr/>
            <p:nvPr/>
          </p:nvSpPr>
          <p:spPr>
            <a:xfrm>
              <a:off x="4648591" y="1437042"/>
              <a:ext cx="2640851" cy="624711"/>
            </a:xfrm>
            <a:prstGeom prst="borderCallout1">
              <a:avLst>
                <a:gd name="adj1" fmla="val 98254"/>
                <a:gd name="adj2" fmla="val 49883"/>
                <a:gd name="adj3" fmla="val 702904"/>
                <a:gd name="adj4" fmla="val 149655"/>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smtClean="0"/>
                <a:t>Result of </a:t>
              </a:r>
              <a:r>
                <a:rPr lang="en-US" sz="2000" b="1" dirty="0" err="1" smtClean="0"/>
                <a:t>Bhasin</a:t>
              </a:r>
              <a:r>
                <a:rPr lang="en-US" sz="2000" b="1" dirty="0" smtClean="0"/>
                <a:t> &amp; </a:t>
              </a:r>
              <a:r>
                <a:rPr lang="en-US" sz="2000" b="1" dirty="0" err="1" smtClean="0"/>
                <a:t>Gajendra’s</a:t>
              </a:r>
              <a:r>
                <a:rPr lang="en-US" sz="2000" b="1" dirty="0" smtClean="0"/>
                <a:t> experiment</a:t>
              </a:r>
              <a:endParaRPr lang="en-US" sz="2000" b="1" dirty="0"/>
            </a:p>
          </p:txBody>
        </p:sp>
        <p:cxnSp>
          <p:nvCxnSpPr>
            <p:cNvPr id="6" name="Straight Connector 5"/>
            <p:cNvCxnSpPr>
              <a:stCxn id="24" idx="1"/>
              <a:endCxn id="22" idx="6"/>
            </p:cNvCxnSpPr>
            <p:nvPr/>
          </p:nvCxnSpPr>
          <p:spPr>
            <a:xfrm flipH="1">
              <a:off x="3145970" y="2061753"/>
              <a:ext cx="2823047" cy="37955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559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normAutofit/>
          </a:bodyPr>
          <a:lstStyle/>
          <a:p>
            <a:r>
              <a:rPr lang="en-US" dirty="0"/>
              <a:t>Result: Classification of Nuclear </a:t>
            </a:r>
            <a:r>
              <a:rPr lang="en-US"/>
              <a:t>Receptors 2/2</a:t>
            </a:r>
            <a:endParaRPr lang="en-US" dirty="0"/>
          </a:p>
        </p:txBody>
      </p:sp>
      <p:sp>
        <p:nvSpPr>
          <p:cNvPr id="3" name="Content Placeholder 2"/>
          <p:cNvSpPr>
            <a:spLocks noGrp="1"/>
          </p:cNvSpPr>
          <p:nvPr>
            <p:ph idx="1"/>
          </p:nvPr>
        </p:nvSpPr>
        <p:spPr>
          <a:xfrm>
            <a:off x="838200" y="1088571"/>
            <a:ext cx="10515600" cy="5702846"/>
          </a:xfrm>
        </p:spPr>
        <p:txBody>
          <a:bodyPr>
            <a:normAutofit/>
          </a:bodyPr>
          <a:lstStyle/>
          <a:p>
            <a:r>
              <a:rPr lang="en-US" dirty="0"/>
              <a:t>Experiment II</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800" dirty="0"/>
              <a:t>P. Wang, X. Xiao, and K.-C. Chou, “NR-2L: A Two-Level Predictor for Identifying Nuclear Receptor Subfamilies Based on Sequence-Derived Features,” </a:t>
            </a:r>
            <a:r>
              <a:rPr lang="en-US" sz="1800" dirty="0" err="1"/>
              <a:t>PLoS</a:t>
            </a:r>
            <a:r>
              <a:rPr lang="en-US" sz="1800" dirty="0"/>
              <a:t> One, vol. 6, no. 8, p. e23505, Aug. 2011</a:t>
            </a:r>
          </a:p>
        </p:txBody>
      </p:sp>
      <p:sp>
        <p:nvSpPr>
          <p:cNvPr id="4" name="Slide Number Placeholder 3"/>
          <p:cNvSpPr>
            <a:spLocks noGrp="1"/>
          </p:cNvSpPr>
          <p:nvPr>
            <p:ph type="sldNum" sz="quarter" idx="12"/>
          </p:nvPr>
        </p:nvSpPr>
        <p:spPr/>
        <p:txBody>
          <a:bodyPr/>
          <a:lstStyle/>
          <a:p>
            <a:fld id="{BD437DA5-829E-42D0-AA89-6DBB47C98522}" type="slidenum">
              <a:rPr lang="en-US" smtClean="0"/>
              <a:t>28</a:t>
            </a:fld>
            <a:endParaRPr lang="en-US"/>
          </a:p>
        </p:txBody>
      </p:sp>
      <p:graphicFrame>
        <p:nvGraphicFramePr>
          <p:cNvPr id="8" name="Chart 7">
            <a:extLst>
              <a:ext uri="{FF2B5EF4-FFF2-40B4-BE49-F238E27FC236}">
                <a16:creationId xmlns:a16="http://schemas.microsoft.com/office/drawing/2014/main" id="{CCF34576-81BF-4111-863B-4CD3EFF6FFDE}"/>
              </a:ext>
            </a:extLst>
          </p:cNvPr>
          <p:cNvGraphicFramePr>
            <a:graphicFrameLocks/>
          </p:cNvGraphicFramePr>
          <p:nvPr>
            <p:extLst>
              <p:ext uri="{D42A27DB-BD31-4B8C-83A1-F6EECF244321}">
                <p14:modId xmlns:p14="http://schemas.microsoft.com/office/powerpoint/2010/main" val="770196191"/>
              </p:ext>
            </p:extLst>
          </p:nvPr>
        </p:nvGraphicFramePr>
        <p:xfrm>
          <a:off x="28113" y="1622393"/>
          <a:ext cx="6232865" cy="44588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383C1F5D-B329-416B-8869-83578EBD4E54}"/>
              </a:ext>
            </a:extLst>
          </p:cNvPr>
          <p:cNvGraphicFramePr>
            <a:graphicFrameLocks/>
          </p:cNvGraphicFramePr>
          <p:nvPr>
            <p:extLst>
              <p:ext uri="{D42A27DB-BD31-4B8C-83A1-F6EECF244321}">
                <p14:modId xmlns:p14="http://schemas.microsoft.com/office/powerpoint/2010/main" val="2677230855"/>
              </p:ext>
            </p:extLst>
          </p:nvPr>
        </p:nvGraphicFramePr>
        <p:xfrm>
          <a:off x="6180337" y="1622393"/>
          <a:ext cx="5844467" cy="4458811"/>
        </p:xfrm>
        <a:graphic>
          <a:graphicData uri="http://schemas.openxmlformats.org/drawingml/2006/chart">
            <c:chart xmlns:c="http://schemas.openxmlformats.org/drawingml/2006/chart" xmlns:r="http://schemas.openxmlformats.org/officeDocument/2006/relationships" r:id="rId4"/>
          </a:graphicData>
        </a:graphic>
      </p:graphicFrame>
      <p:grpSp>
        <p:nvGrpSpPr>
          <p:cNvPr id="20" name="Group 19">
            <a:extLst>
              <a:ext uri="{FF2B5EF4-FFF2-40B4-BE49-F238E27FC236}">
                <a16:creationId xmlns:a16="http://schemas.microsoft.com/office/drawing/2014/main" id="{3755D1B7-7162-4F45-A55A-2A7E9A8CF666}"/>
              </a:ext>
            </a:extLst>
          </p:cNvPr>
          <p:cNvGrpSpPr/>
          <p:nvPr/>
        </p:nvGrpSpPr>
        <p:grpSpPr>
          <a:xfrm>
            <a:off x="28113" y="3335203"/>
            <a:ext cx="2977727" cy="2275486"/>
            <a:chOff x="28113" y="3335203"/>
            <a:chExt cx="2977727" cy="2275486"/>
          </a:xfrm>
        </p:grpSpPr>
        <p:sp>
          <p:nvSpPr>
            <p:cNvPr id="10" name="Oval 9">
              <a:extLst>
                <a:ext uri="{FF2B5EF4-FFF2-40B4-BE49-F238E27FC236}">
                  <a16:creationId xmlns:a16="http://schemas.microsoft.com/office/drawing/2014/main" id="{2EE50542-F0CD-4A02-B003-0EAF2BA2FB09}"/>
                </a:ext>
              </a:extLst>
            </p:cNvPr>
            <p:cNvSpPr/>
            <p:nvPr/>
          </p:nvSpPr>
          <p:spPr>
            <a:xfrm>
              <a:off x="1804756" y="5211193"/>
              <a:ext cx="716503" cy="399496"/>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Callout: Line 17">
              <a:extLst>
                <a:ext uri="{FF2B5EF4-FFF2-40B4-BE49-F238E27FC236}">
                  <a16:creationId xmlns:a16="http://schemas.microsoft.com/office/drawing/2014/main" id="{1BE3215F-ECA3-4C01-8455-B9BFA024F8DE}"/>
                </a:ext>
              </a:extLst>
            </p:cNvPr>
            <p:cNvSpPr/>
            <p:nvPr/>
          </p:nvSpPr>
          <p:spPr>
            <a:xfrm>
              <a:off x="28113" y="3335203"/>
              <a:ext cx="2977727" cy="1245093"/>
            </a:xfrm>
            <a:prstGeom prst="borderCallout1">
              <a:avLst>
                <a:gd name="adj1" fmla="val 100068"/>
                <a:gd name="adj2" fmla="val 46986"/>
                <a:gd name="adj3" fmla="val 153068"/>
                <a:gd name="adj4" fmla="val 62393"/>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t>Feature representation were generated by using combination of 5 descriptors</a:t>
              </a:r>
            </a:p>
          </p:txBody>
        </p:sp>
      </p:grpSp>
      <p:grpSp>
        <p:nvGrpSpPr>
          <p:cNvPr id="14" name="Group 13">
            <a:extLst>
              <a:ext uri="{FF2B5EF4-FFF2-40B4-BE49-F238E27FC236}">
                <a16:creationId xmlns:a16="http://schemas.microsoft.com/office/drawing/2014/main" id="{76BE3454-4B5F-45C2-9F79-069171A5882E}"/>
              </a:ext>
            </a:extLst>
          </p:cNvPr>
          <p:cNvGrpSpPr/>
          <p:nvPr/>
        </p:nvGrpSpPr>
        <p:grpSpPr>
          <a:xfrm>
            <a:off x="28113" y="3335202"/>
            <a:ext cx="4296051" cy="2746003"/>
            <a:chOff x="28113" y="3335202"/>
            <a:chExt cx="4296051" cy="2746003"/>
          </a:xfrm>
        </p:grpSpPr>
        <p:sp>
          <p:nvSpPr>
            <p:cNvPr id="12" name="Oval 11">
              <a:extLst>
                <a:ext uri="{FF2B5EF4-FFF2-40B4-BE49-F238E27FC236}">
                  <a16:creationId xmlns:a16="http://schemas.microsoft.com/office/drawing/2014/main" id="{54966144-829A-4329-9BBE-6C9B8FC0BCD8}"/>
                </a:ext>
              </a:extLst>
            </p:cNvPr>
            <p:cNvSpPr/>
            <p:nvPr/>
          </p:nvSpPr>
          <p:spPr>
            <a:xfrm>
              <a:off x="3607661" y="5681709"/>
              <a:ext cx="716503" cy="399496"/>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C9641C03-0BB1-4D25-9A2C-0E885771E4C3}"/>
                </a:ext>
              </a:extLst>
            </p:cNvPr>
            <p:cNvSpPr/>
            <p:nvPr/>
          </p:nvSpPr>
          <p:spPr>
            <a:xfrm>
              <a:off x="2703985" y="5672830"/>
              <a:ext cx="716503" cy="399496"/>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Callout: Line 12">
              <a:extLst>
                <a:ext uri="{FF2B5EF4-FFF2-40B4-BE49-F238E27FC236}">
                  <a16:creationId xmlns:a16="http://schemas.microsoft.com/office/drawing/2014/main" id="{50126020-A5D0-4FBF-8D44-EE3BE8EB555B}"/>
                </a:ext>
              </a:extLst>
            </p:cNvPr>
            <p:cNvSpPr/>
            <p:nvPr/>
          </p:nvSpPr>
          <p:spPr>
            <a:xfrm>
              <a:off x="28113" y="3335202"/>
              <a:ext cx="2977727" cy="977654"/>
            </a:xfrm>
            <a:prstGeom prst="borderCallout1">
              <a:avLst>
                <a:gd name="adj1" fmla="val 100068"/>
                <a:gd name="adj2" fmla="val 46986"/>
                <a:gd name="adj3" fmla="val 242386"/>
                <a:gd name="adj4" fmla="val 96248"/>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t>Using only 1 descriptor. Our approach obtained better performance</a:t>
              </a:r>
            </a:p>
          </p:txBody>
        </p:sp>
        <p:cxnSp>
          <p:nvCxnSpPr>
            <p:cNvPr id="6" name="Straight Connector 5">
              <a:extLst>
                <a:ext uri="{FF2B5EF4-FFF2-40B4-BE49-F238E27FC236}">
                  <a16:creationId xmlns:a16="http://schemas.microsoft.com/office/drawing/2014/main" id="{B84FB91E-9A1C-455B-AE45-18ADDDA22231}"/>
                </a:ext>
              </a:extLst>
            </p:cNvPr>
            <p:cNvCxnSpPr>
              <a:cxnSpLocks/>
              <a:stCxn id="13" idx="1"/>
            </p:cNvCxnSpPr>
            <p:nvPr/>
          </p:nvCxnSpPr>
          <p:spPr>
            <a:xfrm>
              <a:off x="1516977" y="4312856"/>
              <a:ext cx="2227920" cy="1435845"/>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id="{7338DF57-2B62-4192-90EC-12F20D67F764}"/>
              </a:ext>
            </a:extLst>
          </p:cNvPr>
          <p:cNvGrpSpPr/>
          <p:nvPr/>
        </p:nvGrpSpPr>
        <p:grpSpPr>
          <a:xfrm>
            <a:off x="-19731" y="2789785"/>
            <a:ext cx="5148945" cy="3325473"/>
            <a:chOff x="28113" y="2624989"/>
            <a:chExt cx="5148945" cy="3325473"/>
          </a:xfrm>
        </p:grpSpPr>
        <p:sp>
          <p:nvSpPr>
            <p:cNvPr id="19" name="Oval 18">
              <a:extLst>
                <a:ext uri="{FF2B5EF4-FFF2-40B4-BE49-F238E27FC236}">
                  <a16:creationId xmlns:a16="http://schemas.microsoft.com/office/drawing/2014/main" id="{BF2C3954-D225-4A12-BEA5-EEB4DD29295F}"/>
                </a:ext>
              </a:extLst>
            </p:cNvPr>
            <p:cNvSpPr/>
            <p:nvPr/>
          </p:nvSpPr>
          <p:spPr>
            <a:xfrm>
              <a:off x="2763729" y="5481961"/>
              <a:ext cx="716503" cy="399496"/>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21" name="Oval 20">
              <a:extLst>
                <a:ext uri="{FF2B5EF4-FFF2-40B4-BE49-F238E27FC236}">
                  <a16:creationId xmlns:a16="http://schemas.microsoft.com/office/drawing/2014/main" id="{2674E1B2-3044-419A-9B91-14847841AC81}"/>
                </a:ext>
              </a:extLst>
            </p:cNvPr>
            <p:cNvSpPr/>
            <p:nvPr/>
          </p:nvSpPr>
          <p:spPr>
            <a:xfrm>
              <a:off x="4460555" y="5550966"/>
              <a:ext cx="716503" cy="399496"/>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22" name="Callout: Line 21">
              <a:extLst>
                <a:ext uri="{FF2B5EF4-FFF2-40B4-BE49-F238E27FC236}">
                  <a16:creationId xmlns:a16="http://schemas.microsoft.com/office/drawing/2014/main" id="{FC75D276-56EF-40DC-9721-DD1737989DAC}"/>
                </a:ext>
              </a:extLst>
            </p:cNvPr>
            <p:cNvSpPr/>
            <p:nvPr/>
          </p:nvSpPr>
          <p:spPr>
            <a:xfrm>
              <a:off x="28113" y="2624989"/>
              <a:ext cx="2977727" cy="1190162"/>
            </a:xfrm>
            <a:prstGeom prst="borderCallout1">
              <a:avLst>
                <a:gd name="adj1" fmla="val 100068"/>
                <a:gd name="adj2" fmla="val 46986"/>
                <a:gd name="adj3" fmla="val 252834"/>
                <a:gd name="adj4" fmla="val 92678"/>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t>After implemented feature selection. Features reduced from 180 to 100 features. </a:t>
              </a:r>
            </a:p>
          </p:txBody>
        </p:sp>
        <p:cxnSp>
          <p:nvCxnSpPr>
            <p:cNvPr id="23" name="Straight Connector 22">
              <a:extLst>
                <a:ext uri="{FF2B5EF4-FFF2-40B4-BE49-F238E27FC236}">
                  <a16:creationId xmlns:a16="http://schemas.microsoft.com/office/drawing/2014/main" id="{8C69D37B-7CBF-4525-A7AD-B9AD370976AE}"/>
                </a:ext>
              </a:extLst>
            </p:cNvPr>
            <p:cNvCxnSpPr>
              <a:cxnSpLocks/>
            </p:cNvCxnSpPr>
            <p:nvPr/>
          </p:nvCxnSpPr>
          <p:spPr>
            <a:xfrm>
              <a:off x="1407299" y="3808844"/>
              <a:ext cx="3157941" cy="1801845"/>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id="{0D23BBE5-B35C-4820-8243-CF177A4B69CA}"/>
              </a:ext>
            </a:extLst>
          </p:cNvPr>
          <p:cNvGrpSpPr/>
          <p:nvPr/>
        </p:nvGrpSpPr>
        <p:grpSpPr>
          <a:xfrm>
            <a:off x="872330" y="2779153"/>
            <a:ext cx="5148945" cy="3325473"/>
            <a:chOff x="28113" y="2624989"/>
            <a:chExt cx="5148945" cy="3325473"/>
          </a:xfrm>
        </p:grpSpPr>
        <p:sp>
          <p:nvSpPr>
            <p:cNvPr id="26" name="Oval 25">
              <a:extLst>
                <a:ext uri="{FF2B5EF4-FFF2-40B4-BE49-F238E27FC236}">
                  <a16:creationId xmlns:a16="http://schemas.microsoft.com/office/drawing/2014/main" id="{5896B416-A59C-4A43-B05D-A9BEB0CDCA04}"/>
                </a:ext>
              </a:extLst>
            </p:cNvPr>
            <p:cNvSpPr/>
            <p:nvPr/>
          </p:nvSpPr>
          <p:spPr>
            <a:xfrm>
              <a:off x="2763729" y="5481961"/>
              <a:ext cx="716503" cy="399496"/>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27" name="Oval 26">
              <a:extLst>
                <a:ext uri="{FF2B5EF4-FFF2-40B4-BE49-F238E27FC236}">
                  <a16:creationId xmlns:a16="http://schemas.microsoft.com/office/drawing/2014/main" id="{F496DBF2-C06D-4A22-B532-E18E2C4E34DE}"/>
                </a:ext>
              </a:extLst>
            </p:cNvPr>
            <p:cNvSpPr/>
            <p:nvPr/>
          </p:nvSpPr>
          <p:spPr>
            <a:xfrm>
              <a:off x="4460555" y="5550966"/>
              <a:ext cx="716503" cy="399496"/>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28" name="Callout: Line 27">
              <a:extLst>
                <a:ext uri="{FF2B5EF4-FFF2-40B4-BE49-F238E27FC236}">
                  <a16:creationId xmlns:a16="http://schemas.microsoft.com/office/drawing/2014/main" id="{61880704-F298-465C-84E0-D4BCE271B12F}"/>
                </a:ext>
              </a:extLst>
            </p:cNvPr>
            <p:cNvSpPr/>
            <p:nvPr/>
          </p:nvSpPr>
          <p:spPr>
            <a:xfrm>
              <a:off x="28113" y="2624989"/>
              <a:ext cx="2977727" cy="1190162"/>
            </a:xfrm>
            <a:prstGeom prst="borderCallout1">
              <a:avLst>
                <a:gd name="adj1" fmla="val 100068"/>
                <a:gd name="adj2" fmla="val 46986"/>
                <a:gd name="adj3" fmla="val 253728"/>
                <a:gd name="adj4" fmla="val 91250"/>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t>After implemented feature selection. Features reduced from 1600 to 120 features. </a:t>
              </a:r>
            </a:p>
          </p:txBody>
        </p:sp>
        <p:cxnSp>
          <p:nvCxnSpPr>
            <p:cNvPr id="29" name="Straight Connector 28">
              <a:extLst>
                <a:ext uri="{FF2B5EF4-FFF2-40B4-BE49-F238E27FC236}">
                  <a16:creationId xmlns:a16="http://schemas.microsoft.com/office/drawing/2014/main" id="{02639A4E-C85E-4871-B8A4-02B0C01A46D2}"/>
                </a:ext>
              </a:extLst>
            </p:cNvPr>
            <p:cNvCxnSpPr>
              <a:cxnSpLocks/>
            </p:cNvCxnSpPr>
            <p:nvPr/>
          </p:nvCxnSpPr>
          <p:spPr>
            <a:xfrm>
              <a:off x="1407299" y="3808844"/>
              <a:ext cx="3157941" cy="1801845"/>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2D457F84-7F0F-4A32-BD51-64904C15436E}"/>
              </a:ext>
            </a:extLst>
          </p:cNvPr>
          <p:cNvGrpSpPr/>
          <p:nvPr/>
        </p:nvGrpSpPr>
        <p:grpSpPr>
          <a:xfrm>
            <a:off x="6295108" y="2145040"/>
            <a:ext cx="5566891" cy="3925532"/>
            <a:chOff x="-437677" y="2014298"/>
            <a:chExt cx="5566891" cy="3925532"/>
          </a:xfrm>
        </p:grpSpPr>
        <p:sp>
          <p:nvSpPr>
            <p:cNvPr id="31" name="Oval 30">
              <a:extLst>
                <a:ext uri="{FF2B5EF4-FFF2-40B4-BE49-F238E27FC236}">
                  <a16:creationId xmlns:a16="http://schemas.microsoft.com/office/drawing/2014/main" id="{BCF15E26-A16F-48A9-88B9-F5209710E945}"/>
                </a:ext>
              </a:extLst>
            </p:cNvPr>
            <p:cNvSpPr/>
            <p:nvPr/>
          </p:nvSpPr>
          <p:spPr>
            <a:xfrm>
              <a:off x="2763729" y="5481961"/>
              <a:ext cx="716503" cy="399496"/>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32" name="Oval 31">
              <a:extLst>
                <a:ext uri="{FF2B5EF4-FFF2-40B4-BE49-F238E27FC236}">
                  <a16:creationId xmlns:a16="http://schemas.microsoft.com/office/drawing/2014/main" id="{216DB94B-3665-412D-A7CF-184308C56306}"/>
                </a:ext>
              </a:extLst>
            </p:cNvPr>
            <p:cNvSpPr/>
            <p:nvPr/>
          </p:nvSpPr>
          <p:spPr>
            <a:xfrm>
              <a:off x="4412711" y="5540334"/>
              <a:ext cx="716503" cy="399496"/>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33" name="Callout: Line 32">
              <a:extLst>
                <a:ext uri="{FF2B5EF4-FFF2-40B4-BE49-F238E27FC236}">
                  <a16:creationId xmlns:a16="http://schemas.microsoft.com/office/drawing/2014/main" id="{1DC1F632-56A0-42A7-9421-E89E2D339D74}"/>
                </a:ext>
              </a:extLst>
            </p:cNvPr>
            <p:cNvSpPr/>
            <p:nvPr/>
          </p:nvSpPr>
          <p:spPr>
            <a:xfrm>
              <a:off x="-437677" y="2014298"/>
              <a:ext cx="2977727" cy="1190162"/>
            </a:xfrm>
            <a:prstGeom prst="borderCallout1">
              <a:avLst>
                <a:gd name="adj1" fmla="val 100961"/>
                <a:gd name="adj2" fmla="val 50378"/>
                <a:gd name="adj3" fmla="val 301077"/>
                <a:gd name="adj4" fmla="val 108925"/>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t>Our approach give better performance than NR-2L if it implemented with DC descriptor</a:t>
              </a:r>
            </a:p>
          </p:txBody>
        </p:sp>
        <p:cxnSp>
          <p:nvCxnSpPr>
            <p:cNvPr id="34" name="Straight Connector 33">
              <a:extLst>
                <a:ext uri="{FF2B5EF4-FFF2-40B4-BE49-F238E27FC236}">
                  <a16:creationId xmlns:a16="http://schemas.microsoft.com/office/drawing/2014/main" id="{6885FB2F-747C-4E12-B630-1752042737BB}"/>
                </a:ext>
              </a:extLst>
            </p:cNvPr>
            <p:cNvCxnSpPr>
              <a:cxnSpLocks/>
              <a:stCxn id="33" idx="1"/>
              <a:endCxn id="32" idx="1"/>
            </p:cNvCxnSpPr>
            <p:nvPr/>
          </p:nvCxnSpPr>
          <p:spPr>
            <a:xfrm>
              <a:off x="1051187" y="3204460"/>
              <a:ext cx="3466453" cy="2394379"/>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2788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055"/>
            <a:ext cx="10515600" cy="787814"/>
          </a:xfrm>
        </p:spPr>
        <p:txBody>
          <a:bodyPr>
            <a:normAutofit/>
          </a:bodyPr>
          <a:lstStyle/>
          <a:p>
            <a:r>
              <a:rPr lang="en-US" dirty="0"/>
              <a:t>Result: Protein Family Classification</a:t>
            </a:r>
          </a:p>
        </p:txBody>
      </p:sp>
      <p:sp>
        <p:nvSpPr>
          <p:cNvPr id="4" name="Slide Number Placeholder 3"/>
          <p:cNvSpPr>
            <a:spLocks noGrp="1"/>
          </p:cNvSpPr>
          <p:nvPr>
            <p:ph type="sldNum" sz="quarter" idx="12"/>
          </p:nvPr>
        </p:nvSpPr>
        <p:spPr/>
        <p:txBody>
          <a:bodyPr/>
          <a:lstStyle/>
          <a:p>
            <a:fld id="{BD437DA5-829E-42D0-AA89-6DBB47C98522}" type="slidenum">
              <a:rPr lang="en-US" smtClean="0"/>
              <a:t>29</a:t>
            </a:fld>
            <a:endParaRPr lang="en-US"/>
          </a:p>
        </p:txBody>
      </p:sp>
      <p:sp>
        <p:nvSpPr>
          <p:cNvPr id="3" name="Content Placeholder 2"/>
          <p:cNvSpPr>
            <a:spLocks noGrp="1"/>
          </p:cNvSpPr>
          <p:nvPr>
            <p:ph idx="4294967295"/>
          </p:nvPr>
        </p:nvSpPr>
        <p:spPr>
          <a:xfrm>
            <a:off x="0" y="1089025"/>
            <a:ext cx="10515600" cy="5087938"/>
          </a:xfrm>
        </p:spPr>
        <p:txBody>
          <a:bodyPr>
            <a:normAutofit/>
          </a:bodyPr>
          <a:lstStyle/>
          <a:p>
            <a:endParaRPr lang="en-US" dirty="0"/>
          </a:p>
          <a:p>
            <a:pPr marL="0" indent="0">
              <a:buNone/>
            </a:pPr>
            <a:endParaRPr lang="en-US" dirty="0"/>
          </a:p>
          <a:p>
            <a:endParaRPr lang="en-US" dirty="0"/>
          </a:p>
        </p:txBody>
      </p:sp>
      <p:graphicFrame>
        <p:nvGraphicFramePr>
          <p:cNvPr id="12" name="Chart 11">
            <a:extLst>
              <a:ext uri="{FF2B5EF4-FFF2-40B4-BE49-F238E27FC236}">
                <a16:creationId xmlns:a16="http://schemas.microsoft.com/office/drawing/2014/main" id="{E4DE7ABC-E646-44A5-927D-1F0E18A55FAD}"/>
              </a:ext>
            </a:extLst>
          </p:cNvPr>
          <p:cNvGraphicFramePr>
            <a:graphicFrameLocks/>
          </p:cNvGraphicFramePr>
          <p:nvPr>
            <p:extLst>
              <p:ext uri="{D42A27DB-BD31-4B8C-83A1-F6EECF244321}">
                <p14:modId xmlns:p14="http://schemas.microsoft.com/office/powerpoint/2010/main" val="2665181323"/>
              </p:ext>
            </p:extLst>
          </p:nvPr>
        </p:nvGraphicFramePr>
        <p:xfrm>
          <a:off x="351844" y="1127098"/>
          <a:ext cx="5744155" cy="503047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77183B29-C214-4ABA-B86C-43F7C15E949F}"/>
              </a:ext>
            </a:extLst>
          </p:cNvPr>
          <p:cNvSpPr txBox="1"/>
          <p:nvPr/>
        </p:nvSpPr>
        <p:spPr>
          <a:xfrm>
            <a:off x="604516" y="6206575"/>
            <a:ext cx="10408041" cy="738664"/>
          </a:xfrm>
          <a:prstGeom prst="rect">
            <a:avLst/>
          </a:prstGeom>
          <a:noFill/>
        </p:spPr>
        <p:txBody>
          <a:bodyPr wrap="square" rtlCol="0">
            <a:spAutoFit/>
          </a:bodyPr>
          <a:lstStyle/>
          <a:p>
            <a:r>
              <a:rPr lang="en-US" sz="1400" dirty="0"/>
              <a:t>E. </a:t>
            </a:r>
            <a:r>
              <a:rPr lang="en-US" sz="1400" dirty="0" err="1"/>
              <a:t>Asgari</a:t>
            </a:r>
            <a:r>
              <a:rPr lang="en-US" sz="1400" dirty="0"/>
              <a:t> and M. R. K. </a:t>
            </a:r>
            <a:r>
              <a:rPr lang="en-US" sz="1400" dirty="0" err="1"/>
              <a:t>Mofrad</a:t>
            </a:r>
            <a:r>
              <a:rPr lang="en-US" sz="1400" dirty="0"/>
              <a:t>, “Continuous distributed representation of biological sequences for deep proteomics and genomics,” </a:t>
            </a:r>
            <a:r>
              <a:rPr lang="en-US" sz="1400" i="1" dirty="0" err="1"/>
              <a:t>PLoS</a:t>
            </a:r>
            <a:r>
              <a:rPr lang="en-US" sz="1400" i="1" dirty="0"/>
              <a:t> One</a:t>
            </a:r>
            <a:r>
              <a:rPr lang="en-US" sz="1400" dirty="0"/>
              <a:t>, vol. 10, no. 11, pp. 1–11, 2015.</a:t>
            </a:r>
          </a:p>
          <a:p>
            <a:endParaRPr lang="en-US" sz="1400" dirty="0"/>
          </a:p>
        </p:txBody>
      </p:sp>
      <p:graphicFrame>
        <p:nvGraphicFramePr>
          <p:cNvPr id="16" name="Chart 15">
            <a:extLst>
              <a:ext uri="{FF2B5EF4-FFF2-40B4-BE49-F238E27FC236}">
                <a16:creationId xmlns:a16="http://schemas.microsoft.com/office/drawing/2014/main" id="{8F3DA50D-892A-4B24-928B-63A49870A6D1}"/>
              </a:ext>
            </a:extLst>
          </p:cNvPr>
          <p:cNvGraphicFramePr>
            <a:graphicFrameLocks/>
          </p:cNvGraphicFramePr>
          <p:nvPr>
            <p:extLst>
              <p:ext uri="{D42A27DB-BD31-4B8C-83A1-F6EECF244321}">
                <p14:modId xmlns:p14="http://schemas.microsoft.com/office/powerpoint/2010/main" val="3542081558"/>
              </p:ext>
            </p:extLst>
          </p:nvPr>
        </p:nvGraphicFramePr>
        <p:xfrm>
          <a:off x="6095999" y="1089025"/>
          <a:ext cx="5441344" cy="5030470"/>
        </p:xfrm>
        <a:graphic>
          <a:graphicData uri="http://schemas.openxmlformats.org/drawingml/2006/chart">
            <c:chart xmlns:c="http://schemas.openxmlformats.org/drawingml/2006/chart" xmlns:r="http://schemas.openxmlformats.org/officeDocument/2006/relationships" r:id="rId4"/>
          </a:graphicData>
        </a:graphic>
      </p:graphicFrame>
      <p:grpSp>
        <p:nvGrpSpPr>
          <p:cNvPr id="20" name="Group 19">
            <a:extLst>
              <a:ext uri="{FF2B5EF4-FFF2-40B4-BE49-F238E27FC236}">
                <a16:creationId xmlns:a16="http://schemas.microsoft.com/office/drawing/2014/main" id="{E6B9439F-90B6-42AA-873E-328C49CF3BEF}"/>
              </a:ext>
            </a:extLst>
          </p:cNvPr>
          <p:cNvGrpSpPr/>
          <p:nvPr/>
        </p:nvGrpSpPr>
        <p:grpSpPr>
          <a:xfrm>
            <a:off x="187536" y="2727297"/>
            <a:ext cx="4307181" cy="2996674"/>
            <a:chOff x="187536" y="3200394"/>
            <a:chExt cx="4307181" cy="2996674"/>
          </a:xfrm>
        </p:grpSpPr>
        <p:sp>
          <p:nvSpPr>
            <p:cNvPr id="21" name="Callout: Line 20">
              <a:extLst>
                <a:ext uri="{FF2B5EF4-FFF2-40B4-BE49-F238E27FC236}">
                  <a16:creationId xmlns:a16="http://schemas.microsoft.com/office/drawing/2014/main" id="{47ED5543-36E5-4045-9025-34AABCC95DAA}"/>
                </a:ext>
              </a:extLst>
            </p:cNvPr>
            <p:cNvSpPr/>
            <p:nvPr/>
          </p:nvSpPr>
          <p:spPr>
            <a:xfrm>
              <a:off x="187536" y="3200394"/>
              <a:ext cx="2977727" cy="1240038"/>
            </a:xfrm>
            <a:prstGeom prst="borderCallout1">
              <a:avLst>
                <a:gd name="adj1" fmla="val 100961"/>
                <a:gd name="adj2" fmla="val 50378"/>
                <a:gd name="adj3" fmla="val 220887"/>
                <a:gd name="adj4" fmla="val 116668"/>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342900" indent="-342900">
                <a:buFont typeface="Arial" panose="020B0604020202020204" pitchFamily="34" charset="0"/>
                <a:buChar char="•"/>
              </a:pPr>
              <a:r>
                <a:rPr lang="en-US" sz="2000" b="1" dirty="0"/>
                <a:t>Using 4 protein descriptors: AAC, CTDT, CTDD &amp; CTDC with z=5</a:t>
              </a:r>
            </a:p>
            <a:p>
              <a:pPr marL="342900" indent="-342900">
                <a:buFont typeface="Arial" panose="020B0604020202020204" pitchFamily="34" charset="0"/>
                <a:buChar char="•"/>
              </a:pPr>
              <a:r>
                <a:rPr lang="en-US" sz="2000" b="1" dirty="0"/>
                <a:t>Features=4175</a:t>
              </a:r>
            </a:p>
          </p:txBody>
        </p:sp>
        <p:sp>
          <p:nvSpPr>
            <p:cNvPr id="22" name="Oval 21">
              <a:extLst>
                <a:ext uri="{FF2B5EF4-FFF2-40B4-BE49-F238E27FC236}">
                  <a16:creationId xmlns:a16="http://schemas.microsoft.com/office/drawing/2014/main" id="{D0AC507D-4C3B-4593-A3D5-E322D4534465}"/>
                </a:ext>
              </a:extLst>
            </p:cNvPr>
            <p:cNvSpPr/>
            <p:nvPr/>
          </p:nvSpPr>
          <p:spPr>
            <a:xfrm>
              <a:off x="3635734" y="5849200"/>
              <a:ext cx="858983" cy="347868"/>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grpSp>
      <p:grpSp>
        <p:nvGrpSpPr>
          <p:cNvPr id="28" name="Group 27">
            <a:extLst>
              <a:ext uri="{FF2B5EF4-FFF2-40B4-BE49-F238E27FC236}">
                <a16:creationId xmlns:a16="http://schemas.microsoft.com/office/drawing/2014/main" id="{F96A1C10-F7DB-4826-B123-A42CB462B6D6}"/>
              </a:ext>
            </a:extLst>
          </p:cNvPr>
          <p:cNvGrpSpPr/>
          <p:nvPr/>
        </p:nvGrpSpPr>
        <p:grpSpPr>
          <a:xfrm>
            <a:off x="187536" y="2602068"/>
            <a:ext cx="5574752" cy="3489569"/>
            <a:chOff x="187536" y="2602068"/>
            <a:chExt cx="5574752" cy="3489569"/>
          </a:xfrm>
        </p:grpSpPr>
        <p:sp>
          <p:nvSpPr>
            <p:cNvPr id="23" name="Callout: Line 22">
              <a:extLst>
                <a:ext uri="{FF2B5EF4-FFF2-40B4-BE49-F238E27FC236}">
                  <a16:creationId xmlns:a16="http://schemas.microsoft.com/office/drawing/2014/main" id="{35032B8A-8F5A-4F3F-B0B0-6BBA09138DD4}"/>
                </a:ext>
              </a:extLst>
            </p:cNvPr>
            <p:cNvSpPr/>
            <p:nvPr/>
          </p:nvSpPr>
          <p:spPr>
            <a:xfrm>
              <a:off x="187536" y="2602068"/>
              <a:ext cx="3096354" cy="924636"/>
            </a:xfrm>
            <a:prstGeom prst="borderCallout1">
              <a:avLst>
                <a:gd name="adj1" fmla="val 100961"/>
                <a:gd name="adj2" fmla="val 50378"/>
                <a:gd name="adj3" fmla="val 348425"/>
                <a:gd name="adj4" fmla="val 113843"/>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342900" indent="-342900">
                <a:buFont typeface="Arial" panose="020B0604020202020204" pitchFamily="34" charset="0"/>
                <a:buChar char="•"/>
              </a:pPr>
              <a:r>
                <a:rPr lang="en-US" sz="2000" b="1" dirty="0"/>
                <a:t>Performance improved.</a:t>
              </a:r>
            </a:p>
            <a:p>
              <a:pPr marL="342900" indent="-342900">
                <a:buFont typeface="Arial" panose="020B0604020202020204" pitchFamily="34" charset="0"/>
                <a:buChar char="•"/>
              </a:pPr>
              <a:r>
                <a:rPr lang="en-US" sz="2000" b="1" dirty="0"/>
                <a:t>Feature selection </a:t>
              </a:r>
              <a:r>
                <a:rPr lang="en-US" sz="2000" b="1" dirty="0">
                  <a:sym typeface="Wingdings" panose="05000000000000000000" pitchFamily="2" charset="2"/>
                </a:rPr>
                <a:t> feature reduced to 250.</a:t>
              </a:r>
              <a:endParaRPr lang="en-US" sz="2000" b="1" dirty="0"/>
            </a:p>
          </p:txBody>
        </p:sp>
        <p:sp>
          <p:nvSpPr>
            <p:cNvPr id="24" name="Oval 23">
              <a:extLst>
                <a:ext uri="{FF2B5EF4-FFF2-40B4-BE49-F238E27FC236}">
                  <a16:creationId xmlns:a16="http://schemas.microsoft.com/office/drawing/2014/main" id="{CF6CEF15-94AB-4A9E-9396-E3CCBF18F0B0}"/>
                </a:ext>
              </a:extLst>
            </p:cNvPr>
            <p:cNvSpPr/>
            <p:nvPr/>
          </p:nvSpPr>
          <p:spPr>
            <a:xfrm>
              <a:off x="3677721" y="5743769"/>
              <a:ext cx="858983" cy="347868"/>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25" name="Oval 24">
              <a:extLst>
                <a:ext uri="{FF2B5EF4-FFF2-40B4-BE49-F238E27FC236}">
                  <a16:creationId xmlns:a16="http://schemas.microsoft.com/office/drawing/2014/main" id="{118DD4CA-130D-418E-8233-2E32FC8AFF33}"/>
                </a:ext>
              </a:extLst>
            </p:cNvPr>
            <p:cNvSpPr/>
            <p:nvPr/>
          </p:nvSpPr>
          <p:spPr>
            <a:xfrm>
              <a:off x="4903305" y="5723971"/>
              <a:ext cx="858983" cy="347868"/>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cxnSp>
          <p:nvCxnSpPr>
            <p:cNvPr id="26" name="Straight Connector 25">
              <a:extLst>
                <a:ext uri="{FF2B5EF4-FFF2-40B4-BE49-F238E27FC236}">
                  <a16:creationId xmlns:a16="http://schemas.microsoft.com/office/drawing/2014/main" id="{432C5F01-CFBA-4C7A-9102-F00476A13443}"/>
                </a:ext>
              </a:extLst>
            </p:cNvPr>
            <p:cNvCxnSpPr>
              <a:cxnSpLocks/>
              <a:stCxn id="23" idx="1"/>
              <a:endCxn id="25" idx="1"/>
            </p:cNvCxnSpPr>
            <p:nvPr/>
          </p:nvCxnSpPr>
          <p:spPr>
            <a:xfrm>
              <a:off x="1735713" y="3526704"/>
              <a:ext cx="3293387" cy="2248211"/>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DDE2709D-0D3D-46FB-950A-FD53AA66C565}"/>
              </a:ext>
            </a:extLst>
          </p:cNvPr>
          <p:cNvGrpSpPr/>
          <p:nvPr/>
        </p:nvGrpSpPr>
        <p:grpSpPr>
          <a:xfrm>
            <a:off x="5833646" y="2942829"/>
            <a:ext cx="4244213" cy="3103740"/>
            <a:chOff x="5833646" y="2942829"/>
            <a:chExt cx="4244213" cy="3103740"/>
          </a:xfrm>
        </p:grpSpPr>
        <p:sp>
          <p:nvSpPr>
            <p:cNvPr id="33" name="Callout: Line 32">
              <a:extLst>
                <a:ext uri="{FF2B5EF4-FFF2-40B4-BE49-F238E27FC236}">
                  <a16:creationId xmlns:a16="http://schemas.microsoft.com/office/drawing/2014/main" id="{12525D57-338B-499D-B04C-5D32DAB94A3F}"/>
                </a:ext>
              </a:extLst>
            </p:cNvPr>
            <p:cNvSpPr/>
            <p:nvPr/>
          </p:nvSpPr>
          <p:spPr>
            <a:xfrm>
              <a:off x="5833646" y="2942829"/>
              <a:ext cx="3385230" cy="924636"/>
            </a:xfrm>
            <a:prstGeom prst="borderCallout1">
              <a:avLst>
                <a:gd name="adj1" fmla="val 100961"/>
                <a:gd name="adj2" fmla="val 50378"/>
                <a:gd name="adj3" fmla="val 299927"/>
                <a:gd name="adj4" fmla="val 111248"/>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a:t>Weighted based on the number of instances/samples</a:t>
              </a:r>
            </a:p>
          </p:txBody>
        </p:sp>
        <p:sp>
          <p:nvSpPr>
            <p:cNvPr id="34" name="Oval 33">
              <a:extLst>
                <a:ext uri="{FF2B5EF4-FFF2-40B4-BE49-F238E27FC236}">
                  <a16:creationId xmlns:a16="http://schemas.microsoft.com/office/drawing/2014/main" id="{61753E48-B3A8-4231-B16A-DB8F52C3B74A}"/>
                </a:ext>
              </a:extLst>
            </p:cNvPr>
            <p:cNvSpPr/>
            <p:nvPr/>
          </p:nvSpPr>
          <p:spPr>
            <a:xfrm>
              <a:off x="9218876" y="5698701"/>
              <a:ext cx="858983" cy="347868"/>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grpSp>
      <p:grpSp>
        <p:nvGrpSpPr>
          <p:cNvPr id="36" name="Group 35">
            <a:extLst>
              <a:ext uri="{FF2B5EF4-FFF2-40B4-BE49-F238E27FC236}">
                <a16:creationId xmlns:a16="http://schemas.microsoft.com/office/drawing/2014/main" id="{E330733E-E80F-43ED-A925-B66F50858A56}"/>
              </a:ext>
            </a:extLst>
          </p:cNvPr>
          <p:cNvGrpSpPr/>
          <p:nvPr/>
        </p:nvGrpSpPr>
        <p:grpSpPr>
          <a:xfrm>
            <a:off x="5835361" y="2817600"/>
            <a:ext cx="4244213" cy="3214051"/>
            <a:chOff x="5833646" y="2832518"/>
            <a:chExt cx="4244213" cy="3214051"/>
          </a:xfrm>
        </p:grpSpPr>
        <p:sp>
          <p:nvSpPr>
            <p:cNvPr id="37" name="Callout: Line 36">
              <a:extLst>
                <a:ext uri="{FF2B5EF4-FFF2-40B4-BE49-F238E27FC236}">
                  <a16:creationId xmlns:a16="http://schemas.microsoft.com/office/drawing/2014/main" id="{F706B415-2D68-4AD1-A02B-A5E3EF79D8EA}"/>
                </a:ext>
              </a:extLst>
            </p:cNvPr>
            <p:cNvSpPr/>
            <p:nvPr/>
          </p:nvSpPr>
          <p:spPr>
            <a:xfrm>
              <a:off x="5833646" y="2832518"/>
              <a:ext cx="3385230" cy="661248"/>
            </a:xfrm>
            <a:prstGeom prst="borderCallout1">
              <a:avLst>
                <a:gd name="adj1" fmla="val 100961"/>
                <a:gd name="adj2" fmla="val 50378"/>
                <a:gd name="adj3" fmla="val 439974"/>
                <a:gd name="adj4" fmla="val 103967"/>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a:t>Weighted average accuracy for 1000 families.</a:t>
              </a:r>
            </a:p>
          </p:txBody>
        </p:sp>
        <p:sp>
          <p:nvSpPr>
            <p:cNvPr id="38" name="Oval 37">
              <a:extLst>
                <a:ext uri="{FF2B5EF4-FFF2-40B4-BE49-F238E27FC236}">
                  <a16:creationId xmlns:a16="http://schemas.microsoft.com/office/drawing/2014/main" id="{0A9BF449-5D89-4B8D-A548-E4BA9CEAE39C}"/>
                </a:ext>
              </a:extLst>
            </p:cNvPr>
            <p:cNvSpPr/>
            <p:nvPr/>
          </p:nvSpPr>
          <p:spPr>
            <a:xfrm>
              <a:off x="9218876" y="5698701"/>
              <a:ext cx="858983" cy="347868"/>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grpSp>
      <p:grpSp>
        <p:nvGrpSpPr>
          <p:cNvPr id="39" name="Group 38">
            <a:extLst>
              <a:ext uri="{FF2B5EF4-FFF2-40B4-BE49-F238E27FC236}">
                <a16:creationId xmlns:a16="http://schemas.microsoft.com/office/drawing/2014/main" id="{BD7FE25A-159A-44D8-A5A1-1D7FF32D3929}"/>
              </a:ext>
            </a:extLst>
          </p:cNvPr>
          <p:cNvGrpSpPr/>
          <p:nvPr/>
        </p:nvGrpSpPr>
        <p:grpSpPr>
          <a:xfrm>
            <a:off x="5833646" y="1765190"/>
            <a:ext cx="5436907" cy="4281682"/>
            <a:chOff x="5833646" y="2305017"/>
            <a:chExt cx="5436907" cy="4281682"/>
          </a:xfrm>
        </p:grpSpPr>
        <p:sp>
          <p:nvSpPr>
            <p:cNvPr id="40" name="Callout: Line 39">
              <a:extLst>
                <a:ext uri="{FF2B5EF4-FFF2-40B4-BE49-F238E27FC236}">
                  <a16:creationId xmlns:a16="http://schemas.microsoft.com/office/drawing/2014/main" id="{AD304EA7-EFD5-4624-987D-809299CE3936}"/>
                </a:ext>
              </a:extLst>
            </p:cNvPr>
            <p:cNvSpPr/>
            <p:nvPr/>
          </p:nvSpPr>
          <p:spPr>
            <a:xfrm>
              <a:off x="5833646" y="2305017"/>
              <a:ext cx="3385230" cy="1188749"/>
            </a:xfrm>
            <a:prstGeom prst="borderCallout1">
              <a:avLst>
                <a:gd name="adj1" fmla="val 100961"/>
                <a:gd name="adj2" fmla="val 50378"/>
                <a:gd name="adj3" fmla="val 335921"/>
                <a:gd name="adj4" fmla="val 138730"/>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342900" indent="-342900">
                <a:buFont typeface="Arial" panose="020B0604020202020204" pitchFamily="34" charset="0"/>
                <a:buChar char="•"/>
              </a:pPr>
              <a:r>
                <a:rPr lang="en-US" sz="2000" b="1" dirty="0"/>
                <a:t>Feature selection were implemented.</a:t>
              </a:r>
            </a:p>
            <a:p>
              <a:pPr marL="342900" indent="-342900">
                <a:buFont typeface="Arial" panose="020B0604020202020204" pitchFamily="34" charset="0"/>
                <a:buChar char="•"/>
              </a:pPr>
              <a:r>
                <a:rPr lang="en-US" sz="2000" b="1" dirty="0"/>
                <a:t>Average number of features: 866 features</a:t>
              </a:r>
            </a:p>
          </p:txBody>
        </p:sp>
        <p:sp>
          <p:nvSpPr>
            <p:cNvPr id="41" name="Oval 40">
              <a:extLst>
                <a:ext uri="{FF2B5EF4-FFF2-40B4-BE49-F238E27FC236}">
                  <a16:creationId xmlns:a16="http://schemas.microsoft.com/office/drawing/2014/main" id="{888BF7EC-628D-4A54-A1A4-CAE32BF12B88}"/>
                </a:ext>
              </a:extLst>
            </p:cNvPr>
            <p:cNvSpPr/>
            <p:nvPr/>
          </p:nvSpPr>
          <p:spPr>
            <a:xfrm>
              <a:off x="10411570" y="6238831"/>
              <a:ext cx="858983" cy="347868"/>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grpSp>
      <p:grpSp>
        <p:nvGrpSpPr>
          <p:cNvPr id="6" name="Group 5">
            <a:extLst>
              <a:ext uri="{FF2B5EF4-FFF2-40B4-BE49-F238E27FC236}">
                <a16:creationId xmlns:a16="http://schemas.microsoft.com/office/drawing/2014/main" id="{CA023902-F59E-4844-93AD-84F1661C9EE8}"/>
              </a:ext>
            </a:extLst>
          </p:cNvPr>
          <p:cNvGrpSpPr/>
          <p:nvPr/>
        </p:nvGrpSpPr>
        <p:grpSpPr>
          <a:xfrm>
            <a:off x="187536" y="2602067"/>
            <a:ext cx="3096354" cy="3152688"/>
            <a:chOff x="187536" y="2602067"/>
            <a:chExt cx="3096354" cy="3152688"/>
          </a:xfrm>
        </p:grpSpPr>
        <p:sp>
          <p:nvSpPr>
            <p:cNvPr id="19" name="Oval 18">
              <a:extLst>
                <a:ext uri="{FF2B5EF4-FFF2-40B4-BE49-F238E27FC236}">
                  <a16:creationId xmlns:a16="http://schemas.microsoft.com/office/drawing/2014/main" id="{D87E2BC8-3A5E-4C57-AEF5-2E73F58218F3}"/>
                </a:ext>
              </a:extLst>
            </p:cNvPr>
            <p:cNvSpPr/>
            <p:nvPr/>
          </p:nvSpPr>
          <p:spPr>
            <a:xfrm>
              <a:off x="2424907" y="5406887"/>
              <a:ext cx="858983" cy="347868"/>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8" name="Callout: Line 17">
              <a:extLst>
                <a:ext uri="{FF2B5EF4-FFF2-40B4-BE49-F238E27FC236}">
                  <a16:creationId xmlns:a16="http://schemas.microsoft.com/office/drawing/2014/main" id="{DB937E7A-7674-4D30-94B5-ADEC0443374E}"/>
                </a:ext>
              </a:extLst>
            </p:cNvPr>
            <p:cNvSpPr/>
            <p:nvPr/>
          </p:nvSpPr>
          <p:spPr>
            <a:xfrm>
              <a:off x="187536" y="2602067"/>
              <a:ext cx="2977727" cy="1838365"/>
            </a:xfrm>
            <a:prstGeom prst="borderCallout1">
              <a:avLst>
                <a:gd name="adj1" fmla="val 100961"/>
                <a:gd name="adj2" fmla="val 50378"/>
                <a:gd name="adj3" fmla="val 154328"/>
                <a:gd name="adj4" fmla="val 80736"/>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342900" indent="-342900">
                <a:buFont typeface="Arial" panose="020B0604020202020204" pitchFamily="34" charset="0"/>
                <a:buChar char="•"/>
              </a:pPr>
              <a:r>
                <a:rPr lang="en-US" sz="2000" b="1" dirty="0" err="1"/>
                <a:t>Provec</a:t>
              </a:r>
              <a:r>
                <a:rPr lang="en-US" sz="2000" b="1" dirty="0"/>
                <a:t> was claimed can compete with previous research (used 3 descriptors: CTDC, CTDT &amp; CTDD).</a:t>
              </a:r>
            </a:p>
            <a:p>
              <a:pPr marL="342900" indent="-342900">
                <a:buFont typeface="Arial" panose="020B0604020202020204" pitchFamily="34" charset="0"/>
                <a:buChar char="•"/>
              </a:pPr>
              <a:r>
                <a:rPr lang="en-US" sz="2000" b="1" dirty="0"/>
                <a:t>Features=100.</a:t>
              </a:r>
            </a:p>
          </p:txBody>
        </p:sp>
      </p:grpSp>
    </p:spTree>
    <p:extLst>
      <p:ext uri="{BB962C8B-B14F-4D97-AF65-F5344CB8AC3E}">
        <p14:creationId xmlns:p14="http://schemas.microsoft.com/office/powerpoint/2010/main" val="168475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D437DA5-829E-42D0-AA89-6DBB47C98522}" type="slidenum">
              <a:rPr lang="en-US" smtClean="0"/>
              <a:t>3</a:t>
            </a:fld>
            <a:endParaRPr lang="en-US"/>
          </a:p>
        </p:txBody>
      </p:sp>
    </p:spTree>
    <p:extLst>
      <p:ext uri="{BB962C8B-B14F-4D97-AF65-F5344CB8AC3E}">
        <p14:creationId xmlns:p14="http://schemas.microsoft.com/office/powerpoint/2010/main" val="492498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385"/>
          </a:xfrm>
        </p:spPr>
        <p:txBody>
          <a:bodyPr>
            <a:normAutofit fontScale="90000"/>
          </a:bodyPr>
          <a:lstStyle/>
          <a:p>
            <a:r>
              <a:rPr lang="en-US" dirty="0"/>
              <a:t>Result: Cell-Penetrating Peptides Prediction 1/2</a:t>
            </a:r>
          </a:p>
        </p:txBody>
      </p:sp>
      <p:sp>
        <p:nvSpPr>
          <p:cNvPr id="3" name="Content Placeholder 2"/>
          <p:cNvSpPr>
            <a:spLocks noGrp="1"/>
          </p:cNvSpPr>
          <p:nvPr>
            <p:ph idx="1"/>
          </p:nvPr>
        </p:nvSpPr>
        <p:spPr>
          <a:xfrm>
            <a:off x="838200" y="1164772"/>
            <a:ext cx="10515600" cy="5693228"/>
          </a:xfrm>
        </p:spPr>
        <p:txBody>
          <a:bodyPr>
            <a:normAutofit lnSpcReduction="10000"/>
          </a:bodyPr>
          <a:lstStyle/>
          <a:p>
            <a:r>
              <a:rPr lang="en-US" dirty="0"/>
              <a:t>Performance comparison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700" dirty="0"/>
          </a:p>
          <a:p>
            <a:endParaRPr lang="en-US" sz="1700" dirty="0"/>
          </a:p>
          <a:p>
            <a:r>
              <a:rPr lang="en-US" sz="1700" dirty="0"/>
              <a:t>L. Wei, P. Xing, R. Su, G. Shi, Z. S. Ma, and Q. Zou, “</a:t>
            </a:r>
            <a:r>
              <a:rPr lang="en-US" sz="1700" dirty="0" err="1"/>
              <a:t>CPPred</a:t>
            </a:r>
            <a:r>
              <a:rPr lang="en-US" sz="1700" dirty="0"/>
              <a:t>-RF: A Sequence-based Predictor for Identifying Cell-Penetrating Peptides and Their Uptake Efficiency,” J. Proteome Res., vol. 16, no. 5, pp. 2044–2053, May 2017</a:t>
            </a:r>
          </a:p>
          <a:p>
            <a:endParaRPr lang="en-US" dirty="0"/>
          </a:p>
          <a:p>
            <a:pPr lvl="1"/>
            <a:endParaRPr lang="en-US" dirty="0"/>
          </a:p>
          <a:p>
            <a:pPr lvl="2"/>
            <a:endParaRPr lang="en-US" dirty="0"/>
          </a:p>
          <a:p>
            <a:pPr lvl="1"/>
            <a:endParaRPr lang="en-US" dirty="0"/>
          </a:p>
        </p:txBody>
      </p:sp>
      <p:sp>
        <p:nvSpPr>
          <p:cNvPr id="4" name="Slide Number Placeholder 3"/>
          <p:cNvSpPr>
            <a:spLocks noGrp="1"/>
          </p:cNvSpPr>
          <p:nvPr>
            <p:ph type="sldNum" sz="quarter" idx="12"/>
          </p:nvPr>
        </p:nvSpPr>
        <p:spPr/>
        <p:txBody>
          <a:bodyPr/>
          <a:lstStyle/>
          <a:p>
            <a:fld id="{BD437DA5-829E-42D0-AA89-6DBB47C98522}" type="slidenum">
              <a:rPr lang="en-US" smtClean="0"/>
              <a:t>30</a:t>
            </a:fld>
            <a:endParaRPr lang="en-US"/>
          </a:p>
        </p:txBody>
      </p:sp>
      <p:graphicFrame>
        <p:nvGraphicFramePr>
          <p:cNvPr id="16" name="Chart 15"/>
          <p:cNvGraphicFramePr>
            <a:graphicFrameLocks/>
          </p:cNvGraphicFramePr>
          <p:nvPr>
            <p:extLst>
              <p:ext uri="{D42A27DB-BD31-4B8C-83A1-F6EECF244321}">
                <p14:modId xmlns:p14="http://schemas.microsoft.com/office/powerpoint/2010/main" val="3490432981"/>
              </p:ext>
            </p:extLst>
          </p:nvPr>
        </p:nvGraphicFramePr>
        <p:xfrm>
          <a:off x="267128" y="1636158"/>
          <a:ext cx="5363110" cy="42714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3322730921"/>
              </p:ext>
            </p:extLst>
          </p:nvPr>
        </p:nvGraphicFramePr>
        <p:xfrm>
          <a:off x="6201310" y="1636157"/>
          <a:ext cx="5447872" cy="4271481"/>
        </p:xfrm>
        <a:graphic>
          <a:graphicData uri="http://schemas.openxmlformats.org/drawingml/2006/chart">
            <c:chart xmlns:c="http://schemas.openxmlformats.org/drawingml/2006/chart" xmlns:r="http://schemas.openxmlformats.org/officeDocument/2006/relationships" r:id="rId4"/>
          </a:graphicData>
        </a:graphic>
      </p:graphicFrame>
      <p:grpSp>
        <p:nvGrpSpPr>
          <p:cNvPr id="25" name="Group 24"/>
          <p:cNvGrpSpPr/>
          <p:nvPr/>
        </p:nvGrpSpPr>
        <p:grpSpPr>
          <a:xfrm>
            <a:off x="439117" y="1041782"/>
            <a:ext cx="7440500" cy="4294533"/>
            <a:chOff x="439117" y="1041782"/>
            <a:chExt cx="7440500" cy="4294533"/>
          </a:xfrm>
        </p:grpSpPr>
        <p:grpSp>
          <p:nvGrpSpPr>
            <p:cNvPr id="19" name="Group 18">
              <a:extLst>
                <a:ext uri="{FF2B5EF4-FFF2-40B4-BE49-F238E27FC236}">
                  <a16:creationId xmlns:a16="http://schemas.microsoft.com/office/drawing/2014/main" id="{BD7FE25A-159A-44D8-A5A1-1D7FF32D3929}"/>
                </a:ext>
              </a:extLst>
            </p:cNvPr>
            <p:cNvGrpSpPr/>
            <p:nvPr/>
          </p:nvGrpSpPr>
          <p:grpSpPr>
            <a:xfrm>
              <a:off x="439117" y="1041782"/>
              <a:ext cx="7440500" cy="4284258"/>
              <a:chOff x="439117" y="1581609"/>
              <a:chExt cx="7440500" cy="4284258"/>
            </a:xfrm>
          </p:grpSpPr>
          <p:sp>
            <p:nvSpPr>
              <p:cNvPr id="20" name="Callout: Line 39">
                <a:extLst>
                  <a:ext uri="{FF2B5EF4-FFF2-40B4-BE49-F238E27FC236}">
                    <a16:creationId xmlns:a16="http://schemas.microsoft.com/office/drawing/2014/main" id="{AD304EA7-EFD5-4624-987D-809299CE3936}"/>
                  </a:ext>
                </a:extLst>
              </p:cNvPr>
              <p:cNvSpPr/>
              <p:nvPr/>
            </p:nvSpPr>
            <p:spPr>
              <a:xfrm>
                <a:off x="3951932" y="1581609"/>
                <a:ext cx="3927685" cy="1188749"/>
              </a:xfrm>
              <a:prstGeom prst="borderCallout1">
                <a:avLst>
                  <a:gd name="adj1" fmla="val 100961"/>
                  <a:gd name="adj2" fmla="val 50378"/>
                  <a:gd name="adj3" fmla="val 307400"/>
                  <a:gd name="adj4" fmla="val -64258"/>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342900" indent="-342900">
                  <a:buFont typeface="Arial" panose="020B0604020202020204" pitchFamily="34" charset="0"/>
                  <a:buChar char="•"/>
                </a:pPr>
                <a:r>
                  <a:rPr lang="en-US" sz="2000" b="1" dirty="0"/>
                  <a:t>Feature representation: combination of 4 descriptors, 636 features</a:t>
                </a:r>
              </a:p>
              <a:p>
                <a:pPr marL="342900" indent="-342900">
                  <a:buFont typeface="Arial" panose="020B0604020202020204" pitchFamily="34" charset="0"/>
                  <a:buChar char="•"/>
                </a:pPr>
                <a:r>
                  <a:rPr lang="en-US" sz="2000" b="1" dirty="0"/>
                  <a:t>Feature selection: 340 features.</a:t>
                </a:r>
              </a:p>
            </p:txBody>
          </p:sp>
          <p:sp>
            <p:nvSpPr>
              <p:cNvPr id="21" name="Oval 20">
                <a:extLst>
                  <a:ext uri="{FF2B5EF4-FFF2-40B4-BE49-F238E27FC236}">
                    <a16:creationId xmlns:a16="http://schemas.microsoft.com/office/drawing/2014/main" id="{888BF7EC-628D-4A54-A1A4-CAE32BF12B88}"/>
                  </a:ext>
                </a:extLst>
              </p:cNvPr>
              <p:cNvSpPr/>
              <p:nvPr/>
            </p:nvSpPr>
            <p:spPr>
              <a:xfrm rot="19073641">
                <a:off x="439117" y="5429986"/>
                <a:ext cx="1163212" cy="43588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grpSp>
        <p:sp>
          <p:nvSpPr>
            <p:cNvPr id="22" name="Oval 21">
              <a:extLst>
                <a:ext uri="{FF2B5EF4-FFF2-40B4-BE49-F238E27FC236}">
                  <a16:creationId xmlns:a16="http://schemas.microsoft.com/office/drawing/2014/main" id="{888BF7EC-628D-4A54-A1A4-CAE32BF12B88}"/>
                </a:ext>
              </a:extLst>
            </p:cNvPr>
            <p:cNvSpPr/>
            <p:nvPr/>
          </p:nvSpPr>
          <p:spPr>
            <a:xfrm rot="19073641">
              <a:off x="6375867" y="4900434"/>
              <a:ext cx="1163212" cy="43588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cxnSp>
          <p:nvCxnSpPr>
            <p:cNvPr id="23" name="Straight Connector 22">
              <a:extLst>
                <a:ext uri="{FF2B5EF4-FFF2-40B4-BE49-F238E27FC236}">
                  <a16:creationId xmlns:a16="http://schemas.microsoft.com/office/drawing/2014/main" id="{432C5F01-CFBA-4C7A-9102-F00476A13443}"/>
                </a:ext>
              </a:extLst>
            </p:cNvPr>
            <p:cNvCxnSpPr>
              <a:cxnSpLocks/>
              <a:stCxn id="20" idx="1"/>
              <a:endCxn id="22" idx="6"/>
            </p:cNvCxnSpPr>
            <p:nvPr/>
          </p:nvCxnSpPr>
          <p:spPr>
            <a:xfrm>
              <a:off x="5915775" y="2230531"/>
              <a:ext cx="1473195" cy="2497875"/>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3951932" y="1147087"/>
            <a:ext cx="7508403" cy="4191720"/>
            <a:chOff x="3951932" y="1147087"/>
            <a:chExt cx="7508403" cy="4191720"/>
          </a:xfrm>
        </p:grpSpPr>
        <p:grpSp>
          <p:nvGrpSpPr>
            <p:cNvPr id="35" name="Group 34"/>
            <p:cNvGrpSpPr/>
            <p:nvPr/>
          </p:nvGrpSpPr>
          <p:grpSpPr>
            <a:xfrm>
              <a:off x="3951932" y="1147087"/>
              <a:ext cx="7508403" cy="4191720"/>
              <a:chOff x="3951932" y="1147087"/>
              <a:chExt cx="7508403" cy="4191720"/>
            </a:xfrm>
          </p:grpSpPr>
          <p:sp>
            <p:nvSpPr>
              <p:cNvPr id="29" name="Oval 28">
                <a:extLst>
                  <a:ext uri="{FF2B5EF4-FFF2-40B4-BE49-F238E27FC236}">
                    <a16:creationId xmlns:a16="http://schemas.microsoft.com/office/drawing/2014/main" id="{888BF7EC-628D-4A54-A1A4-CAE32BF12B88}"/>
                  </a:ext>
                </a:extLst>
              </p:cNvPr>
              <p:cNvSpPr/>
              <p:nvPr/>
            </p:nvSpPr>
            <p:spPr>
              <a:xfrm rot="19073641">
                <a:off x="4265894" y="4900432"/>
                <a:ext cx="1163212" cy="43588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30" name="Oval 29">
                <a:extLst>
                  <a:ext uri="{FF2B5EF4-FFF2-40B4-BE49-F238E27FC236}">
                    <a16:creationId xmlns:a16="http://schemas.microsoft.com/office/drawing/2014/main" id="{888BF7EC-628D-4A54-A1A4-CAE32BF12B88}"/>
                  </a:ext>
                </a:extLst>
              </p:cNvPr>
              <p:cNvSpPr/>
              <p:nvPr/>
            </p:nvSpPr>
            <p:spPr>
              <a:xfrm rot="19073641">
                <a:off x="10297123" y="4902926"/>
                <a:ext cx="1163212" cy="435881"/>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31" name="Callout: Line 39">
                <a:extLst>
                  <a:ext uri="{FF2B5EF4-FFF2-40B4-BE49-F238E27FC236}">
                    <a16:creationId xmlns:a16="http://schemas.microsoft.com/office/drawing/2014/main" id="{AD304EA7-EFD5-4624-987D-809299CE3936}"/>
                  </a:ext>
                </a:extLst>
              </p:cNvPr>
              <p:cNvSpPr/>
              <p:nvPr/>
            </p:nvSpPr>
            <p:spPr>
              <a:xfrm>
                <a:off x="3951932" y="1147087"/>
                <a:ext cx="3927685" cy="1188749"/>
              </a:xfrm>
              <a:prstGeom prst="borderCallout1">
                <a:avLst>
                  <a:gd name="adj1" fmla="val 100961"/>
                  <a:gd name="adj2" fmla="val 50378"/>
                  <a:gd name="adj3" fmla="val 299621"/>
                  <a:gd name="adj4" fmla="val 33051"/>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342900" indent="-342900">
                  <a:buFont typeface="Arial" panose="020B0604020202020204" pitchFamily="34" charset="0"/>
                  <a:buChar char="•"/>
                </a:pPr>
                <a:r>
                  <a:rPr lang="en-US" sz="2000" b="1" dirty="0"/>
                  <a:t>Better performance than other performance of our experiments.</a:t>
                </a:r>
              </a:p>
              <a:p>
                <a:pPr marL="342900" indent="-342900">
                  <a:buFont typeface="Arial" panose="020B0604020202020204" pitchFamily="34" charset="0"/>
                  <a:buChar char="•"/>
                </a:pPr>
                <a:r>
                  <a:rPr lang="en-US" sz="2000" b="1" dirty="0"/>
                  <a:t>But lower than </a:t>
                </a:r>
                <a:r>
                  <a:rPr lang="en-US" sz="2000" b="1" dirty="0" err="1"/>
                  <a:t>CPPred</a:t>
                </a:r>
                <a:r>
                  <a:rPr lang="en-US" sz="2000" b="1" dirty="0"/>
                  <a:t>-RF.</a:t>
                </a:r>
              </a:p>
            </p:txBody>
          </p:sp>
        </p:grpSp>
        <p:cxnSp>
          <p:nvCxnSpPr>
            <p:cNvPr id="32" name="Straight Connector 31">
              <a:extLst>
                <a:ext uri="{FF2B5EF4-FFF2-40B4-BE49-F238E27FC236}">
                  <a16:creationId xmlns:a16="http://schemas.microsoft.com/office/drawing/2014/main" id="{432C5F01-CFBA-4C7A-9102-F00476A13443}"/>
                </a:ext>
              </a:extLst>
            </p:cNvPr>
            <p:cNvCxnSpPr>
              <a:cxnSpLocks/>
              <a:stCxn id="31" idx="1"/>
              <a:endCxn id="30" idx="0"/>
            </p:cNvCxnSpPr>
            <p:nvPr/>
          </p:nvCxnSpPr>
          <p:spPr>
            <a:xfrm>
              <a:off x="5915775" y="2335836"/>
              <a:ext cx="4816824" cy="2623339"/>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2077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385"/>
          </a:xfrm>
        </p:spPr>
        <p:txBody>
          <a:bodyPr>
            <a:normAutofit fontScale="90000"/>
          </a:bodyPr>
          <a:lstStyle/>
          <a:p>
            <a:r>
              <a:rPr lang="en-US" dirty="0"/>
              <a:t>Result: Cell-Penetrating Peptides Prediction 2/2</a:t>
            </a:r>
          </a:p>
        </p:txBody>
      </p:sp>
      <p:sp>
        <p:nvSpPr>
          <p:cNvPr id="3" name="Content Placeholder 2"/>
          <p:cNvSpPr>
            <a:spLocks noGrp="1"/>
          </p:cNvSpPr>
          <p:nvPr>
            <p:ph idx="1"/>
          </p:nvPr>
        </p:nvSpPr>
        <p:spPr>
          <a:xfrm>
            <a:off x="838200" y="1164772"/>
            <a:ext cx="11151742" cy="5191578"/>
          </a:xfrm>
        </p:spPr>
        <p:txBody>
          <a:bodyPr>
            <a:normAutofit/>
          </a:bodyPr>
          <a:lstStyle/>
          <a:p>
            <a:r>
              <a:rPr lang="en-US" dirty="0"/>
              <a:t>Additional segments from our approach made </a:t>
            </a:r>
            <a:r>
              <a:rPr lang="en-US" dirty="0">
                <a:solidFill>
                  <a:srgbClr val="FF0000"/>
                </a:solidFill>
              </a:rPr>
              <a:t>the classifier’s performance decreasing</a:t>
            </a:r>
            <a:r>
              <a:rPr lang="en-US" dirty="0"/>
              <a:t> in most of all our experiments.</a:t>
            </a:r>
          </a:p>
          <a:p>
            <a:endParaRPr lang="en-US" dirty="0"/>
          </a:p>
          <a:p>
            <a:endParaRPr lang="en-US" dirty="0"/>
          </a:p>
          <a:p>
            <a:endParaRPr lang="en-US" dirty="0"/>
          </a:p>
          <a:p>
            <a:endParaRPr lang="en-US" dirty="0"/>
          </a:p>
          <a:p>
            <a:endParaRPr lang="en-US" dirty="0"/>
          </a:p>
          <a:p>
            <a:endParaRPr lang="en-US" sz="500" dirty="0"/>
          </a:p>
          <a:p>
            <a:r>
              <a:rPr lang="en-US" dirty="0">
                <a:solidFill>
                  <a:srgbClr val="FF0000"/>
                </a:solidFill>
              </a:rPr>
              <a:t>Our approach cannot work if sequences don’t have sufficient amino acids</a:t>
            </a:r>
          </a:p>
        </p:txBody>
      </p:sp>
      <p:sp>
        <p:nvSpPr>
          <p:cNvPr id="4" name="Slide Number Placeholder 3"/>
          <p:cNvSpPr>
            <a:spLocks noGrp="1"/>
          </p:cNvSpPr>
          <p:nvPr>
            <p:ph type="sldNum" sz="quarter" idx="12"/>
          </p:nvPr>
        </p:nvSpPr>
        <p:spPr>
          <a:xfrm>
            <a:off x="9448800" y="6492875"/>
            <a:ext cx="2743200" cy="365125"/>
          </a:xfrm>
        </p:spPr>
        <p:txBody>
          <a:bodyPr/>
          <a:lstStyle/>
          <a:p>
            <a:fld id="{BD437DA5-829E-42D0-AA89-6DBB47C98522}" type="slidenum">
              <a:rPr lang="en-US" smtClean="0"/>
              <a:t>31</a:t>
            </a:fld>
            <a:endParaRPr lang="en-US" dirty="0"/>
          </a:p>
        </p:txBody>
      </p:sp>
      <p:grpSp>
        <p:nvGrpSpPr>
          <p:cNvPr id="5" name="Group 4"/>
          <p:cNvGrpSpPr/>
          <p:nvPr/>
        </p:nvGrpSpPr>
        <p:grpSpPr>
          <a:xfrm>
            <a:off x="1239635" y="1835159"/>
            <a:ext cx="9970215" cy="3162872"/>
            <a:chOff x="838199" y="1944384"/>
            <a:chExt cx="9970215" cy="3162872"/>
          </a:xfrm>
        </p:grpSpPr>
        <p:graphicFrame>
          <p:nvGraphicFramePr>
            <p:cNvPr id="26" name="Chart 25"/>
            <p:cNvGraphicFramePr>
              <a:graphicFrameLocks/>
            </p:cNvGraphicFramePr>
            <p:nvPr>
              <p:extLst>
                <p:ext uri="{D42A27DB-BD31-4B8C-83A1-F6EECF244321}">
                  <p14:modId xmlns:p14="http://schemas.microsoft.com/office/powerpoint/2010/main" val="614710186"/>
                </p:ext>
              </p:extLst>
            </p:nvPr>
          </p:nvGraphicFramePr>
          <p:xfrm>
            <a:off x="838199" y="1944384"/>
            <a:ext cx="3086529" cy="31628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Chart 26"/>
            <p:cNvGraphicFramePr>
              <a:graphicFrameLocks/>
            </p:cNvGraphicFramePr>
            <p:nvPr>
              <p:extLst>
                <p:ext uri="{D42A27DB-BD31-4B8C-83A1-F6EECF244321}">
                  <p14:modId xmlns:p14="http://schemas.microsoft.com/office/powerpoint/2010/main" val="3625917056"/>
                </p:ext>
              </p:extLst>
            </p:nvPr>
          </p:nvGraphicFramePr>
          <p:xfrm>
            <a:off x="4280041" y="1944384"/>
            <a:ext cx="3086530" cy="316287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p:cNvGraphicFramePr>
              <a:graphicFrameLocks/>
            </p:cNvGraphicFramePr>
            <p:nvPr>
              <p:extLst>
                <p:ext uri="{D42A27DB-BD31-4B8C-83A1-F6EECF244321}">
                  <p14:modId xmlns:p14="http://schemas.microsoft.com/office/powerpoint/2010/main" val="2784265404"/>
                </p:ext>
              </p:extLst>
            </p:nvPr>
          </p:nvGraphicFramePr>
          <p:xfrm>
            <a:off x="7721884" y="1944384"/>
            <a:ext cx="3086530" cy="3162872"/>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6" name="Group 5"/>
          <p:cNvGrpSpPr/>
          <p:nvPr/>
        </p:nvGrpSpPr>
        <p:grpSpPr>
          <a:xfrm>
            <a:off x="310445" y="5253342"/>
            <a:ext cx="11374331" cy="1538227"/>
            <a:chOff x="310445" y="5253342"/>
            <a:chExt cx="11374331" cy="1538227"/>
          </a:xfrm>
        </p:grpSpPr>
        <p:pic>
          <p:nvPicPr>
            <p:cNvPr id="34" name="Picture 33"/>
            <p:cNvPicPr>
              <a:picLocks noChangeAspect="1"/>
            </p:cNvPicPr>
            <p:nvPr/>
          </p:nvPicPr>
          <p:blipFill>
            <a:blip r:embed="rId6"/>
            <a:stretch>
              <a:fillRect/>
            </a:stretch>
          </p:blipFill>
          <p:spPr>
            <a:xfrm>
              <a:off x="310445" y="5253342"/>
              <a:ext cx="11374331" cy="1538227"/>
            </a:xfrm>
            <a:prstGeom prst="rect">
              <a:avLst/>
            </a:prstGeom>
          </p:spPr>
        </p:pic>
        <p:sp>
          <p:nvSpPr>
            <p:cNvPr id="13" name="Rounded Rectangle 15">
              <a:extLst>
                <a:ext uri="{FF2B5EF4-FFF2-40B4-BE49-F238E27FC236}">
                  <a16:creationId xmlns:a16="http://schemas.microsoft.com/office/drawing/2014/main" id="{EC616EBD-56EA-4D56-B77A-19B750978761}"/>
                </a:ext>
              </a:extLst>
            </p:cNvPr>
            <p:cNvSpPr/>
            <p:nvPr/>
          </p:nvSpPr>
          <p:spPr>
            <a:xfrm>
              <a:off x="5307053" y="6426444"/>
              <a:ext cx="5665748" cy="3651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370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&amp; Future 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D437DA5-829E-42D0-AA89-6DBB47C98522}" type="slidenum">
              <a:rPr lang="en-US" smtClean="0"/>
              <a:t>32</a:t>
            </a:fld>
            <a:endParaRPr lang="en-US"/>
          </a:p>
        </p:txBody>
      </p:sp>
    </p:spTree>
    <p:extLst>
      <p:ext uri="{BB962C8B-B14F-4D97-AF65-F5344CB8AC3E}">
        <p14:creationId xmlns:p14="http://schemas.microsoft.com/office/powerpoint/2010/main" val="3562181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9646"/>
          </a:xfrm>
        </p:spPr>
        <p:txBody>
          <a:bodyPr/>
          <a:lstStyle/>
          <a:p>
            <a:r>
              <a:rPr lang="en-US" dirty="0"/>
              <a:t>Summary</a:t>
            </a:r>
          </a:p>
        </p:txBody>
      </p:sp>
      <p:sp>
        <p:nvSpPr>
          <p:cNvPr id="3" name="Content Placeholder 2"/>
          <p:cNvSpPr>
            <a:spLocks noGrp="1"/>
          </p:cNvSpPr>
          <p:nvPr>
            <p:ph idx="1"/>
          </p:nvPr>
        </p:nvSpPr>
        <p:spPr>
          <a:xfrm>
            <a:off x="838200" y="1164772"/>
            <a:ext cx="10515600" cy="5191578"/>
          </a:xfrm>
        </p:spPr>
        <p:txBody>
          <a:bodyPr>
            <a:normAutofit/>
          </a:bodyPr>
          <a:lstStyle/>
          <a:p>
            <a:r>
              <a:rPr lang="en-US" dirty="0"/>
              <a:t>We developed simple but powerful approach to generate feature representation of protein sequence.</a:t>
            </a:r>
          </a:p>
          <a:p>
            <a:pPr lvl="1"/>
            <a:r>
              <a:rPr lang="en-US" dirty="0"/>
              <a:t>Feature representation are generated by merging numerical feature of a original sequence, adjacent and overlapped segments.</a:t>
            </a:r>
          </a:p>
          <a:p>
            <a:pPr lvl="1"/>
            <a:r>
              <a:rPr lang="en-US" dirty="0"/>
              <a:t>Adjacent and overlapped segments give position information.</a:t>
            </a:r>
          </a:p>
          <a:p>
            <a:pPr lvl="1"/>
            <a:r>
              <a:rPr lang="en-US" dirty="0"/>
              <a:t>Evaluation on datasets from three protein classification cases.</a:t>
            </a:r>
          </a:p>
          <a:p>
            <a:r>
              <a:rPr lang="en-US" dirty="0"/>
              <a:t>Our approach achieved significant improvement in all cases which have a dataset with sufficient amino acid in each sequence.</a:t>
            </a:r>
          </a:p>
          <a:p>
            <a:pPr lvl="1"/>
            <a:r>
              <a:rPr lang="en-US" dirty="0"/>
              <a:t>Our approach can be applied on single descriptor or a combination of various descriptor.</a:t>
            </a:r>
          </a:p>
          <a:p>
            <a:pPr lvl="1"/>
            <a:r>
              <a:rPr lang="en-US" dirty="0"/>
              <a:t>But it cannot work well on cell-penetrating peptide prediction because sequences don’t have sufficient amino acids.</a:t>
            </a:r>
          </a:p>
          <a:p>
            <a:pPr lvl="1"/>
            <a:endParaRPr lang="en-US" dirty="0"/>
          </a:p>
          <a:p>
            <a:pPr lvl="1"/>
            <a:endParaRPr lang="en-US" dirty="0"/>
          </a:p>
          <a:p>
            <a:endParaRPr lang="en-US" dirty="0"/>
          </a:p>
          <a:p>
            <a:pPr lvl="1"/>
            <a:endParaRPr lang="en-US" dirty="0"/>
          </a:p>
          <a:p>
            <a:pPr lvl="2"/>
            <a:endParaRPr lang="en-US" dirty="0"/>
          </a:p>
          <a:p>
            <a:pPr lvl="1"/>
            <a:endParaRPr lang="en-US" dirty="0"/>
          </a:p>
        </p:txBody>
      </p:sp>
      <p:sp>
        <p:nvSpPr>
          <p:cNvPr id="4" name="Slide Number Placeholder 3"/>
          <p:cNvSpPr>
            <a:spLocks noGrp="1"/>
          </p:cNvSpPr>
          <p:nvPr>
            <p:ph type="sldNum" sz="quarter" idx="12"/>
          </p:nvPr>
        </p:nvSpPr>
        <p:spPr/>
        <p:txBody>
          <a:bodyPr/>
          <a:lstStyle/>
          <a:p>
            <a:fld id="{BD437DA5-829E-42D0-AA89-6DBB47C98522}" type="slidenum">
              <a:rPr lang="en-US" smtClean="0"/>
              <a:t>33</a:t>
            </a:fld>
            <a:endParaRPr lang="en-US" dirty="0"/>
          </a:p>
        </p:txBody>
      </p:sp>
    </p:spTree>
    <p:extLst>
      <p:ext uri="{BB962C8B-B14F-4D97-AF65-F5344CB8AC3E}">
        <p14:creationId xmlns:p14="http://schemas.microsoft.com/office/powerpoint/2010/main" val="283152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9646"/>
          </a:xfrm>
        </p:spPr>
        <p:txBody>
          <a:bodyPr/>
          <a:lstStyle/>
          <a:p>
            <a:r>
              <a:rPr lang="en-US" dirty="0"/>
              <a:t>Future Work</a:t>
            </a:r>
          </a:p>
        </p:txBody>
      </p:sp>
      <p:sp>
        <p:nvSpPr>
          <p:cNvPr id="3" name="Content Placeholder 2"/>
          <p:cNvSpPr>
            <a:spLocks noGrp="1"/>
          </p:cNvSpPr>
          <p:nvPr>
            <p:ph idx="1"/>
          </p:nvPr>
        </p:nvSpPr>
        <p:spPr>
          <a:xfrm>
            <a:off x="838200" y="1164772"/>
            <a:ext cx="10515600" cy="5410199"/>
          </a:xfrm>
        </p:spPr>
        <p:txBody>
          <a:bodyPr>
            <a:normAutofit/>
          </a:bodyPr>
          <a:lstStyle/>
          <a:p>
            <a:r>
              <a:rPr lang="en-US" dirty="0"/>
              <a:t>Plan 1: applying our model to other alignment free protein descriptors.</a:t>
            </a:r>
          </a:p>
          <a:p>
            <a:pPr lvl="1"/>
            <a:r>
              <a:rPr lang="en-US" dirty="0"/>
              <a:t>We had used 6 protein descriptors: </a:t>
            </a:r>
          </a:p>
          <a:p>
            <a:pPr lvl="2"/>
            <a:r>
              <a:rPr lang="en-US" dirty="0"/>
              <a:t>Amino Acid Composition</a:t>
            </a:r>
          </a:p>
          <a:p>
            <a:pPr lvl="2"/>
            <a:r>
              <a:rPr lang="en-US" dirty="0"/>
              <a:t>CTD Composition</a:t>
            </a:r>
          </a:p>
          <a:p>
            <a:pPr lvl="2"/>
            <a:r>
              <a:rPr lang="en-US" dirty="0"/>
              <a:t>CTD Translation</a:t>
            </a:r>
          </a:p>
          <a:p>
            <a:pPr lvl="2"/>
            <a:r>
              <a:rPr lang="en-US" dirty="0"/>
              <a:t>CTD Distribution</a:t>
            </a:r>
          </a:p>
          <a:p>
            <a:pPr lvl="2"/>
            <a:r>
              <a:rPr lang="en-US" dirty="0"/>
              <a:t>Dipeptide Composition</a:t>
            </a:r>
          </a:p>
          <a:p>
            <a:pPr lvl="2"/>
            <a:r>
              <a:rPr lang="es-ES" dirty="0" err="1"/>
              <a:t>Pseudo</a:t>
            </a:r>
            <a:r>
              <a:rPr lang="es-ES" dirty="0"/>
              <a:t> Amino </a:t>
            </a:r>
            <a:r>
              <a:rPr lang="es-ES" dirty="0" err="1"/>
              <a:t>Acid</a:t>
            </a:r>
            <a:r>
              <a:rPr lang="es-ES" dirty="0"/>
              <a:t> </a:t>
            </a:r>
            <a:r>
              <a:rPr lang="es-ES" dirty="0" err="1"/>
              <a:t>Composition</a:t>
            </a:r>
            <a:r>
              <a:rPr lang="es-ES" dirty="0"/>
              <a:t> (</a:t>
            </a:r>
            <a:r>
              <a:rPr lang="es-ES" dirty="0" err="1"/>
              <a:t>PseAAC</a:t>
            </a:r>
            <a:r>
              <a:rPr lang="es-ES" dirty="0"/>
              <a:t>) </a:t>
            </a:r>
          </a:p>
          <a:p>
            <a:pPr lvl="1"/>
            <a:r>
              <a:rPr lang="es-ES" dirty="0" err="1"/>
              <a:t>We</a:t>
            </a:r>
            <a:r>
              <a:rPr lang="es-ES" dirty="0"/>
              <a:t> can </a:t>
            </a:r>
            <a:r>
              <a:rPr lang="es-ES" dirty="0" err="1"/>
              <a:t>apply</a:t>
            </a:r>
            <a:r>
              <a:rPr lang="es-ES" dirty="0"/>
              <a:t> </a:t>
            </a:r>
            <a:r>
              <a:rPr lang="es-ES" dirty="0" err="1"/>
              <a:t>our</a:t>
            </a:r>
            <a:r>
              <a:rPr lang="es-ES" dirty="0"/>
              <a:t> </a:t>
            </a:r>
            <a:r>
              <a:rPr lang="es-ES" dirty="0" err="1"/>
              <a:t>approach</a:t>
            </a:r>
            <a:r>
              <a:rPr lang="es-ES" dirty="0"/>
              <a:t> to </a:t>
            </a:r>
            <a:r>
              <a:rPr lang="es-ES" dirty="0" err="1"/>
              <a:t>others</a:t>
            </a:r>
            <a:r>
              <a:rPr lang="es-ES" dirty="0"/>
              <a:t> </a:t>
            </a:r>
            <a:r>
              <a:rPr lang="es-ES" dirty="0" err="1"/>
              <a:t>alignment</a:t>
            </a:r>
            <a:r>
              <a:rPr lang="es-ES" dirty="0"/>
              <a:t> free </a:t>
            </a:r>
            <a:r>
              <a:rPr lang="es-ES" dirty="0" err="1"/>
              <a:t>protein</a:t>
            </a:r>
            <a:r>
              <a:rPr lang="es-ES" dirty="0"/>
              <a:t> </a:t>
            </a:r>
            <a:r>
              <a:rPr lang="es-ES" dirty="0" err="1"/>
              <a:t>descriptors</a:t>
            </a:r>
            <a:r>
              <a:rPr lang="es-ES" dirty="0"/>
              <a:t> (15 </a:t>
            </a:r>
            <a:r>
              <a:rPr lang="es-ES" dirty="0" err="1"/>
              <a:t>protein</a:t>
            </a:r>
            <a:r>
              <a:rPr lang="es-ES" dirty="0"/>
              <a:t> </a:t>
            </a:r>
            <a:r>
              <a:rPr lang="es-ES" dirty="0" err="1"/>
              <a:t>descriptors</a:t>
            </a:r>
            <a:r>
              <a:rPr lang="es-ES" dirty="0"/>
              <a:t>).</a:t>
            </a:r>
            <a:endParaRPr lang="en-US" dirty="0"/>
          </a:p>
          <a:p>
            <a:r>
              <a:rPr lang="en-US" dirty="0"/>
              <a:t>Plan 2: applying our model to other areas of sequence classification like DNA sequence.</a:t>
            </a:r>
          </a:p>
        </p:txBody>
      </p:sp>
      <p:sp>
        <p:nvSpPr>
          <p:cNvPr id="4" name="Slide Number Placeholder 3"/>
          <p:cNvSpPr>
            <a:spLocks noGrp="1"/>
          </p:cNvSpPr>
          <p:nvPr>
            <p:ph type="sldNum" sz="quarter" idx="12"/>
          </p:nvPr>
        </p:nvSpPr>
        <p:spPr/>
        <p:txBody>
          <a:bodyPr/>
          <a:lstStyle/>
          <a:p>
            <a:fld id="{BD437DA5-829E-42D0-AA89-6DBB47C98522}" type="slidenum">
              <a:rPr lang="en-US" smtClean="0"/>
              <a:t>34</a:t>
            </a:fld>
            <a:endParaRPr lang="en-US"/>
          </a:p>
        </p:txBody>
      </p:sp>
    </p:spTree>
    <p:extLst>
      <p:ext uri="{BB962C8B-B14F-4D97-AF65-F5344CB8AC3E}">
        <p14:creationId xmlns:p14="http://schemas.microsoft.com/office/powerpoint/2010/main" val="3777146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Thank You</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D437DA5-829E-42D0-AA89-6DBB47C98522}" type="slidenum">
              <a:rPr lang="en-US" smtClean="0"/>
              <a:t>35</a:t>
            </a:fld>
            <a:endParaRPr lang="en-US"/>
          </a:p>
        </p:txBody>
      </p:sp>
    </p:spTree>
    <p:extLst>
      <p:ext uri="{BB962C8B-B14F-4D97-AF65-F5344CB8AC3E}">
        <p14:creationId xmlns:p14="http://schemas.microsoft.com/office/powerpoint/2010/main" val="315706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791041" y="1626288"/>
            <a:ext cx="704585" cy="3177469"/>
            <a:chOff x="3791041" y="1626288"/>
            <a:chExt cx="704585" cy="3177469"/>
          </a:xfrm>
        </p:grpSpPr>
        <p:sp>
          <p:nvSpPr>
            <p:cNvPr id="15" name="Down Arrow 14"/>
            <p:cNvSpPr/>
            <p:nvPr/>
          </p:nvSpPr>
          <p:spPr>
            <a:xfrm>
              <a:off x="3880900" y="1626288"/>
              <a:ext cx="524869" cy="317746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quot;No&quot; Symbol 20"/>
            <p:cNvSpPr/>
            <p:nvPr/>
          </p:nvSpPr>
          <p:spPr>
            <a:xfrm>
              <a:off x="3791041" y="2657098"/>
              <a:ext cx="704585" cy="70458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838200" y="119382"/>
            <a:ext cx="10515600" cy="736844"/>
          </a:xfrm>
        </p:spPr>
        <p:txBody>
          <a:bodyPr>
            <a:normAutofit fontScale="90000"/>
          </a:bodyPr>
          <a:lstStyle/>
          <a:p>
            <a:r>
              <a:rPr lang="en-US" dirty="0"/>
              <a:t>Protein Sequence Classification in Bioinformatics</a:t>
            </a:r>
          </a:p>
        </p:txBody>
      </p:sp>
      <p:sp>
        <p:nvSpPr>
          <p:cNvPr id="3" name="Slide Number Placeholder 2"/>
          <p:cNvSpPr>
            <a:spLocks noGrp="1"/>
          </p:cNvSpPr>
          <p:nvPr>
            <p:ph type="sldNum" sz="quarter" idx="12"/>
          </p:nvPr>
        </p:nvSpPr>
        <p:spPr/>
        <p:txBody>
          <a:bodyPr/>
          <a:lstStyle/>
          <a:p>
            <a:fld id="{BD437DA5-829E-42D0-AA89-6DBB47C98522}" type="slidenum">
              <a:rPr lang="en-US" smtClean="0"/>
              <a:t>4</a:t>
            </a:fld>
            <a:endParaRPr lang="en-US"/>
          </a:p>
        </p:txBody>
      </p:sp>
      <p:sp>
        <p:nvSpPr>
          <p:cNvPr id="6" name="Oval 5"/>
          <p:cNvSpPr/>
          <p:nvPr/>
        </p:nvSpPr>
        <p:spPr>
          <a:xfrm>
            <a:off x="2021639" y="6086192"/>
            <a:ext cx="4243398" cy="635283"/>
          </a:xfrm>
          <a:prstGeom prst="ellipse">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sz="3000" dirty="0"/>
              <a:t>Prediction Result</a:t>
            </a:r>
          </a:p>
        </p:txBody>
      </p:sp>
      <p:sp>
        <p:nvSpPr>
          <p:cNvPr id="5" name="Rounded Rectangle 4"/>
          <p:cNvSpPr/>
          <p:nvPr/>
        </p:nvSpPr>
        <p:spPr>
          <a:xfrm>
            <a:off x="2021639" y="5002051"/>
            <a:ext cx="4243399" cy="60564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Classification Algorithm</a:t>
            </a:r>
          </a:p>
        </p:txBody>
      </p:sp>
      <p:sp>
        <p:nvSpPr>
          <p:cNvPr id="8" name="Down Arrow 7"/>
          <p:cNvSpPr/>
          <p:nvPr/>
        </p:nvSpPr>
        <p:spPr>
          <a:xfrm>
            <a:off x="3880903" y="5682701"/>
            <a:ext cx="524869" cy="31288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2671121901"/>
              </p:ext>
            </p:extLst>
          </p:nvPr>
        </p:nvGraphicFramePr>
        <p:xfrm>
          <a:off x="2084215" y="2966730"/>
          <a:ext cx="4574181" cy="1188720"/>
        </p:xfrm>
        <a:graphic>
          <a:graphicData uri="http://schemas.openxmlformats.org/drawingml/2006/table">
            <a:tbl>
              <a:tblPr firstRow="1" bandRow="1">
                <a:tableStyleId>{9D7B26C5-4107-4FEC-AEDC-1716B250A1EF}</a:tableStyleId>
              </a:tblPr>
              <a:tblGrid>
                <a:gridCol w="1524727">
                  <a:extLst>
                    <a:ext uri="{9D8B030D-6E8A-4147-A177-3AD203B41FA5}">
                      <a16:colId xmlns:a16="http://schemas.microsoft.com/office/drawing/2014/main" val="4076893866"/>
                    </a:ext>
                  </a:extLst>
                </a:gridCol>
                <a:gridCol w="1524727">
                  <a:extLst>
                    <a:ext uri="{9D8B030D-6E8A-4147-A177-3AD203B41FA5}">
                      <a16:colId xmlns:a16="http://schemas.microsoft.com/office/drawing/2014/main" val="3159406789"/>
                    </a:ext>
                  </a:extLst>
                </a:gridCol>
                <a:gridCol w="1524727">
                  <a:extLst>
                    <a:ext uri="{9D8B030D-6E8A-4147-A177-3AD203B41FA5}">
                      <a16:colId xmlns:a16="http://schemas.microsoft.com/office/drawing/2014/main" val="1520297265"/>
                    </a:ext>
                  </a:extLst>
                </a:gridCol>
              </a:tblGrid>
              <a:tr h="365225">
                <a:tc>
                  <a:txBody>
                    <a:bodyPr/>
                    <a:lstStyle/>
                    <a:p>
                      <a:r>
                        <a:rPr lang="en-US" sz="2000" dirty="0"/>
                        <a:t>feature1</a:t>
                      </a:r>
                    </a:p>
                  </a:txBody>
                  <a:tcPr/>
                </a:tc>
                <a:tc>
                  <a:txBody>
                    <a:bodyPr/>
                    <a:lstStyle/>
                    <a:p>
                      <a:r>
                        <a:rPr lang="en-US" sz="2000" dirty="0"/>
                        <a:t>feature2</a:t>
                      </a:r>
                    </a:p>
                  </a:txBody>
                  <a:tcPr/>
                </a:tc>
                <a:tc>
                  <a:txBody>
                    <a:bodyPr/>
                    <a:lstStyle/>
                    <a:p>
                      <a:r>
                        <a:rPr lang="en-US" sz="2000" dirty="0"/>
                        <a:t>feature3</a:t>
                      </a:r>
                    </a:p>
                  </a:txBody>
                  <a:tcPr/>
                </a:tc>
                <a:extLst>
                  <a:ext uri="{0D108BD9-81ED-4DB2-BD59-A6C34878D82A}">
                    <a16:rowId xmlns:a16="http://schemas.microsoft.com/office/drawing/2014/main" val="2511895186"/>
                  </a:ext>
                </a:extLst>
              </a:tr>
              <a:tr h="365225">
                <a:tc>
                  <a:txBody>
                    <a:bodyPr/>
                    <a:lstStyle/>
                    <a:p>
                      <a:r>
                        <a:rPr lang="en-US" sz="2000" dirty="0"/>
                        <a:t>value1</a:t>
                      </a:r>
                    </a:p>
                  </a:txBody>
                  <a:tcPr/>
                </a:tc>
                <a:tc>
                  <a:txBody>
                    <a:bodyPr/>
                    <a:lstStyle/>
                    <a:p>
                      <a:r>
                        <a:rPr lang="en-US" sz="2000" dirty="0"/>
                        <a:t>value2</a:t>
                      </a:r>
                    </a:p>
                  </a:txBody>
                  <a:tcPr/>
                </a:tc>
                <a:tc>
                  <a:txBody>
                    <a:bodyPr/>
                    <a:lstStyle/>
                    <a:p>
                      <a:r>
                        <a:rPr lang="en-US" sz="2000" dirty="0"/>
                        <a:t>value3</a:t>
                      </a:r>
                    </a:p>
                  </a:txBody>
                  <a:tcPr/>
                </a:tc>
                <a:extLst>
                  <a:ext uri="{0D108BD9-81ED-4DB2-BD59-A6C34878D82A}">
                    <a16:rowId xmlns:a16="http://schemas.microsoft.com/office/drawing/2014/main" val="2905214292"/>
                  </a:ext>
                </a:extLst>
              </a:tr>
              <a:tr h="365225">
                <a:tc>
                  <a:txBody>
                    <a:bodyPr/>
                    <a:lstStyle/>
                    <a:p>
                      <a:r>
                        <a:rPr lang="en-US" sz="2000" dirty="0"/>
                        <a:t>value4</a:t>
                      </a:r>
                    </a:p>
                  </a:txBody>
                  <a:tcPr/>
                </a:tc>
                <a:tc>
                  <a:txBody>
                    <a:bodyPr/>
                    <a:lstStyle/>
                    <a:p>
                      <a:r>
                        <a:rPr lang="en-US" sz="2000" dirty="0"/>
                        <a:t>value5</a:t>
                      </a:r>
                    </a:p>
                  </a:txBody>
                  <a:tcPr/>
                </a:tc>
                <a:tc>
                  <a:txBody>
                    <a:bodyPr/>
                    <a:lstStyle/>
                    <a:p>
                      <a:r>
                        <a:rPr lang="en-US" sz="2000" dirty="0"/>
                        <a:t>value6</a:t>
                      </a:r>
                    </a:p>
                  </a:txBody>
                  <a:tcPr/>
                </a:tc>
                <a:extLst>
                  <a:ext uri="{0D108BD9-81ED-4DB2-BD59-A6C34878D82A}">
                    <a16:rowId xmlns:a16="http://schemas.microsoft.com/office/drawing/2014/main" val="889168013"/>
                  </a:ext>
                </a:extLst>
              </a:tr>
            </a:tbl>
          </a:graphicData>
        </a:graphic>
      </p:graphicFrame>
      <p:sp>
        <p:nvSpPr>
          <p:cNvPr id="20" name="Flowchart: Document 19"/>
          <p:cNvSpPr/>
          <p:nvPr/>
        </p:nvSpPr>
        <p:spPr>
          <a:xfrm>
            <a:off x="2021639" y="987993"/>
            <a:ext cx="4243398" cy="547689"/>
          </a:xfrm>
          <a:prstGeom prst="flowChartDocumen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anose="02070309020205020404" pitchFamily="49" charset="0"/>
                <a:cs typeface="Courier New" panose="02070309020205020404" pitchFamily="49" charset="0"/>
              </a:rPr>
              <a:t>MCMDVRCPSICTAPG</a:t>
            </a:r>
            <a:endParaRPr lang="en-US" sz="3000" dirty="0">
              <a:solidFill>
                <a:schemeClr val="tx1"/>
              </a:solidFill>
            </a:endParaRPr>
          </a:p>
        </p:txBody>
      </p:sp>
      <p:grpSp>
        <p:nvGrpSpPr>
          <p:cNvPr id="11" name="Group 10"/>
          <p:cNvGrpSpPr/>
          <p:nvPr/>
        </p:nvGrpSpPr>
        <p:grpSpPr>
          <a:xfrm>
            <a:off x="2021639" y="2899925"/>
            <a:ext cx="4699332" cy="2035534"/>
            <a:chOff x="2021639" y="2899925"/>
            <a:chExt cx="4699332" cy="2035534"/>
          </a:xfrm>
        </p:grpSpPr>
        <p:sp>
          <p:nvSpPr>
            <p:cNvPr id="19" name="Flowchart: Document 18"/>
            <p:cNvSpPr/>
            <p:nvPr/>
          </p:nvSpPr>
          <p:spPr>
            <a:xfrm>
              <a:off x="2021639" y="2899925"/>
              <a:ext cx="4699332" cy="1635412"/>
            </a:xfrm>
            <a:prstGeom prst="flowChartDocumen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endParaRPr>
            </a:p>
          </p:txBody>
        </p:sp>
        <p:sp>
          <p:nvSpPr>
            <p:cNvPr id="24" name="Down Arrow 23"/>
            <p:cNvSpPr/>
            <p:nvPr/>
          </p:nvSpPr>
          <p:spPr>
            <a:xfrm>
              <a:off x="3880900" y="4562986"/>
              <a:ext cx="524869" cy="37247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8" name="Group 37"/>
          <p:cNvGrpSpPr/>
          <p:nvPr/>
        </p:nvGrpSpPr>
        <p:grpSpPr>
          <a:xfrm>
            <a:off x="2010674" y="2930920"/>
            <a:ext cx="7435660" cy="1909497"/>
            <a:chOff x="2679074" y="-110442"/>
            <a:chExt cx="7435660" cy="1909497"/>
          </a:xfrm>
        </p:grpSpPr>
        <p:sp>
          <p:nvSpPr>
            <p:cNvPr id="27" name="Callout: Line 37">
              <a:extLst>
                <a:ext uri="{FF2B5EF4-FFF2-40B4-BE49-F238E27FC236}">
                  <a16:creationId xmlns:a16="http://schemas.microsoft.com/office/drawing/2014/main" id="{7E6D3227-EF2B-4B66-8EE5-26CF2D8CE1C3}"/>
                </a:ext>
              </a:extLst>
            </p:cNvPr>
            <p:cNvSpPr/>
            <p:nvPr/>
          </p:nvSpPr>
          <p:spPr>
            <a:xfrm>
              <a:off x="7947795" y="1410564"/>
              <a:ext cx="2166939" cy="388491"/>
            </a:xfrm>
            <a:prstGeom prst="borderCallout1">
              <a:avLst>
                <a:gd name="adj1" fmla="val 49824"/>
                <a:gd name="adj2" fmla="val -243"/>
                <a:gd name="adj3" fmla="val -310148"/>
                <a:gd name="adj4" fmla="val -5189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features</a:t>
              </a:r>
            </a:p>
          </p:txBody>
        </p:sp>
        <p:sp>
          <p:nvSpPr>
            <p:cNvPr id="28" name="Oval 27">
              <a:extLst>
                <a:ext uri="{FF2B5EF4-FFF2-40B4-BE49-F238E27FC236}">
                  <a16:creationId xmlns:a16="http://schemas.microsoft.com/office/drawing/2014/main" id="{490DE94D-1CCD-4104-9471-2609B9531776}"/>
                </a:ext>
              </a:extLst>
            </p:cNvPr>
            <p:cNvSpPr/>
            <p:nvPr/>
          </p:nvSpPr>
          <p:spPr>
            <a:xfrm>
              <a:off x="2679074" y="-110442"/>
              <a:ext cx="4254363" cy="488271"/>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2" name="Callout: Line 37">
            <a:extLst>
              <a:ext uri="{FF2B5EF4-FFF2-40B4-BE49-F238E27FC236}">
                <a16:creationId xmlns:a16="http://schemas.microsoft.com/office/drawing/2014/main" id="{7E6D3227-EF2B-4B66-8EE5-26CF2D8CE1C3}"/>
              </a:ext>
            </a:extLst>
          </p:cNvPr>
          <p:cNvSpPr/>
          <p:nvPr/>
        </p:nvSpPr>
        <p:spPr>
          <a:xfrm>
            <a:off x="7953518" y="763795"/>
            <a:ext cx="3666678" cy="1163758"/>
          </a:xfrm>
          <a:prstGeom prst="borderCallout1">
            <a:avLst>
              <a:gd name="adj1" fmla="val 10096"/>
              <a:gd name="adj2" fmla="val 37"/>
              <a:gd name="adj3" fmla="val 39455"/>
              <a:gd name="adj4" fmla="val -45854"/>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This format cannot be understood by classification algorithm.</a:t>
            </a:r>
          </a:p>
        </p:txBody>
      </p:sp>
      <p:sp>
        <p:nvSpPr>
          <p:cNvPr id="43" name="Callout: Line 37">
            <a:extLst>
              <a:ext uri="{FF2B5EF4-FFF2-40B4-BE49-F238E27FC236}">
                <a16:creationId xmlns:a16="http://schemas.microsoft.com/office/drawing/2014/main" id="{7E6D3227-EF2B-4B66-8EE5-26CF2D8CE1C3}"/>
              </a:ext>
            </a:extLst>
          </p:cNvPr>
          <p:cNvSpPr/>
          <p:nvPr/>
        </p:nvSpPr>
        <p:spPr>
          <a:xfrm>
            <a:off x="6964180" y="5839698"/>
            <a:ext cx="2280854" cy="724693"/>
          </a:xfrm>
          <a:prstGeom prst="borderCallout1">
            <a:avLst>
              <a:gd name="adj1" fmla="val 49824"/>
              <a:gd name="adj2" fmla="val -243"/>
              <a:gd name="adj3" fmla="val -38323"/>
              <a:gd name="adj4" fmla="val -3251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Require specific format of data.</a:t>
            </a:r>
          </a:p>
        </p:txBody>
      </p:sp>
      <p:grpSp>
        <p:nvGrpSpPr>
          <p:cNvPr id="46" name="Group 45"/>
          <p:cNvGrpSpPr/>
          <p:nvPr/>
        </p:nvGrpSpPr>
        <p:grpSpPr>
          <a:xfrm>
            <a:off x="95812" y="3344696"/>
            <a:ext cx="6235784" cy="1843753"/>
            <a:chOff x="91829" y="3373135"/>
            <a:chExt cx="6235784" cy="1843753"/>
          </a:xfrm>
        </p:grpSpPr>
        <p:sp>
          <p:nvSpPr>
            <p:cNvPr id="44" name="Callout: Line 37">
              <a:extLst>
                <a:ext uri="{FF2B5EF4-FFF2-40B4-BE49-F238E27FC236}">
                  <a16:creationId xmlns:a16="http://schemas.microsoft.com/office/drawing/2014/main" id="{7E6D3227-EF2B-4B66-8EE5-26CF2D8CE1C3}"/>
                </a:ext>
              </a:extLst>
            </p:cNvPr>
            <p:cNvSpPr/>
            <p:nvPr/>
          </p:nvSpPr>
          <p:spPr>
            <a:xfrm>
              <a:off x="91829" y="4547861"/>
              <a:ext cx="1566403" cy="669027"/>
            </a:xfrm>
            <a:prstGeom prst="borderCallout1">
              <a:avLst>
                <a:gd name="adj1" fmla="val -1927"/>
                <a:gd name="adj2" fmla="val 42302"/>
                <a:gd name="adj3" fmla="val -114709"/>
                <a:gd name="adj4" fmla="val 1237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Numeric or nominal</a:t>
              </a:r>
            </a:p>
          </p:txBody>
        </p:sp>
        <p:sp>
          <p:nvSpPr>
            <p:cNvPr id="45" name="Oval 44">
              <a:extLst>
                <a:ext uri="{FF2B5EF4-FFF2-40B4-BE49-F238E27FC236}">
                  <a16:creationId xmlns:a16="http://schemas.microsoft.com/office/drawing/2014/main" id="{490DE94D-1CCD-4104-9471-2609B9531776}"/>
                </a:ext>
              </a:extLst>
            </p:cNvPr>
            <p:cNvSpPr/>
            <p:nvPr/>
          </p:nvSpPr>
          <p:spPr>
            <a:xfrm>
              <a:off x="2017656" y="3373135"/>
              <a:ext cx="4309957" cy="857321"/>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9" name="Group 48"/>
          <p:cNvGrpSpPr/>
          <p:nvPr/>
        </p:nvGrpSpPr>
        <p:grpSpPr>
          <a:xfrm>
            <a:off x="2130322" y="2022405"/>
            <a:ext cx="9184134" cy="790055"/>
            <a:chOff x="2163502" y="1202672"/>
            <a:chExt cx="9184134" cy="790055"/>
          </a:xfrm>
        </p:grpSpPr>
        <p:sp>
          <p:nvSpPr>
            <p:cNvPr id="48" name="Right Brace 47">
              <a:extLst>
                <a:ext uri="{FF2B5EF4-FFF2-40B4-BE49-F238E27FC236}">
                  <a16:creationId xmlns:a16="http://schemas.microsoft.com/office/drawing/2014/main" id="{FAD5DE41-8CAD-42DD-BAD3-88C3CD54BFBE}"/>
                </a:ext>
              </a:extLst>
            </p:cNvPr>
            <p:cNvSpPr/>
            <p:nvPr/>
          </p:nvSpPr>
          <p:spPr>
            <a:xfrm rot="16200000">
              <a:off x="4346421" y="-306320"/>
              <a:ext cx="116128" cy="4481965"/>
            </a:xfrm>
            <a:prstGeom prst="rightBrace">
              <a:avLst/>
            </a:prstGeom>
            <a:ln w="3810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7" name="Callout: Line 37">
              <a:extLst>
                <a:ext uri="{FF2B5EF4-FFF2-40B4-BE49-F238E27FC236}">
                  <a16:creationId xmlns:a16="http://schemas.microsoft.com/office/drawing/2014/main" id="{7E6D3227-EF2B-4B66-8EE5-26CF2D8CE1C3}"/>
                </a:ext>
              </a:extLst>
            </p:cNvPr>
            <p:cNvSpPr/>
            <p:nvPr/>
          </p:nvSpPr>
          <p:spPr>
            <a:xfrm>
              <a:off x="8098443" y="1202672"/>
              <a:ext cx="3249193" cy="755804"/>
            </a:xfrm>
            <a:prstGeom prst="borderCallout1">
              <a:avLst>
                <a:gd name="adj1" fmla="val 49824"/>
                <a:gd name="adj2" fmla="val -243"/>
                <a:gd name="adj3" fmla="val 69144"/>
                <a:gd name="adj4" fmla="val -113807"/>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Each sample must have same feature length</a:t>
              </a:r>
            </a:p>
          </p:txBody>
        </p:sp>
      </p:grpSp>
      <p:grpSp>
        <p:nvGrpSpPr>
          <p:cNvPr id="53" name="Group 52"/>
          <p:cNvGrpSpPr/>
          <p:nvPr/>
        </p:nvGrpSpPr>
        <p:grpSpPr>
          <a:xfrm>
            <a:off x="2084215" y="1589310"/>
            <a:ext cx="4243399" cy="1238844"/>
            <a:chOff x="2084215" y="1589310"/>
            <a:chExt cx="4243399" cy="1238844"/>
          </a:xfrm>
        </p:grpSpPr>
        <p:sp>
          <p:nvSpPr>
            <p:cNvPr id="50" name="Rounded Rectangle 49"/>
            <p:cNvSpPr/>
            <p:nvPr/>
          </p:nvSpPr>
          <p:spPr>
            <a:xfrm>
              <a:off x="2084215" y="1969197"/>
              <a:ext cx="4243399" cy="419481"/>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Feature Extraction</a:t>
              </a:r>
            </a:p>
          </p:txBody>
        </p:sp>
        <p:sp>
          <p:nvSpPr>
            <p:cNvPr id="51" name="Down Arrow 50"/>
            <p:cNvSpPr/>
            <p:nvPr/>
          </p:nvSpPr>
          <p:spPr>
            <a:xfrm>
              <a:off x="3897149" y="2494421"/>
              <a:ext cx="524869" cy="33373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Down Arrow 51"/>
            <p:cNvSpPr/>
            <p:nvPr/>
          </p:nvSpPr>
          <p:spPr>
            <a:xfrm>
              <a:off x="3882087" y="1589310"/>
              <a:ext cx="524869" cy="3048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54" name="Callout: Line 37">
            <a:extLst>
              <a:ext uri="{FF2B5EF4-FFF2-40B4-BE49-F238E27FC236}">
                <a16:creationId xmlns:a16="http://schemas.microsoft.com/office/drawing/2014/main" id="{7E6D3227-EF2B-4B66-8EE5-26CF2D8CE1C3}"/>
              </a:ext>
            </a:extLst>
          </p:cNvPr>
          <p:cNvSpPr/>
          <p:nvPr/>
        </p:nvSpPr>
        <p:spPr>
          <a:xfrm>
            <a:off x="7360392" y="2935293"/>
            <a:ext cx="4259804" cy="1054469"/>
          </a:xfrm>
          <a:prstGeom prst="borderCallout1">
            <a:avLst>
              <a:gd name="adj1" fmla="val 49824"/>
              <a:gd name="adj2" fmla="val -243"/>
              <a:gd name="adj3" fmla="val -58948"/>
              <a:gd name="adj4" fmla="val -24474"/>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Protein Descriptor: convert protein sequence into feature representation.</a:t>
            </a:r>
          </a:p>
        </p:txBody>
      </p:sp>
      <p:sp>
        <p:nvSpPr>
          <p:cNvPr id="55" name="Callout: Line 37">
            <a:extLst>
              <a:ext uri="{FF2B5EF4-FFF2-40B4-BE49-F238E27FC236}">
                <a16:creationId xmlns:a16="http://schemas.microsoft.com/office/drawing/2014/main" id="{7E6D3227-EF2B-4B66-8EE5-26CF2D8CE1C3}"/>
              </a:ext>
            </a:extLst>
          </p:cNvPr>
          <p:cNvSpPr/>
          <p:nvPr/>
        </p:nvSpPr>
        <p:spPr>
          <a:xfrm>
            <a:off x="6658396" y="4997502"/>
            <a:ext cx="3201565" cy="527235"/>
          </a:xfrm>
          <a:prstGeom prst="borderCallout1">
            <a:avLst>
              <a:gd name="adj1" fmla="val 1107"/>
              <a:gd name="adj2" fmla="val 10989"/>
              <a:gd name="adj3" fmla="val -150536"/>
              <a:gd name="adj4" fmla="val 1196"/>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Feature representation</a:t>
            </a:r>
          </a:p>
        </p:txBody>
      </p:sp>
    </p:spTree>
    <p:extLst>
      <p:ext uri="{BB962C8B-B14F-4D97-AF65-F5344CB8AC3E}">
        <p14:creationId xmlns:p14="http://schemas.microsoft.com/office/powerpoint/2010/main" val="179000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54" grpId="0" animBg="1"/>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797469"/>
          </a:xfrm>
        </p:spPr>
        <p:txBody>
          <a:bodyPr/>
          <a:lstStyle/>
          <a:p>
            <a:r>
              <a:rPr lang="en-US" dirty="0"/>
              <a:t>Protein Descriptor</a:t>
            </a:r>
          </a:p>
        </p:txBody>
      </p:sp>
      <p:sp>
        <p:nvSpPr>
          <p:cNvPr id="25" name="Content Placeholder 24"/>
          <p:cNvSpPr>
            <a:spLocks noGrp="1"/>
          </p:cNvSpPr>
          <p:nvPr>
            <p:ph idx="1"/>
          </p:nvPr>
        </p:nvSpPr>
        <p:spPr>
          <a:xfrm>
            <a:off x="838200" y="1162594"/>
            <a:ext cx="10515600" cy="5014369"/>
          </a:xfrm>
        </p:spPr>
        <p:txBody>
          <a:bodyPr>
            <a:normAutofit/>
          </a:bodyPr>
          <a:lstStyle/>
          <a:p>
            <a:r>
              <a:rPr lang="en-US" sz="3000" dirty="0"/>
              <a:t>There are </a:t>
            </a:r>
            <a:r>
              <a:rPr lang="en-US" sz="3000" b="1" dirty="0">
                <a:solidFill>
                  <a:srgbClr val="0070C0"/>
                </a:solidFill>
              </a:rPr>
              <a:t>22 protein descriptors </a:t>
            </a:r>
            <a:r>
              <a:rPr lang="en-US" sz="3000" dirty="0"/>
              <a:t>that are commonly used in active researches (Xiao et al., 2014)</a:t>
            </a:r>
          </a:p>
        </p:txBody>
      </p:sp>
      <p:sp>
        <p:nvSpPr>
          <p:cNvPr id="2" name="Slide Number Placeholder 1"/>
          <p:cNvSpPr>
            <a:spLocks noGrp="1"/>
          </p:cNvSpPr>
          <p:nvPr>
            <p:ph type="sldNum" sz="quarter" idx="12"/>
          </p:nvPr>
        </p:nvSpPr>
        <p:spPr/>
        <p:txBody>
          <a:bodyPr/>
          <a:lstStyle/>
          <a:p>
            <a:fld id="{BD437DA5-829E-42D0-AA89-6DBB47C98522}" type="slidenum">
              <a:rPr lang="en-US" smtClean="0"/>
              <a:t>5</a:t>
            </a:fld>
            <a:endParaRPr lang="en-US" dirty="0"/>
          </a:p>
        </p:txBody>
      </p:sp>
      <p:grpSp>
        <p:nvGrpSpPr>
          <p:cNvPr id="6" name="Group 5">
            <a:extLst>
              <a:ext uri="{FF2B5EF4-FFF2-40B4-BE49-F238E27FC236}">
                <a16:creationId xmlns:a16="http://schemas.microsoft.com/office/drawing/2014/main" id="{EA887FC8-5DBF-493E-A852-B2C673A523FD}"/>
              </a:ext>
            </a:extLst>
          </p:cNvPr>
          <p:cNvGrpSpPr/>
          <p:nvPr/>
        </p:nvGrpSpPr>
        <p:grpSpPr>
          <a:xfrm>
            <a:off x="1138645" y="2217266"/>
            <a:ext cx="9756865" cy="3213462"/>
            <a:chOff x="1138645" y="2217266"/>
            <a:chExt cx="9756865" cy="3213462"/>
          </a:xfrm>
        </p:grpSpPr>
        <p:sp>
          <p:nvSpPr>
            <p:cNvPr id="26" name="Rounded Rectangle 25"/>
            <p:cNvSpPr/>
            <p:nvPr/>
          </p:nvSpPr>
          <p:spPr>
            <a:xfrm>
              <a:off x="1138646" y="2217266"/>
              <a:ext cx="2795451" cy="627017"/>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Amino Acid Composition</a:t>
              </a:r>
            </a:p>
          </p:txBody>
        </p:sp>
        <p:sp>
          <p:nvSpPr>
            <p:cNvPr id="34" name="Rounded Rectangle 33"/>
            <p:cNvSpPr/>
            <p:nvPr/>
          </p:nvSpPr>
          <p:spPr>
            <a:xfrm>
              <a:off x="4293326" y="2217267"/>
              <a:ext cx="2795451" cy="627017"/>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Autocorrelation</a:t>
              </a:r>
            </a:p>
          </p:txBody>
        </p:sp>
        <p:sp>
          <p:nvSpPr>
            <p:cNvPr id="35" name="Rounded Rectangle 34"/>
            <p:cNvSpPr/>
            <p:nvPr/>
          </p:nvSpPr>
          <p:spPr>
            <a:xfrm>
              <a:off x="1140822" y="3079415"/>
              <a:ext cx="2795451" cy="627017"/>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Composition/Translation/ Distribution</a:t>
              </a:r>
            </a:p>
          </p:txBody>
        </p:sp>
        <p:sp>
          <p:nvSpPr>
            <p:cNvPr id="36" name="Rounded Rectangle 35"/>
            <p:cNvSpPr/>
            <p:nvPr/>
          </p:nvSpPr>
          <p:spPr>
            <a:xfrm>
              <a:off x="4293326" y="3118603"/>
              <a:ext cx="2795451" cy="627017"/>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Conjoint Triad</a:t>
              </a:r>
            </a:p>
          </p:txBody>
        </p:sp>
        <p:sp>
          <p:nvSpPr>
            <p:cNvPr id="37" name="Rounded Rectangle 36"/>
            <p:cNvSpPr/>
            <p:nvPr/>
          </p:nvSpPr>
          <p:spPr>
            <a:xfrm>
              <a:off x="1140822" y="3941563"/>
              <a:ext cx="2795451" cy="627017"/>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Quasi Sequence Order</a:t>
              </a:r>
            </a:p>
          </p:txBody>
        </p:sp>
        <p:sp>
          <p:nvSpPr>
            <p:cNvPr id="38" name="Rounded Rectangle 37"/>
            <p:cNvSpPr/>
            <p:nvPr/>
          </p:nvSpPr>
          <p:spPr>
            <a:xfrm>
              <a:off x="4293326" y="3941563"/>
              <a:ext cx="2795451" cy="627017"/>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Pseudo Amino Acid Composition</a:t>
              </a:r>
            </a:p>
          </p:txBody>
        </p:sp>
        <p:sp>
          <p:nvSpPr>
            <p:cNvPr id="39" name="Rounded Rectangle 38"/>
            <p:cNvSpPr/>
            <p:nvPr/>
          </p:nvSpPr>
          <p:spPr>
            <a:xfrm>
              <a:off x="8100059" y="2217266"/>
              <a:ext cx="2795451" cy="627017"/>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Profile-Based</a:t>
              </a:r>
            </a:p>
          </p:txBody>
        </p:sp>
        <p:sp>
          <p:nvSpPr>
            <p:cNvPr id="40" name="Rounded Rectangle 39"/>
            <p:cNvSpPr/>
            <p:nvPr/>
          </p:nvSpPr>
          <p:spPr>
            <a:xfrm>
              <a:off x="1138645" y="4803711"/>
              <a:ext cx="2795451" cy="627017"/>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Proteochemometric</a:t>
              </a:r>
            </a:p>
          </p:txBody>
        </p:sp>
      </p:grpSp>
      <p:grpSp>
        <p:nvGrpSpPr>
          <p:cNvPr id="4" name="Group 3"/>
          <p:cNvGrpSpPr/>
          <p:nvPr/>
        </p:nvGrpSpPr>
        <p:grpSpPr>
          <a:xfrm>
            <a:off x="1045029" y="2099703"/>
            <a:ext cx="6178731" cy="4219302"/>
            <a:chOff x="1045029" y="1593669"/>
            <a:chExt cx="6178731" cy="4219302"/>
          </a:xfrm>
        </p:grpSpPr>
        <p:sp>
          <p:nvSpPr>
            <p:cNvPr id="28" name="Rectangle 27"/>
            <p:cNvSpPr/>
            <p:nvPr/>
          </p:nvSpPr>
          <p:spPr>
            <a:xfrm>
              <a:off x="1045029" y="1593669"/>
              <a:ext cx="6178731" cy="421930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45029" y="5303520"/>
              <a:ext cx="6178731" cy="50945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rgbClr val="FF0000"/>
                  </a:solidFill>
                </a:rPr>
                <a:t>Alignment free descriptor</a:t>
              </a:r>
            </a:p>
          </p:txBody>
        </p:sp>
      </p:grpSp>
      <p:grpSp>
        <p:nvGrpSpPr>
          <p:cNvPr id="5" name="Group 4"/>
          <p:cNvGrpSpPr/>
          <p:nvPr/>
        </p:nvGrpSpPr>
        <p:grpSpPr>
          <a:xfrm>
            <a:off x="7641771" y="2099703"/>
            <a:ext cx="3712029" cy="4219302"/>
            <a:chOff x="7641771" y="1593669"/>
            <a:chExt cx="3712029" cy="4219302"/>
          </a:xfrm>
        </p:grpSpPr>
        <p:sp>
          <p:nvSpPr>
            <p:cNvPr id="41" name="Rectangle 40"/>
            <p:cNvSpPr/>
            <p:nvPr/>
          </p:nvSpPr>
          <p:spPr>
            <a:xfrm>
              <a:off x="7641771" y="1593669"/>
              <a:ext cx="3712029" cy="421930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641771" y="5303520"/>
              <a:ext cx="3712029" cy="50945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rgbClr val="FF0000"/>
                  </a:solidFill>
                </a:rPr>
                <a:t>Alignment-based descriptor</a:t>
              </a:r>
            </a:p>
          </p:txBody>
        </p:sp>
      </p:grpSp>
    </p:spTree>
    <p:extLst>
      <p:ext uri="{BB962C8B-B14F-4D97-AF65-F5344CB8AC3E}">
        <p14:creationId xmlns:p14="http://schemas.microsoft.com/office/powerpoint/2010/main" val="392960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19099" y="365126"/>
            <a:ext cx="11353801" cy="578894"/>
          </a:xfrm>
        </p:spPr>
        <p:txBody>
          <a:bodyPr>
            <a:normAutofit fontScale="90000"/>
          </a:bodyPr>
          <a:lstStyle/>
          <a:p>
            <a:r>
              <a:rPr lang="en-US" dirty="0"/>
              <a:t>Strength &amp; Limitation: Alignment-based Descriptor</a:t>
            </a:r>
          </a:p>
        </p:txBody>
      </p:sp>
      <p:sp>
        <p:nvSpPr>
          <p:cNvPr id="9" name="Content Placeholder 8"/>
          <p:cNvSpPr>
            <a:spLocks noGrp="1"/>
          </p:cNvSpPr>
          <p:nvPr>
            <p:ph idx="1"/>
          </p:nvPr>
        </p:nvSpPr>
        <p:spPr>
          <a:xfrm>
            <a:off x="838200" y="1123406"/>
            <a:ext cx="10515600" cy="5053557"/>
          </a:xfrm>
        </p:spPr>
        <p:txBody>
          <a:bodyPr>
            <a:normAutofit/>
          </a:bodyPr>
          <a:lstStyle/>
          <a:p>
            <a:r>
              <a:rPr lang="en-US" sz="3000" dirty="0"/>
              <a:t>It also known as </a:t>
            </a:r>
            <a:r>
              <a:rPr lang="en-US" sz="3000" b="1" dirty="0">
                <a:solidFill>
                  <a:srgbClr val="FF0000"/>
                </a:solidFill>
              </a:rPr>
              <a:t>position specific descriptor</a:t>
            </a:r>
          </a:p>
        </p:txBody>
      </p:sp>
      <p:sp>
        <p:nvSpPr>
          <p:cNvPr id="7" name="Slide Number Placeholder 6"/>
          <p:cNvSpPr>
            <a:spLocks noGrp="1"/>
          </p:cNvSpPr>
          <p:nvPr>
            <p:ph type="sldNum" sz="quarter" idx="12"/>
          </p:nvPr>
        </p:nvSpPr>
        <p:spPr/>
        <p:txBody>
          <a:bodyPr/>
          <a:lstStyle/>
          <a:p>
            <a:fld id="{BD437DA5-829E-42D0-AA89-6DBB47C98522}" type="slidenum">
              <a:rPr lang="en-US" smtClean="0"/>
              <a:t>6</a:t>
            </a:fld>
            <a:endParaRPr lang="en-US"/>
          </a:p>
        </p:txBody>
      </p:sp>
      <p:sp>
        <p:nvSpPr>
          <p:cNvPr id="10" name="Rectangle 9"/>
          <p:cNvSpPr/>
          <p:nvPr/>
        </p:nvSpPr>
        <p:spPr>
          <a:xfrm>
            <a:off x="457202" y="1949233"/>
            <a:ext cx="2047042" cy="4567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US" sz="3000" dirty="0">
                <a:latin typeface="Courier New" panose="02070309020205020404" pitchFamily="49" charset="0"/>
                <a:cs typeface="Courier New" panose="02070309020205020404" pitchFamily="49" charset="0"/>
              </a:rPr>
              <a:t>LASACMER</a:t>
            </a:r>
          </a:p>
        </p:txBody>
      </p:sp>
      <p:sp>
        <p:nvSpPr>
          <p:cNvPr id="13" name="Rounded Rectangle 12"/>
          <p:cNvSpPr/>
          <p:nvPr/>
        </p:nvSpPr>
        <p:spPr>
          <a:xfrm rot="16200000">
            <a:off x="1827450" y="2822317"/>
            <a:ext cx="3229860" cy="946832"/>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sz="3000" dirty="0"/>
              <a:t>Alignment-based Descriptor</a:t>
            </a:r>
          </a:p>
        </p:txBody>
      </p:sp>
      <p:sp>
        <p:nvSpPr>
          <p:cNvPr id="17" name="Down Arrow 16"/>
          <p:cNvSpPr/>
          <p:nvPr/>
        </p:nvSpPr>
        <p:spPr>
          <a:xfrm>
            <a:off x="5082893" y="4362658"/>
            <a:ext cx="1632857" cy="54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878484" y="5011909"/>
            <a:ext cx="2150114" cy="87518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Classification Algorithm</a:t>
            </a:r>
          </a:p>
        </p:txBody>
      </p:sp>
      <p:sp>
        <p:nvSpPr>
          <p:cNvPr id="22" name="Rectangle 21">
            <a:extLst>
              <a:ext uri="{FF2B5EF4-FFF2-40B4-BE49-F238E27FC236}">
                <a16:creationId xmlns:a16="http://schemas.microsoft.com/office/drawing/2014/main" id="{124AE296-597E-4D16-87BB-64DDF6FD0697}"/>
              </a:ext>
            </a:extLst>
          </p:cNvPr>
          <p:cNvSpPr/>
          <p:nvPr/>
        </p:nvSpPr>
        <p:spPr>
          <a:xfrm>
            <a:off x="445596" y="2731538"/>
            <a:ext cx="1689487" cy="4567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US" sz="3200" dirty="0">
                <a:latin typeface="Courier New" panose="02070309020205020404" pitchFamily="49" charset="0"/>
                <a:cs typeface="Courier New" panose="02070309020205020404" pitchFamily="49" charset="0"/>
              </a:rPr>
              <a:t>MCMDVR</a:t>
            </a:r>
            <a:endParaRPr lang="en-US" sz="3000" dirty="0">
              <a:latin typeface="Courier New" panose="02070309020205020404" pitchFamily="49" charset="0"/>
              <a:cs typeface="Courier New" panose="02070309020205020404" pitchFamily="49" charset="0"/>
            </a:endParaRPr>
          </a:p>
        </p:txBody>
      </p:sp>
      <p:sp>
        <p:nvSpPr>
          <p:cNvPr id="23" name="Rectangle 22">
            <a:extLst>
              <a:ext uri="{FF2B5EF4-FFF2-40B4-BE49-F238E27FC236}">
                <a16:creationId xmlns:a16="http://schemas.microsoft.com/office/drawing/2014/main" id="{9C1F7777-664C-4091-9980-222521E11122}"/>
              </a:ext>
            </a:extLst>
          </p:cNvPr>
          <p:cNvSpPr/>
          <p:nvPr/>
        </p:nvSpPr>
        <p:spPr>
          <a:xfrm>
            <a:off x="414810" y="3578407"/>
            <a:ext cx="1172055" cy="4567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r"/>
            <a:r>
              <a:rPr lang="en-US" sz="3200" dirty="0">
                <a:latin typeface="Courier New" panose="02070309020205020404" pitchFamily="49" charset="0"/>
                <a:cs typeface="Courier New" panose="02070309020205020404" pitchFamily="49" charset="0"/>
              </a:rPr>
              <a:t>DVRC</a:t>
            </a:r>
            <a:endParaRPr lang="en-US" sz="3000" dirty="0">
              <a:latin typeface="Courier New" panose="02070309020205020404" pitchFamily="49" charset="0"/>
              <a:cs typeface="Courier New" panose="02070309020205020404" pitchFamily="49" charset="0"/>
            </a:endParaRPr>
          </a:p>
        </p:txBody>
      </p:sp>
      <p:sp>
        <p:nvSpPr>
          <p:cNvPr id="24" name="Down Arrow 6">
            <a:extLst>
              <a:ext uri="{FF2B5EF4-FFF2-40B4-BE49-F238E27FC236}">
                <a16:creationId xmlns:a16="http://schemas.microsoft.com/office/drawing/2014/main" id="{138B2CD3-2F1D-41F3-9D16-D7B2DC8121FB}"/>
              </a:ext>
            </a:extLst>
          </p:cNvPr>
          <p:cNvSpPr/>
          <p:nvPr/>
        </p:nvSpPr>
        <p:spPr>
          <a:xfrm rot="16200000">
            <a:off x="2490075" y="1989220"/>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Down Arrow 6">
            <a:extLst>
              <a:ext uri="{FF2B5EF4-FFF2-40B4-BE49-F238E27FC236}">
                <a16:creationId xmlns:a16="http://schemas.microsoft.com/office/drawing/2014/main" id="{8C58CA5F-F94E-46EB-86F3-C460E838140D}"/>
              </a:ext>
            </a:extLst>
          </p:cNvPr>
          <p:cNvSpPr/>
          <p:nvPr/>
        </p:nvSpPr>
        <p:spPr>
          <a:xfrm rot="16200000">
            <a:off x="2298887" y="2589215"/>
            <a:ext cx="524869" cy="69098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Down Arrow 6">
            <a:extLst>
              <a:ext uri="{FF2B5EF4-FFF2-40B4-BE49-F238E27FC236}">
                <a16:creationId xmlns:a16="http://schemas.microsoft.com/office/drawing/2014/main" id="{7F4A07F9-C472-4DB2-B0B7-3005FBEEE7C8}"/>
              </a:ext>
            </a:extLst>
          </p:cNvPr>
          <p:cNvSpPr/>
          <p:nvPr/>
        </p:nvSpPr>
        <p:spPr>
          <a:xfrm rot="16200000">
            <a:off x="2058355" y="3204536"/>
            <a:ext cx="524869" cy="117205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41EC4EB3-FB01-4D42-9C71-3CD20A70C043}"/>
              </a:ext>
            </a:extLst>
          </p:cNvPr>
          <p:cNvGraphicFramePr>
            <a:graphicFrameLocks noGrp="1"/>
          </p:cNvGraphicFramePr>
          <p:nvPr>
            <p:extLst>
              <p:ext uri="{D42A27DB-BD31-4B8C-83A1-F6EECF244321}">
                <p14:modId xmlns:p14="http://schemas.microsoft.com/office/powerpoint/2010/main" val="1678775586"/>
              </p:ext>
            </p:extLst>
          </p:nvPr>
        </p:nvGraphicFramePr>
        <p:xfrm>
          <a:off x="4471144" y="1955694"/>
          <a:ext cx="6157152" cy="457200"/>
        </p:xfrm>
        <a:graphic>
          <a:graphicData uri="http://schemas.openxmlformats.org/drawingml/2006/table">
            <a:tbl>
              <a:tblPr firstRow="1" bandRow="1">
                <a:tableStyleId>{5940675A-B579-460E-94D1-54222C63F5DA}</a:tableStyleId>
              </a:tblPr>
              <a:tblGrid>
                <a:gridCol w="769644">
                  <a:extLst>
                    <a:ext uri="{9D8B030D-6E8A-4147-A177-3AD203B41FA5}">
                      <a16:colId xmlns:a16="http://schemas.microsoft.com/office/drawing/2014/main" val="1706746450"/>
                    </a:ext>
                  </a:extLst>
                </a:gridCol>
                <a:gridCol w="769644">
                  <a:extLst>
                    <a:ext uri="{9D8B030D-6E8A-4147-A177-3AD203B41FA5}">
                      <a16:colId xmlns:a16="http://schemas.microsoft.com/office/drawing/2014/main" val="2606078689"/>
                    </a:ext>
                  </a:extLst>
                </a:gridCol>
                <a:gridCol w="769644">
                  <a:extLst>
                    <a:ext uri="{9D8B030D-6E8A-4147-A177-3AD203B41FA5}">
                      <a16:colId xmlns:a16="http://schemas.microsoft.com/office/drawing/2014/main" val="1425906745"/>
                    </a:ext>
                  </a:extLst>
                </a:gridCol>
                <a:gridCol w="769644">
                  <a:extLst>
                    <a:ext uri="{9D8B030D-6E8A-4147-A177-3AD203B41FA5}">
                      <a16:colId xmlns:a16="http://schemas.microsoft.com/office/drawing/2014/main" val="217631865"/>
                    </a:ext>
                  </a:extLst>
                </a:gridCol>
                <a:gridCol w="769644">
                  <a:extLst>
                    <a:ext uri="{9D8B030D-6E8A-4147-A177-3AD203B41FA5}">
                      <a16:colId xmlns:a16="http://schemas.microsoft.com/office/drawing/2014/main" val="633771528"/>
                    </a:ext>
                  </a:extLst>
                </a:gridCol>
                <a:gridCol w="769644">
                  <a:extLst>
                    <a:ext uri="{9D8B030D-6E8A-4147-A177-3AD203B41FA5}">
                      <a16:colId xmlns:a16="http://schemas.microsoft.com/office/drawing/2014/main" val="3136267705"/>
                    </a:ext>
                  </a:extLst>
                </a:gridCol>
                <a:gridCol w="769644">
                  <a:extLst>
                    <a:ext uri="{9D8B030D-6E8A-4147-A177-3AD203B41FA5}">
                      <a16:colId xmlns:a16="http://schemas.microsoft.com/office/drawing/2014/main" val="2136460454"/>
                    </a:ext>
                  </a:extLst>
                </a:gridCol>
                <a:gridCol w="769644">
                  <a:extLst>
                    <a:ext uri="{9D8B030D-6E8A-4147-A177-3AD203B41FA5}">
                      <a16:colId xmlns:a16="http://schemas.microsoft.com/office/drawing/2014/main" val="3539479028"/>
                    </a:ext>
                  </a:extLst>
                </a:gridCol>
              </a:tblGrid>
              <a:tr h="370840">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1</a:t>
                      </a: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3</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4</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5</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6</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7</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8</a:t>
                      </a:r>
                      <a:endParaRPr lang="en-US" sz="24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83858977"/>
                  </a:ext>
                </a:extLst>
              </a:tr>
            </a:tbl>
          </a:graphicData>
        </a:graphic>
      </p:graphicFrame>
      <p:graphicFrame>
        <p:nvGraphicFramePr>
          <p:cNvPr id="28" name="Table 27">
            <a:extLst>
              <a:ext uri="{FF2B5EF4-FFF2-40B4-BE49-F238E27FC236}">
                <a16:creationId xmlns:a16="http://schemas.microsoft.com/office/drawing/2014/main" id="{A27EF242-1011-4D81-B9B3-1968724B4937}"/>
              </a:ext>
            </a:extLst>
          </p:cNvPr>
          <p:cNvGraphicFramePr>
            <a:graphicFrameLocks noGrp="1"/>
          </p:cNvGraphicFramePr>
          <p:nvPr>
            <p:extLst>
              <p:ext uri="{D42A27DB-BD31-4B8C-83A1-F6EECF244321}">
                <p14:modId xmlns:p14="http://schemas.microsoft.com/office/powerpoint/2010/main" val="1232096431"/>
              </p:ext>
            </p:extLst>
          </p:nvPr>
        </p:nvGraphicFramePr>
        <p:xfrm>
          <a:off x="4445120" y="2719585"/>
          <a:ext cx="4617864" cy="457200"/>
        </p:xfrm>
        <a:graphic>
          <a:graphicData uri="http://schemas.openxmlformats.org/drawingml/2006/table">
            <a:tbl>
              <a:tblPr firstRow="1" bandRow="1">
                <a:tableStyleId>{5940675A-B579-460E-94D1-54222C63F5DA}</a:tableStyleId>
              </a:tblPr>
              <a:tblGrid>
                <a:gridCol w="769644">
                  <a:extLst>
                    <a:ext uri="{9D8B030D-6E8A-4147-A177-3AD203B41FA5}">
                      <a16:colId xmlns:a16="http://schemas.microsoft.com/office/drawing/2014/main" val="1706746450"/>
                    </a:ext>
                  </a:extLst>
                </a:gridCol>
                <a:gridCol w="769644">
                  <a:extLst>
                    <a:ext uri="{9D8B030D-6E8A-4147-A177-3AD203B41FA5}">
                      <a16:colId xmlns:a16="http://schemas.microsoft.com/office/drawing/2014/main" val="2606078689"/>
                    </a:ext>
                  </a:extLst>
                </a:gridCol>
                <a:gridCol w="769644">
                  <a:extLst>
                    <a:ext uri="{9D8B030D-6E8A-4147-A177-3AD203B41FA5}">
                      <a16:colId xmlns:a16="http://schemas.microsoft.com/office/drawing/2014/main" val="1425906745"/>
                    </a:ext>
                  </a:extLst>
                </a:gridCol>
                <a:gridCol w="769644">
                  <a:extLst>
                    <a:ext uri="{9D8B030D-6E8A-4147-A177-3AD203B41FA5}">
                      <a16:colId xmlns:a16="http://schemas.microsoft.com/office/drawing/2014/main" val="217631865"/>
                    </a:ext>
                  </a:extLst>
                </a:gridCol>
                <a:gridCol w="769644">
                  <a:extLst>
                    <a:ext uri="{9D8B030D-6E8A-4147-A177-3AD203B41FA5}">
                      <a16:colId xmlns:a16="http://schemas.microsoft.com/office/drawing/2014/main" val="633771528"/>
                    </a:ext>
                  </a:extLst>
                </a:gridCol>
                <a:gridCol w="769644">
                  <a:extLst>
                    <a:ext uri="{9D8B030D-6E8A-4147-A177-3AD203B41FA5}">
                      <a16:colId xmlns:a16="http://schemas.microsoft.com/office/drawing/2014/main" val="3136267705"/>
                    </a:ext>
                  </a:extLst>
                </a:gridCol>
              </a:tblGrid>
              <a:tr h="370840">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1</a:t>
                      </a: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3</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4</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5</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6</a:t>
                      </a:r>
                      <a:endParaRPr lang="en-US" sz="24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83858977"/>
                  </a:ext>
                </a:extLst>
              </a:tr>
            </a:tbl>
          </a:graphicData>
        </a:graphic>
      </p:graphicFrame>
      <p:graphicFrame>
        <p:nvGraphicFramePr>
          <p:cNvPr id="29" name="Table 28">
            <a:extLst>
              <a:ext uri="{FF2B5EF4-FFF2-40B4-BE49-F238E27FC236}">
                <a16:creationId xmlns:a16="http://schemas.microsoft.com/office/drawing/2014/main" id="{9123CA3B-4700-4A95-92DF-CD915C811735}"/>
              </a:ext>
            </a:extLst>
          </p:cNvPr>
          <p:cNvGraphicFramePr>
            <a:graphicFrameLocks noGrp="1"/>
          </p:cNvGraphicFramePr>
          <p:nvPr>
            <p:extLst>
              <p:ext uri="{D42A27DB-BD31-4B8C-83A1-F6EECF244321}">
                <p14:modId xmlns:p14="http://schemas.microsoft.com/office/powerpoint/2010/main" val="4091626052"/>
              </p:ext>
            </p:extLst>
          </p:nvPr>
        </p:nvGraphicFramePr>
        <p:xfrm>
          <a:off x="4491323" y="3578407"/>
          <a:ext cx="3078576" cy="457200"/>
        </p:xfrm>
        <a:graphic>
          <a:graphicData uri="http://schemas.openxmlformats.org/drawingml/2006/table">
            <a:tbl>
              <a:tblPr firstRow="1" bandRow="1">
                <a:tableStyleId>{5940675A-B579-460E-94D1-54222C63F5DA}</a:tableStyleId>
              </a:tblPr>
              <a:tblGrid>
                <a:gridCol w="769644">
                  <a:extLst>
                    <a:ext uri="{9D8B030D-6E8A-4147-A177-3AD203B41FA5}">
                      <a16:colId xmlns:a16="http://schemas.microsoft.com/office/drawing/2014/main" val="1706746450"/>
                    </a:ext>
                  </a:extLst>
                </a:gridCol>
                <a:gridCol w="769644">
                  <a:extLst>
                    <a:ext uri="{9D8B030D-6E8A-4147-A177-3AD203B41FA5}">
                      <a16:colId xmlns:a16="http://schemas.microsoft.com/office/drawing/2014/main" val="2606078689"/>
                    </a:ext>
                  </a:extLst>
                </a:gridCol>
                <a:gridCol w="769644">
                  <a:extLst>
                    <a:ext uri="{9D8B030D-6E8A-4147-A177-3AD203B41FA5}">
                      <a16:colId xmlns:a16="http://schemas.microsoft.com/office/drawing/2014/main" val="1425906745"/>
                    </a:ext>
                  </a:extLst>
                </a:gridCol>
                <a:gridCol w="769644">
                  <a:extLst>
                    <a:ext uri="{9D8B030D-6E8A-4147-A177-3AD203B41FA5}">
                      <a16:colId xmlns:a16="http://schemas.microsoft.com/office/drawing/2014/main" val="217631865"/>
                    </a:ext>
                  </a:extLst>
                </a:gridCol>
              </a:tblGrid>
              <a:tr h="370840">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1</a:t>
                      </a: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3</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4</a:t>
                      </a:r>
                      <a:endParaRPr lang="en-US" sz="24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83858977"/>
                  </a:ext>
                </a:extLst>
              </a:tr>
            </a:tbl>
          </a:graphicData>
        </a:graphic>
      </p:graphicFrame>
      <p:sp>
        <p:nvSpPr>
          <p:cNvPr id="30" name="Down Arrow 6">
            <a:extLst>
              <a:ext uri="{FF2B5EF4-FFF2-40B4-BE49-F238E27FC236}">
                <a16:creationId xmlns:a16="http://schemas.microsoft.com/office/drawing/2014/main" id="{81FD5E09-EC57-43BF-B751-6CB5B36D03A6}"/>
              </a:ext>
            </a:extLst>
          </p:cNvPr>
          <p:cNvSpPr/>
          <p:nvPr/>
        </p:nvSpPr>
        <p:spPr>
          <a:xfrm rot="16200000">
            <a:off x="3919245" y="2023292"/>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Down Arrow 6">
            <a:extLst>
              <a:ext uri="{FF2B5EF4-FFF2-40B4-BE49-F238E27FC236}">
                <a16:creationId xmlns:a16="http://schemas.microsoft.com/office/drawing/2014/main" id="{8EAB36C7-DEA1-4365-9970-B609DEF7659A}"/>
              </a:ext>
            </a:extLst>
          </p:cNvPr>
          <p:cNvSpPr/>
          <p:nvPr/>
        </p:nvSpPr>
        <p:spPr>
          <a:xfrm rot="16200000">
            <a:off x="3915576" y="2771526"/>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Down Arrow 6">
            <a:extLst>
              <a:ext uri="{FF2B5EF4-FFF2-40B4-BE49-F238E27FC236}">
                <a16:creationId xmlns:a16="http://schemas.microsoft.com/office/drawing/2014/main" id="{8093F1F8-1455-41E3-81CE-F1517BB6DB52}"/>
              </a:ext>
            </a:extLst>
          </p:cNvPr>
          <p:cNvSpPr/>
          <p:nvPr/>
        </p:nvSpPr>
        <p:spPr>
          <a:xfrm rot="16200000">
            <a:off x="3921366" y="3612589"/>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Callout: Line 33">
            <a:extLst>
              <a:ext uri="{FF2B5EF4-FFF2-40B4-BE49-F238E27FC236}">
                <a16:creationId xmlns:a16="http://schemas.microsoft.com/office/drawing/2014/main" id="{BAE0000F-507F-470E-84B5-5D0CD459EA19}"/>
              </a:ext>
            </a:extLst>
          </p:cNvPr>
          <p:cNvSpPr/>
          <p:nvPr/>
        </p:nvSpPr>
        <p:spPr>
          <a:xfrm>
            <a:off x="419100" y="5379868"/>
            <a:ext cx="3863861" cy="1187237"/>
          </a:xfrm>
          <a:prstGeom prst="borderCallout1">
            <a:avLst>
              <a:gd name="adj1" fmla="val 917"/>
              <a:gd name="adj2" fmla="val 43629"/>
              <a:gd name="adj3" fmla="val -48948"/>
              <a:gd name="adj4" fmla="val 66410"/>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it can generate feature representation with position information </a:t>
            </a:r>
          </a:p>
        </p:txBody>
      </p:sp>
      <p:grpSp>
        <p:nvGrpSpPr>
          <p:cNvPr id="14" name="Group 13">
            <a:extLst>
              <a:ext uri="{FF2B5EF4-FFF2-40B4-BE49-F238E27FC236}">
                <a16:creationId xmlns:a16="http://schemas.microsoft.com/office/drawing/2014/main" id="{4501976B-6790-4823-9D91-33A0E4F335BF}"/>
              </a:ext>
            </a:extLst>
          </p:cNvPr>
          <p:cNvGrpSpPr/>
          <p:nvPr/>
        </p:nvGrpSpPr>
        <p:grpSpPr>
          <a:xfrm>
            <a:off x="7688062" y="2358271"/>
            <a:ext cx="4130457" cy="3585519"/>
            <a:chOff x="7688062" y="2512381"/>
            <a:chExt cx="4130457" cy="3585519"/>
          </a:xfrm>
        </p:grpSpPr>
        <p:sp>
          <p:nvSpPr>
            <p:cNvPr id="35" name="Callout: Line 34">
              <a:extLst>
                <a:ext uri="{FF2B5EF4-FFF2-40B4-BE49-F238E27FC236}">
                  <a16:creationId xmlns:a16="http://schemas.microsoft.com/office/drawing/2014/main" id="{EDCFE6FD-E676-4045-8E16-52112130AFE9}"/>
                </a:ext>
              </a:extLst>
            </p:cNvPr>
            <p:cNvSpPr/>
            <p:nvPr/>
          </p:nvSpPr>
          <p:spPr>
            <a:xfrm>
              <a:off x="8623415" y="4910663"/>
              <a:ext cx="3195104" cy="1187237"/>
            </a:xfrm>
            <a:prstGeom prst="borderCallout1">
              <a:avLst>
                <a:gd name="adj1" fmla="val 917"/>
                <a:gd name="adj2" fmla="val 43629"/>
                <a:gd name="adj3" fmla="val -156914"/>
                <a:gd name="adj4" fmla="val 17408"/>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length of feature representation </a:t>
              </a:r>
            </a:p>
            <a:p>
              <a:pPr algn="ctr"/>
              <a:r>
                <a:rPr lang="en-US" sz="2400" b="1" dirty="0"/>
                <a:t>will be vary</a:t>
              </a:r>
            </a:p>
          </p:txBody>
        </p:sp>
        <p:cxnSp>
          <p:nvCxnSpPr>
            <p:cNvPr id="5" name="Straight Connector 4">
              <a:extLst>
                <a:ext uri="{FF2B5EF4-FFF2-40B4-BE49-F238E27FC236}">
                  <a16:creationId xmlns:a16="http://schemas.microsoft.com/office/drawing/2014/main" id="{B83F4D66-992D-497B-8D63-A0C813FA67CD}"/>
                </a:ext>
              </a:extLst>
            </p:cNvPr>
            <p:cNvCxnSpPr/>
            <p:nvPr/>
          </p:nvCxnSpPr>
          <p:spPr>
            <a:xfrm flipH="1" flipV="1">
              <a:off x="7688062" y="3806770"/>
              <a:ext cx="2294138" cy="11038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A2B3FFD-C6FD-4372-84C5-B24921C01BAF}"/>
                </a:ext>
              </a:extLst>
            </p:cNvPr>
            <p:cNvCxnSpPr>
              <a:cxnSpLocks/>
            </p:cNvCxnSpPr>
            <p:nvPr/>
          </p:nvCxnSpPr>
          <p:spPr>
            <a:xfrm flipV="1">
              <a:off x="9998337" y="2512381"/>
              <a:ext cx="547170" cy="239828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65F9DA3D-356F-45FB-BD43-0A4BB5B6E519}"/>
              </a:ext>
            </a:extLst>
          </p:cNvPr>
          <p:cNvSpPr/>
          <p:nvPr/>
        </p:nvSpPr>
        <p:spPr>
          <a:xfrm>
            <a:off x="7620075" y="1703332"/>
            <a:ext cx="4374558" cy="4295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allout: Line 33">
            <a:extLst>
              <a:ext uri="{FF2B5EF4-FFF2-40B4-BE49-F238E27FC236}">
                <a16:creationId xmlns:a16="http://schemas.microsoft.com/office/drawing/2014/main" id="{BAE0000F-507F-470E-84B5-5D0CD459EA19}"/>
              </a:ext>
            </a:extLst>
          </p:cNvPr>
          <p:cNvSpPr/>
          <p:nvPr/>
        </p:nvSpPr>
        <p:spPr>
          <a:xfrm>
            <a:off x="5823322" y="6065686"/>
            <a:ext cx="3178567" cy="723129"/>
          </a:xfrm>
          <a:prstGeom prst="borderCallout1">
            <a:avLst>
              <a:gd name="adj1" fmla="val 52066"/>
              <a:gd name="adj2" fmla="val -977"/>
              <a:gd name="adj3" fmla="val -21953"/>
              <a:gd name="adj4" fmla="val -2150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Need data with same feature length.</a:t>
            </a:r>
          </a:p>
        </p:txBody>
      </p:sp>
    </p:spTree>
    <p:extLst>
      <p:ext uri="{BB962C8B-B14F-4D97-AF65-F5344CB8AC3E}">
        <p14:creationId xmlns:p14="http://schemas.microsoft.com/office/powerpoint/2010/main" val="331602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5"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63682" y="365125"/>
            <a:ext cx="10990118" cy="758281"/>
          </a:xfrm>
        </p:spPr>
        <p:txBody>
          <a:bodyPr>
            <a:normAutofit fontScale="90000"/>
          </a:bodyPr>
          <a:lstStyle/>
          <a:p>
            <a:r>
              <a:rPr lang="en-US" dirty="0"/>
              <a:t>Strength &amp; Limitation: Alignment Free Descriptor 1/2</a:t>
            </a:r>
          </a:p>
        </p:txBody>
      </p:sp>
      <p:sp>
        <p:nvSpPr>
          <p:cNvPr id="9" name="Content Placeholder 8"/>
          <p:cNvSpPr>
            <a:spLocks noGrp="1"/>
          </p:cNvSpPr>
          <p:nvPr>
            <p:ph idx="1"/>
          </p:nvPr>
        </p:nvSpPr>
        <p:spPr>
          <a:xfrm>
            <a:off x="838200" y="1123406"/>
            <a:ext cx="10515600" cy="5053557"/>
          </a:xfrm>
        </p:spPr>
        <p:txBody>
          <a:bodyPr>
            <a:normAutofit/>
          </a:bodyPr>
          <a:lstStyle/>
          <a:p>
            <a:r>
              <a:rPr lang="en-US" sz="3000" dirty="0"/>
              <a:t>It also know as </a:t>
            </a:r>
            <a:r>
              <a:rPr lang="en-US" sz="3000" b="1" dirty="0">
                <a:solidFill>
                  <a:srgbClr val="FF0000"/>
                </a:solidFill>
              </a:rPr>
              <a:t>position independent descriptor</a:t>
            </a:r>
          </a:p>
        </p:txBody>
      </p:sp>
      <p:sp>
        <p:nvSpPr>
          <p:cNvPr id="7" name="Slide Number Placeholder 6"/>
          <p:cNvSpPr>
            <a:spLocks noGrp="1"/>
          </p:cNvSpPr>
          <p:nvPr>
            <p:ph type="sldNum" sz="quarter" idx="12"/>
          </p:nvPr>
        </p:nvSpPr>
        <p:spPr/>
        <p:txBody>
          <a:bodyPr/>
          <a:lstStyle/>
          <a:p>
            <a:fld id="{BD437DA5-829E-42D0-AA89-6DBB47C98522}" type="slidenum">
              <a:rPr lang="en-US" smtClean="0"/>
              <a:t>7</a:t>
            </a:fld>
            <a:endParaRPr lang="en-US" dirty="0"/>
          </a:p>
        </p:txBody>
      </p:sp>
      <p:sp>
        <p:nvSpPr>
          <p:cNvPr id="21" name="Rectangle 20">
            <a:extLst>
              <a:ext uri="{FF2B5EF4-FFF2-40B4-BE49-F238E27FC236}">
                <a16:creationId xmlns:a16="http://schemas.microsoft.com/office/drawing/2014/main" id="{823E6CD3-3939-4682-AC46-E156902C287C}"/>
              </a:ext>
            </a:extLst>
          </p:cNvPr>
          <p:cNvSpPr/>
          <p:nvPr/>
        </p:nvSpPr>
        <p:spPr>
          <a:xfrm>
            <a:off x="581489" y="2303684"/>
            <a:ext cx="2047042" cy="4567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US" sz="3000" dirty="0">
                <a:latin typeface="Courier New" panose="02070309020205020404" pitchFamily="49" charset="0"/>
                <a:cs typeface="Courier New" panose="02070309020205020404" pitchFamily="49" charset="0"/>
              </a:rPr>
              <a:t>LASACMER</a:t>
            </a:r>
          </a:p>
        </p:txBody>
      </p:sp>
      <p:sp>
        <p:nvSpPr>
          <p:cNvPr id="22" name="Rounded Rectangle 12">
            <a:extLst>
              <a:ext uri="{FF2B5EF4-FFF2-40B4-BE49-F238E27FC236}">
                <a16:creationId xmlns:a16="http://schemas.microsoft.com/office/drawing/2014/main" id="{B7A197F6-6A5F-4F8F-9383-03A121C817A5}"/>
              </a:ext>
            </a:extLst>
          </p:cNvPr>
          <p:cNvSpPr/>
          <p:nvPr/>
        </p:nvSpPr>
        <p:spPr>
          <a:xfrm rot="16200000">
            <a:off x="1951737" y="3176768"/>
            <a:ext cx="3229860" cy="946832"/>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sz="3000" dirty="0"/>
              <a:t>Alignment Free Descriptor</a:t>
            </a:r>
          </a:p>
        </p:txBody>
      </p:sp>
      <p:sp>
        <p:nvSpPr>
          <p:cNvPr id="23" name="Rectangle 22">
            <a:extLst>
              <a:ext uri="{FF2B5EF4-FFF2-40B4-BE49-F238E27FC236}">
                <a16:creationId xmlns:a16="http://schemas.microsoft.com/office/drawing/2014/main" id="{82BF58E7-64CE-4F6F-92DF-B920CDD88214}"/>
              </a:ext>
            </a:extLst>
          </p:cNvPr>
          <p:cNvSpPr/>
          <p:nvPr/>
        </p:nvSpPr>
        <p:spPr>
          <a:xfrm>
            <a:off x="569883" y="3085989"/>
            <a:ext cx="1689487" cy="4567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US" sz="3200" dirty="0">
                <a:latin typeface="Courier New" panose="02070309020205020404" pitchFamily="49" charset="0"/>
                <a:cs typeface="Courier New" panose="02070309020205020404" pitchFamily="49" charset="0"/>
              </a:rPr>
              <a:t>MCMDVR</a:t>
            </a:r>
            <a:endParaRPr lang="en-US" sz="3000" dirty="0">
              <a:latin typeface="Courier New" panose="02070309020205020404" pitchFamily="49" charset="0"/>
              <a:cs typeface="Courier New" panose="02070309020205020404" pitchFamily="49" charset="0"/>
            </a:endParaRPr>
          </a:p>
        </p:txBody>
      </p:sp>
      <p:sp>
        <p:nvSpPr>
          <p:cNvPr id="24" name="Rectangle 23">
            <a:extLst>
              <a:ext uri="{FF2B5EF4-FFF2-40B4-BE49-F238E27FC236}">
                <a16:creationId xmlns:a16="http://schemas.microsoft.com/office/drawing/2014/main" id="{227A825D-8E34-4522-81F7-494095AC7DF3}"/>
              </a:ext>
            </a:extLst>
          </p:cNvPr>
          <p:cNvSpPr/>
          <p:nvPr/>
        </p:nvSpPr>
        <p:spPr>
          <a:xfrm>
            <a:off x="539097" y="3932858"/>
            <a:ext cx="1172055" cy="4567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r"/>
            <a:r>
              <a:rPr lang="en-US" sz="3200" dirty="0">
                <a:latin typeface="Courier New" panose="02070309020205020404" pitchFamily="49" charset="0"/>
                <a:cs typeface="Courier New" panose="02070309020205020404" pitchFamily="49" charset="0"/>
              </a:rPr>
              <a:t>DVRC</a:t>
            </a:r>
            <a:endParaRPr lang="en-US" sz="3000" dirty="0">
              <a:latin typeface="Courier New" panose="02070309020205020404" pitchFamily="49" charset="0"/>
              <a:cs typeface="Courier New" panose="02070309020205020404" pitchFamily="49" charset="0"/>
            </a:endParaRPr>
          </a:p>
        </p:txBody>
      </p:sp>
      <p:sp>
        <p:nvSpPr>
          <p:cNvPr id="25" name="Down Arrow 6">
            <a:extLst>
              <a:ext uri="{FF2B5EF4-FFF2-40B4-BE49-F238E27FC236}">
                <a16:creationId xmlns:a16="http://schemas.microsoft.com/office/drawing/2014/main" id="{EC2ACB3E-D3E8-4B8C-A0DB-B9A2AF0EB12D}"/>
              </a:ext>
            </a:extLst>
          </p:cNvPr>
          <p:cNvSpPr/>
          <p:nvPr/>
        </p:nvSpPr>
        <p:spPr>
          <a:xfrm rot="16200000">
            <a:off x="2614362" y="2343671"/>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Down Arrow 6">
            <a:extLst>
              <a:ext uri="{FF2B5EF4-FFF2-40B4-BE49-F238E27FC236}">
                <a16:creationId xmlns:a16="http://schemas.microsoft.com/office/drawing/2014/main" id="{7AC2B7B7-5B47-4494-9EBA-B02BC121A9D0}"/>
              </a:ext>
            </a:extLst>
          </p:cNvPr>
          <p:cNvSpPr/>
          <p:nvPr/>
        </p:nvSpPr>
        <p:spPr>
          <a:xfrm rot="16200000">
            <a:off x="2423174" y="2943666"/>
            <a:ext cx="524869" cy="69098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Down Arrow 6">
            <a:extLst>
              <a:ext uri="{FF2B5EF4-FFF2-40B4-BE49-F238E27FC236}">
                <a16:creationId xmlns:a16="http://schemas.microsoft.com/office/drawing/2014/main" id="{4E3BCD6A-C0AA-435D-9173-8115667EF8A1}"/>
              </a:ext>
            </a:extLst>
          </p:cNvPr>
          <p:cNvSpPr/>
          <p:nvPr/>
        </p:nvSpPr>
        <p:spPr>
          <a:xfrm rot="16200000">
            <a:off x="2182642" y="3558987"/>
            <a:ext cx="524869" cy="117205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Down Arrow 6">
            <a:extLst>
              <a:ext uri="{FF2B5EF4-FFF2-40B4-BE49-F238E27FC236}">
                <a16:creationId xmlns:a16="http://schemas.microsoft.com/office/drawing/2014/main" id="{1DA79E96-6DDD-41DA-A7B0-858407E66B6E}"/>
              </a:ext>
            </a:extLst>
          </p:cNvPr>
          <p:cNvSpPr/>
          <p:nvPr/>
        </p:nvSpPr>
        <p:spPr>
          <a:xfrm rot="16200000">
            <a:off x="4043532" y="2377743"/>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Down Arrow 6">
            <a:extLst>
              <a:ext uri="{FF2B5EF4-FFF2-40B4-BE49-F238E27FC236}">
                <a16:creationId xmlns:a16="http://schemas.microsoft.com/office/drawing/2014/main" id="{20C6690B-6721-4FE8-94A9-6D0D17D9A443}"/>
              </a:ext>
            </a:extLst>
          </p:cNvPr>
          <p:cNvSpPr/>
          <p:nvPr/>
        </p:nvSpPr>
        <p:spPr>
          <a:xfrm rot="16200000">
            <a:off x="4039863" y="3125977"/>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Down Arrow 6">
            <a:extLst>
              <a:ext uri="{FF2B5EF4-FFF2-40B4-BE49-F238E27FC236}">
                <a16:creationId xmlns:a16="http://schemas.microsoft.com/office/drawing/2014/main" id="{78A3CA55-C4E8-4E33-80A4-42E78A9C82C7}"/>
              </a:ext>
            </a:extLst>
          </p:cNvPr>
          <p:cNvSpPr/>
          <p:nvPr/>
        </p:nvSpPr>
        <p:spPr>
          <a:xfrm rot="16200000">
            <a:off x="4045653" y="3967040"/>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31" name="Table 30">
            <a:extLst>
              <a:ext uri="{FF2B5EF4-FFF2-40B4-BE49-F238E27FC236}">
                <a16:creationId xmlns:a16="http://schemas.microsoft.com/office/drawing/2014/main" id="{D84CA091-E7FC-434F-BB62-0E6464C30907}"/>
              </a:ext>
            </a:extLst>
          </p:cNvPr>
          <p:cNvGraphicFramePr>
            <a:graphicFrameLocks noGrp="1"/>
          </p:cNvGraphicFramePr>
          <p:nvPr>
            <p:extLst>
              <p:ext uri="{D42A27DB-BD31-4B8C-83A1-F6EECF244321}">
                <p14:modId xmlns:p14="http://schemas.microsoft.com/office/powerpoint/2010/main" val="1329598573"/>
              </p:ext>
            </p:extLst>
          </p:nvPr>
        </p:nvGraphicFramePr>
        <p:xfrm>
          <a:off x="4571850" y="2299532"/>
          <a:ext cx="4617864" cy="457200"/>
        </p:xfrm>
        <a:graphic>
          <a:graphicData uri="http://schemas.openxmlformats.org/drawingml/2006/table">
            <a:tbl>
              <a:tblPr firstRow="1" bandRow="1">
                <a:tableStyleId>{5940675A-B579-460E-94D1-54222C63F5DA}</a:tableStyleId>
              </a:tblPr>
              <a:tblGrid>
                <a:gridCol w="769644">
                  <a:extLst>
                    <a:ext uri="{9D8B030D-6E8A-4147-A177-3AD203B41FA5}">
                      <a16:colId xmlns:a16="http://schemas.microsoft.com/office/drawing/2014/main" val="1706746450"/>
                    </a:ext>
                  </a:extLst>
                </a:gridCol>
                <a:gridCol w="769644">
                  <a:extLst>
                    <a:ext uri="{9D8B030D-6E8A-4147-A177-3AD203B41FA5}">
                      <a16:colId xmlns:a16="http://schemas.microsoft.com/office/drawing/2014/main" val="2606078689"/>
                    </a:ext>
                  </a:extLst>
                </a:gridCol>
                <a:gridCol w="769644">
                  <a:extLst>
                    <a:ext uri="{9D8B030D-6E8A-4147-A177-3AD203B41FA5}">
                      <a16:colId xmlns:a16="http://schemas.microsoft.com/office/drawing/2014/main" val="1425906745"/>
                    </a:ext>
                  </a:extLst>
                </a:gridCol>
                <a:gridCol w="769644">
                  <a:extLst>
                    <a:ext uri="{9D8B030D-6E8A-4147-A177-3AD203B41FA5}">
                      <a16:colId xmlns:a16="http://schemas.microsoft.com/office/drawing/2014/main" val="217631865"/>
                    </a:ext>
                  </a:extLst>
                </a:gridCol>
                <a:gridCol w="769644">
                  <a:extLst>
                    <a:ext uri="{9D8B030D-6E8A-4147-A177-3AD203B41FA5}">
                      <a16:colId xmlns:a16="http://schemas.microsoft.com/office/drawing/2014/main" val="633771528"/>
                    </a:ext>
                  </a:extLst>
                </a:gridCol>
                <a:gridCol w="769644">
                  <a:extLst>
                    <a:ext uri="{9D8B030D-6E8A-4147-A177-3AD203B41FA5}">
                      <a16:colId xmlns:a16="http://schemas.microsoft.com/office/drawing/2014/main" val="3136267705"/>
                    </a:ext>
                  </a:extLst>
                </a:gridCol>
              </a:tblGrid>
              <a:tr h="370840">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1</a:t>
                      </a: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3</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4</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a:t>
                      </a: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20</a:t>
                      </a:r>
                      <a:endParaRPr lang="en-US" sz="24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83858977"/>
                  </a:ext>
                </a:extLst>
              </a:tr>
            </a:tbl>
          </a:graphicData>
        </a:graphic>
      </p:graphicFrame>
      <p:graphicFrame>
        <p:nvGraphicFramePr>
          <p:cNvPr id="32" name="Table 31">
            <a:extLst>
              <a:ext uri="{FF2B5EF4-FFF2-40B4-BE49-F238E27FC236}">
                <a16:creationId xmlns:a16="http://schemas.microsoft.com/office/drawing/2014/main" id="{B49D2E2E-D67A-469B-806D-1D9DC30236CF}"/>
              </a:ext>
            </a:extLst>
          </p:cNvPr>
          <p:cNvGraphicFramePr>
            <a:graphicFrameLocks noGrp="1"/>
          </p:cNvGraphicFramePr>
          <p:nvPr>
            <p:extLst>
              <p:ext uri="{D42A27DB-BD31-4B8C-83A1-F6EECF244321}">
                <p14:modId xmlns:p14="http://schemas.microsoft.com/office/powerpoint/2010/main" val="1290502531"/>
              </p:ext>
            </p:extLst>
          </p:nvPr>
        </p:nvGraphicFramePr>
        <p:xfrm>
          <a:off x="4571850" y="3057813"/>
          <a:ext cx="4617864" cy="457200"/>
        </p:xfrm>
        <a:graphic>
          <a:graphicData uri="http://schemas.openxmlformats.org/drawingml/2006/table">
            <a:tbl>
              <a:tblPr firstRow="1" bandRow="1">
                <a:tableStyleId>{5940675A-B579-460E-94D1-54222C63F5DA}</a:tableStyleId>
              </a:tblPr>
              <a:tblGrid>
                <a:gridCol w="769644">
                  <a:extLst>
                    <a:ext uri="{9D8B030D-6E8A-4147-A177-3AD203B41FA5}">
                      <a16:colId xmlns:a16="http://schemas.microsoft.com/office/drawing/2014/main" val="1706746450"/>
                    </a:ext>
                  </a:extLst>
                </a:gridCol>
                <a:gridCol w="769644">
                  <a:extLst>
                    <a:ext uri="{9D8B030D-6E8A-4147-A177-3AD203B41FA5}">
                      <a16:colId xmlns:a16="http://schemas.microsoft.com/office/drawing/2014/main" val="2606078689"/>
                    </a:ext>
                  </a:extLst>
                </a:gridCol>
                <a:gridCol w="769644">
                  <a:extLst>
                    <a:ext uri="{9D8B030D-6E8A-4147-A177-3AD203B41FA5}">
                      <a16:colId xmlns:a16="http://schemas.microsoft.com/office/drawing/2014/main" val="1425906745"/>
                    </a:ext>
                  </a:extLst>
                </a:gridCol>
                <a:gridCol w="769644">
                  <a:extLst>
                    <a:ext uri="{9D8B030D-6E8A-4147-A177-3AD203B41FA5}">
                      <a16:colId xmlns:a16="http://schemas.microsoft.com/office/drawing/2014/main" val="217631865"/>
                    </a:ext>
                  </a:extLst>
                </a:gridCol>
                <a:gridCol w="769644">
                  <a:extLst>
                    <a:ext uri="{9D8B030D-6E8A-4147-A177-3AD203B41FA5}">
                      <a16:colId xmlns:a16="http://schemas.microsoft.com/office/drawing/2014/main" val="633771528"/>
                    </a:ext>
                  </a:extLst>
                </a:gridCol>
                <a:gridCol w="769644">
                  <a:extLst>
                    <a:ext uri="{9D8B030D-6E8A-4147-A177-3AD203B41FA5}">
                      <a16:colId xmlns:a16="http://schemas.microsoft.com/office/drawing/2014/main" val="3136267705"/>
                    </a:ext>
                  </a:extLst>
                </a:gridCol>
              </a:tblGrid>
              <a:tr h="370840">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1</a:t>
                      </a: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3</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4</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a:t>
                      </a: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20</a:t>
                      </a:r>
                      <a:endParaRPr lang="en-US" sz="24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83858977"/>
                  </a:ext>
                </a:extLst>
              </a:tr>
            </a:tbl>
          </a:graphicData>
        </a:graphic>
      </p:graphicFrame>
      <p:graphicFrame>
        <p:nvGraphicFramePr>
          <p:cNvPr id="33" name="Table 32">
            <a:extLst>
              <a:ext uri="{FF2B5EF4-FFF2-40B4-BE49-F238E27FC236}">
                <a16:creationId xmlns:a16="http://schemas.microsoft.com/office/drawing/2014/main" id="{7D2EE94E-1B3B-49C4-98B7-49B033ABC178}"/>
              </a:ext>
            </a:extLst>
          </p:cNvPr>
          <p:cNvGraphicFramePr>
            <a:graphicFrameLocks noGrp="1"/>
          </p:cNvGraphicFramePr>
          <p:nvPr>
            <p:extLst>
              <p:ext uri="{D42A27DB-BD31-4B8C-83A1-F6EECF244321}">
                <p14:modId xmlns:p14="http://schemas.microsoft.com/office/powerpoint/2010/main" val="3181828193"/>
              </p:ext>
            </p:extLst>
          </p:nvPr>
        </p:nvGraphicFramePr>
        <p:xfrm>
          <a:off x="4571850" y="3882579"/>
          <a:ext cx="4617864" cy="457200"/>
        </p:xfrm>
        <a:graphic>
          <a:graphicData uri="http://schemas.openxmlformats.org/drawingml/2006/table">
            <a:tbl>
              <a:tblPr firstRow="1" bandRow="1">
                <a:tableStyleId>{5940675A-B579-460E-94D1-54222C63F5DA}</a:tableStyleId>
              </a:tblPr>
              <a:tblGrid>
                <a:gridCol w="769644">
                  <a:extLst>
                    <a:ext uri="{9D8B030D-6E8A-4147-A177-3AD203B41FA5}">
                      <a16:colId xmlns:a16="http://schemas.microsoft.com/office/drawing/2014/main" val="1706746450"/>
                    </a:ext>
                  </a:extLst>
                </a:gridCol>
                <a:gridCol w="769644">
                  <a:extLst>
                    <a:ext uri="{9D8B030D-6E8A-4147-A177-3AD203B41FA5}">
                      <a16:colId xmlns:a16="http://schemas.microsoft.com/office/drawing/2014/main" val="2606078689"/>
                    </a:ext>
                  </a:extLst>
                </a:gridCol>
                <a:gridCol w="769644">
                  <a:extLst>
                    <a:ext uri="{9D8B030D-6E8A-4147-A177-3AD203B41FA5}">
                      <a16:colId xmlns:a16="http://schemas.microsoft.com/office/drawing/2014/main" val="1425906745"/>
                    </a:ext>
                  </a:extLst>
                </a:gridCol>
                <a:gridCol w="769644">
                  <a:extLst>
                    <a:ext uri="{9D8B030D-6E8A-4147-A177-3AD203B41FA5}">
                      <a16:colId xmlns:a16="http://schemas.microsoft.com/office/drawing/2014/main" val="217631865"/>
                    </a:ext>
                  </a:extLst>
                </a:gridCol>
                <a:gridCol w="769644">
                  <a:extLst>
                    <a:ext uri="{9D8B030D-6E8A-4147-A177-3AD203B41FA5}">
                      <a16:colId xmlns:a16="http://schemas.microsoft.com/office/drawing/2014/main" val="633771528"/>
                    </a:ext>
                  </a:extLst>
                </a:gridCol>
                <a:gridCol w="769644">
                  <a:extLst>
                    <a:ext uri="{9D8B030D-6E8A-4147-A177-3AD203B41FA5}">
                      <a16:colId xmlns:a16="http://schemas.microsoft.com/office/drawing/2014/main" val="3136267705"/>
                    </a:ext>
                  </a:extLst>
                </a:gridCol>
              </a:tblGrid>
              <a:tr h="370840">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1</a:t>
                      </a: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3</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4</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latin typeface="Courier New" panose="02070309020205020404" pitchFamily="49" charset="0"/>
                          <a:cs typeface="Courier New" panose="02070309020205020404" pitchFamily="49" charset="0"/>
                        </a:rPr>
                        <a:t>...</a:t>
                      </a:r>
                    </a:p>
                  </a:txBody>
                  <a:tcPr/>
                </a:tc>
                <a:tc>
                  <a:txBody>
                    <a:bodyPr/>
                    <a:lstStyle/>
                    <a:p>
                      <a:r>
                        <a:rPr lang="en-US" sz="2400" b="1" dirty="0">
                          <a:latin typeface="Courier New" panose="02070309020205020404" pitchFamily="49" charset="0"/>
                          <a:cs typeface="Courier New" panose="02070309020205020404" pitchFamily="49" charset="0"/>
                        </a:rPr>
                        <a:t>f</a:t>
                      </a:r>
                      <a:r>
                        <a:rPr lang="en-US" sz="2400" b="1" baseline="-25000" dirty="0">
                          <a:latin typeface="Courier New" panose="02070309020205020404" pitchFamily="49" charset="0"/>
                          <a:cs typeface="Courier New" panose="02070309020205020404" pitchFamily="49" charset="0"/>
                        </a:rPr>
                        <a:t>20</a:t>
                      </a:r>
                      <a:endParaRPr lang="en-US" sz="24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83858977"/>
                  </a:ext>
                </a:extLst>
              </a:tr>
            </a:tbl>
          </a:graphicData>
        </a:graphic>
      </p:graphicFrame>
      <p:sp>
        <p:nvSpPr>
          <p:cNvPr id="34" name="Down Arrow 16">
            <a:extLst>
              <a:ext uri="{FF2B5EF4-FFF2-40B4-BE49-F238E27FC236}">
                <a16:creationId xmlns:a16="http://schemas.microsoft.com/office/drawing/2014/main" id="{0AFD7708-4754-4E06-9344-0D7C3923EE92}"/>
              </a:ext>
            </a:extLst>
          </p:cNvPr>
          <p:cNvSpPr/>
          <p:nvPr/>
        </p:nvSpPr>
        <p:spPr>
          <a:xfrm>
            <a:off x="5952905" y="4625941"/>
            <a:ext cx="1632857" cy="54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allout: Line 35">
            <a:extLst>
              <a:ext uri="{FF2B5EF4-FFF2-40B4-BE49-F238E27FC236}">
                <a16:creationId xmlns:a16="http://schemas.microsoft.com/office/drawing/2014/main" id="{9493D4C4-D60C-4DB9-817B-DA3F73F8AA00}"/>
              </a:ext>
            </a:extLst>
          </p:cNvPr>
          <p:cNvSpPr/>
          <p:nvPr/>
        </p:nvSpPr>
        <p:spPr>
          <a:xfrm>
            <a:off x="419100" y="5379868"/>
            <a:ext cx="2612002" cy="930899"/>
          </a:xfrm>
          <a:prstGeom prst="borderCallout1">
            <a:avLst>
              <a:gd name="adj1" fmla="val 917"/>
              <a:gd name="adj2" fmla="val 43629"/>
              <a:gd name="adj3" fmla="val -97026"/>
              <a:gd name="adj4" fmla="val 3025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A variable length sequence</a:t>
            </a:r>
          </a:p>
        </p:txBody>
      </p:sp>
      <p:sp>
        <p:nvSpPr>
          <p:cNvPr id="38" name="Callout: Line 37">
            <a:extLst>
              <a:ext uri="{FF2B5EF4-FFF2-40B4-BE49-F238E27FC236}">
                <a16:creationId xmlns:a16="http://schemas.microsoft.com/office/drawing/2014/main" id="{7E6D3227-EF2B-4B66-8EE5-26CF2D8CE1C3}"/>
              </a:ext>
            </a:extLst>
          </p:cNvPr>
          <p:cNvSpPr/>
          <p:nvPr/>
        </p:nvSpPr>
        <p:spPr>
          <a:xfrm>
            <a:off x="9914571" y="1449277"/>
            <a:ext cx="2166939" cy="1171951"/>
          </a:xfrm>
          <a:prstGeom prst="borderCallout1">
            <a:avLst>
              <a:gd name="adj1" fmla="val 102424"/>
              <a:gd name="adj2" fmla="val 49067"/>
              <a:gd name="adj3" fmla="val 159996"/>
              <a:gd name="adj4" fmla="val -1117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may lose position information</a:t>
            </a:r>
          </a:p>
        </p:txBody>
      </p:sp>
      <p:grpSp>
        <p:nvGrpSpPr>
          <p:cNvPr id="2" name="Group 1"/>
          <p:cNvGrpSpPr/>
          <p:nvPr/>
        </p:nvGrpSpPr>
        <p:grpSpPr>
          <a:xfrm>
            <a:off x="9189714" y="2164028"/>
            <a:ext cx="2911337" cy="3570566"/>
            <a:chOff x="9189714" y="2164028"/>
            <a:chExt cx="2911337" cy="3570566"/>
          </a:xfrm>
        </p:grpSpPr>
        <p:sp>
          <p:nvSpPr>
            <p:cNvPr id="37" name="Callout: Line 36">
              <a:extLst>
                <a:ext uri="{FF2B5EF4-FFF2-40B4-BE49-F238E27FC236}">
                  <a16:creationId xmlns:a16="http://schemas.microsoft.com/office/drawing/2014/main" id="{A6E3F607-9BD9-412E-996A-37708A73EE62}"/>
                </a:ext>
              </a:extLst>
            </p:cNvPr>
            <p:cNvSpPr/>
            <p:nvPr/>
          </p:nvSpPr>
          <p:spPr>
            <a:xfrm>
              <a:off x="9934112" y="4562643"/>
              <a:ext cx="2166939" cy="1171951"/>
            </a:xfrm>
            <a:prstGeom prst="borderCallout1">
              <a:avLst>
                <a:gd name="adj1" fmla="val 917"/>
                <a:gd name="adj2" fmla="val 43629"/>
                <a:gd name="adj3" fmla="val -108259"/>
                <a:gd name="adj4" fmla="val -1135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fixed length features representation</a:t>
              </a:r>
            </a:p>
          </p:txBody>
        </p:sp>
        <p:sp>
          <p:nvSpPr>
            <p:cNvPr id="5" name="Right Brace 4">
              <a:extLst>
                <a:ext uri="{FF2B5EF4-FFF2-40B4-BE49-F238E27FC236}">
                  <a16:creationId xmlns:a16="http://schemas.microsoft.com/office/drawing/2014/main" id="{FAD5DE41-8CAD-42DD-BAD3-88C3CD54BFBE}"/>
                </a:ext>
              </a:extLst>
            </p:cNvPr>
            <p:cNvSpPr/>
            <p:nvPr/>
          </p:nvSpPr>
          <p:spPr>
            <a:xfrm>
              <a:off x="9189714" y="2164028"/>
              <a:ext cx="308611" cy="2319195"/>
            </a:xfrm>
            <a:prstGeom prst="righ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39" name="Rectangle 38"/>
          <p:cNvSpPr/>
          <p:nvPr/>
        </p:nvSpPr>
        <p:spPr>
          <a:xfrm>
            <a:off x="5694276" y="5265114"/>
            <a:ext cx="2150114" cy="88572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Classification Algorithm</a:t>
            </a:r>
          </a:p>
        </p:txBody>
      </p:sp>
    </p:spTree>
    <p:extLst>
      <p:ext uri="{BB962C8B-B14F-4D97-AF65-F5344CB8AC3E}">
        <p14:creationId xmlns:p14="http://schemas.microsoft.com/office/powerpoint/2010/main" val="360997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6"/>
            <a:ext cx="11013198" cy="552502"/>
          </a:xfrm>
        </p:spPr>
        <p:txBody>
          <a:bodyPr>
            <a:normAutofit fontScale="90000"/>
          </a:bodyPr>
          <a:lstStyle/>
          <a:p>
            <a:r>
              <a:rPr lang="en-US" dirty="0"/>
              <a:t>Strength &amp; Weakness: Alignment Free Descriptor 2/2</a:t>
            </a:r>
          </a:p>
        </p:txBody>
      </p:sp>
      <p:sp>
        <p:nvSpPr>
          <p:cNvPr id="7" name="Slide Number Placeholder 6"/>
          <p:cNvSpPr>
            <a:spLocks noGrp="1"/>
          </p:cNvSpPr>
          <p:nvPr>
            <p:ph type="sldNum" sz="quarter" idx="12"/>
          </p:nvPr>
        </p:nvSpPr>
        <p:spPr/>
        <p:txBody>
          <a:bodyPr/>
          <a:lstStyle/>
          <a:p>
            <a:fld id="{BD437DA5-829E-42D0-AA89-6DBB47C98522}" type="slidenum">
              <a:rPr lang="en-US" smtClean="0"/>
              <a:t>8</a:t>
            </a:fld>
            <a:endParaRPr lang="en-US" dirty="0"/>
          </a:p>
        </p:txBody>
      </p:sp>
      <p:sp>
        <p:nvSpPr>
          <p:cNvPr id="10" name="Rectangle 9"/>
          <p:cNvSpPr/>
          <p:nvPr/>
        </p:nvSpPr>
        <p:spPr>
          <a:xfrm>
            <a:off x="260186" y="2520667"/>
            <a:ext cx="1752412" cy="552502"/>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3000" b="1" dirty="0">
                <a:latin typeface="Courier New" panose="02070309020205020404" pitchFamily="49" charset="0"/>
                <a:cs typeface="Courier New" panose="02070309020205020404" pitchFamily="49" charset="0"/>
              </a:rPr>
              <a:t>MCMDVR</a:t>
            </a:r>
          </a:p>
        </p:txBody>
      </p:sp>
      <p:sp>
        <p:nvSpPr>
          <p:cNvPr id="13" name="Rounded Rectangle 12"/>
          <p:cNvSpPr/>
          <p:nvPr/>
        </p:nvSpPr>
        <p:spPr>
          <a:xfrm rot="16200000">
            <a:off x="726296" y="3741568"/>
            <a:ext cx="4408177" cy="821385"/>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sz="3000" dirty="0"/>
              <a:t>Alignment Free Descriptor</a:t>
            </a:r>
          </a:p>
        </p:txBody>
      </p:sp>
      <p:sp>
        <p:nvSpPr>
          <p:cNvPr id="12" name="Rectangle 11">
            <a:extLst>
              <a:ext uri="{FF2B5EF4-FFF2-40B4-BE49-F238E27FC236}">
                <a16:creationId xmlns:a16="http://schemas.microsoft.com/office/drawing/2014/main" id="{7878A371-A96B-4C6D-8030-7C4B1F16C298}"/>
              </a:ext>
            </a:extLst>
          </p:cNvPr>
          <p:cNvSpPr/>
          <p:nvPr/>
        </p:nvSpPr>
        <p:spPr>
          <a:xfrm>
            <a:off x="260185" y="5067059"/>
            <a:ext cx="1752412" cy="552502"/>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3000" b="1" dirty="0">
                <a:latin typeface="Courier New" panose="02070309020205020404" pitchFamily="49" charset="0"/>
                <a:cs typeface="Courier New" panose="02070309020205020404" pitchFamily="49" charset="0"/>
              </a:rPr>
              <a:t>RVDMCM</a:t>
            </a:r>
          </a:p>
        </p:txBody>
      </p:sp>
      <p:graphicFrame>
        <p:nvGraphicFramePr>
          <p:cNvPr id="15" name="Table 14">
            <a:extLst>
              <a:ext uri="{FF2B5EF4-FFF2-40B4-BE49-F238E27FC236}">
                <a16:creationId xmlns:a16="http://schemas.microsoft.com/office/drawing/2014/main" id="{C4D3C77E-0CFC-4BCE-99AD-A773846FA157}"/>
              </a:ext>
            </a:extLst>
          </p:cNvPr>
          <p:cNvGraphicFramePr>
            <a:graphicFrameLocks noGrp="1"/>
          </p:cNvGraphicFramePr>
          <p:nvPr>
            <p:extLst>
              <p:ext uri="{D42A27DB-BD31-4B8C-83A1-F6EECF244321}">
                <p14:modId xmlns:p14="http://schemas.microsoft.com/office/powerpoint/2010/main" val="2330261583"/>
              </p:ext>
            </p:extLst>
          </p:nvPr>
        </p:nvGraphicFramePr>
        <p:xfrm>
          <a:off x="3797670" y="2426077"/>
          <a:ext cx="8128000" cy="741680"/>
        </p:xfrm>
        <a:graphic>
          <a:graphicData uri="http://schemas.openxmlformats.org/drawingml/2006/table">
            <a:tbl>
              <a:tblPr firstRow="1" bandRow="1">
                <a:tableStyleId>{5C22544A-7EE6-4342-B048-85BDC9FD1C3A}</a:tableStyleId>
              </a:tblPr>
              <a:tblGrid>
                <a:gridCol w="258515">
                  <a:extLst>
                    <a:ext uri="{9D8B030D-6E8A-4147-A177-3AD203B41FA5}">
                      <a16:colId xmlns:a16="http://schemas.microsoft.com/office/drawing/2014/main" val="881460527"/>
                    </a:ext>
                  </a:extLst>
                </a:gridCol>
                <a:gridCol w="597877">
                  <a:extLst>
                    <a:ext uri="{9D8B030D-6E8A-4147-A177-3AD203B41FA5}">
                      <a16:colId xmlns:a16="http://schemas.microsoft.com/office/drawing/2014/main" val="1750491609"/>
                    </a:ext>
                  </a:extLst>
                </a:gridCol>
                <a:gridCol w="304800">
                  <a:extLst>
                    <a:ext uri="{9D8B030D-6E8A-4147-A177-3AD203B41FA5}">
                      <a16:colId xmlns:a16="http://schemas.microsoft.com/office/drawing/2014/main" val="1187361140"/>
                    </a:ext>
                  </a:extLst>
                </a:gridCol>
                <a:gridCol w="609600">
                  <a:extLst>
                    <a:ext uri="{9D8B030D-6E8A-4147-A177-3AD203B41FA5}">
                      <a16:colId xmlns:a16="http://schemas.microsoft.com/office/drawing/2014/main" val="918305620"/>
                    </a:ext>
                  </a:extLst>
                </a:gridCol>
                <a:gridCol w="621323">
                  <a:extLst>
                    <a:ext uri="{9D8B030D-6E8A-4147-A177-3AD203B41FA5}">
                      <a16:colId xmlns:a16="http://schemas.microsoft.com/office/drawing/2014/main" val="1863310988"/>
                    </a:ext>
                  </a:extLst>
                </a:gridCol>
                <a:gridCol w="351692">
                  <a:extLst>
                    <a:ext uri="{9D8B030D-6E8A-4147-A177-3AD203B41FA5}">
                      <a16:colId xmlns:a16="http://schemas.microsoft.com/office/drawing/2014/main" val="1055724631"/>
                    </a:ext>
                  </a:extLst>
                </a:gridCol>
                <a:gridCol w="398585">
                  <a:extLst>
                    <a:ext uri="{9D8B030D-6E8A-4147-A177-3AD203B41FA5}">
                      <a16:colId xmlns:a16="http://schemas.microsoft.com/office/drawing/2014/main" val="1549759740"/>
                    </a:ext>
                  </a:extLst>
                </a:gridCol>
                <a:gridCol w="351692">
                  <a:extLst>
                    <a:ext uri="{9D8B030D-6E8A-4147-A177-3AD203B41FA5}">
                      <a16:colId xmlns:a16="http://schemas.microsoft.com/office/drawing/2014/main" val="2997116053"/>
                    </a:ext>
                  </a:extLst>
                </a:gridCol>
                <a:gridCol w="363415">
                  <a:extLst>
                    <a:ext uri="{9D8B030D-6E8A-4147-A177-3AD203B41FA5}">
                      <a16:colId xmlns:a16="http://schemas.microsoft.com/office/drawing/2014/main" val="2195765211"/>
                    </a:ext>
                  </a:extLst>
                </a:gridCol>
                <a:gridCol w="351693">
                  <a:extLst>
                    <a:ext uri="{9D8B030D-6E8A-4147-A177-3AD203B41FA5}">
                      <a16:colId xmlns:a16="http://schemas.microsoft.com/office/drawing/2014/main" val="2806828077"/>
                    </a:ext>
                  </a:extLst>
                </a:gridCol>
                <a:gridCol w="339969">
                  <a:extLst>
                    <a:ext uri="{9D8B030D-6E8A-4147-A177-3AD203B41FA5}">
                      <a16:colId xmlns:a16="http://schemas.microsoft.com/office/drawing/2014/main" val="4232289937"/>
                    </a:ext>
                  </a:extLst>
                </a:gridCol>
                <a:gridCol w="339969">
                  <a:extLst>
                    <a:ext uri="{9D8B030D-6E8A-4147-A177-3AD203B41FA5}">
                      <a16:colId xmlns:a16="http://schemas.microsoft.com/office/drawing/2014/main" val="1045549630"/>
                    </a:ext>
                  </a:extLst>
                </a:gridCol>
                <a:gridCol w="621323">
                  <a:extLst>
                    <a:ext uri="{9D8B030D-6E8A-4147-A177-3AD203B41FA5}">
                      <a16:colId xmlns:a16="http://schemas.microsoft.com/office/drawing/2014/main" val="2885678309"/>
                    </a:ext>
                  </a:extLst>
                </a:gridCol>
                <a:gridCol w="363415">
                  <a:extLst>
                    <a:ext uri="{9D8B030D-6E8A-4147-A177-3AD203B41FA5}">
                      <a16:colId xmlns:a16="http://schemas.microsoft.com/office/drawing/2014/main" val="3274098402"/>
                    </a:ext>
                  </a:extLst>
                </a:gridCol>
                <a:gridCol w="375139">
                  <a:extLst>
                    <a:ext uri="{9D8B030D-6E8A-4147-A177-3AD203B41FA5}">
                      <a16:colId xmlns:a16="http://schemas.microsoft.com/office/drawing/2014/main" val="2006379060"/>
                    </a:ext>
                  </a:extLst>
                </a:gridCol>
                <a:gridCol w="339969">
                  <a:extLst>
                    <a:ext uri="{9D8B030D-6E8A-4147-A177-3AD203B41FA5}">
                      <a16:colId xmlns:a16="http://schemas.microsoft.com/office/drawing/2014/main" val="1533815306"/>
                    </a:ext>
                  </a:extLst>
                </a:gridCol>
                <a:gridCol w="316523">
                  <a:extLst>
                    <a:ext uri="{9D8B030D-6E8A-4147-A177-3AD203B41FA5}">
                      <a16:colId xmlns:a16="http://schemas.microsoft.com/office/drawing/2014/main" val="2580300142"/>
                    </a:ext>
                  </a:extLst>
                </a:gridCol>
                <a:gridCol w="339969">
                  <a:extLst>
                    <a:ext uri="{9D8B030D-6E8A-4147-A177-3AD203B41FA5}">
                      <a16:colId xmlns:a16="http://schemas.microsoft.com/office/drawing/2014/main" val="3279198018"/>
                    </a:ext>
                  </a:extLst>
                </a:gridCol>
                <a:gridCol w="278012">
                  <a:extLst>
                    <a:ext uri="{9D8B030D-6E8A-4147-A177-3AD203B41FA5}">
                      <a16:colId xmlns:a16="http://schemas.microsoft.com/office/drawing/2014/main" val="486704458"/>
                    </a:ext>
                  </a:extLst>
                </a:gridCol>
                <a:gridCol w="604520">
                  <a:extLst>
                    <a:ext uri="{9D8B030D-6E8A-4147-A177-3AD203B41FA5}">
                      <a16:colId xmlns:a16="http://schemas.microsoft.com/office/drawing/2014/main" val="3427212352"/>
                    </a:ext>
                  </a:extLst>
                </a:gridCol>
              </a:tblGrid>
              <a:tr h="370840">
                <a:tc>
                  <a:txBody>
                    <a:bodyPr/>
                    <a:lstStyle/>
                    <a:p>
                      <a:pPr algn="ctr"/>
                      <a:r>
                        <a:rPr lang="en-US" dirty="0"/>
                        <a:t>A</a:t>
                      </a:r>
                    </a:p>
                  </a:txBody>
                  <a:tcPr/>
                </a:tc>
                <a:tc>
                  <a:txBody>
                    <a:bodyPr/>
                    <a:lstStyle/>
                    <a:p>
                      <a:pPr algn="ctr"/>
                      <a:r>
                        <a:rPr lang="en-US" dirty="0"/>
                        <a:t>R</a:t>
                      </a:r>
                    </a:p>
                  </a:txBody>
                  <a:tcPr/>
                </a:tc>
                <a:tc>
                  <a:txBody>
                    <a:bodyPr/>
                    <a:lstStyle/>
                    <a:p>
                      <a:pPr algn="ctr"/>
                      <a:r>
                        <a:rPr lang="en-US" dirty="0"/>
                        <a:t>N</a:t>
                      </a:r>
                    </a:p>
                  </a:txBody>
                  <a:tcPr/>
                </a:tc>
                <a:tc>
                  <a:txBody>
                    <a:bodyPr/>
                    <a:lstStyle/>
                    <a:p>
                      <a:pPr algn="ctr"/>
                      <a:r>
                        <a:rPr lang="en-US" dirty="0"/>
                        <a:t>D</a:t>
                      </a:r>
                    </a:p>
                  </a:txBody>
                  <a:tcPr/>
                </a:tc>
                <a:tc>
                  <a:txBody>
                    <a:bodyPr/>
                    <a:lstStyle/>
                    <a:p>
                      <a:pPr algn="ctr"/>
                      <a:r>
                        <a:rPr lang="en-US" dirty="0"/>
                        <a:t>C</a:t>
                      </a:r>
                    </a:p>
                  </a:txBody>
                  <a:tcPr/>
                </a:tc>
                <a:tc>
                  <a:txBody>
                    <a:bodyPr/>
                    <a:lstStyle/>
                    <a:p>
                      <a:pPr algn="ctr"/>
                      <a:r>
                        <a:rPr lang="en-US" dirty="0"/>
                        <a:t>E</a:t>
                      </a:r>
                    </a:p>
                  </a:txBody>
                  <a:tcPr/>
                </a:tc>
                <a:tc>
                  <a:txBody>
                    <a:bodyPr/>
                    <a:lstStyle/>
                    <a:p>
                      <a:pPr algn="ctr"/>
                      <a:r>
                        <a:rPr lang="en-US" dirty="0"/>
                        <a:t>Q</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L</a:t>
                      </a:r>
                    </a:p>
                  </a:txBody>
                  <a:tcPr/>
                </a:tc>
                <a:tc>
                  <a:txBody>
                    <a:bodyPr/>
                    <a:lstStyle/>
                    <a:p>
                      <a:pPr algn="ctr"/>
                      <a:r>
                        <a:rPr lang="en-US" dirty="0"/>
                        <a:t>K</a:t>
                      </a:r>
                    </a:p>
                  </a:txBody>
                  <a:tcPr/>
                </a:tc>
                <a:tc>
                  <a:txBody>
                    <a:bodyPr/>
                    <a:lstStyle/>
                    <a:p>
                      <a:pPr algn="ctr"/>
                      <a:r>
                        <a:rPr lang="en-US" dirty="0"/>
                        <a:t>M</a:t>
                      </a:r>
                    </a:p>
                  </a:txBody>
                  <a:tcPr/>
                </a:tc>
                <a:tc>
                  <a:txBody>
                    <a:bodyPr/>
                    <a:lstStyle/>
                    <a:p>
                      <a:pPr algn="ctr"/>
                      <a:r>
                        <a:rPr lang="en-US" dirty="0"/>
                        <a:t>F</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W</a:t>
                      </a:r>
                    </a:p>
                  </a:txBody>
                  <a:tcPr/>
                </a:tc>
                <a:tc>
                  <a:txBody>
                    <a:bodyPr/>
                    <a:lstStyle/>
                    <a:p>
                      <a:pPr algn="ctr"/>
                      <a:r>
                        <a:rPr lang="en-US" dirty="0"/>
                        <a:t>Y</a:t>
                      </a:r>
                    </a:p>
                  </a:txBody>
                  <a:tcPr/>
                </a:tc>
                <a:tc>
                  <a:txBody>
                    <a:bodyPr/>
                    <a:lstStyle/>
                    <a:p>
                      <a:pPr algn="ctr"/>
                      <a:r>
                        <a:rPr lang="en-US" dirty="0"/>
                        <a:t>V</a:t>
                      </a:r>
                    </a:p>
                  </a:txBody>
                  <a:tcPr/>
                </a:tc>
                <a:extLst>
                  <a:ext uri="{0D108BD9-81ED-4DB2-BD59-A6C34878D82A}">
                    <a16:rowId xmlns:a16="http://schemas.microsoft.com/office/drawing/2014/main" val="3786880184"/>
                  </a:ext>
                </a:extLst>
              </a:tr>
              <a:tr h="370840">
                <a:tc>
                  <a:txBody>
                    <a:bodyPr/>
                    <a:lstStyle/>
                    <a:p>
                      <a:r>
                        <a:rPr lang="en-US" dirty="0"/>
                        <a:t>0</a:t>
                      </a:r>
                    </a:p>
                  </a:txBody>
                  <a:tcPr/>
                </a:tc>
                <a:tc>
                  <a:txBody>
                    <a:bodyPr/>
                    <a:lstStyle/>
                    <a:p>
                      <a:r>
                        <a:rPr lang="en-US" dirty="0"/>
                        <a:t>0.17</a:t>
                      </a:r>
                    </a:p>
                  </a:txBody>
                  <a:tcPr/>
                </a:tc>
                <a:tc>
                  <a:txBody>
                    <a:bodyPr/>
                    <a:lstStyle/>
                    <a:p>
                      <a:r>
                        <a:rPr lang="en-US" dirty="0"/>
                        <a:t>0</a:t>
                      </a:r>
                    </a:p>
                  </a:txBody>
                  <a:tcPr/>
                </a:tc>
                <a:tc>
                  <a:txBody>
                    <a:bodyPr/>
                    <a:lstStyle/>
                    <a:p>
                      <a:r>
                        <a:rPr lang="en-US" dirty="0"/>
                        <a:t>0.17</a:t>
                      </a:r>
                    </a:p>
                  </a:txBody>
                  <a:tcPr/>
                </a:tc>
                <a:tc>
                  <a:txBody>
                    <a:bodyPr/>
                    <a:lstStyle/>
                    <a:p>
                      <a:r>
                        <a:rPr lang="en-US" dirty="0"/>
                        <a:t>0.17</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0.33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0.17</a:t>
                      </a:r>
                    </a:p>
                  </a:txBody>
                  <a:tcPr/>
                </a:tc>
                <a:extLst>
                  <a:ext uri="{0D108BD9-81ED-4DB2-BD59-A6C34878D82A}">
                    <a16:rowId xmlns:a16="http://schemas.microsoft.com/office/drawing/2014/main" val="851570938"/>
                  </a:ext>
                </a:extLst>
              </a:tr>
            </a:tbl>
          </a:graphicData>
        </a:graphic>
      </p:graphicFrame>
      <p:sp>
        <p:nvSpPr>
          <p:cNvPr id="17" name="Down Arrow 6">
            <a:extLst>
              <a:ext uri="{FF2B5EF4-FFF2-40B4-BE49-F238E27FC236}">
                <a16:creationId xmlns:a16="http://schemas.microsoft.com/office/drawing/2014/main" id="{FE11F29D-E53F-46D3-B881-02D2B821F5C7}"/>
              </a:ext>
            </a:extLst>
          </p:cNvPr>
          <p:cNvSpPr/>
          <p:nvPr/>
        </p:nvSpPr>
        <p:spPr>
          <a:xfrm rot="16200000">
            <a:off x="1997326" y="2642612"/>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Down Arrow 6">
            <a:extLst>
              <a:ext uri="{FF2B5EF4-FFF2-40B4-BE49-F238E27FC236}">
                <a16:creationId xmlns:a16="http://schemas.microsoft.com/office/drawing/2014/main" id="{D3864C61-FE82-4060-9DFF-9838CD2F53EC}"/>
              </a:ext>
            </a:extLst>
          </p:cNvPr>
          <p:cNvSpPr/>
          <p:nvPr/>
        </p:nvSpPr>
        <p:spPr>
          <a:xfrm rot="16200000">
            <a:off x="1997324" y="5175188"/>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19" name="Table 18">
            <a:extLst>
              <a:ext uri="{FF2B5EF4-FFF2-40B4-BE49-F238E27FC236}">
                <a16:creationId xmlns:a16="http://schemas.microsoft.com/office/drawing/2014/main" id="{0298D496-DC62-48B9-A2A5-28F284C2DBEF}"/>
              </a:ext>
            </a:extLst>
          </p:cNvPr>
          <p:cNvGraphicFramePr>
            <a:graphicFrameLocks noGrp="1"/>
          </p:cNvGraphicFramePr>
          <p:nvPr>
            <p:extLst>
              <p:ext uri="{D42A27DB-BD31-4B8C-83A1-F6EECF244321}">
                <p14:modId xmlns:p14="http://schemas.microsoft.com/office/powerpoint/2010/main" val="3398030484"/>
              </p:ext>
            </p:extLst>
          </p:nvPr>
        </p:nvGraphicFramePr>
        <p:xfrm>
          <a:off x="3797670" y="4918748"/>
          <a:ext cx="8128000" cy="741680"/>
        </p:xfrm>
        <a:graphic>
          <a:graphicData uri="http://schemas.openxmlformats.org/drawingml/2006/table">
            <a:tbl>
              <a:tblPr firstRow="1" bandRow="1">
                <a:tableStyleId>{5C22544A-7EE6-4342-B048-85BDC9FD1C3A}</a:tableStyleId>
              </a:tblPr>
              <a:tblGrid>
                <a:gridCol w="281961">
                  <a:extLst>
                    <a:ext uri="{9D8B030D-6E8A-4147-A177-3AD203B41FA5}">
                      <a16:colId xmlns:a16="http://schemas.microsoft.com/office/drawing/2014/main" val="881460527"/>
                    </a:ext>
                  </a:extLst>
                </a:gridCol>
                <a:gridCol w="609600">
                  <a:extLst>
                    <a:ext uri="{9D8B030D-6E8A-4147-A177-3AD203B41FA5}">
                      <a16:colId xmlns:a16="http://schemas.microsoft.com/office/drawing/2014/main" val="1750491609"/>
                    </a:ext>
                  </a:extLst>
                </a:gridCol>
                <a:gridCol w="281354">
                  <a:extLst>
                    <a:ext uri="{9D8B030D-6E8A-4147-A177-3AD203B41FA5}">
                      <a16:colId xmlns:a16="http://schemas.microsoft.com/office/drawing/2014/main" val="1187361140"/>
                    </a:ext>
                  </a:extLst>
                </a:gridCol>
                <a:gridCol w="597877">
                  <a:extLst>
                    <a:ext uri="{9D8B030D-6E8A-4147-A177-3AD203B41FA5}">
                      <a16:colId xmlns:a16="http://schemas.microsoft.com/office/drawing/2014/main" val="918305620"/>
                    </a:ext>
                  </a:extLst>
                </a:gridCol>
                <a:gridCol w="609600">
                  <a:extLst>
                    <a:ext uri="{9D8B030D-6E8A-4147-A177-3AD203B41FA5}">
                      <a16:colId xmlns:a16="http://schemas.microsoft.com/office/drawing/2014/main" val="1863310988"/>
                    </a:ext>
                  </a:extLst>
                </a:gridCol>
                <a:gridCol w="398584">
                  <a:extLst>
                    <a:ext uri="{9D8B030D-6E8A-4147-A177-3AD203B41FA5}">
                      <a16:colId xmlns:a16="http://schemas.microsoft.com/office/drawing/2014/main" val="1055724631"/>
                    </a:ext>
                  </a:extLst>
                </a:gridCol>
                <a:gridCol w="363416">
                  <a:extLst>
                    <a:ext uri="{9D8B030D-6E8A-4147-A177-3AD203B41FA5}">
                      <a16:colId xmlns:a16="http://schemas.microsoft.com/office/drawing/2014/main" val="1549759740"/>
                    </a:ext>
                  </a:extLst>
                </a:gridCol>
                <a:gridCol w="363415">
                  <a:extLst>
                    <a:ext uri="{9D8B030D-6E8A-4147-A177-3AD203B41FA5}">
                      <a16:colId xmlns:a16="http://schemas.microsoft.com/office/drawing/2014/main" val="2997116053"/>
                    </a:ext>
                  </a:extLst>
                </a:gridCol>
                <a:gridCol w="351692">
                  <a:extLst>
                    <a:ext uri="{9D8B030D-6E8A-4147-A177-3AD203B41FA5}">
                      <a16:colId xmlns:a16="http://schemas.microsoft.com/office/drawing/2014/main" val="2195765211"/>
                    </a:ext>
                  </a:extLst>
                </a:gridCol>
                <a:gridCol w="351693">
                  <a:extLst>
                    <a:ext uri="{9D8B030D-6E8A-4147-A177-3AD203B41FA5}">
                      <a16:colId xmlns:a16="http://schemas.microsoft.com/office/drawing/2014/main" val="2806828077"/>
                    </a:ext>
                  </a:extLst>
                </a:gridCol>
                <a:gridCol w="339969">
                  <a:extLst>
                    <a:ext uri="{9D8B030D-6E8A-4147-A177-3AD203B41FA5}">
                      <a16:colId xmlns:a16="http://schemas.microsoft.com/office/drawing/2014/main" val="4232289937"/>
                    </a:ext>
                  </a:extLst>
                </a:gridCol>
                <a:gridCol w="327639">
                  <a:extLst>
                    <a:ext uri="{9D8B030D-6E8A-4147-A177-3AD203B41FA5}">
                      <a16:colId xmlns:a16="http://schemas.microsoft.com/office/drawing/2014/main" val="1045549630"/>
                    </a:ext>
                  </a:extLst>
                </a:gridCol>
                <a:gridCol w="645376">
                  <a:extLst>
                    <a:ext uri="{9D8B030D-6E8A-4147-A177-3AD203B41FA5}">
                      <a16:colId xmlns:a16="http://schemas.microsoft.com/office/drawing/2014/main" val="2885678309"/>
                    </a:ext>
                  </a:extLst>
                </a:gridCol>
                <a:gridCol w="351692">
                  <a:extLst>
                    <a:ext uri="{9D8B030D-6E8A-4147-A177-3AD203B41FA5}">
                      <a16:colId xmlns:a16="http://schemas.microsoft.com/office/drawing/2014/main" val="3274098402"/>
                    </a:ext>
                  </a:extLst>
                </a:gridCol>
                <a:gridCol w="363416">
                  <a:extLst>
                    <a:ext uri="{9D8B030D-6E8A-4147-A177-3AD203B41FA5}">
                      <a16:colId xmlns:a16="http://schemas.microsoft.com/office/drawing/2014/main" val="2006379060"/>
                    </a:ext>
                  </a:extLst>
                </a:gridCol>
                <a:gridCol w="363415">
                  <a:extLst>
                    <a:ext uri="{9D8B030D-6E8A-4147-A177-3AD203B41FA5}">
                      <a16:colId xmlns:a16="http://schemas.microsoft.com/office/drawing/2014/main" val="1533815306"/>
                    </a:ext>
                  </a:extLst>
                </a:gridCol>
                <a:gridCol w="293077">
                  <a:extLst>
                    <a:ext uri="{9D8B030D-6E8A-4147-A177-3AD203B41FA5}">
                      <a16:colId xmlns:a16="http://schemas.microsoft.com/office/drawing/2014/main" val="2580300142"/>
                    </a:ext>
                  </a:extLst>
                </a:gridCol>
                <a:gridCol w="351692">
                  <a:extLst>
                    <a:ext uri="{9D8B030D-6E8A-4147-A177-3AD203B41FA5}">
                      <a16:colId xmlns:a16="http://schemas.microsoft.com/office/drawing/2014/main" val="3279198018"/>
                    </a:ext>
                  </a:extLst>
                </a:gridCol>
                <a:gridCol w="293077">
                  <a:extLst>
                    <a:ext uri="{9D8B030D-6E8A-4147-A177-3AD203B41FA5}">
                      <a16:colId xmlns:a16="http://schemas.microsoft.com/office/drawing/2014/main" val="486704458"/>
                    </a:ext>
                  </a:extLst>
                </a:gridCol>
                <a:gridCol w="589455">
                  <a:extLst>
                    <a:ext uri="{9D8B030D-6E8A-4147-A177-3AD203B41FA5}">
                      <a16:colId xmlns:a16="http://schemas.microsoft.com/office/drawing/2014/main" val="3427212352"/>
                    </a:ext>
                  </a:extLst>
                </a:gridCol>
              </a:tblGrid>
              <a:tr h="370840">
                <a:tc>
                  <a:txBody>
                    <a:bodyPr/>
                    <a:lstStyle/>
                    <a:p>
                      <a:pPr algn="ctr"/>
                      <a:r>
                        <a:rPr lang="en-US" dirty="0"/>
                        <a:t>A</a:t>
                      </a:r>
                    </a:p>
                  </a:txBody>
                  <a:tcPr/>
                </a:tc>
                <a:tc>
                  <a:txBody>
                    <a:bodyPr/>
                    <a:lstStyle/>
                    <a:p>
                      <a:pPr algn="ctr"/>
                      <a:r>
                        <a:rPr lang="en-US" dirty="0"/>
                        <a:t>R</a:t>
                      </a:r>
                    </a:p>
                  </a:txBody>
                  <a:tcPr/>
                </a:tc>
                <a:tc>
                  <a:txBody>
                    <a:bodyPr/>
                    <a:lstStyle/>
                    <a:p>
                      <a:pPr algn="ctr"/>
                      <a:r>
                        <a:rPr lang="en-US" dirty="0"/>
                        <a:t>N</a:t>
                      </a:r>
                    </a:p>
                  </a:txBody>
                  <a:tcPr/>
                </a:tc>
                <a:tc>
                  <a:txBody>
                    <a:bodyPr/>
                    <a:lstStyle/>
                    <a:p>
                      <a:pPr algn="ctr"/>
                      <a:r>
                        <a:rPr lang="en-US" dirty="0"/>
                        <a:t>D</a:t>
                      </a:r>
                    </a:p>
                  </a:txBody>
                  <a:tcPr/>
                </a:tc>
                <a:tc>
                  <a:txBody>
                    <a:bodyPr/>
                    <a:lstStyle/>
                    <a:p>
                      <a:pPr algn="ctr"/>
                      <a:r>
                        <a:rPr lang="en-US" dirty="0"/>
                        <a:t>C</a:t>
                      </a:r>
                    </a:p>
                  </a:txBody>
                  <a:tcPr/>
                </a:tc>
                <a:tc>
                  <a:txBody>
                    <a:bodyPr/>
                    <a:lstStyle/>
                    <a:p>
                      <a:pPr algn="ctr"/>
                      <a:r>
                        <a:rPr lang="en-US" dirty="0"/>
                        <a:t>E</a:t>
                      </a:r>
                    </a:p>
                  </a:txBody>
                  <a:tcPr/>
                </a:tc>
                <a:tc>
                  <a:txBody>
                    <a:bodyPr/>
                    <a:lstStyle/>
                    <a:p>
                      <a:pPr algn="ctr"/>
                      <a:r>
                        <a:rPr lang="en-US" dirty="0"/>
                        <a:t>Q</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L</a:t>
                      </a:r>
                    </a:p>
                  </a:txBody>
                  <a:tcPr/>
                </a:tc>
                <a:tc>
                  <a:txBody>
                    <a:bodyPr/>
                    <a:lstStyle/>
                    <a:p>
                      <a:pPr algn="ctr"/>
                      <a:r>
                        <a:rPr lang="en-US" dirty="0"/>
                        <a:t>K</a:t>
                      </a:r>
                    </a:p>
                  </a:txBody>
                  <a:tcPr/>
                </a:tc>
                <a:tc>
                  <a:txBody>
                    <a:bodyPr/>
                    <a:lstStyle/>
                    <a:p>
                      <a:pPr algn="ctr"/>
                      <a:r>
                        <a:rPr lang="en-US" dirty="0"/>
                        <a:t>M</a:t>
                      </a:r>
                    </a:p>
                  </a:txBody>
                  <a:tcPr/>
                </a:tc>
                <a:tc>
                  <a:txBody>
                    <a:bodyPr/>
                    <a:lstStyle/>
                    <a:p>
                      <a:pPr algn="ctr"/>
                      <a:r>
                        <a:rPr lang="en-US" dirty="0"/>
                        <a:t>F</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W</a:t>
                      </a:r>
                    </a:p>
                  </a:txBody>
                  <a:tcPr/>
                </a:tc>
                <a:tc>
                  <a:txBody>
                    <a:bodyPr/>
                    <a:lstStyle/>
                    <a:p>
                      <a:pPr algn="ctr"/>
                      <a:r>
                        <a:rPr lang="en-US" dirty="0"/>
                        <a:t>Y</a:t>
                      </a:r>
                    </a:p>
                  </a:txBody>
                  <a:tcPr/>
                </a:tc>
                <a:tc>
                  <a:txBody>
                    <a:bodyPr/>
                    <a:lstStyle/>
                    <a:p>
                      <a:pPr algn="ctr"/>
                      <a:r>
                        <a:rPr lang="en-US" dirty="0"/>
                        <a:t>V</a:t>
                      </a:r>
                    </a:p>
                  </a:txBody>
                  <a:tcPr/>
                </a:tc>
                <a:extLst>
                  <a:ext uri="{0D108BD9-81ED-4DB2-BD59-A6C34878D82A}">
                    <a16:rowId xmlns:a16="http://schemas.microsoft.com/office/drawing/2014/main" val="3786880184"/>
                  </a:ext>
                </a:extLst>
              </a:tr>
              <a:tr h="370840">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0.17</a:t>
                      </a:r>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0.17</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0.33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0.17</a:t>
                      </a:r>
                    </a:p>
                  </a:txBody>
                  <a:tcPr/>
                </a:tc>
                <a:extLst>
                  <a:ext uri="{0D108BD9-81ED-4DB2-BD59-A6C34878D82A}">
                    <a16:rowId xmlns:a16="http://schemas.microsoft.com/office/drawing/2014/main" val="851570938"/>
                  </a:ext>
                </a:extLst>
              </a:tr>
            </a:tbl>
          </a:graphicData>
        </a:graphic>
      </p:graphicFrame>
      <p:sp>
        <p:nvSpPr>
          <p:cNvPr id="20" name="Down Arrow 6">
            <a:extLst>
              <a:ext uri="{FF2B5EF4-FFF2-40B4-BE49-F238E27FC236}">
                <a16:creationId xmlns:a16="http://schemas.microsoft.com/office/drawing/2014/main" id="{5E12C469-28E9-4D0B-B15B-20C1B5B0614D}"/>
              </a:ext>
            </a:extLst>
          </p:cNvPr>
          <p:cNvSpPr/>
          <p:nvPr/>
        </p:nvSpPr>
        <p:spPr>
          <a:xfrm rot="16200000">
            <a:off x="3340914" y="2628796"/>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Down Arrow 6">
            <a:extLst>
              <a:ext uri="{FF2B5EF4-FFF2-40B4-BE49-F238E27FC236}">
                <a16:creationId xmlns:a16="http://schemas.microsoft.com/office/drawing/2014/main" id="{DC9681E7-BE9D-44FE-9582-884CD5EDE40B}"/>
              </a:ext>
            </a:extLst>
          </p:cNvPr>
          <p:cNvSpPr/>
          <p:nvPr/>
        </p:nvSpPr>
        <p:spPr>
          <a:xfrm rot="16200000">
            <a:off x="3340912" y="5161372"/>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Callout: Line 35">
            <a:extLst>
              <a:ext uri="{FF2B5EF4-FFF2-40B4-BE49-F238E27FC236}">
                <a16:creationId xmlns:a16="http://schemas.microsoft.com/office/drawing/2014/main" id="{9493D4C4-D60C-4DB9-817B-DA3F73F8AA00}"/>
              </a:ext>
            </a:extLst>
          </p:cNvPr>
          <p:cNvSpPr/>
          <p:nvPr/>
        </p:nvSpPr>
        <p:spPr>
          <a:xfrm>
            <a:off x="4076699" y="6260523"/>
            <a:ext cx="5383823" cy="460952"/>
          </a:xfrm>
          <a:prstGeom prst="borderCallout1">
            <a:avLst>
              <a:gd name="adj1" fmla="val 56868"/>
              <a:gd name="adj2" fmla="val 80"/>
              <a:gd name="adj3" fmla="val -73705"/>
              <a:gd name="adj4" fmla="val -12724"/>
            </a:avLst>
          </a:prstGeom>
          <a:ln w="5715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Amino Acid Composition Descriptor</a:t>
            </a:r>
          </a:p>
        </p:txBody>
      </p:sp>
      <p:grpSp>
        <p:nvGrpSpPr>
          <p:cNvPr id="23" name="Group 22"/>
          <p:cNvGrpSpPr/>
          <p:nvPr/>
        </p:nvGrpSpPr>
        <p:grpSpPr>
          <a:xfrm>
            <a:off x="225016" y="3073169"/>
            <a:ext cx="1829638" cy="1993890"/>
            <a:chOff x="225016" y="3073169"/>
            <a:chExt cx="1829638" cy="1993890"/>
          </a:xfrm>
        </p:grpSpPr>
        <p:sp>
          <p:nvSpPr>
            <p:cNvPr id="2" name="Rectangle 1"/>
            <p:cNvSpPr/>
            <p:nvPr/>
          </p:nvSpPr>
          <p:spPr>
            <a:xfrm>
              <a:off x="225016" y="3847460"/>
              <a:ext cx="1829638" cy="609600"/>
            </a:xfrm>
            <a:prstGeom prst="rect">
              <a:avLst/>
            </a:prstGeom>
            <a:ln w="5715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Different order of amino acids</a:t>
              </a:r>
            </a:p>
          </p:txBody>
        </p:sp>
        <p:cxnSp>
          <p:nvCxnSpPr>
            <p:cNvPr id="4" name="Straight Connector 3"/>
            <p:cNvCxnSpPr>
              <a:stCxn id="2" idx="0"/>
              <a:endCxn id="10" idx="2"/>
            </p:cNvCxnSpPr>
            <p:nvPr/>
          </p:nvCxnSpPr>
          <p:spPr>
            <a:xfrm flipH="1" flipV="1">
              <a:off x="1136392" y="3073169"/>
              <a:ext cx="3443" cy="774291"/>
            </a:xfrm>
            <a:prstGeom prst="line">
              <a:avLst/>
            </a:prstGeom>
            <a:ln w="5715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2"/>
              <a:endCxn id="12" idx="0"/>
            </p:cNvCxnSpPr>
            <p:nvPr/>
          </p:nvCxnSpPr>
          <p:spPr>
            <a:xfrm flipH="1">
              <a:off x="1136391" y="4457060"/>
              <a:ext cx="3444" cy="609999"/>
            </a:xfrm>
            <a:prstGeom prst="line">
              <a:avLst/>
            </a:prstGeom>
            <a:ln w="5715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6553201" y="3209126"/>
            <a:ext cx="2590800" cy="1709622"/>
            <a:chOff x="6400801" y="3068449"/>
            <a:chExt cx="2590800" cy="1709622"/>
          </a:xfrm>
        </p:grpSpPr>
        <p:sp>
          <p:nvSpPr>
            <p:cNvPr id="25" name="Rectangle 24"/>
            <p:cNvSpPr/>
            <p:nvPr/>
          </p:nvSpPr>
          <p:spPr>
            <a:xfrm>
              <a:off x="6400801" y="3721489"/>
              <a:ext cx="2590800" cy="609600"/>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Same feature representation values</a:t>
              </a:r>
            </a:p>
          </p:txBody>
        </p:sp>
        <p:cxnSp>
          <p:nvCxnSpPr>
            <p:cNvPr id="26" name="Straight Connector 25"/>
            <p:cNvCxnSpPr>
              <a:stCxn id="25" idx="0"/>
            </p:cNvCxnSpPr>
            <p:nvPr/>
          </p:nvCxnSpPr>
          <p:spPr>
            <a:xfrm flipH="1" flipV="1">
              <a:off x="7689591" y="3068449"/>
              <a:ext cx="6610" cy="653040"/>
            </a:xfrm>
            <a:prstGeom prst="line">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2"/>
              <a:endCxn id="19" idx="0"/>
            </p:cNvCxnSpPr>
            <p:nvPr/>
          </p:nvCxnSpPr>
          <p:spPr>
            <a:xfrm>
              <a:off x="7696201" y="4331089"/>
              <a:ext cx="13069" cy="446982"/>
            </a:xfrm>
            <a:prstGeom prst="line">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944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515600" cy="758281"/>
          </a:xfrm>
        </p:spPr>
        <p:txBody>
          <a:bodyPr>
            <a:normAutofit/>
          </a:bodyPr>
          <a:lstStyle/>
          <a:p>
            <a:r>
              <a:rPr lang="en-US" dirty="0"/>
              <a:t>What has been done? 1/2</a:t>
            </a:r>
          </a:p>
        </p:txBody>
      </p:sp>
      <p:sp>
        <p:nvSpPr>
          <p:cNvPr id="9" name="Content Placeholder 8"/>
          <p:cNvSpPr>
            <a:spLocks noGrp="1"/>
          </p:cNvSpPr>
          <p:nvPr>
            <p:ph idx="1"/>
          </p:nvPr>
        </p:nvSpPr>
        <p:spPr>
          <a:xfrm>
            <a:off x="838200" y="1123406"/>
            <a:ext cx="10515600" cy="5053557"/>
          </a:xfrm>
        </p:spPr>
        <p:txBody>
          <a:bodyPr/>
          <a:lstStyle/>
          <a:p>
            <a:r>
              <a:rPr lang="en-US" sz="3000" dirty="0"/>
              <a:t>There are two methods to generate new feature representation in active researches.</a:t>
            </a:r>
          </a:p>
          <a:p>
            <a:r>
              <a:rPr lang="en-US" sz="3000" dirty="0"/>
              <a:t>A combination of various alignment free descriptors.</a:t>
            </a:r>
          </a:p>
        </p:txBody>
      </p:sp>
      <p:sp>
        <p:nvSpPr>
          <p:cNvPr id="7" name="Slide Number Placeholder 6"/>
          <p:cNvSpPr>
            <a:spLocks noGrp="1"/>
          </p:cNvSpPr>
          <p:nvPr>
            <p:ph type="sldNum" sz="quarter" idx="12"/>
          </p:nvPr>
        </p:nvSpPr>
        <p:spPr>
          <a:xfrm>
            <a:off x="9138719" y="6461185"/>
            <a:ext cx="2743200" cy="365125"/>
          </a:xfrm>
        </p:spPr>
        <p:txBody>
          <a:bodyPr/>
          <a:lstStyle/>
          <a:p>
            <a:fld id="{BD437DA5-829E-42D0-AA89-6DBB47C98522}" type="slidenum">
              <a:rPr lang="en-US" smtClean="0"/>
              <a:t>9</a:t>
            </a:fld>
            <a:endParaRPr lang="en-US" dirty="0"/>
          </a:p>
        </p:txBody>
      </p:sp>
      <p:sp>
        <p:nvSpPr>
          <p:cNvPr id="18" name="Rounded Rectangle 17"/>
          <p:cNvSpPr/>
          <p:nvPr/>
        </p:nvSpPr>
        <p:spPr>
          <a:xfrm>
            <a:off x="1355665" y="2812017"/>
            <a:ext cx="1611329" cy="875646"/>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t>Alignment Free Descriptor 1</a:t>
            </a:r>
          </a:p>
        </p:txBody>
      </p:sp>
      <p:sp>
        <p:nvSpPr>
          <p:cNvPr id="22" name="Rectangle 21"/>
          <p:cNvSpPr/>
          <p:nvPr/>
        </p:nvSpPr>
        <p:spPr>
          <a:xfrm rot="16200000">
            <a:off x="-1456847" y="4388661"/>
            <a:ext cx="3747097" cy="45316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Protein sequence</a:t>
            </a:r>
          </a:p>
        </p:txBody>
      </p:sp>
      <p:sp>
        <p:nvSpPr>
          <p:cNvPr id="33" name="Rounded Rectangle 17">
            <a:extLst>
              <a:ext uri="{FF2B5EF4-FFF2-40B4-BE49-F238E27FC236}">
                <a16:creationId xmlns:a16="http://schemas.microsoft.com/office/drawing/2014/main" id="{FF931FFC-CF3C-4826-82B9-6EF63937E764}"/>
              </a:ext>
            </a:extLst>
          </p:cNvPr>
          <p:cNvSpPr/>
          <p:nvPr/>
        </p:nvSpPr>
        <p:spPr>
          <a:xfrm>
            <a:off x="1355665" y="3969626"/>
            <a:ext cx="1611329" cy="875646"/>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Alignment Free Descriptor 2</a:t>
            </a:r>
          </a:p>
        </p:txBody>
      </p:sp>
      <p:sp>
        <p:nvSpPr>
          <p:cNvPr id="34" name="Rounded Rectangle 17">
            <a:extLst>
              <a:ext uri="{FF2B5EF4-FFF2-40B4-BE49-F238E27FC236}">
                <a16:creationId xmlns:a16="http://schemas.microsoft.com/office/drawing/2014/main" id="{6767E46D-034B-4AD6-B1EB-9BE69271CD8E}"/>
              </a:ext>
            </a:extLst>
          </p:cNvPr>
          <p:cNvSpPr/>
          <p:nvPr/>
        </p:nvSpPr>
        <p:spPr>
          <a:xfrm>
            <a:off x="1359361" y="5496915"/>
            <a:ext cx="1607634" cy="875646"/>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t>Alignment Free Descriptor n</a:t>
            </a:r>
          </a:p>
        </p:txBody>
      </p:sp>
      <p:grpSp>
        <p:nvGrpSpPr>
          <p:cNvPr id="68" name="Group 67">
            <a:extLst>
              <a:ext uri="{FF2B5EF4-FFF2-40B4-BE49-F238E27FC236}">
                <a16:creationId xmlns:a16="http://schemas.microsoft.com/office/drawing/2014/main" id="{E2A7A03D-317C-40E4-9D7F-95D1A1E6BEF8}"/>
              </a:ext>
            </a:extLst>
          </p:cNvPr>
          <p:cNvGrpSpPr/>
          <p:nvPr/>
        </p:nvGrpSpPr>
        <p:grpSpPr>
          <a:xfrm>
            <a:off x="1984619" y="4299894"/>
            <a:ext cx="8262898" cy="1073108"/>
            <a:chOff x="1984619" y="4299894"/>
            <a:chExt cx="8262898" cy="1073108"/>
          </a:xfrm>
        </p:grpSpPr>
        <p:sp>
          <p:nvSpPr>
            <p:cNvPr id="28" name="TextBox 27">
              <a:extLst>
                <a:ext uri="{FF2B5EF4-FFF2-40B4-BE49-F238E27FC236}">
                  <a16:creationId xmlns:a16="http://schemas.microsoft.com/office/drawing/2014/main" id="{DB8425C6-839E-4ED9-ABFB-3068490C4592}"/>
                </a:ext>
              </a:extLst>
            </p:cNvPr>
            <p:cNvSpPr txBox="1"/>
            <p:nvPr/>
          </p:nvSpPr>
          <p:spPr>
            <a:xfrm>
              <a:off x="1984619" y="4829980"/>
              <a:ext cx="433132" cy="523220"/>
            </a:xfrm>
            <a:prstGeom prst="rect">
              <a:avLst/>
            </a:prstGeom>
            <a:noFill/>
          </p:spPr>
          <p:txBody>
            <a:bodyPr wrap="none" rtlCol="0">
              <a:spAutoFit/>
            </a:bodyPr>
            <a:lstStyle/>
            <a:p>
              <a:r>
                <a:rPr lang="en-US" sz="2800" dirty="0"/>
                <a:t>…</a:t>
              </a:r>
            </a:p>
          </p:txBody>
        </p:sp>
        <p:sp>
          <p:nvSpPr>
            <p:cNvPr id="29" name="TextBox 28">
              <a:extLst>
                <a:ext uri="{FF2B5EF4-FFF2-40B4-BE49-F238E27FC236}">
                  <a16:creationId xmlns:a16="http://schemas.microsoft.com/office/drawing/2014/main" id="{8DC0A787-B32F-4C39-864F-4CC440F1B6BE}"/>
                </a:ext>
              </a:extLst>
            </p:cNvPr>
            <p:cNvSpPr txBox="1"/>
            <p:nvPr/>
          </p:nvSpPr>
          <p:spPr>
            <a:xfrm>
              <a:off x="4293100" y="4849782"/>
              <a:ext cx="433132" cy="523220"/>
            </a:xfrm>
            <a:prstGeom prst="rect">
              <a:avLst/>
            </a:prstGeom>
            <a:noFill/>
          </p:spPr>
          <p:txBody>
            <a:bodyPr wrap="none" rtlCol="0">
              <a:spAutoFit/>
            </a:bodyPr>
            <a:lstStyle/>
            <a:p>
              <a:r>
                <a:rPr lang="en-US" sz="2800" dirty="0"/>
                <a:t>…</a:t>
              </a:r>
            </a:p>
          </p:txBody>
        </p:sp>
        <p:sp>
          <p:nvSpPr>
            <p:cNvPr id="43" name="TextBox 42">
              <a:extLst>
                <a:ext uri="{FF2B5EF4-FFF2-40B4-BE49-F238E27FC236}">
                  <a16:creationId xmlns:a16="http://schemas.microsoft.com/office/drawing/2014/main" id="{F228381C-A71B-4FEA-959A-2B418163F5A2}"/>
                </a:ext>
              </a:extLst>
            </p:cNvPr>
            <p:cNvSpPr txBox="1"/>
            <p:nvPr/>
          </p:nvSpPr>
          <p:spPr>
            <a:xfrm>
              <a:off x="9814385" y="4299894"/>
              <a:ext cx="433132" cy="523220"/>
            </a:xfrm>
            <a:prstGeom prst="rect">
              <a:avLst/>
            </a:prstGeom>
            <a:noFill/>
          </p:spPr>
          <p:txBody>
            <a:bodyPr wrap="none" rtlCol="0">
              <a:spAutoFit/>
            </a:bodyPr>
            <a:lstStyle/>
            <a:p>
              <a:r>
                <a:rPr lang="en-US" sz="2800" dirty="0"/>
                <a:t>…</a:t>
              </a:r>
            </a:p>
          </p:txBody>
        </p:sp>
      </p:grpSp>
      <p:grpSp>
        <p:nvGrpSpPr>
          <p:cNvPr id="2" name="Group 1"/>
          <p:cNvGrpSpPr/>
          <p:nvPr/>
        </p:nvGrpSpPr>
        <p:grpSpPr>
          <a:xfrm>
            <a:off x="6235104" y="5224159"/>
            <a:ext cx="5807230" cy="1237026"/>
            <a:chOff x="6235104" y="5224159"/>
            <a:chExt cx="5807230" cy="1237026"/>
          </a:xfrm>
        </p:grpSpPr>
        <p:sp>
          <p:nvSpPr>
            <p:cNvPr id="27" name="Callout: Line 26">
              <a:extLst>
                <a:ext uri="{FF2B5EF4-FFF2-40B4-BE49-F238E27FC236}">
                  <a16:creationId xmlns:a16="http://schemas.microsoft.com/office/drawing/2014/main" id="{89449844-2EB7-49ED-B739-0CA6D9EFCE0E}"/>
                </a:ext>
              </a:extLst>
            </p:cNvPr>
            <p:cNvSpPr/>
            <p:nvPr/>
          </p:nvSpPr>
          <p:spPr>
            <a:xfrm>
              <a:off x="6564520" y="5885744"/>
              <a:ext cx="2166939" cy="575441"/>
            </a:xfrm>
            <a:prstGeom prst="borderCallout1">
              <a:avLst>
                <a:gd name="adj1" fmla="val 46368"/>
                <a:gd name="adj2" fmla="val 99458"/>
                <a:gd name="adj3" fmla="val -59407"/>
                <a:gd name="adj4" fmla="val 119304"/>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Have more information</a:t>
              </a:r>
            </a:p>
          </p:txBody>
        </p:sp>
        <p:sp>
          <p:nvSpPr>
            <p:cNvPr id="41" name="Right Brace 40">
              <a:extLst>
                <a:ext uri="{FF2B5EF4-FFF2-40B4-BE49-F238E27FC236}">
                  <a16:creationId xmlns:a16="http://schemas.microsoft.com/office/drawing/2014/main" id="{BA78D613-BCB9-4418-9A1F-3B2E27002814}"/>
                </a:ext>
              </a:extLst>
            </p:cNvPr>
            <p:cNvSpPr/>
            <p:nvPr/>
          </p:nvSpPr>
          <p:spPr>
            <a:xfrm rot="5400000">
              <a:off x="9054579" y="2404684"/>
              <a:ext cx="168280" cy="5807230"/>
            </a:xfrm>
            <a:prstGeom prst="righ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Callout: Line 25">
            <a:extLst>
              <a:ext uri="{FF2B5EF4-FFF2-40B4-BE49-F238E27FC236}">
                <a16:creationId xmlns:a16="http://schemas.microsoft.com/office/drawing/2014/main" id="{49EDED1D-E522-4B0C-80E5-5D17108E590B}"/>
              </a:ext>
            </a:extLst>
          </p:cNvPr>
          <p:cNvSpPr/>
          <p:nvPr/>
        </p:nvSpPr>
        <p:spPr>
          <a:xfrm>
            <a:off x="9573365" y="2565700"/>
            <a:ext cx="2468969" cy="701894"/>
          </a:xfrm>
          <a:prstGeom prst="borderCallout1">
            <a:avLst>
              <a:gd name="adj1" fmla="val 102128"/>
              <a:gd name="adj2" fmla="val 50335"/>
              <a:gd name="adj3" fmla="val 168578"/>
              <a:gd name="adj4" fmla="val -2067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Still may lose position information</a:t>
            </a:r>
          </a:p>
        </p:txBody>
      </p:sp>
      <p:sp>
        <p:nvSpPr>
          <p:cNvPr id="44" name="Callout: Line 26">
            <a:extLst>
              <a:ext uri="{FF2B5EF4-FFF2-40B4-BE49-F238E27FC236}">
                <a16:creationId xmlns:a16="http://schemas.microsoft.com/office/drawing/2014/main" id="{89449844-2EB7-49ED-B739-0CA6D9EFCE0E}"/>
              </a:ext>
            </a:extLst>
          </p:cNvPr>
          <p:cNvSpPr/>
          <p:nvPr/>
        </p:nvSpPr>
        <p:spPr>
          <a:xfrm>
            <a:off x="9616374" y="5885744"/>
            <a:ext cx="2166939" cy="575441"/>
          </a:xfrm>
          <a:prstGeom prst="borderCallout1">
            <a:avLst>
              <a:gd name="adj1" fmla="val 53510"/>
              <a:gd name="adj2" fmla="val 364"/>
              <a:gd name="adj3" fmla="val -59406"/>
              <a:gd name="adj4" fmla="val -22462"/>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Generated noises (Ong et al., 2007)</a:t>
            </a:r>
          </a:p>
        </p:txBody>
      </p:sp>
      <p:grpSp>
        <p:nvGrpSpPr>
          <p:cNvPr id="71" name="Group 70">
            <a:extLst>
              <a:ext uri="{FF2B5EF4-FFF2-40B4-BE49-F238E27FC236}">
                <a16:creationId xmlns:a16="http://schemas.microsoft.com/office/drawing/2014/main" id="{BA542AB4-F5F4-405B-9F00-BB9C040F5A0C}"/>
              </a:ext>
            </a:extLst>
          </p:cNvPr>
          <p:cNvGrpSpPr/>
          <p:nvPr/>
        </p:nvGrpSpPr>
        <p:grpSpPr>
          <a:xfrm>
            <a:off x="6168453" y="2638431"/>
            <a:ext cx="5807230" cy="1467718"/>
            <a:chOff x="6168453" y="2638431"/>
            <a:chExt cx="5807230" cy="1467718"/>
          </a:xfrm>
        </p:grpSpPr>
        <p:sp>
          <p:nvSpPr>
            <p:cNvPr id="42" name="Right Brace 41">
              <a:extLst>
                <a:ext uri="{FF2B5EF4-FFF2-40B4-BE49-F238E27FC236}">
                  <a16:creationId xmlns:a16="http://schemas.microsoft.com/office/drawing/2014/main" id="{BA78D613-BCB9-4418-9A1F-3B2E27002814}"/>
                </a:ext>
              </a:extLst>
            </p:cNvPr>
            <p:cNvSpPr/>
            <p:nvPr/>
          </p:nvSpPr>
          <p:spPr>
            <a:xfrm rot="5400000" flipH="1">
              <a:off x="8964890" y="1095357"/>
              <a:ext cx="214355" cy="5807230"/>
            </a:xfrm>
            <a:prstGeom prst="righ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Callout: Line 25">
              <a:extLst>
                <a:ext uri="{FF2B5EF4-FFF2-40B4-BE49-F238E27FC236}">
                  <a16:creationId xmlns:a16="http://schemas.microsoft.com/office/drawing/2014/main" id="{49EDED1D-E522-4B0C-80E5-5D17108E590B}"/>
                </a:ext>
              </a:extLst>
            </p:cNvPr>
            <p:cNvSpPr/>
            <p:nvPr/>
          </p:nvSpPr>
          <p:spPr>
            <a:xfrm>
              <a:off x="6276200" y="2638431"/>
              <a:ext cx="2716378" cy="701894"/>
            </a:xfrm>
            <a:prstGeom prst="borderCallout1">
              <a:avLst>
                <a:gd name="adj1" fmla="val 102128"/>
                <a:gd name="adj2" fmla="val 50335"/>
                <a:gd name="adj3" fmla="val 157444"/>
                <a:gd name="adj4" fmla="val 102175"/>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Concatenation of all feature representations</a:t>
              </a:r>
            </a:p>
          </p:txBody>
        </p:sp>
      </p:grpSp>
      <p:grpSp>
        <p:nvGrpSpPr>
          <p:cNvPr id="3" name="Group 2">
            <a:extLst>
              <a:ext uri="{FF2B5EF4-FFF2-40B4-BE49-F238E27FC236}">
                <a16:creationId xmlns:a16="http://schemas.microsoft.com/office/drawing/2014/main" id="{729234B5-F3C3-4A44-BA71-9FCA2D9F81A7}"/>
              </a:ext>
            </a:extLst>
          </p:cNvPr>
          <p:cNvGrpSpPr/>
          <p:nvPr/>
        </p:nvGrpSpPr>
        <p:grpSpPr>
          <a:xfrm>
            <a:off x="643284" y="2745779"/>
            <a:ext cx="7319986" cy="3747096"/>
            <a:chOff x="643284" y="2745779"/>
            <a:chExt cx="7319986" cy="3747096"/>
          </a:xfrm>
        </p:grpSpPr>
        <p:sp>
          <p:nvSpPr>
            <p:cNvPr id="10" name="Right Brace 9">
              <a:extLst>
                <a:ext uri="{FF2B5EF4-FFF2-40B4-BE49-F238E27FC236}">
                  <a16:creationId xmlns:a16="http://schemas.microsoft.com/office/drawing/2014/main" id="{BA78D613-BCB9-4418-9A1F-3B2E27002814}"/>
                </a:ext>
              </a:extLst>
            </p:cNvPr>
            <p:cNvSpPr/>
            <p:nvPr/>
          </p:nvSpPr>
          <p:spPr>
            <a:xfrm>
              <a:off x="5549513" y="2745779"/>
              <a:ext cx="345697" cy="3747096"/>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6" name="Group 65">
              <a:extLst>
                <a:ext uri="{FF2B5EF4-FFF2-40B4-BE49-F238E27FC236}">
                  <a16:creationId xmlns:a16="http://schemas.microsoft.com/office/drawing/2014/main" id="{C87DA654-6453-4810-BBE2-5693F326051F}"/>
                </a:ext>
              </a:extLst>
            </p:cNvPr>
            <p:cNvGrpSpPr/>
            <p:nvPr/>
          </p:nvGrpSpPr>
          <p:grpSpPr>
            <a:xfrm>
              <a:off x="643284" y="2810381"/>
              <a:ext cx="7319986" cy="2281209"/>
              <a:chOff x="643284" y="2810381"/>
              <a:chExt cx="7319986" cy="2281209"/>
            </a:xfrm>
          </p:grpSpPr>
          <p:sp>
            <p:nvSpPr>
              <p:cNvPr id="23" name="Rectangle 22"/>
              <p:cNvSpPr/>
              <p:nvPr/>
            </p:nvSpPr>
            <p:spPr>
              <a:xfrm>
                <a:off x="3542267" y="2810381"/>
                <a:ext cx="1914295" cy="875646"/>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t>Feature representation 1</a:t>
                </a:r>
              </a:p>
            </p:txBody>
          </p:sp>
          <p:sp>
            <p:nvSpPr>
              <p:cNvPr id="37" name="Down Arrow 6">
                <a:extLst>
                  <a:ext uri="{FF2B5EF4-FFF2-40B4-BE49-F238E27FC236}">
                    <a16:creationId xmlns:a16="http://schemas.microsoft.com/office/drawing/2014/main" id="{83EA4BEB-75E0-4C47-850E-7E99B5AC0D52}"/>
                  </a:ext>
                </a:extLst>
              </p:cNvPr>
              <p:cNvSpPr/>
              <p:nvPr/>
            </p:nvSpPr>
            <p:spPr>
              <a:xfrm rot="16200000">
                <a:off x="3016018" y="3142471"/>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AA4757F-B794-4CDC-A7A0-BD3B1F910196}"/>
                  </a:ext>
                </a:extLst>
              </p:cNvPr>
              <p:cNvSpPr/>
              <p:nvPr/>
            </p:nvSpPr>
            <p:spPr>
              <a:xfrm>
                <a:off x="6168453" y="4172435"/>
                <a:ext cx="1794817" cy="919155"/>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t>Feature representation 1</a:t>
                </a:r>
              </a:p>
            </p:txBody>
          </p:sp>
          <p:cxnSp>
            <p:nvCxnSpPr>
              <p:cNvPr id="46" name="Straight Connector 45">
                <a:extLst>
                  <a:ext uri="{FF2B5EF4-FFF2-40B4-BE49-F238E27FC236}">
                    <a16:creationId xmlns:a16="http://schemas.microsoft.com/office/drawing/2014/main" id="{15FC1A95-79DF-4492-8418-1D5520CE4E8D}"/>
                  </a:ext>
                </a:extLst>
              </p:cNvPr>
              <p:cNvCxnSpPr>
                <a:cxnSpLocks/>
                <a:stCxn id="22" idx="2"/>
                <a:endCxn id="18" idx="1"/>
              </p:cNvCxnSpPr>
              <p:nvPr/>
            </p:nvCxnSpPr>
            <p:spPr>
              <a:xfrm flipV="1">
                <a:off x="643284" y="3249840"/>
                <a:ext cx="712381" cy="1365403"/>
              </a:xfrm>
              <a:prstGeom prst="line">
                <a:avLst/>
              </a:prstGeom>
              <a:ln w="76200">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grpSp>
      <p:grpSp>
        <p:nvGrpSpPr>
          <p:cNvPr id="70" name="Group 69">
            <a:extLst>
              <a:ext uri="{FF2B5EF4-FFF2-40B4-BE49-F238E27FC236}">
                <a16:creationId xmlns:a16="http://schemas.microsoft.com/office/drawing/2014/main" id="{A277DE8E-F803-4AF2-A5BA-C72A0BEA643E}"/>
              </a:ext>
            </a:extLst>
          </p:cNvPr>
          <p:cNvGrpSpPr/>
          <p:nvPr/>
        </p:nvGrpSpPr>
        <p:grpSpPr>
          <a:xfrm>
            <a:off x="643284" y="4177545"/>
            <a:ext cx="11399050" cy="2195015"/>
            <a:chOff x="643284" y="4177545"/>
            <a:chExt cx="11399050" cy="2195015"/>
          </a:xfrm>
        </p:grpSpPr>
        <p:sp>
          <p:nvSpPr>
            <p:cNvPr id="25" name="Rectangle 24"/>
            <p:cNvSpPr/>
            <p:nvPr/>
          </p:nvSpPr>
          <p:spPr>
            <a:xfrm>
              <a:off x="3542267" y="5496915"/>
              <a:ext cx="1908769" cy="875645"/>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t>Feature representation n</a:t>
              </a:r>
            </a:p>
          </p:txBody>
        </p:sp>
        <p:sp>
          <p:nvSpPr>
            <p:cNvPr id="36" name="Down Arrow 6">
              <a:extLst>
                <a:ext uri="{FF2B5EF4-FFF2-40B4-BE49-F238E27FC236}">
                  <a16:creationId xmlns:a16="http://schemas.microsoft.com/office/drawing/2014/main" id="{7D31D226-2E74-4B98-AE1D-320ADC377D74}"/>
                </a:ext>
              </a:extLst>
            </p:cNvPr>
            <p:cNvSpPr/>
            <p:nvPr/>
          </p:nvSpPr>
          <p:spPr>
            <a:xfrm rot="16200000">
              <a:off x="3016018" y="5827369"/>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91849F6-FF30-4DFC-8836-CA07826E8693}"/>
                </a:ext>
              </a:extLst>
            </p:cNvPr>
            <p:cNvSpPr/>
            <p:nvPr/>
          </p:nvSpPr>
          <p:spPr>
            <a:xfrm>
              <a:off x="10247517" y="4177545"/>
              <a:ext cx="1794817" cy="924265"/>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t>Feature representation n</a:t>
              </a:r>
            </a:p>
          </p:txBody>
        </p:sp>
        <p:cxnSp>
          <p:nvCxnSpPr>
            <p:cNvPr id="47" name="Straight Connector 46">
              <a:extLst>
                <a:ext uri="{FF2B5EF4-FFF2-40B4-BE49-F238E27FC236}">
                  <a16:creationId xmlns:a16="http://schemas.microsoft.com/office/drawing/2014/main" id="{843F019D-69BE-47EC-9B99-81E1C9D9D939}"/>
                </a:ext>
              </a:extLst>
            </p:cNvPr>
            <p:cNvCxnSpPr>
              <a:cxnSpLocks/>
              <a:stCxn id="22" idx="2"/>
              <a:endCxn id="34" idx="1"/>
            </p:cNvCxnSpPr>
            <p:nvPr/>
          </p:nvCxnSpPr>
          <p:spPr>
            <a:xfrm>
              <a:off x="643284" y="4615243"/>
              <a:ext cx="716077" cy="1319495"/>
            </a:xfrm>
            <a:prstGeom prst="line">
              <a:avLst/>
            </a:prstGeom>
            <a:ln w="76200">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grpSp>
        <p:nvGrpSpPr>
          <p:cNvPr id="67" name="Group 66">
            <a:extLst>
              <a:ext uri="{FF2B5EF4-FFF2-40B4-BE49-F238E27FC236}">
                <a16:creationId xmlns:a16="http://schemas.microsoft.com/office/drawing/2014/main" id="{7AB51DDB-AA75-4413-BD2A-1A3632E00E11}"/>
              </a:ext>
            </a:extLst>
          </p:cNvPr>
          <p:cNvGrpSpPr/>
          <p:nvPr/>
        </p:nvGrpSpPr>
        <p:grpSpPr>
          <a:xfrm>
            <a:off x="643284" y="3969626"/>
            <a:ext cx="9154966" cy="1127074"/>
            <a:chOff x="643284" y="3969626"/>
            <a:chExt cx="9154966" cy="1127074"/>
          </a:xfrm>
        </p:grpSpPr>
        <p:sp>
          <p:nvSpPr>
            <p:cNvPr id="21" name="Rectangle 20"/>
            <p:cNvSpPr/>
            <p:nvPr/>
          </p:nvSpPr>
          <p:spPr>
            <a:xfrm>
              <a:off x="3542268" y="3969626"/>
              <a:ext cx="1908769" cy="87564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Feature representation 2</a:t>
              </a:r>
            </a:p>
          </p:txBody>
        </p:sp>
        <p:sp>
          <p:nvSpPr>
            <p:cNvPr id="35" name="Down Arrow 6">
              <a:extLst>
                <a:ext uri="{FF2B5EF4-FFF2-40B4-BE49-F238E27FC236}">
                  <a16:creationId xmlns:a16="http://schemas.microsoft.com/office/drawing/2014/main" id="{6FF6CD5B-B516-4B92-BED0-99B70F40025E}"/>
                </a:ext>
              </a:extLst>
            </p:cNvPr>
            <p:cNvSpPr/>
            <p:nvPr/>
          </p:nvSpPr>
          <p:spPr>
            <a:xfrm rot="16200000">
              <a:off x="3016018" y="4260591"/>
              <a:ext cx="524869"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B821240-5070-41B8-ACEC-AF90C9333E04}"/>
                </a:ext>
              </a:extLst>
            </p:cNvPr>
            <p:cNvSpPr/>
            <p:nvPr/>
          </p:nvSpPr>
          <p:spPr>
            <a:xfrm>
              <a:off x="8003433" y="4177545"/>
              <a:ext cx="1794817" cy="91915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Feature representation 2</a:t>
              </a:r>
            </a:p>
          </p:txBody>
        </p:sp>
        <p:cxnSp>
          <p:nvCxnSpPr>
            <p:cNvPr id="48" name="Straight Connector 47">
              <a:extLst>
                <a:ext uri="{FF2B5EF4-FFF2-40B4-BE49-F238E27FC236}">
                  <a16:creationId xmlns:a16="http://schemas.microsoft.com/office/drawing/2014/main" id="{986840B7-F311-42D3-93B4-928F8C9B441F}"/>
                </a:ext>
              </a:extLst>
            </p:cNvPr>
            <p:cNvCxnSpPr>
              <a:cxnSpLocks/>
              <a:stCxn id="22" idx="2"/>
              <a:endCxn id="33" idx="1"/>
            </p:cNvCxnSpPr>
            <p:nvPr/>
          </p:nvCxnSpPr>
          <p:spPr>
            <a:xfrm flipV="1">
              <a:off x="643284" y="4407449"/>
              <a:ext cx="712381" cy="207794"/>
            </a:xfrm>
            <a:prstGeom prst="line">
              <a:avLst/>
            </a:prstGeom>
            <a:ln w="76200">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405498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23326</TotalTime>
  <Words>4057</Words>
  <Application>Microsoft Office PowerPoint</Application>
  <PresentationFormat>Widescreen</PresentationFormat>
  <Paragraphs>901</Paragraphs>
  <Slides>35</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Cambria Math</vt:lpstr>
      <vt:lpstr>Courier New</vt:lpstr>
      <vt:lpstr>Franklin Gothic Heavy</vt:lpstr>
      <vt:lpstr>Times New Roman</vt:lpstr>
      <vt:lpstr>Wingdings</vt:lpstr>
      <vt:lpstr>Office Theme</vt:lpstr>
      <vt:lpstr>Effect of Features Generated from Adjacent and Overlapped Segments in Protein Sequence Classification</vt:lpstr>
      <vt:lpstr>Outline</vt:lpstr>
      <vt:lpstr>Introduction</vt:lpstr>
      <vt:lpstr>Protein Sequence Classification in Bioinformatics</vt:lpstr>
      <vt:lpstr>Protein Descriptor</vt:lpstr>
      <vt:lpstr>Strength &amp; Limitation: Alignment-based Descriptor</vt:lpstr>
      <vt:lpstr>Strength &amp; Limitation: Alignment Free Descriptor 1/2</vt:lpstr>
      <vt:lpstr>Strength &amp; Weakness: Alignment Free Descriptor 2/2</vt:lpstr>
      <vt:lpstr>What has been done? 1/2</vt:lpstr>
      <vt:lpstr>What has been done? 2/2</vt:lpstr>
      <vt:lpstr>What has not been done?</vt:lpstr>
      <vt:lpstr>Number of Segment</vt:lpstr>
      <vt:lpstr>Motivation </vt:lpstr>
      <vt:lpstr>Method</vt:lpstr>
      <vt:lpstr>Flowchart </vt:lpstr>
      <vt:lpstr>Experimental Design </vt:lpstr>
      <vt:lpstr>Sanity check of the amino acid types</vt:lpstr>
      <vt:lpstr>Generate additional segments</vt:lpstr>
      <vt:lpstr>Construct feature representation 1/2</vt:lpstr>
      <vt:lpstr>Construct feature representation 2/2</vt:lpstr>
      <vt:lpstr>How to retrieve rich position &amp; sequence information?</vt:lpstr>
      <vt:lpstr>Classification</vt:lpstr>
      <vt:lpstr>Classification: Feature Selection Implementation</vt:lpstr>
      <vt:lpstr>Experiments &amp; Results</vt:lpstr>
      <vt:lpstr>Datasets 1/2</vt:lpstr>
      <vt:lpstr>Datasets 2/2</vt:lpstr>
      <vt:lpstr>Result: Classification of Nuclear Receptors 1/2</vt:lpstr>
      <vt:lpstr>Result: Classification of Nuclear Receptors 2/2</vt:lpstr>
      <vt:lpstr>Result: Protein Family Classification</vt:lpstr>
      <vt:lpstr>Result: Cell-Penetrating Peptides Prediction 1/2</vt:lpstr>
      <vt:lpstr>Result: Cell-Penetrating Peptides Prediction 2/2</vt:lpstr>
      <vt:lpstr>Summary  &amp; Future Works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Reza Faisal</dc:creator>
  <cp:lastModifiedBy>M Reza Faisal</cp:lastModifiedBy>
  <cp:revision>1213</cp:revision>
  <cp:lastPrinted>2018-06-04T07:09:03Z</cp:lastPrinted>
  <dcterms:created xsi:type="dcterms:W3CDTF">2018-04-29T04:16:17Z</dcterms:created>
  <dcterms:modified xsi:type="dcterms:W3CDTF">2018-08-06T02:21:44Z</dcterms:modified>
</cp:coreProperties>
</file>