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307C-D32C-4845-B1A8-BD35006AC84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3493430-78A8-4B03-A80F-7724EDCC4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4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307C-D32C-4845-B1A8-BD35006AC84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3430-78A8-4B03-A80F-7724EDCC4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0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307C-D32C-4845-B1A8-BD35006AC84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3430-78A8-4B03-A80F-7724EDCC4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307C-D32C-4845-B1A8-BD35006AC84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3430-78A8-4B03-A80F-7724EDCC4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7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342307C-D32C-4845-B1A8-BD35006AC84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3493430-78A8-4B03-A80F-7724EDCC4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0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307C-D32C-4845-B1A8-BD35006AC84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3430-78A8-4B03-A80F-7724EDCC4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4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307C-D32C-4845-B1A8-BD35006AC84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3430-78A8-4B03-A80F-7724EDCC4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2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307C-D32C-4845-B1A8-BD35006AC84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3430-78A8-4B03-A80F-7724EDCC4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4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307C-D32C-4845-B1A8-BD35006AC84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3430-78A8-4B03-A80F-7724EDCC4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1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307C-D32C-4845-B1A8-BD35006AC84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3430-78A8-4B03-A80F-7724EDCC4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4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307C-D32C-4845-B1A8-BD35006AC849}" type="datetimeFigureOut">
              <a:rPr lang="en-US" smtClean="0"/>
              <a:t>8/29/2022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3430-78A8-4B03-A80F-7724EDCC4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6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342307C-D32C-4845-B1A8-BD35006AC84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3493430-78A8-4B03-A80F-7724EDCC4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2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WEEK 1 -DAY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Flowchart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69848" y="4924044"/>
            <a:ext cx="7891272" cy="106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: </a:t>
            </a:r>
          </a:p>
          <a:p>
            <a:r>
              <a:rPr lang="en-US" dirty="0" smtClean="0"/>
              <a:t>Reza </a:t>
            </a:r>
            <a:r>
              <a:rPr lang="en-US" dirty="0" err="1" smtClean="0"/>
              <a:t>Fauzan</a:t>
            </a:r>
            <a:r>
              <a:rPr lang="en-US" dirty="0" smtClean="0"/>
              <a:t> Akbar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8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1" y="248195"/>
            <a:ext cx="11416938" cy="6113416"/>
          </a:xfrm>
        </p:spPr>
        <p:txBody>
          <a:bodyPr>
            <a:normAutofit fontScale="92500"/>
          </a:bodyPr>
          <a:lstStyle/>
          <a:p>
            <a:pPr marL="457200" indent="-457200" algn="l">
              <a:buAutoNum type="arabicPeriod"/>
            </a:pP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implementing </a:t>
            </a:r>
            <a:r>
              <a:rPr lang="en-US" dirty="0" err="1" smtClean="0"/>
              <a:t>algoritma</a:t>
            </a:r>
            <a:endParaRPr lang="en-US" dirty="0" smtClean="0"/>
          </a:p>
          <a:p>
            <a:pPr algn="l"/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proses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tahapan</a:t>
            </a:r>
            <a:r>
              <a:rPr lang="en-US" dirty="0" smtClean="0"/>
              <a:t> (</a:t>
            </a:r>
            <a:r>
              <a:rPr lang="en-US" dirty="0" err="1" smtClean="0"/>
              <a:t>langkah-langkah</a:t>
            </a:r>
            <a:r>
              <a:rPr lang="en-US" dirty="0" smtClean="0"/>
              <a:t>)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intruksi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berurutan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bertahap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memecahkan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	</a:t>
            </a:r>
          </a:p>
          <a:p>
            <a:pPr algn="l"/>
            <a:r>
              <a:rPr lang="en-US" dirty="0" smtClean="0"/>
              <a:t>	</a:t>
            </a:r>
            <a:r>
              <a:rPr lang="en-US" dirty="0" err="1" smtClean="0"/>
              <a:t>Contohnya</a:t>
            </a:r>
            <a:r>
              <a:rPr lang="en-US" dirty="0" smtClean="0"/>
              <a:t> :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Menyalakan</a:t>
            </a:r>
            <a:r>
              <a:rPr lang="en-US" dirty="0" smtClean="0"/>
              <a:t> TV</a:t>
            </a:r>
          </a:p>
          <a:p>
            <a:pPr algn="l"/>
            <a:r>
              <a:rPr lang="en-US" dirty="0" smtClean="0"/>
              <a:t>	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menyalakan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TV </a:t>
            </a:r>
            <a:r>
              <a:rPr lang="en-US" dirty="0" err="1" smtClean="0"/>
              <a:t>tentu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tahapan</a:t>
            </a:r>
            <a:r>
              <a:rPr lang="en-US" dirty="0" smtClean="0"/>
              <a:t> demi 	</a:t>
            </a:r>
            <a:r>
              <a:rPr lang="en-US" dirty="0" err="1" smtClean="0"/>
              <a:t>tahapan</a:t>
            </a:r>
            <a:r>
              <a:rPr lang="en-US" dirty="0" smtClean="0"/>
              <a:t> agar TV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menyala</a:t>
            </a:r>
            <a:r>
              <a:rPr lang="en-US" dirty="0" smtClean="0"/>
              <a:t>. </a:t>
            </a:r>
            <a:endParaRPr lang="en-US" dirty="0"/>
          </a:p>
          <a:p>
            <a:pPr marL="1828800" lvl="3" indent="-457200" algn="l">
              <a:buAutoNum type="arabicPeriod"/>
            </a:pPr>
            <a:r>
              <a:rPr lang="en-US" dirty="0" err="1" smtClean="0"/>
              <a:t>Mulai</a:t>
            </a:r>
            <a:endParaRPr lang="en-US" dirty="0" smtClean="0"/>
          </a:p>
          <a:p>
            <a:pPr marL="1828800" lvl="3" indent="-457200" algn="l">
              <a:buAutoNum type="arabicPeriod"/>
            </a:pP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> TV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listrik</a:t>
            </a:r>
            <a:endParaRPr lang="en-US" dirty="0" smtClean="0"/>
          </a:p>
          <a:p>
            <a:pPr marL="1828800" lvl="3" indent="-457200" algn="l">
              <a:buAutoNum type="arabicPeriod"/>
            </a:pPr>
            <a:r>
              <a:rPr lang="en-US" dirty="0" err="1" smtClean="0"/>
              <a:t>Menekan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On </a:t>
            </a:r>
            <a:r>
              <a:rPr lang="en-US" dirty="0" err="1" smtClean="0"/>
              <a:t>pada</a:t>
            </a:r>
            <a:r>
              <a:rPr lang="en-US" dirty="0" smtClean="0"/>
              <a:t> TV</a:t>
            </a:r>
          </a:p>
          <a:p>
            <a:pPr marL="1828800" lvl="3" indent="-457200" algn="l">
              <a:buAutoNum type="arabicPeriod"/>
            </a:pPr>
            <a:r>
              <a:rPr lang="en-US" dirty="0" err="1" smtClean="0"/>
              <a:t>Selesai</a:t>
            </a:r>
            <a:endParaRPr lang="en-US" dirty="0"/>
          </a:p>
          <a:p>
            <a:pPr algn="l"/>
            <a:r>
              <a:rPr lang="en-US" dirty="0" err="1" smtClean="0"/>
              <a:t>Bayangkan</a:t>
            </a:r>
            <a:r>
              <a:rPr lang="en-US" dirty="0" smtClean="0"/>
              <a:t>,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jadinya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melewati</a:t>
            </a:r>
            <a:r>
              <a:rPr lang="en-US" dirty="0" smtClean="0"/>
              <a:t> </a:t>
            </a:r>
            <a:r>
              <a:rPr lang="en-US" dirty="0" err="1" smtClean="0"/>
              <a:t>intruksi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intruksi</a:t>
            </a:r>
            <a:r>
              <a:rPr lang="en-US" dirty="0" smtClean="0"/>
              <a:t> </a:t>
            </a:r>
            <a:r>
              <a:rPr lang="en-US" dirty="0" err="1" smtClean="0"/>
              <a:t>ketiga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menekan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On </a:t>
            </a:r>
            <a:r>
              <a:rPr lang="en-US" dirty="0" err="1" smtClean="0"/>
              <a:t>pada</a:t>
            </a:r>
            <a:r>
              <a:rPr lang="en-US" dirty="0" smtClean="0"/>
              <a:t> TV. </a:t>
            </a:r>
            <a:r>
              <a:rPr lang="en-US" dirty="0" err="1" smtClean="0"/>
              <a:t>Apakah</a:t>
            </a:r>
            <a:r>
              <a:rPr lang="en-US" dirty="0" smtClean="0"/>
              <a:t> TV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menyala</a:t>
            </a:r>
            <a:r>
              <a:rPr lang="en-US" dirty="0" smtClean="0"/>
              <a:t>? </a:t>
            </a:r>
            <a:r>
              <a:rPr lang="en-US" dirty="0" err="1" smtClean="0"/>
              <a:t>Pastinya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, </a:t>
            </a:r>
            <a:r>
              <a:rPr lang="en-US" dirty="0" err="1" smtClean="0"/>
              <a:t>mau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</a:t>
            </a:r>
            <a:r>
              <a:rPr lang="en-US" dirty="0" err="1" smtClean="0"/>
              <a:t>apapun</a:t>
            </a:r>
            <a:r>
              <a:rPr lang="en-US" dirty="0" smtClean="0"/>
              <a:t> </a:t>
            </a:r>
            <a:r>
              <a:rPr lang="en-US" dirty="0" err="1" smtClean="0"/>
              <a:t>menekan</a:t>
            </a:r>
            <a:r>
              <a:rPr lang="en-US" dirty="0" smtClean="0"/>
              <a:t> </a:t>
            </a:r>
            <a:r>
              <a:rPr lang="en-US" dirty="0" err="1" smtClean="0"/>
              <a:t>tombolnya</a:t>
            </a:r>
            <a:r>
              <a:rPr lang="en-US" dirty="0" smtClean="0"/>
              <a:t>, TV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menyala</a:t>
            </a:r>
            <a:r>
              <a:rPr lang="en-US" dirty="0" smtClean="0"/>
              <a:t>. </a:t>
            </a:r>
            <a:r>
              <a:rPr lang="en-US" dirty="0" err="1" smtClean="0"/>
              <a:t>karena</a:t>
            </a:r>
            <a:r>
              <a:rPr lang="en-US" dirty="0" smtClean="0"/>
              <a:t> TV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aliran</a:t>
            </a:r>
            <a:r>
              <a:rPr lang="en-US" dirty="0" smtClean="0"/>
              <a:t> </a:t>
            </a:r>
            <a:r>
              <a:rPr lang="en-US" dirty="0" err="1" smtClean="0"/>
              <a:t>listrik</a:t>
            </a:r>
            <a:r>
              <a:rPr lang="en-US" dirty="0" smtClean="0"/>
              <a:t> agar TV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menyala</a:t>
            </a:r>
            <a:r>
              <a:rPr lang="en-US" dirty="0" smtClean="0"/>
              <a:t>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Dari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terpecahkan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349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1" y="234748"/>
            <a:ext cx="11416938" cy="6113416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2. Flowchart </a:t>
            </a:r>
          </a:p>
          <a:p>
            <a:pPr algn="l"/>
            <a:r>
              <a:rPr lang="en-US" sz="1800" dirty="0" smtClean="0"/>
              <a:t>Flowchart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dirty="0" err="1" smtClean="0"/>
              <a:t>sebuah</a:t>
            </a:r>
            <a:r>
              <a:rPr lang="en-US" sz="1800" dirty="0" smtClean="0"/>
              <a:t> diagram yang </a:t>
            </a:r>
            <a:r>
              <a:rPr lang="en-US" sz="1800" dirty="0" err="1" smtClean="0"/>
              <a:t>menjelaskan</a:t>
            </a:r>
            <a:r>
              <a:rPr lang="en-US" sz="1800" dirty="0" smtClean="0"/>
              <a:t> </a:t>
            </a:r>
            <a:r>
              <a:rPr lang="en-US" sz="1800" dirty="0" err="1" smtClean="0"/>
              <a:t>urutan</a:t>
            </a:r>
            <a:r>
              <a:rPr lang="en-US" sz="1800" dirty="0" smtClean="0"/>
              <a:t> </a:t>
            </a:r>
            <a:r>
              <a:rPr lang="en-US" sz="1800" dirty="0" err="1" smtClean="0"/>
              <a:t>alur</a:t>
            </a:r>
            <a:r>
              <a:rPr lang="en-US" sz="1800" dirty="0"/>
              <a:t> </a:t>
            </a:r>
            <a:r>
              <a:rPr lang="en-US" sz="1800" dirty="0" err="1" smtClean="0"/>
              <a:t>atau</a:t>
            </a:r>
            <a:r>
              <a:rPr lang="en-US" sz="1800" dirty="0" smtClean="0"/>
              <a:t> proses </a:t>
            </a:r>
            <a:r>
              <a:rPr lang="en-US" sz="1800" dirty="0" err="1" smtClean="0"/>
              <a:t>secara</a:t>
            </a:r>
            <a:r>
              <a:rPr lang="en-US" sz="1800" dirty="0"/>
              <a:t> </a:t>
            </a:r>
            <a:r>
              <a:rPr lang="en-US" sz="1800" dirty="0" err="1" smtClean="0"/>
              <a:t>bertahap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detail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sebuah</a:t>
            </a:r>
            <a:r>
              <a:rPr lang="en-US" sz="1800" dirty="0" smtClean="0"/>
              <a:t> </a:t>
            </a:r>
            <a:r>
              <a:rPr lang="en-US" sz="1800" dirty="0" err="1" smtClean="0"/>
              <a:t>proram</a:t>
            </a:r>
            <a:r>
              <a:rPr lang="en-US" sz="1800" dirty="0" smtClean="0"/>
              <a:t>,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tujuan</a:t>
            </a:r>
            <a:r>
              <a:rPr lang="en-US" sz="1800" dirty="0" smtClean="0"/>
              <a:t> </a:t>
            </a:r>
            <a:r>
              <a:rPr lang="en-US" sz="1800" dirty="0" err="1" smtClean="0"/>
              <a:t>menerjemahkan</a:t>
            </a:r>
            <a:r>
              <a:rPr lang="en-US" sz="1800" dirty="0" smtClean="0"/>
              <a:t> proses </a:t>
            </a:r>
            <a:r>
              <a:rPr lang="en-US" sz="1800" dirty="0" err="1" smtClean="0"/>
              <a:t>berjalannya</a:t>
            </a:r>
            <a:r>
              <a:rPr lang="en-US" sz="1800" dirty="0" smtClean="0"/>
              <a:t> </a:t>
            </a:r>
            <a:r>
              <a:rPr lang="en-US" sz="1800" dirty="0" err="1" smtClean="0"/>
              <a:t>sebuah</a:t>
            </a:r>
            <a:r>
              <a:rPr lang="en-US" sz="1800" dirty="0" smtClean="0"/>
              <a:t> program agar </a:t>
            </a:r>
            <a:r>
              <a:rPr lang="en-US" sz="1800" dirty="0" err="1" smtClean="0"/>
              <a:t>mudah</a:t>
            </a:r>
            <a:r>
              <a:rPr lang="en-US" sz="1800" dirty="0" smtClean="0"/>
              <a:t> </a:t>
            </a:r>
            <a:r>
              <a:rPr lang="en-US" sz="1800" dirty="0" err="1" smtClean="0"/>
              <a:t>dipahami</a:t>
            </a:r>
            <a:r>
              <a:rPr lang="en-US" sz="1800" dirty="0" smtClean="0"/>
              <a:t> </a:t>
            </a:r>
            <a:r>
              <a:rPr lang="en-US" sz="1800" dirty="0" err="1" smtClean="0"/>
              <a:t>oleh</a:t>
            </a:r>
            <a:r>
              <a:rPr lang="en-US" sz="1800" dirty="0" smtClean="0"/>
              <a:t> </a:t>
            </a:r>
            <a:r>
              <a:rPr lang="en-US" sz="1800" dirty="0" err="1" smtClean="0"/>
              <a:t>semua</a:t>
            </a:r>
            <a:r>
              <a:rPr lang="en-US" sz="1800" dirty="0" smtClean="0"/>
              <a:t> orang. </a:t>
            </a:r>
            <a:r>
              <a:rPr lang="en-US" sz="1800" dirty="0" err="1" smtClean="0"/>
              <a:t>Selain</a:t>
            </a:r>
            <a:r>
              <a:rPr lang="en-US" sz="1800" dirty="0" smtClean="0"/>
              <a:t> </a:t>
            </a:r>
            <a:r>
              <a:rPr lang="en-US" sz="1800" dirty="0" err="1" smtClean="0"/>
              <a:t>itu</a:t>
            </a:r>
            <a:r>
              <a:rPr lang="en-US" sz="1800" dirty="0" smtClean="0"/>
              <a:t>,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menyederhanakan</a:t>
            </a:r>
            <a:r>
              <a:rPr lang="en-US" sz="1800" dirty="0" smtClean="0"/>
              <a:t> </a:t>
            </a:r>
            <a:r>
              <a:rPr lang="en-US" sz="1800" dirty="0" err="1" smtClean="0"/>
              <a:t>prosedur</a:t>
            </a:r>
            <a:r>
              <a:rPr lang="en-US" sz="1800" dirty="0" smtClean="0"/>
              <a:t> agar </a:t>
            </a:r>
            <a:r>
              <a:rPr lang="en-US" sz="1800" dirty="0" err="1" smtClean="0"/>
              <a:t>memudahkan</a:t>
            </a:r>
            <a:r>
              <a:rPr lang="en-US" sz="1800" dirty="0" smtClean="0"/>
              <a:t> </a:t>
            </a:r>
            <a:r>
              <a:rPr lang="en-US" sz="1800" dirty="0" err="1" smtClean="0"/>
              <a:t>pemahaman</a:t>
            </a:r>
            <a:r>
              <a:rPr lang="en-US" sz="1800" dirty="0" smtClean="0"/>
              <a:t> </a:t>
            </a:r>
            <a:r>
              <a:rPr lang="en-US" sz="1800" dirty="0" err="1" smtClean="0"/>
              <a:t>terhadap</a:t>
            </a:r>
            <a:r>
              <a:rPr lang="en-US" sz="1800" dirty="0" smtClean="0"/>
              <a:t> </a:t>
            </a:r>
            <a:r>
              <a:rPr lang="en-US" sz="1800" dirty="0" err="1" smtClean="0"/>
              <a:t>suatu</a:t>
            </a:r>
            <a:r>
              <a:rPr lang="en-US" sz="1800" dirty="0" smtClean="0"/>
              <a:t> </a:t>
            </a:r>
            <a:r>
              <a:rPr lang="en-US" sz="1800" dirty="0" err="1" smtClean="0"/>
              <a:t>informasi</a:t>
            </a:r>
            <a:r>
              <a:rPr lang="en-US" sz="1800" dirty="0" smtClean="0"/>
              <a:t>.</a:t>
            </a:r>
          </a:p>
          <a:p>
            <a:pPr algn="l"/>
            <a:r>
              <a:rPr lang="en-US" sz="1600" dirty="0" err="1" smtClean="0"/>
              <a:t>Contohnya</a:t>
            </a:r>
            <a:r>
              <a:rPr lang="en-US" sz="1600" dirty="0" smtClean="0"/>
              <a:t> : Program </a:t>
            </a:r>
            <a:r>
              <a:rPr lang="en-US" sz="1600" dirty="0" err="1" smtClean="0"/>
              <a:t>bilangan</a:t>
            </a:r>
            <a:r>
              <a:rPr lang="en-US" sz="1600" dirty="0" smtClean="0"/>
              <a:t> </a:t>
            </a:r>
            <a:r>
              <a:rPr lang="en-US" sz="1600" dirty="0" err="1" smtClean="0"/>
              <a:t>ganjil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genap</a:t>
            </a:r>
            <a:endParaRPr lang="en-US" sz="1600" dirty="0"/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ganjilGenap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printGenapGajil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for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printGenapGajil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if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 2 == 0) {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console.log(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} else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console.log(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ganjil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ganjilGenap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(100);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 smtClean="0">
                <a:latin typeface="Rockwell (Body)"/>
                <a:cs typeface="Times New Roman" panose="02020603050405020304" pitchFamily="18" charset="0"/>
              </a:rPr>
              <a:t>Jika</a:t>
            </a:r>
            <a:r>
              <a:rPr lang="en-US" sz="1800" dirty="0" smtClean="0">
                <a:latin typeface="Rockwell (Body)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Rockwell (Body)"/>
                <a:cs typeface="Times New Roman" panose="02020603050405020304" pitchFamily="18" charset="0"/>
              </a:rPr>
              <a:t>kita</a:t>
            </a:r>
            <a:r>
              <a:rPr lang="en-US" sz="1800" dirty="0" smtClean="0">
                <a:latin typeface="Rockwell (Body)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Rockwell (Body)"/>
                <a:cs typeface="Times New Roman" panose="02020603050405020304" pitchFamily="18" charset="0"/>
              </a:rPr>
              <a:t>ingin</a:t>
            </a:r>
            <a:r>
              <a:rPr lang="en-US" sz="1800" dirty="0" smtClean="0">
                <a:latin typeface="Rockwell (Body)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Rockwell (Body)"/>
                <a:cs typeface="Times New Roman" panose="02020603050405020304" pitchFamily="18" charset="0"/>
              </a:rPr>
              <a:t>menjelaskan</a:t>
            </a:r>
            <a:r>
              <a:rPr lang="en-US" sz="1800" dirty="0" smtClean="0">
                <a:latin typeface="Rockwell (Body)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Rockwell (Body)"/>
                <a:cs typeface="Times New Roman" panose="02020603050405020304" pitchFamily="18" charset="0"/>
              </a:rPr>
              <a:t>suatu</a:t>
            </a:r>
            <a:r>
              <a:rPr lang="en-US" sz="1800" dirty="0" smtClean="0">
                <a:latin typeface="Rockwell (Body)"/>
                <a:cs typeface="Times New Roman" panose="02020603050405020304" pitchFamily="18" charset="0"/>
              </a:rPr>
              <a:t> program </a:t>
            </a:r>
            <a:r>
              <a:rPr lang="en-US" sz="1800" dirty="0" err="1" smtClean="0">
                <a:latin typeface="Rockwell (Body)"/>
                <a:cs typeface="Times New Roman" panose="02020603050405020304" pitchFamily="18" charset="0"/>
              </a:rPr>
              <a:t>kepada</a:t>
            </a:r>
            <a:r>
              <a:rPr lang="en-US" sz="1800" dirty="0" smtClean="0">
                <a:latin typeface="Rockwell (Body)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Rockwell (Body)"/>
                <a:cs typeface="Times New Roman" panose="02020603050405020304" pitchFamily="18" charset="0"/>
              </a:rPr>
              <a:t>selain</a:t>
            </a:r>
            <a:r>
              <a:rPr lang="en-US" sz="1800" dirty="0" smtClean="0">
                <a:latin typeface="Rockwell (Body)"/>
                <a:cs typeface="Times New Roman" panose="02020603050405020304" pitchFamily="18" charset="0"/>
              </a:rPr>
              <a:t> programmer </a:t>
            </a:r>
            <a:r>
              <a:rPr lang="en-US" sz="1800" dirty="0" err="1" smtClean="0">
                <a:latin typeface="Rockwell (Body)"/>
                <a:cs typeface="Times New Roman" panose="02020603050405020304" pitchFamily="18" charset="0"/>
              </a:rPr>
              <a:t>tentu</a:t>
            </a:r>
            <a:r>
              <a:rPr lang="en-US" sz="1800" dirty="0" smtClean="0">
                <a:latin typeface="Rockwell (Body)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Rockwell (Body)"/>
                <a:cs typeface="Times New Roman" panose="02020603050405020304" pitchFamily="18" charset="0"/>
              </a:rPr>
              <a:t>akan</a:t>
            </a:r>
            <a:r>
              <a:rPr lang="en-US" sz="1800" dirty="0" smtClean="0">
                <a:latin typeface="Rockwell (Body)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Rockwell (Body)"/>
                <a:cs typeface="Times New Roman" panose="02020603050405020304" pitchFamily="18" charset="0"/>
              </a:rPr>
              <a:t>sulit</a:t>
            </a:r>
            <a:r>
              <a:rPr lang="en-US" sz="1800" dirty="0" smtClean="0">
                <a:latin typeface="Rockwell (Body)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Rockwell (Body)"/>
                <a:cs typeface="Times New Roman" panose="02020603050405020304" pitchFamily="18" charset="0"/>
              </a:rPr>
              <a:t>untuk</a:t>
            </a:r>
            <a:r>
              <a:rPr lang="en-US" sz="1800" dirty="0" smtClean="0">
                <a:latin typeface="Rockwell (Body)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Rockwell (Body)"/>
                <a:cs typeface="Times New Roman" panose="02020603050405020304" pitchFamily="18" charset="0"/>
              </a:rPr>
              <a:t>menjelaskannya</a:t>
            </a:r>
            <a:r>
              <a:rPr lang="en-US" sz="1800" dirty="0" smtClean="0">
                <a:latin typeface="Rockwell (Body)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Rockwell (Body)"/>
                <a:cs typeface="Times New Roman" panose="02020603050405020304" pitchFamily="18" charset="0"/>
              </a:rPr>
              <a:t>tetapi</a:t>
            </a:r>
            <a:r>
              <a:rPr lang="en-US" sz="1800" dirty="0" smtClean="0">
                <a:latin typeface="Rockwell (Body)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Rockwell (Body)"/>
                <a:cs typeface="Times New Roman" panose="02020603050405020304" pitchFamily="18" charset="0"/>
              </a:rPr>
              <a:t>jika</a:t>
            </a:r>
            <a:r>
              <a:rPr lang="en-US" sz="1800" dirty="0" smtClean="0">
                <a:latin typeface="Rockwell (Body)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Rockwell (Body)"/>
                <a:cs typeface="Times New Roman" panose="02020603050405020304" pitchFamily="18" charset="0"/>
              </a:rPr>
              <a:t>kita</a:t>
            </a:r>
            <a:r>
              <a:rPr lang="en-US" sz="1800" dirty="0" smtClean="0">
                <a:latin typeface="Rockwell (Body)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Rockwell (Body)"/>
                <a:cs typeface="Times New Roman" panose="02020603050405020304" pitchFamily="18" charset="0"/>
              </a:rPr>
              <a:t>menjelaskan</a:t>
            </a:r>
            <a:r>
              <a:rPr lang="en-US" sz="1800" dirty="0" smtClean="0">
                <a:latin typeface="Rockwell (Body)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Rockwell (Body)"/>
                <a:cs typeface="Times New Roman" panose="02020603050405020304" pitchFamily="18" charset="0"/>
              </a:rPr>
              <a:t>berdasarkan</a:t>
            </a:r>
            <a:r>
              <a:rPr lang="en-US" sz="1800" dirty="0" smtClean="0">
                <a:latin typeface="Rockwell (Body)"/>
                <a:cs typeface="Times New Roman" panose="02020603050405020304" pitchFamily="18" charset="0"/>
              </a:rPr>
              <a:t> flowchart </a:t>
            </a:r>
            <a:r>
              <a:rPr lang="en-US" sz="1800" dirty="0" err="1" smtClean="0">
                <a:latin typeface="Rockwell (Body)"/>
                <a:cs typeface="Times New Roman" panose="02020603050405020304" pitchFamily="18" charset="0"/>
              </a:rPr>
              <a:t>akan</a:t>
            </a:r>
            <a:r>
              <a:rPr lang="en-US" sz="1800" dirty="0" smtClean="0">
                <a:latin typeface="Rockwell (Body)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Rockwell (Body)"/>
                <a:cs typeface="Times New Roman" panose="02020603050405020304" pitchFamily="18" charset="0"/>
              </a:rPr>
              <a:t>mudah</a:t>
            </a:r>
            <a:r>
              <a:rPr lang="en-US" sz="1800" dirty="0" smtClean="0">
                <a:latin typeface="Rockwell (Body)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Rockwell (Body)"/>
                <a:cs typeface="Times New Roman" panose="02020603050405020304" pitchFamily="18" charset="0"/>
              </a:rPr>
              <a:t>menyampaikan</a:t>
            </a:r>
            <a:r>
              <a:rPr lang="en-US" sz="1800" dirty="0" smtClean="0">
                <a:latin typeface="Rockwell (Body)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Rockwell (Body)"/>
                <a:cs typeface="Times New Roman" panose="02020603050405020304" pitchFamily="18" charset="0"/>
              </a:rPr>
              <a:t>informasi</a:t>
            </a:r>
            <a:r>
              <a:rPr lang="en-US" sz="1800" dirty="0" smtClean="0">
                <a:latin typeface="Rockwell (Body)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Rockwell (Body)"/>
                <a:cs typeface="Times New Roman" panose="02020603050405020304" pitchFamily="18" charset="0"/>
              </a:rPr>
              <a:t>tersebut</a:t>
            </a:r>
            <a:r>
              <a:rPr lang="en-US" sz="1800" dirty="0" smtClean="0">
                <a:latin typeface="Rockwell (Body)"/>
                <a:cs typeface="Times New Roman" panose="02020603050405020304" pitchFamily="18" charset="0"/>
              </a:rPr>
              <a:t>. </a:t>
            </a:r>
            <a:r>
              <a:rPr lang="en-US" sz="1800" dirty="0" err="1" smtClean="0">
                <a:latin typeface="Rockwell (Body)"/>
                <a:cs typeface="Times New Roman" panose="02020603050405020304" pitchFamily="18" charset="0"/>
              </a:rPr>
              <a:t>dan</a:t>
            </a:r>
            <a:r>
              <a:rPr lang="en-US" sz="1800" dirty="0" smtClean="0">
                <a:latin typeface="Rockwell (Body)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Rockwell (Body)"/>
                <a:cs typeface="Times New Roman" panose="02020603050405020304" pitchFamily="18" charset="0"/>
              </a:rPr>
              <a:t>akan</a:t>
            </a:r>
            <a:r>
              <a:rPr lang="en-US" sz="1800" dirty="0" smtClean="0">
                <a:latin typeface="Rockwell (Body)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Rockwell (Body)"/>
                <a:cs typeface="Times New Roman" panose="02020603050405020304" pitchFamily="18" charset="0"/>
              </a:rPr>
              <a:t>lebih</a:t>
            </a:r>
            <a:r>
              <a:rPr lang="en-US" sz="1800" dirty="0" smtClean="0">
                <a:latin typeface="Rockwell (Body)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Rockwell (Body)"/>
                <a:cs typeface="Times New Roman" panose="02020603050405020304" pitchFamily="18" charset="0"/>
              </a:rPr>
              <a:t>mudah</a:t>
            </a:r>
            <a:r>
              <a:rPr lang="en-US" sz="1800" dirty="0" smtClean="0">
                <a:latin typeface="Rockwell (Body)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Rockwell (Body)"/>
                <a:cs typeface="Times New Roman" panose="02020603050405020304" pitchFamily="18" charset="0"/>
              </a:rPr>
              <a:t>untuk</a:t>
            </a:r>
            <a:r>
              <a:rPr lang="en-US" sz="1800" dirty="0" smtClean="0">
                <a:latin typeface="Rockwell (Body)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Rockwell (Body)"/>
                <a:cs typeface="Times New Roman" panose="02020603050405020304" pitchFamily="18" charset="0"/>
              </a:rPr>
              <a:t>memahami</a:t>
            </a:r>
            <a:r>
              <a:rPr lang="en-US" sz="1800" dirty="0" smtClean="0">
                <a:latin typeface="Rockwell (Body)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Rockwell (Body)"/>
                <a:cs typeface="Times New Roman" panose="02020603050405020304" pitchFamily="18" charset="0"/>
              </a:rPr>
              <a:t>sebuah</a:t>
            </a:r>
            <a:r>
              <a:rPr lang="en-US" sz="1800" dirty="0" smtClean="0">
                <a:latin typeface="Rockwell (Body)"/>
                <a:cs typeface="Times New Roman" panose="02020603050405020304" pitchFamily="18" charset="0"/>
              </a:rPr>
              <a:t> program.</a:t>
            </a:r>
          </a:p>
        </p:txBody>
      </p:sp>
      <p:sp>
        <p:nvSpPr>
          <p:cNvPr id="4" name="Oval 3"/>
          <p:cNvSpPr/>
          <p:nvPr/>
        </p:nvSpPr>
        <p:spPr>
          <a:xfrm>
            <a:off x="5598522" y="1720379"/>
            <a:ext cx="994956" cy="6635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Mulai</a:t>
            </a:r>
            <a:endParaRPr lang="en-US" sz="1600" dirty="0" smtClean="0"/>
          </a:p>
        </p:txBody>
      </p:sp>
      <p:sp>
        <p:nvSpPr>
          <p:cNvPr id="5" name="Flowchart: Data 4"/>
          <p:cNvSpPr/>
          <p:nvPr/>
        </p:nvSpPr>
        <p:spPr>
          <a:xfrm>
            <a:off x="6740693" y="1807537"/>
            <a:ext cx="1258388" cy="462306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Input </a:t>
            </a:r>
            <a:r>
              <a:rPr lang="en-US" sz="1600" dirty="0" err="1" smtClean="0"/>
              <a:t>num</a:t>
            </a:r>
            <a:endParaRPr lang="en-US" sz="1600" dirty="0" smtClean="0"/>
          </a:p>
        </p:txBody>
      </p:sp>
      <p:sp>
        <p:nvSpPr>
          <p:cNvPr id="11" name="Flowchart: Process 10"/>
          <p:cNvSpPr/>
          <p:nvPr/>
        </p:nvSpPr>
        <p:spPr>
          <a:xfrm>
            <a:off x="8186908" y="1821829"/>
            <a:ext cx="1389912" cy="49483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Pengulangan</a:t>
            </a:r>
            <a:r>
              <a:rPr lang="en-US" sz="1200" dirty="0" smtClean="0"/>
              <a:t> </a:t>
            </a:r>
            <a:r>
              <a:rPr lang="en-US" sz="1200" dirty="0" err="1" smtClean="0"/>
              <a:t>sebanyak</a:t>
            </a:r>
            <a:r>
              <a:rPr lang="en-US" sz="1200" dirty="0" smtClean="0"/>
              <a:t> </a:t>
            </a:r>
            <a:r>
              <a:rPr lang="en-US" sz="1200" dirty="0" err="1" smtClean="0"/>
              <a:t>num</a:t>
            </a:r>
            <a:endParaRPr lang="en-US" sz="1200" dirty="0"/>
          </a:p>
        </p:txBody>
      </p:sp>
      <p:sp>
        <p:nvSpPr>
          <p:cNvPr id="17" name="Oval 16"/>
          <p:cNvSpPr/>
          <p:nvPr/>
        </p:nvSpPr>
        <p:spPr>
          <a:xfrm>
            <a:off x="10437223" y="4182036"/>
            <a:ext cx="1248271" cy="6133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Selesai</a:t>
            </a:r>
            <a:endParaRPr lang="en-US" sz="16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9102736" y="3795753"/>
            <a:ext cx="631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dirty="0"/>
          </a:p>
        </p:txBody>
      </p:sp>
      <p:sp>
        <p:nvSpPr>
          <p:cNvPr id="20" name="Flowchart: Data 19"/>
          <p:cNvSpPr/>
          <p:nvPr/>
        </p:nvSpPr>
        <p:spPr>
          <a:xfrm>
            <a:off x="10045484" y="2987326"/>
            <a:ext cx="2032090" cy="582414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Output </a:t>
            </a:r>
            <a:r>
              <a:rPr lang="en-US" sz="1200" dirty="0" err="1" smtClean="0"/>
              <a:t>bilangan</a:t>
            </a:r>
            <a:r>
              <a:rPr lang="en-US" sz="1200" dirty="0" smtClean="0"/>
              <a:t> </a:t>
            </a:r>
            <a:r>
              <a:rPr lang="en-US" sz="1200" dirty="0" err="1" smtClean="0"/>
              <a:t>genap</a:t>
            </a:r>
            <a:endParaRPr lang="en-US" sz="1200" dirty="0" smtClean="0"/>
          </a:p>
        </p:txBody>
      </p:sp>
      <p:sp>
        <p:nvSpPr>
          <p:cNvPr id="26" name="Diamond 25"/>
          <p:cNvSpPr/>
          <p:nvPr/>
        </p:nvSpPr>
        <p:spPr>
          <a:xfrm>
            <a:off x="8133552" y="2921759"/>
            <a:ext cx="1669307" cy="98271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If I % 2 == 0</a:t>
            </a:r>
            <a:endParaRPr lang="en-US" sz="900" dirty="0"/>
          </a:p>
        </p:txBody>
      </p:sp>
      <p:sp>
        <p:nvSpPr>
          <p:cNvPr id="28" name="Flowchart: Data 27"/>
          <p:cNvSpPr/>
          <p:nvPr/>
        </p:nvSpPr>
        <p:spPr>
          <a:xfrm>
            <a:off x="7770769" y="4186807"/>
            <a:ext cx="2032090" cy="582414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Output </a:t>
            </a:r>
            <a:r>
              <a:rPr lang="en-US" sz="1200" dirty="0" err="1" smtClean="0"/>
              <a:t>bilangan</a:t>
            </a:r>
            <a:r>
              <a:rPr lang="en-US" sz="1200" dirty="0" smtClean="0"/>
              <a:t> </a:t>
            </a:r>
            <a:r>
              <a:rPr lang="en-US" sz="1200" dirty="0" err="1" smtClean="0"/>
              <a:t>ganjil</a:t>
            </a:r>
            <a:endParaRPr lang="en-US" sz="12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9607129" y="3020202"/>
            <a:ext cx="631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dirty="0"/>
          </a:p>
        </p:txBody>
      </p:sp>
      <p:cxnSp>
        <p:nvCxnSpPr>
          <p:cNvPr id="31" name="Straight Arrow Connector 30"/>
          <p:cNvCxnSpPr>
            <a:stCxn id="4" idx="6"/>
            <a:endCxn id="5" idx="2"/>
          </p:cNvCxnSpPr>
          <p:nvPr/>
        </p:nvCxnSpPr>
        <p:spPr>
          <a:xfrm flipV="1">
            <a:off x="6593478" y="2038690"/>
            <a:ext cx="273054" cy="13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1" idx="1"/>
          </p:cNvCxnSpPr>
          <p:nvPr/>
        </p:nvCxnSpPr>
        <p:spPr>
          <a:xfrm>
            <a:off x="7873242" y="2038690"/>
            <a:ext cx="313666" cy="30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6" idx="0"/>
          </p:cNvCxnSpPr>
          <p:nvPr/>
        </p:nvCxnSpPr>
        <p:spPr>
          <a:xfrm>
            <a:off x="8968205" y="2383896"/>
            <a:ext cx="1" cy="53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3"/>
          </p:cNvCxnSpPr>
          <p:nvPr/>
        </p:nvCxnSpPr>
        <p:spPr>
          <a:xfrm>
            <a:off x="9802859" y="3413118"/>
            <a:ext cx="400433" cy="1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6" idx="2"/>
            <a:endCxn id="28" idx="0"/>
          </p:cNvCxnSpPr>
          <p:nvPr/>
        </p:nvCxnSpPr>
        <p:spPr>
          <a:xfrm>
            <a:off x="8968206" y="3904476"/>
            <a:ext cx="21817" cy="282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4"/>
            <a:endCxn id="17" idx="0"/>
          </p:cNvCxnSpPr>
          <p:nvPr/>
        </p:nvCxnSpPr>
        <p:spPr>
          <a:xfrm flipH="1">
            <a:off x="11061359" y="3569740"/>
            <a:ext cx="170" cy="61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5"/>
            <a:endCxn id="17" idx="2"/>
          </p:cNvCxnSpPr>
          <p:nvPr/>
        </p:nvCxnSpPr>
        <p:spPr>
          <a:xfrm>
            <a:off x="9599650" y="4478014"/>
            <a:ext cx="837573" cy="10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9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Deteksi</a:t>
            </a:r>
            <a:r>
              <a:rPr lang="en-US" dirty="0" smtClean="0"/>
              <a:t> </a:t>
            </a:r>
            <a:r>
              <a:rPr lang="en-US" dirty="0" err="1" smtClean="0"/>
              <a:t>Polindrom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8200" y="1959429"/>
            <a:ext cx="1397726" cy="79683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Mulai</a:t>
            </a:r>
            <a:endParaRPr lang="en-US" dirty="0" smtClean="0"/>
          </a:p>
        </p:txBody>
      </p:sp>
      <p:sp>
        <p:nvSpPr>
          <p:cNvPr id="5" name="Flowchart: Data 4"/>
          <p:cNvSpPr/>
          <p:nvPr/>
        </p:nvSpPr>
        <p:spPr>
          <a:xfrm>
            <a:off x="2717074" y="1959430"/>
            <a:ext cx="1476103" cy="796834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x</a:t>
            </a:r>
          </a:p>
        </p:txBody>
      </p:sp>
      <p:sp>
        <p:nvSpPr>
          <p:cNvPr id="6" name="Diamond 5"/>
          <p:cNvSpPr/>
          <p:nvPr/>
        </p:nvSpPr>
        <p:spPr>
          <a:xfrm>
            <a:off x="4674326" y="1698170"/>
            <a:ext cx="1621972" cy="137160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Jika</a:t>
            </a:r>
            <a:r>
              <a:rPr lang="en-US" sz="1600" dirty="0" smtClean="0"/>
              <a:t> x </a:t>
            </a:r>
            <a:r>
              <a:rPr lang="en-US" sz="1600" dirty="0" err="1" smtClean="0"/>
              <a:t>bukan</a:t>
            </a:r>
            <a:r>
              <a:rPr lang="en-US" sz="1600" dirty="0" smtClean="0"/>
              <a:t> </a:t>
            </a:r>
            <a:r>
              <a:rPr lang="en-US" sz="1600" dirty="0" err="1" smtClean="0"/>
              <a:t>angka</a:t>
            </a:r>
            <a:endParaRPr lang="en-US" sz="1600" dirty="0"/>
          </a:p>
        </p:txBody>
      </p:sp>
      <p:cxnSp>
        <p:nvCxnSpPr>
          <p:cNvPr id="10" name="Curved Connector 9"/>
          <p:cNvCxnSpPr>
            <a:stCxn id="6" idx="2"/>
            <a:endCxn id="5" idx="4"/>
          </p:cNvCxnSpPr>
          <p:nvPr/>
        </p:nvCxnSpPr>
        <p:spPr>
          <a:xfrm rot="5400000" flipH="1">
            <a:off x="4313466" y="1897924"/>
            <a:ext cx="313506" cy="2030186"/>
          </a:xfrm>
          <a:prstGeom prst="curvedConnector3">
            <a:avLst>
              <a:gd name="adj1" fmla="val -7291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5" idx="2"/>
          </p:cNvCxnSpPr>
          <p:nvPr/>
        </p:nvCxnSpPr>
        <p:spPr>
          <a:xfrm>
            <a:off x="2235926" y="2357846"/>
            <a:ext cx="6287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</p:cNvCxnSpPr>
          <p:nvPr/>
        </p:nvCxnSpPr>
        <p:spPr>
          <a:xfrm>
            <a:off x="4045567" y="2357847"/>
            <a:ext cx="628758" cy="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owchart: Process 16"/>
          <p:cNvSpPr/>
          <p:nvPr/>
        </p:nvSpPr>
        <p:spPr>
          <a:xfrm>
            <a:off x="6739347" y="1854467"/>
            <a:ext cx="1957251" cy="105900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x</a:t>
            </a:r>
            <a:r>
              <a:rPr lang="en-US" dirty="0" err="1" smtClean="0"/>
              <a:t>Array</a:t>
            </a:r>
            <a:r>
              <a:rPr lang="en-US" dirty="0" smtClean="0"/>
              <a:t> = </a:t>
            </a:r>
            <a:r>
              <a:rPr lang="en-US" dirty="0" err="1" smtClean="0"/>
              <a:t>x.split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9139647" y="1854468"/>
            <a:ext cx="2841170" cy="105900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xDibalik</a:t>
            </a:r>
            <a:r>
              <a:rPr lang="en-US" dirty="0" smtClean="0"/>
              <a:t> = </a:t>
            </a:r>
            <a:r>
              <a:rPr lang="en-US" dirty="0" err="1" smtClean="0"/>
              <a:t>xArray.reverse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2"/>
          </p:cNvCxnSpPr>
          <p:nvPr/>
        </p:nvCxnSpPr>
        <p:spPr>
          <a:xfrm>
            <a:off x="10560232" y="2913473"/>
            <a:ext cx="0" cy="69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lowchart: Process 20"/>
          <p:cNvSpPr/>
          <p:nvPr/>
        </p:nvSpPr>
        <p:spPr>
          <a:xfrm>
            <a:off x="9139648" y="3605345"/>
            <a:ext cx="2841170" cy="105900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dibalikString</a:t>
            </a:r>
            <a:r>
              <a:rPr lang="en-US" dirty="0" smtClean="0"/>
              <a:t> = </a:t>
            </a:r>
            <a:r>
              <a:rPr lang="en-US" dirty="0" err="1" smtClean="0"/>
              <a:t>xDibalik.join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7" idx="3"/>
            <a:endCxn id="18" idx="1"/>
          </p:cNvCxnSpPr>
          <p:nvPr/>
        </p:nvCxnSpPr>
        <p:spPr>
          <a:xfrm>
            <a:off x="8696598" y="2383970"/>
            <a:ext cx="4430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7" idx="1"/>
          </p:cNvCxnSpPr>
          <p:nvPr/>
        </p:nvCxnSpPr>
        <p:spPr>
          <a:xfrm>
            <a:off x="6296298" y="2383970"/>
            <a:ext cx="443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Diamond 28"/>
          <p:cNvSpPr/>
          <p:nvPr/>
        </p:nvSpPr>
        <p:spPr>
          <a:xfrm>
            <a:off x="6871063" y="3449047"/>
            <a:ext cx="1657895" cy="137160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X == </a:t>
            </a:r>
            <a:r>
              <a:rPr lang="en-US" sz="1400" dirty="0" err="1" smtClean="0"/>
              <a:t>dibalikString</a:t>
            </a:r>
            <a:endParaRPr lang="en-US" sz="1400" dirty="0"/>
          </a:p>
        </p:txBody>
      </p:sp>
      <p:sp>
        <p:nvSpPr>
          <p:cNvPr id="30" name="Flowchart: Data 29"/>
          <p:cNvSpPr/>
          <p:nvPr/>
        </p:nvSpPr>
        <p:spPr>
          <a:xfrm>
            <a:off x="2940995" y="3729447"/>
            <a:ext cx="2177796" cy="796834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</a:t>
            </a:r>
            <a:r>
              <a:rPr lang="en-US" dirty="0" err="1" smtClean="0"/>
              <a:t>Polindrom</a:t>
            </a:r>
            <a:endParaRPr lang="en-US" dirty="0" smtClean="0"/>
          </a:p>
        </p:txBody>
      </p:sp>
      <p:sp>
        <p:nvSpPr>
          <p:cNvPr id="31" name="Flowchart: Data 30"/>
          <p:cNvSpPr/>
          <p:nvPr/>
        </p:nvSpPr>
        <p:spPr>
          <a:xfrm>
            <a:off x="6611111" y="5240381"/>
            <a:ext cx="2180191" cy="796834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olindrom</a:t>
            </a:r>
            <a:endParaRPr lang="en-US" dirty="0" smtClean="0"/>
          </a:p>
        </p:txBody>
      </p:sp>
      <p:cxnSp>
        <p:nvCxnSpPr>
          <p:cNvPr id="33" name="Straight Arrow Connector 32"/>
          <p:cNvCxnSpPr>
            <a:stCxn id="29" idx="1"/>
            <a:endCxn id="30" idx="5"/>
          </p:cNvCxnSpPr>
          <p:nvPr/>
        </p:nvCxnSpPr>
        <p:spPr>
          <a:xfrm flipH="1" flipV="1">
            <a:off x="4901011" y="4127864"/>
            <a:ext cx="1970052" cy="6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2"/>
            <a:endCxn id="31" idx="1"/>
          </p:cNvCxnSpPr>
          <p:nvPr/>
        </p:nvCxnSpPr>
        <p:spPr>
          <a:xfrm>
            <a:off x="7700011" y="4820647"/>
            <a:ext cx="1196" cy="41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1"/>
            <a:endCxn id="29" idx="3"/>
          </p:cNvCxnSpPr>
          <p:nvPr/>
        </p:nvCxnSpPr>
        <p:spPr>
          <a:xfrm flipH="1" flipV="1">
            <a:off x="8528958" y="4134847"/>
            <a:ext cx="6106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111682" y="5238210"/>
            <a:ext cx="1397726" cy="79683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Selesai</a:t>
            </a:r>
            <a:endParaRPr lang="en-US" dirty="0" smtClean="0"/>
          </a:p>
        </p:txBody>
      </p:sp>
      <p:cxnSp>
        <p:nvCxnSpPr>
          <p:cNvPr id="43" name="Straight Arrow Connector 42"/>
          <p:cNvCxnSpPr>
            <a:stCxn id="31" idx="2"/>
            <a:endCxn id="41" idx="6"/>
          </p:cNvCxnSpPr>
          <p:nvPr/>
        </p:nvCxnSpPr>
        <p:spPr>
          <a:xfrm flipH="1" flipV="1">
            <a:off x="4509408" y="5636627"/>
            <a:ext cx="2319722" cy="2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3"/>
            <a:endCxn id="41" idx="0"/>
          </p:cNvCxnSpPr>
          <p:nvPr/>
        </p:nvCxnSpPr>
        <p:spPr>
          <a:xfrm flipH="1">
            <a:off x="3810545" y="4526281"/>
            <a:ext cx="1568" cy="711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818535" y="3729447"/>
            <a:ext cx="631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002717" y="4697579"/>
            <a:ext cx="68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96891" y="1955404"/>
            <a:ext cx="631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193515" y="2898561"/>
            <a:ext cx="70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0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 Reverse Word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2764" y="2317317"/>
            <a:ext cx="1397726" cy="79683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Mulai</a:t>
            </a:r>
            <a:endParaRPr lang="en-US" dirty="0" smtClean="0"/>
          </a:p>
        </p:txBody>
      </p:sp>
      <p:sp>
        <p:nvSpPr>
          <p:cNvPr id="11" name="Flowchart: Process 10"/>
          <p:cNvSpPr/>
          <p:nvPr/>
        </p:nvSpPr>
        <p:spPr>
          <a:xfrm>
            <a:off x="8682303" y="3791667"/>
            <a:ext cx="2497183" cy="93708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Hasil</a:t>
            </a:r>
            <a:r>
              <a:rPr lang="en-US" dirty="0" smtClean="0"/>
              <a:t> += s[</a:t>
            </a:r>
            <a:r>
              <a:rPr lang="en-US" dirty="0" err="1" smtClean="0"/>
              <a:t>i</a:t>
            </a:r>
            <a:r>
              <a:rPr lang="en-US" dirty="0" smtClean="0"/>
              <a:t>] + “ “</a:t>
            </a:r>
            <a:endParaRPr lang="en-US" dirty="0"/>
          </a:p>
        </p:txBody>
      </p:sp>
      <p:sp>
        <p:nvSpPr>
          <p:cNvPr id="17" name="Flowchart: Data 16"/>
          <p:cNvSpPr/>
          <p:nvPr/>
        </p:nvSpPr>
        <p:spPr>
          <a:xfrm>
            <a:off x="6037652" y="3872376"/>
            <a:ext cx="2177796" cy="796834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variable </a:t>
            </a:r>
            <a:r>
              <a:rPr lang="en-US" dirty="0" err="1" smtClean="0"/>
              <a:t>hasil</a:t>
            </a:r>
            <a:endParaRPr lang="en-US" dirty="0" smtClean="0"/>
          </a:p>
        </p:txBody>
      </p:sp>
      <p:sp>
        <p:nvSpPr>
          <p:cNvPr id="22" name="Oval 21"/>
          <p:cNvSpPr/>
          <p:nvPr/>
        </p:nvSpPr>
        <p:spPr>
          <a:xfrm>
            <a:off x="4173071" y="3876992"/>
            <a:ext cx="1397726" cy="79683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Selesai</a:t>
            </a:r>
            <a:endParaRPr lang="en-US" dirty="0" smtClean="0"/>
          </a:p>
        </p:txBody>
      </p:sp>
      <p:sp>
        <p:nvSpPr>
          <p:cNvPr id="29" name="Flowchart: Process 28"/>
          <p:cNvSpPr/>
          <p:nvPr/>
        </p:nvSpPr>
        <p:spPr>
          <a:xfrm>
            <a:off x="5572527" y="2208884"/>
            <a:ext cx="2642921" cy="105900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= “”</a:t>
            </a:r>
            <a:endParaRPr lang="en-US" dirty="0"/>
          </a:p>
        </p:txBody>
      </p:sp>
      <p:sp>
        <p:nvSpPr>
          <p:cNvPr id="30" name="Flowchart: Process 29"/>
          <p:cNvSpPr/>
          <p:nvPr/>
        </p:nvSpPr>
        <p:spPr>
          <a:xfrm>
            <a:off x="8682303" y="2208884"/>
            <a:ext cx="2642921" cy="105900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element s array</a:t>
            </a:r>
          </a:p>
          <a:p>
            <a:r>
              <a:rPr lang="nn-NO" dirty="0"/>
              <a:t>for (var i = 2; i &gt;= 0; i--)</a:t>
            </a:r>
          </a:p>
        </p:txBody>
      </p:sp>
      <p:sp>
        <p:nvSpPr>
          <p:cNvPr id="33" name="Flowchart: Data 32"/>
          <p:cNvSpPr/>
          <p:nvPr/>
        </p:nvSpPr>
        <p:spPr>
          <a:xfrm>
            <a:off x="2003918" y="2208885"/>
            <a:ext cx="3335181" cy="1059004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Input  </a:t>
            </a:r>
            <a:r>
              <a:rPr lang="en-US" sz="1400" dirty="0" err="1"/>
              <a:t>Membuat</a:t>
            </a:r>
            <a:r>
              <a:rPr lang="en-US" sz="1400" dirty="0"/>
              <a:t> Array s = [“</a:t>
            </a:r>
            <a:r>
              <a:rPr lang="en-US" sz="1400" dirty="0" err="1"/>
              <a:t>saya</a:t>
            </a:r>
            <a:r>
              <a:rPr lang="en-US" sz="1400" dirty="0"/>
              <a:t>”, “</a:t>
            </a:r>
            <a:r>
              <a:rPr lang="en-US" sz="1400" dirty="0" err="1"/>
              <a:t>belajar</a:t>
            </a:r>
            <a:r>
              <a:rPr lang="en-US" sz="1400" dirty="0"/>
              <a:t>”, “</a:t>
            </a:r>
            <a:r>
              <a:rPr lang="en-US" sz="1400" dirty="0" err="1"/>
              <a:t>javascript</a:t>
            </a:r>
            <a:r>
              <a:rPr lang="en-US" sz="1400" dirty="0"/>
              <a:t>”]</a:t>
            </a:r>
            <a:endParaRPr lang="en-US" sz="1400" dirty="0"/>
          </a:p>
        </p:txBody>
      </p:sp>
      <p:cxnSp>
        <p:nvCxnSpPr>
          <p:cNvPr id="35" name="Straight Arrow Connector 34"/>
          <p:cNvCxnSpPr>
            <a:stCxn id="4" idx="6"/>
            <a:endCxn id="33" idx="2"/>
          </p:cNvCxnSpPr>
          <p:nvPr/>
        </p:nvCxnSpPr>
        <p:spPr>
          <a:xfrm>
            <a:off x="1770490" y="2715734"/>
            <a:ext cx="566946" cy="22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5"/>
            <a:endCxn id="29" idx="1"/>
          </p:cNvCxnSpPr>
          <p:nvPr/>
        </p:nvCxnSpPr>
        <p:spPr>
          <a:xfrm>
            <a:off x="5005581" y="2738387"/>
            <a:ext cx="566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3"/>
            <a:endCxn id="30" idx="1"/>
          </p:cNvCxnSpPr>
          <p:nvPr/>
        </p:nvCxnSpPr>
        <p:spPr>
          <a:xfrm>
            <a:off x="8215448" y="2738387"/>
            <a:ext cx="466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0" idx="2"/>
          </p:cNvCxnSpPr>
          <p:nvPr/>
        </p:nvCxnSpPr>
        <p:spPr>
          <a:xfrm flipH="1">
            <a:off x="10003763" y="3267889"/>
            <a:ext cx="1" cy="47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1"/>
            <a:endCxn id="17" idx="5"/>
          </p:cNvCxnSpPr>
          <p:nvPr/>
        </p:nvCxnSpPr>
        <p:spPr>
          <a:xfrm flipH="1">
            <a:off x="7997668" y="4260210"/>
            <a:ext cx="684635" cy="10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22" idx="6"/>
          </p:cNvCxnSpPr>
          <p:nvPr/>
        </p:nvCxnSpPr>
        <p:spPr>
          <a:xfrm flipH="1">
            <a:off x="5570797" y="4270793"/>
            <a:ext cx="684635" cy="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75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3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 Reverse String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8200" y="1959429"/>
            <a:ext cx="1397726" cy="79683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Mulai</a:t>
            </a:r>
            <a:endParaRPr lang="en-US" sz="1600" dirty="0" smtClean="0"/>
          </a:p>
        </p:txBody>
      </p:sp>
      <p:sp>
        <p:nvSpPr>
          <p:cNvPr id="5" name="Flowchart: Data 4"/>
          <p:cNvSpPr/>
          <p:nvPr/>
        </p:nvSpPr>
        <p:spPr>
          <a:xfrm>
            <a:off x="2717074" y="1959430"/>
            <a:ext cx="1476103" cy="796834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Input x</a:t>
            </a:r>
          </a:p>
        </p:txBody>
      </p:sp>
      <p:sp>
        <p:nvSpPr>
          <p:cNvPr id="6" name="Diamond 5"/>
          <p:cNvSpPr/>
          <p:nvPr/>
        </p:nvSpPr>
        <p:spPr>
          <a:xfrm>
            <a:off x="4674326" y="1698170"/>
            <a:ext cx="1621972" cy="137160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Jika</a:t>
            </a:r>
            <a:r>
              <a:rPr lang="en-US" sz="1600" dirty="0" smtClean="0"/>
              <a:t> x </a:t>
            </a:r>
            <a:r>
              <a:rPr lang="en-US" sz="1600" dirty="0" err="1" smtClean="0"/>
              <a:t>bukan</a:t>
            </a:r>
            <a:r>
              <a:rPr lang="en-US" sz="1600" dirty="0" smtClean="0"/>
              <a:t> </a:t>
            </a:r>
            <a:r>
              <a:rPr lang="en-US" sz="1600" dirty="0" err="1" smtClean="0"/>
              <a:t>angka</a:t>
            </a:r>
            <a:endParaRPr lang="en-US" sz="1600" dirty="0"/>
          </a:p>
        </p:txBody>
      </p:sp>
      <p:cxnSp>
        <p:nvCxnSpPr>
          <p:cNvPr id="7" name="Curved Connector 6"/>
          <p:cNvCxnSpPr>
            <a:stCxn id="6" idx="2"/>
            <a:endCxn id="5" idx="4"/>
          </p:cNvCxnSpPr>
          <p:nvPr/>
        </p:nvCxnSpPr>
        <p:spPr>
          <a:xfrm rot="5400000" flipH="1">
            <a:off x="4313466" y="1897924"/>
            <a:ext cx="313506" cy="2030186"/>
          </a:xfrm>
          <a:prstGeom prst="curvedConnector3">
            <a:avLst>
              <a:gd name="adj1" fmla="val -7291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35926" y="2357846"/>
            <a:ext cx="6287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5"/>
          </p:cNvCxnSpPr>
          <p:nvPr/>
        </p:nvCxnSpPr>
        <p:spPr>
          <a:xfrm>
            <a:off x="4045567" y="2357847"/>
            <a:ext cx="628758" cy="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6739347" y="1854467"/>
            <a:ext cx="1957251" cy="105900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x</a:t>
            </a:r>
            <a:r>
              <a:rPr lang="en-US" sz="1600" dirty="0" err="1" smtClean="0"/>
              <a:t>Array</a:t>
            </a:r>
            <a:r>
              <a:rPr lang="en-US" sz="1600" dirty="0" smtClean="0"/>
              <a:t> = </a:t>
            </a:r>
            <a:r>
              <a:rPr lang="en-US" sz="1600" dirty="0" err="1" smtClean="0"/>
              <a:t>x.split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11" name="Flowchart: Process 10"/>
          <p:cNvSpPr/>
          <p:nvPr/>
        </p:nvSpPr>
        <p:spPr>
          <a:xfrm>
            <a:off x="9139647" y="1854468"/>
            <a:ext cx="2841170" cy="105900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xDibalik</a:t>
            </a:r>
            <a:r>
              <a:rPr lang="en-US" sz="1600" dirty="0" smtClean="0"/>
              <a:t> = </a:t>
            </a:r>
            <a:r>
              <a:rPr lang="en-US" sz="1600" dirty="0" err="1" smtClean="0"/>
              <a:t>xArray.reverse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10560232" y="2913473"/>
            <a:ext cx="0" cy="69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9139648" y="3605345"/>
            <a:ext cx="2841170" cy="105900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dibalikString</a:t>
            </a:r>
            <a:r>
              <a:rPr lang="en-US" sz="1600" dirty="0" smtClean="0"/>
              <a:t> = </a:t>
            </a:r>
            <a:r>
              <a:rPr lang="en-US" sz="1600" dirty="0" err="1" smtClean="0"/>
              <a:t>xDibalik.join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cxnSp>
        <p:nvCxnSpPr>
          <p:cNvPr id="14" name="Straight Arrow Connector 13"/>
          <p:cNvCxnSpPr>
            <a:stCxn id="10" idx="3"/>
            <a:endCxn id="11" idx="1"/>
          </p:cNvCxnSpPr>
          <p:nvPr/>
        </p:nvCxnSpPr>
        <p:spPr>
          <a:xfrm>
            <a:off x="8696598" y="2383970"/>
            <a:ext cx="4430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10" idx="1"/>
          </p:cNvCxnSpPr>
          <p:nvPr/>
        </p:nvCxnSpPr>
        <p:spPr>
          <a:xfrm>
            <a:off x="6296298" y="2383970"/>
            <a:ext cx="443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1"/>
          </p:cNvCxnSpPr>
          <p:nvPr/>
        </p:nvCxnSpPr>
        <p:spPr>
          <a:xfrm flipH="1" flipV="1">
            <a:off x="8528958" y="4134847"/>
            <a:ext cx="6106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75462" y="3749493"/>
            <a:ext cx="1397726" cy="79683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Selesai</a:t>
            </a:r>
            <a:endParaRPr lang="en-US" sz="16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6196891" y="1955404"/>
            <a:ext cx="631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4193515" y="2898561"/>
            <a:ext cx="631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dirty="0"/>
          </a:p>
        </p:txBody>
      </p:sp>
      <p:sp>
        <p:nvSpPr>
          <p:cNvPr id="29" name="Flowchart: Data 28"/>
          <p:cNvSpPr/>
          <p:nvPr/>
        </p:nvSpPr>
        <p:spPr>
          <a:xfrm>
            <a:off x="6152605" y="3749493"/>
            <a:ext cx="2620628" cy="796834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Output return </a:t>
            </a:r>
            <a:r>
              <a:rPr lang="en-US" sz="1600" dirty="0" err="1" smtClean="0"/>
              <a:t>dibalikString</a:t>
            </a:r>
            <a:r>
              <a:rPr lang="en-US" sz="1600" dirty="0" smtClean="0"/>
              <a:t> </a:t>
            </a:r>
          </a:p>
        </p:txBody>
      </p:sp>
      <p:cxnSp>
        <p:nvCxnSpPr>
          <p:cNvPr id="31" name="Straight Arrow Connector 30"/>
          <p:cNvCxnSpPr>
            <a:stCxn id="29" idx="2"/>
            <a:endCxn id="22" idx="6"/>
          </p:cNvCxnSpPr>
          <p:nvPr/>
        </p:nvCxnSpPr>
        <p:spPr>
          <a:xfrm flipH="1">
            <a:off x="5373188" y="4147910"/>
            <a:ext cx="1041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6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94</TotalTime>
  <Words>484</Words>
  <Application>Microsoft Office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Rockwell</vt:lpstr>
      <vt:lpstr>Rockwell (Body)</vt:lpstr>
      <vt:lpstr>Rockwell Condensed</vt:lpstr>
      <vt:lpstr>Times New Roman</vt:lpstr>
      <vt:lpstr>Wingdings</vt:lpstr>
      <vt:lpstr>Wood Type</vt:lpstr>
      <vt:lpstr>Tugas WEEK 1 -DAY 1</vt:lpstr>
      <vt:lpstr>PowerPoint Presentation</vt:lpstr>
      <vt:lpstr>PowerPoint Presentation</vt:lpstr>
      <vt:lpstr>1. Deteksi Polindrom</vt:lpstr>
      <vt:lpstr>2. Reverse Word</vt:lpstr>
      <vt:lpstr>3. Reverse String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29</cp:revision>
  <dcterms:created xsi:type="dcterms:W3CDTF">2022-08-29T06:27:58Z</dcterms:created>
  <dcterms:modified xsi:type="dcterms:W3CDTF">2022-08-29T08:02:47Z</dcterms:modified>
</cp:coreProperties>
</file>