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0" r:id="rId1"/>
    <p:sldMasterId id="2147483673" r:id="rId2"/>
  </p:sldMasterIdLst>
  <p:notesMasterIdLst>
    <p:notesMasterId r:id="rId9"/>
  </p:notesMasterIdLst>
  <p:sldIdLst>
    <p:sldId id="11507" r:id="rId3"/>
    <p:sldId id="11511" r:id="rId4"/>
    <p:sldId id="11510" r:id="rId5"/>
    <p:sldId id="11518" r:id="rId6"/>
    <p:sldId id="11512" r:id="rId7"/>
    <p:sldId id="11513" r:id="rId8"/>
  </p:sldIdLst>
  <p:sldSz cx="24384000" cy="13716000"/>
  <p:notesSz cx="6858000" cy="9144000"/>
  <p:custDataLst>
    <p:tags r:id="rId10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40D1"/>
    <a:srgbClr val="614FF5"/>
    <a:srgbClr val="9336F8"/>
    <a:srgbClr val="5B15AA"/>
    <a:srgbClr val="8C2DEC"/>
    <a:srgbClr val="7B72F8"/>
    <a:srgbClr val="B8AEFA"/>
    <a:srgbClr val="512BB5"/>
    <a:srgbClr val="7F76FA"/>
    <a:srgbClr val="FFB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5" autoAdjust="0"/>
    <p:restoredTop sz="94660"/>
  </p:normalViewPr>
  <p:slideViewPr>
    <p:cSldViewPr snapToGrid="0">
      <p:cViewPr varScale="1">
        <p:scale>
          <a:sx n="35" d="100"/>
          <a:sy n="35" d="100"/>
        </p:scale>
        <p:origin x="618" y="6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46288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68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6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485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6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48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53B80-8BC9-46C8-901A-D5CEA8F08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FEE030-7D26-4D0E-B79B-DB63957C7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90F1A-5149-4EF7-BAFB-BC9678E8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41AEA-1ED7-4060-AEDF-D6FF5289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3726D-4377-49F0-BDCA-EE5CF215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80492"/>
      </p:ext>
    </p:extLst>
  </p:cSld>
  <p:clrMapOvr>
    <a:masterClrMapping/>
  </p:clrMapOvr>
  <p:transition spd="med" advClick="0" advTm="400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C44B6-98F9-4245-A033-CBB674D8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811326-97AA-4729-8FBC-5A2334B75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6BF671-E4BC-49FB-8118-17DD89867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C2F871-6AFB-4191-BB30-2487B11D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9E442-1BD3-4142-8797-F013A9B9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3A1C1A-7F58-4363-91BF-54DB634B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567"/>
      </p:ext>
    </p:extLst>
  </p:cSld>
  <p:clrMapOvr>
    <a:masterClrMapping/>
  </p:clrMapOvr>
  <p:transition spd="med" advClick="0" advTm="400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3F3E4-8973-44F5-97E9-DA2EBC0C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E0443A-8CDB-431A-B3A0-3AEB42390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47698-B489-4360-9685-E522A09A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FF829-160A-483C-AA9D-4640B241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85D95-4365-46C8-8043-823091D0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181711"/>
      </p:ext>
    </p:extLst>
  </p:cSld>
  <p:clrMapOvr>
    <a:masterClrMapping/>
  </p:clrMapOvr>
  <p:transition spd="med" advClick="0" advTm="400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3267D0-8D96-4EFD-8102-2A10630E6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771AF-59B7-4A2C-944E-B038F090A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5A79F-D362-4C47-8EAC-0BB00F5B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0EF23-C873-4617-B33A-813C9542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814F6-C7B8-4B75-8A6F-0D9A7977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158861"/>
      </p:ext>
    </p:extLst>
  </p:cSld>
  <p:clrMapOvr>
    <a:masterClrMapping/>
  </p:clrMapOvr>
  <p:transition spd="med" advClick="0" advTm="400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</p:spPr>
        <p:txBody>
          <a:bodyPr lIns="217709" tIns="108855" rIns="217709" bIns="108855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3200401"/>
            <a:ext cx="21945600" cy="9051926"/>
          </a:xfrm>
          <a:prstGeom prst="rect">
            <a:avLst/>
          </a:prstGeom>
        </p:spPr>
        <p:txBody>
          <a:bodyPr vert="eaVert" lIns="217709" tIns="108855" rIns="217709" bIns="108855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algn="l" defTabSz="2177095" hangingPunct="1"/>
            <a:fld id="{2E3AAC11-D570-4EA9-AFC0-30FB72BA45EB}" type="datetimeFigureOut">
              <a:rPr lang="zh-CN" altLang="en-US" sz="4300" b="0" kern="120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pPr algn="l" defTabSz="2177095" hangingPunct="1"/>
              <a:t>2022/9/15</a:t>
            </a:fld>
            <a:endParaRPr lang="zh-CN" altLang="en-US" sz="4300" b="0" kern="1200">
              <a:solidFill>
                <a:prstClr val="black"/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algn="l" defTabSz="2177095" hangingPunct="1"/>
            <a:endParaRPr lang="zh-CN" altLang="en-US" sz="4300" b="0" kern="1200">
              <a:solidFill>
                <a:prstClr val="black"/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algn="l" defTabSz="2177095" hangingPunct="1"/>
            <a:fld id="{55ECCFAA-F4FB-487C-9F1E-C8836D0C3DC9}" type="slidenum">
              <a:rPr lang="zh-CN" altLang="en-US" sz="4300" b="0" kern="120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pPr algn="l" defTabSz="2177095" hangingPunct="1"/>
              <a:t>‹#›</a:t>
            </a:fld>
            <a:endParaRPr lang="zh-CN" altLang="en-US" sz="4300" b="0" kern="1200">
              <a:solidFill>
                <a:prstClr val="black"/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312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678400" y="549277"/>
            <a:ext cx="5486400" cy="11703050"/>
          </a:xfrm>
          <a:prstGeom prst="rect">
            <a:avLst/>
          </a:prstGeom>
        </p:spPr>
        <p:txBody>
          <a:bodyPr vert="eaVert" lIns="217709" tIns="108855" rIns="217709" bIns="108855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549277"/>
            <a:ext cx="16052800" cy="11703050"/>
          </a:xfrm>
          <a:prstGeom prst="rect">
            <a:avLst/>
          </a:prstGeom>
        </p:spPr>
        <p:txBody>
          <a:bodyPr vert="eaVert" lIns="217709" tIns="108855" rIns="217709" bIns="108855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algn="l" defTabSz="2177095" hangingPunct="1"/>
            <a:fld id="{2E3AAC11-D570-4EA9-AFC0-30FB72BA45EB}" type="datetimeFigureOut">
              <a:rPr lang="zh-CN" altLang="en-US" sz="4300" b="0" kern="120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pPr algn="l" defTabSz="2177095" hangingPunct="1"/>
              <a:t>2022/9/15</a:t>
            </a:fld>
            <a:endParaRPr lang="zh-CN" altLang="en-US" sz="4300" b="0" kern="1200">
              <a:solidFill>
                <a:prstClr val="black"/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algn="l" defTabSz="2177095" hangingPunct="1"/>
            <a:endParaRPr lang="zh-CN" altLang="en-US" sz="4300" b="0" kern="1200">
              <a:solidFill>
                <a:prstClr val="black"/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algn="l" defTabSz="2177095" hangingPunct="1"/>
            <a:fld id="{55ECCFAA-F4FB-487C-9F1E-C8836D0C3DC9}" type="slidenum">
              <a:rPr lang="zh-CN" altLang="en-US" sz="4300" b="0" kern="120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pPr algn="l" defTabSz="2177095" hangingPunct="1"/>
              <a:t>‹#›</a:t>
            </a:fld>
            <a:endParaRPr lang="zh-CN" altLang="en-US" sz="4300" b="0" kern="1200">
              <a:solidFill>
                <a:prstClr val="black"/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262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4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EB9E8-8FC0-4F70-99F4-54666594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8DE8E-D86F-4D08-9FAB-638529AC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1299E-30B4-47A6-99B4-CAF60310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67D57-6982-4342-82D9-BEA86126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126F5-C54F-4CF1-87A1-AD6613C0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60602"/>
      </p:ext>
    </p:extLst>
  </p:cSld>
  <p:clrMapOvr>
    <a:masterClrMapping/>
  </p:clrMapOvr>
  <p:transition spd="med" advClick="0" advTm="4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A13BB-0D6D-4603-90DF-32289949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F02E7-5445-4FC9-A2A9-8ACBE4D5B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ACD0A-B18D-4EED-B9F8-EAD89829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A6A41-D188-4A62-98F8-D9B1D06C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92CBD-BC7C-490F-B66D-9E764F20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26823"/>
      </p:ext>
    </p:extLst>
  </p:cSld>
  <p:clrMapOvr>
    <a:masterClrMapping/>
  </p:clrMapOvr>
  <p:transition spd="med" advClick="0" advTm="4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A1D3-8614-48C9-BA85-A357E64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64BFE-1E92-4196-A3A5-29C32CE1B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EF37C-421E-4623-9155-AC30F6895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1A2027-5203-472A-9115-2B08D496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B30D73-4172-4369-8510-8AC35547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1C8DE-F6C1-4B59-91E1-C6699347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322006"/>
      </p:ext>
    </p:extLst>
  </p:cSld>
  <p:clrMapOvr>
    <a:masterClrMapping/>
  </p:clrMapOvr>
  <p:transition spd="med" advClick="0" advTm="40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683B0-30F9-449F-A9E6-0859DF3B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FBF62-9596-427C-869B-0F877C27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BE88E6-DF03-411F-9D85-339C73E7F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278BB6-C8FD-4917-80EF-6413B969D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8FD9CA-C182-42A6-A2D0-2E3806626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58B088-BA62-4C41-A04B-8FE81EE1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F9E0DF-946B-4FEA-8196-CCEDF51F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E01E99-9718-4CAC-94B9-C6F7B0F0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06611"/>
      </p:ext>
    </p:extLst>
  </p:cSld>
  <p:clrMapOvr>
    <a:masterClrMapping/>
  </p:clrMapOvr>
  <p:transition spd="med" advClick="0" advTm="400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683B0-30F9-449F-A9E6-0859DF3B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FBF62-9596-427C-869B-0F877C27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BE88E6-DF03-411F-9D85-339C73E7F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278BB6-C8FD-4917-80EF-6413B969D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8FD9CA-C182-42A6-A2D0-2E3806626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58B088-BA62-4C41-A04B-8FE81EE1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F9E0DF-946B-4FEA-8196-CCEDF51F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E01E99-9718-4CAC-94B9-C6F7B0F0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336329" y="13493439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hangingPunct="1">
              <a:lnSpc>
                <a:spcPct val="200000"/>
              </a:lnSpc>
            </a:pPr>
            <a:r>
              <a:rPr lang="zh-CN" altLang="en-US" sz="1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2"/>
              </a:rPr>
              <a:t>行业</a:t>
            </a:r>
            <a:r>
              <a:rPr lang="en-US" altLang="zh-CN" sz="1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2"/>
              </a:rPr>
              <a:t>PPT</a:t>
            </a:r>
            <a:r>
              <a:rPr lang="zh-CN" altLang="en-US" sz="1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2"/>
              </a:rPr>
              <a:t>模板</a:t>
            </a:r>
            <a:r>
              <a:rPr lang="en-US" altLang="zh-CN" sz="1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647465407"/>
      </p:ext>
    </p:extLst>
  </p:cSld>
  <p:clrMapOvr>
    <a:masterClrMapping/>
  </p:clrMapOvr>
  <p:transition spd="med" advClick="0" advTm="40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50815-4393-4E33-8729-FDF32A43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EC90B-EEA1-4BFD-867F-D499BBCD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102632-7649-4E68-A2EE-B69A6CF9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A5DB35-4CD9-433F-84E1-391A78AC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06171"/>
      </p:ext>
    </p:extLst>
  </p:cSld>
  <p:clrMapOvr>
    <a:masterClrMapping/>
  </p:clrMapOvr>
  <p:transition spd="med" advClick="0" advTm="400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6ED646-50F8-4FA9-A174-9CD1E8B2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B2C42D-B765-458C-B1BB-83FE1CC0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5F0CE3-D1F6-44DF-A80C-90FA6B06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67588"/>
      </p:ext>
    </p:extLst>
  </p:cSld>
  <p:clrMapOvr>
    <a:masterClrMapping/>
  </p:clrMapOvr>
  <p:transition spd="med" advClick="0" advTm="400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49632-0A38-4BBE-AAEE-1154D09C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20B45-7D4A-42AE-B691-009E9C8D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879A3D-ACEF-4F0E-B8C2-EFA63E387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09C-5B7D-48CA-8910-76609C49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FE121-9E8E-4DEA-A416-DF10C38E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61432-A340-4F5D-AB32-803E3789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59417"/>
      </p:ext>
    </p:extLst>
  </p:cSld>
  <p:clrMapOvr>
    <a:masterClrMapping/>
  </p:clrMapOvr>
  <p:transition spd="med" advClick="0" advTm="400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48B874-9ED8-4240-8C1C-999742F7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BA7D5D-BADD-4590-AC73-4A904EA34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9176F-CF0D-47D9-9D91-9735EE8A9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E09AF-C6D6-4E03-82DA-FEEF9C7B4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70AF3-C890-4FDF-97D6-AC67682C3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8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 spd="med" advClick="0" advTm="4000">
    <p:random/>
  </p:transition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3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2177095" rtl="0" eaLnBrk="1" latinLnBrk="0" hangingPunct="1">
        <a:spcBef>
          <a:spcPct val="0"/>
        </a:spcBef>
        <a:buNone/>
        <a:defRPr sz="10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6411" indent="-816411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8890" indent="-680342" algn="l" defTabSz="2177095" rtl="0" eaLnBrk="1" latinLnBrk="0" hangingPunct="1">
        <a:spcBef>
          <a:spcPct val="20000"/>
        </a:spcBef>
        <a:buFont typeface="Arial" panose="020B0604020202020204" pitchFamily="34" charset="0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2721369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809916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98464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987011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5559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106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2654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547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095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642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190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2737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285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9832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8380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589370-5C48-41C0-945C-DE38302FE8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7" b="16826"/>
          <a:stretch/>
        </p:blipFill>
        <p:spPr>
          <a:xfrm>
            <a:off x="9081982" y="9477126"/>
            <a:ext cx="15399293" cy="42745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7D0EDC5-FCAD-4C18-A7ED-3B6B75E917F1}"/>
              </a:ext>
            </a:extLst>
          </p:cNvPr>
          <p:cNvSpPr txBox="1"/>
          <p:nvPr/>
        </p:nvSpPr>
        <p:spPr>
          <a:xfrm>
            <a:off x="2226916" y="3499956"/>
            <a:ext cx="63629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hangingPunct="1"/>
            <a:r>
              <a:rPr lang="en-US" altLang="zh-CN" sz="12000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MATERI</a:t>
            </a:r>
            <a:endParaRPr lang="zh-CN" altLang="en-US" sz="12000" kern="1200" dirty="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CD3F69-374F-4B49-9226-362C37E6E2FB}"/>
              </a:ext>
            </a:extLst>
          </p:cNvPr>
          <p:cNvSpPr txBox="1"/>
          <p:nvPr/>
        </p:nvSpPr>
        <p:spPr>
          <a:xfrm>
            <a:off x="2226918" y="5336913"/>
            <a:ext cx="95524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hangingPunct="1"/>
            <a:r>
              <a:rPr lang="en-US" altLang="zh-CN" sz="10000" kern="1200" dirty="0" smtClean="0">
                <a:solidFill>
                  <a:srgbClr val="9336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Backend Beginner</a:t>
            </a:r>
            <a:endParaRPr lang="zh-CN" altLang="en-US" sz="10000" kern="1200" dirty="0">
              <a:solidFill>
                <a:srgbClr val="9336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B177F1-29D0-4B86-AC20-ADD8C32C355C}"/>
              </a:ext>
            </a:extLst>
          </p:cNvPr>
          <p:cNvSpPr/>
          <p:nvPr/>
        </p:nvSpPr>
        <p:spPr>
          <a:xfrm>
            <a:off x="342697" y="12273088"/>
            <a:ext cx="9087247" cy="1057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hangingPunct="1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4800" b="0" kern="1200" dirty="0" smtClean="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REZA FAUZAN AKBAR</a:t>
            </a:r>
            <a:endParaRPr lang="en-US" altLang="zh-CN" sz="4800" b="0" kern="1200" dirty="0">
              <a:solidFill>
                <a:schemeClr val="tx1"/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pic>
        <p:nvPicPr>
          <p:cNvPr id="23" name="图片 22" descr="图片包含 圆屋顶&#10;&#10;自动生成的说明">
            <a:extLst>
              <a:ext uri="{FF2B5EF4-FFF2-40B4-BE49-F238E27FC236}">
                <a16:creationId xmlns:a16="http://schemas.microsoft.com/office/drawing/2014/main" id="{3F0E6DC2-731F-455A-BEFA-C04EB0CB9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733" y="1672102"/>
            <a:ext cx="11201151" cy="112011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27B9F5-C3AC-4CCC-96EA-DCBF85D222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390" y="2789857"/>
            <a:ext cx="13835513" cy="1143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95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3D77C19-DB95-4E1A-8618-E97110AA3139}"/>
              </a:ext>
            </a:extLst>
          </p:cNvPr>
          <p:cNvSpPr txBox="1"/>
          <p:nvPr/>
        </p:nvSpPr>
        <p:spPr>
          <a:xfrm>
            <a:off x="1856810" y="1486837"/>
            <a:ext cx="5401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 smtClean="0">
                <a:latin typeface="+mn-lt"/>
                <a:ea typeface="+mn-ea"/>
                <a:cs typeface="+mn-ea"/>
                <a:sym typeface="+mn-lt"/>
              </a:rPr>
              <a:t>NODE JS</a:t>
            </a:r>
            <a:endParaRPr lang="zh-CN" altLang="en-US" sz="5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534314" y="3147339"/>
            <a:ext cx="17418703" cy="18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Sebelum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adanya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Node JS, browser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adalah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satu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satunya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, yang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dapat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mengeksekusi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kode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javascript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1" name="任意多边形 37">
            <a:extLst>
              <a:ext uri="{FF2B5EF4-FFF2-40B4-BE49-F238E27FC236}">
                <a16:creationId xmlns:a16="http://schemas.microsoft.com/office/drawing/2014/main" id="{9411495A-57C9-40F8-976E-AF1A4C3D8EF8}"/>
              </a:ext>
            </a:extLst>
          </p:cNvPr>
          <p:cNvSpPr/>
          <p:nvPr/>
        </p:nvSpPr>
        <p:spPr>
          <a:xfrm flipH="1">
            <a:off x="18307664" y="9832259"/>
            <a:ext cx="6109264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2" name="任意多边形 37">
            <a:extLst>
              <a:ext uri="{FF2B5EF4-FFF2-40B4-BE49-F238E27FC236}">
                <a16:creationId xmlns:a16="http://schemas.microsoft.com/office/drawing/2014/main" id="{8C7DBDC9-2726-476C-BAEC-7B42BEB8BD19}"/>
              </a:ext>
            </a:extLst>
          </p:cNvPr>
          <p:cNvSpPr/>
          <p:nvPr/>
        </p:nvSpPr>
        <p:spPr>
          <a:xfrm>
            <a:off x="0" y="9832258"/>
            <a:ext cx="7258427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534313" y="5406809"/>
            <a:ext cx="17418703" cy="18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Hingga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akhirnya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, Ryan Dahl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berhasil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menciptakan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Node JS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untuk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runtime environment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sehingga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kode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javascript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dapa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di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eksekusi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4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534312" y="7666279"/>
            <a:ext cx="17418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000" b="0" dirty="0">
                <a:latin typeface="Arial Rounded MT Bold" panose="020F0704030504030204" pitchFamily="34" charset="0"/>
              </a:rPr>
              <a:t>Node.js </a:t>
            </a:r>
            <a:r>
              <a:rPr lang="en-US" sz="4000" b="0" dirty="0" err="1">
                <a:latin typeface="Arial Rounded MT Bold" panose="020F0704030504030204" pitchFamily="34" charset="0"/>
              </a:rPr>
              <a:t>adalah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bersifat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open-source,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sehingga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kita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dapat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menjalankan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kode</a:t>
            </a:r>
            <a:r>
              <a:rPr lang="en-US" sz="4000" b="0" dirty="0">
                <a:latin typeface="Arial Rounded MT Bold" panose="020F0704030504030204" pitchFamily="34" charset="0"/>
              </a:rPr>
              <a:t> JavaScript di mana pun, </a:t>
            </a:r>
            <a:r>
              <a:rPr lang="en-US" sz="4000" b="0" dirty="0" err="1">
                <a:latin typeface="Arial Rounded MT Bold" panose="020F0704030504030204" pitchFamily="34" charset="0"/>
              </a:rPr>
              <a:t>tidak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hanya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terbatas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pada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lingkungan</a:t>
            </a:r>
            <a:r>
              <a:rPr lang="en-US" sz="4000" b="0" dirty="0">
                <a:latin typeface="Arial Rounded MT Bold" panose="020F0704030504030204" pitchFamily="34" charset="0"/>
              </a:rPr>
              <a:t> browser.</a:t>
            </a:r>
            <a:endParaRPr lang="zh-CN" altLang="en-US" sz="6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0279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37">
            <a:extLst>
              <a:ext uri="{FF2B5EF4-FFF2-40B4-BE49-F238E27FC236}">
                <a16:creationId xmlns:a16="http://schemas.microsoft.com/office/drawing/2014/main" id="{3F39108A-5CA4-4EEB-84C6-2D63F9166D89}"/>
              </a:ext>
            </a:extLst>
          </p:cNvPr>
          <p:cNvSpPr/>
          <p:nvPr/>
        </p:nvSpPr>
        <p:spPr>
          <a:xfrm flipH="1">
            <a:off x="18307664" y="9832259"/>
            <a:ext cx="6109264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FDA617-6EEA-4434-B907-F014835BA65A}"/>
              </a:ext>
            </a:extLst>
          </p:cNvPr>
          <p:cNvGrpSpPr/>
          <p:nvPr/>
        </p:nvGrpSpPr>
        <p:grpSpPr>
          <a:xfrm flipV="1">
            <a:off x="-221674" y="10695243"/>
            <a:ext cx="24638601" cy="6195511"/>
            <a:chOff x="931712" y="569035"/>
            <a:chExt cx="10123891" cy="3039814"/>
          </a:xfrm>
          <a:gradFill>
            <a:gsLst>
              <a:gs pos="0">
                <a:srgbClr val="614FF5"/>
              </a:gs>
              <a:gs pos="100000">
                <a:srgbClr val="9336F8"/>
              </a:gs>
            </a:gsLst>
            <a:lin ang="5400000" scaled="1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33948A6-4DD7-4362-9F89-9FBE39A30234}"/>
                </a:ext>
              </a:extLst>
            </p:cNvPr>
            <p:cNvSpPr/>
            <p:nvPr/>
          </p:nvSpPr>
          <p:spPr>
            <a:xfrm>
              <a:off x="995422" y="569035"/>
              <a:ext cx="10060181" cy="1975613"/>
            </a:xfrm>
            <a:prstGeom prst="rect">
              <a:avLst/>
            </a:prstGeom>
            <a:gradFill>
              <a:gsLst>
                <a:gs pos="0">
                  <a:srgbClr val="614FF5"/>
                </a:gs>
                <a:gs pos="100000">
                  <a:srgbClr val="9336F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400" dirty="0">
                <a:cs typeface="+mn-ea"/>
                <a:sym typeface="+mn-lt"/>
              </a:endParaRPr>
            </a:p>
          </p:txBody>
        </p:sp>
        <p:sp>
          <p:nvSpPr>
            <p:cNvPr id="16" name="任意多边形 8">
              <a:extLst>
                <a:ext uri="{FF2B5EF4-FFF2-40B4-BE49-F238E27FC236}">
                  <a16:creationId xmlns:a16="http://schemas.microsoft.com/office/drawing/2014/main" id="{9388342B-2D50-41C2-879D-CD62CF6F4A39}"/>
                </a:ext>
              </a:extLst>
            </p:cNvPr>
            <p:cNvSpPr/>
            <p:nvPr/>
          </p:nvSpPr>
          <p:spPr>
            <a:xfrm flipV="1">
              <a:off x="931712" y="2544646"/>
              <a:ext cx="10123891" cy="1064203"/>
            </a:xfrm>
            <a:custGeom>
              <a:avLst/>
              <a:gdLst>
                <a:gd name="connsiteX0" fmla="*/ 10034954 w 10034954"/>
                <a:gd name="connsiteY0" fmla="*/ 0 h 789331"/>
                <a:gd name="connsiteX1" fmla="*/ 10034954 w 10034954"/>
                <a:gd name="connsiteY1" fmla="*/ 789331 h 789331"/>
                <a:gd name="connsiteX2" fmla="*/ 0 w 10034954"/>
                <a:gd name="connsiteY2" fmla="*/ 789331 h 789331"/>
                <a:gd name="connsiteX3" fmla="*/ 0 w 10034954"/>
                <a:gd name="connsiteY3" fmla="*/ 745413 h 789331"/>
                <a:gd name="connsiteX4" fmla="*/ 11893 w 10034954"/>
                <a:gd name="connsiteY4" fmla="*/ 737904 h 789331"/>
                <a:gd name="connsiteX5" fmla="*/ 31498 w 10034954"/>
                <a:gd name="connsiteY5" fmla="*/ 720295 h 789331"/>
                <a:gd name="connsiteX6" fmla="*/ 645109 w 10034954"/>
                <a:gd name="connsiteY6" fmla="*/ 202937 h 789331"/>
                <a:gd name="connsiteX7" fmla="*/ 2437814 w 10034954"/>
                <a:gd name="connsiteY7" fmla="*/ 708263 h 789331"/>
                <a:gd name="connsiteX8" fmla="*/ 4001919 w 10034954"/>
                <a:gd name="connsiteY8" fmla="*/ 130747 h 789331"/>
                <a:gd name="connsiteX9" fmla="*/ 5120856 w 10034954"/>
                <a:gd name="connsiteY9" fmla="*/ 612011 h 789331"/>
                <a:gd name="connsiteX10" fmla="*/ 9940243 w 10034954"/>
                <a:gd name="connsiteY10" fmla="*/ 4057 h 789331"/>
                <a:gd name="connsiteX11" fmla="*/ 10034954 w 10034954"/>
                <a:gd name="connsiteY11" fmla="*/ 0 h 789331"/>
                <a:gd name="connsiteX0" fmla="*/ 10034954 w 10034954"/>
                <a:gd name="connsiteY0" fmla="*/ 0 h 789331"/>
                <a:gd name="connsiteX1" fmla="*/ 10034954 w 10034954"/>
                <a:gd name="connsiteY1" fmla="*/ 789331 h 789331"/>
                <a:gd name="connsiteX2" fmla="*/ 0 w 10034954"/>
                <a:gd name="connsiteY2" fmla="*/ 789331 h 789331"/>
                <a:gd name="connsiteX3" fmla="*/ 0 w 10034954"/>
                <a:gd name="connsiteY3" fmla="*/ 745413 h 789331"/>
                <a:gd name="connsiteX4" fmla="*/ 11893 w 10034954"/>
                <a:gd name="connsiteY4" fmla="*/ 737904 h 789331"/>
                <a:gd name="connsiteX5" fmla="*/ 31498 w 10034954"/>
                <a:gd name="connsiteY5" fmla="*/ 720295 h 789331"/>
                <a:gd name="connsiteX6" fmla="*/ 645109 w 10034954"/>
                <a:gd name="connsiteY6" fmla="*/ 202937 h 789331"/>
                <a:gd name="connsiteX7" fmla="*/ 2437814 w 10034954"/>
                <a:gd name="connsiteY7" fmla="*/ 708263 h 789331"/>
                <a:gd name="connsiteX8" fmla="*/ 4001919 w 10034954"/>
                <a:gd name="connsiteY8" fmla="*/ 130747 h 789331"/>
                <a:gd name="connsiteX9" fmla="*/ 5602184 w 10034954"/>
                <a:gd name="connsiteY9" fmla="*/ 419134 h 789331"/>
                <a:gd name="connsiteX10" fmla="*/ 9940243 w 10034954"/>
                <a:gd name="connsiteY10" fmla="*/ 4057 h 789331"/>
                <a:gd name="connsiteX11" fmla="*/ 10034954 w 10034954"/>
                <a:gd name="connsiteY11" fmla="*/ 0 h 789331"/>
                <a:gd name="connsiteX0" fmla="*/ 10034954 w 10034954"/>
                <a:gd name="connsiteY0" fmla="*/ 0 h 789331"/>
                <a:gd name="connsiteX1" fmla="*/ 10034954 w 10034954"/>
                <a:gd name="connsiteY1" fmla="*/ 789331 h 789331"/>
                <a:gd name="connsiteX2" fmla="*/ 0 w 10034954"/>
                <a:gd name="connsiteY2" fmla="*/ 789331 h 789331"/>
                <a:gd name="connsiteX3" fmla="*/ 0 w 10034954"/>
                <a:gd name="connsiteY3" fmla="*/ 745413 h 789331"/>
                <a:gd name="connsiteX4" fmla="*/ 11893 w 10034954"/>
                <a:gd name="connsiteY4" fmla="*/ 737904 h 789331"/>
                <a:gd name="connsiteX5" fmla="*/ 31498 w 10034954"/>
                <a:gd name="connsiteY5" fmla="*/ 720295 h 789331"/>
                <a:gd name="connsiteX6" fmla="*/ 645109 w 10034954"/>
                <a:gd name="connsiteY6" fmla="*/ 202937 h 789331"/>
                <a:gd name="connsiteX7" fmla="*/ 2437814 w 10034954"/>
                <a:gd name="connsiteY7" fmla="*/ 708263 h 789331"/>
                <a:gd name="connsiteX8" fmla="*/ 4001919 w 10034954"/>
                <a:gd name="connsiteY8" fmla="*/ 130747 h 789331"/>
                <a:gd name="connsiteX9" fmla="*/ 5602184 w 10034954"/>
                <a:gd name="connsiteY9" fmla="*/ 419134 h 789331"/>
                <a:gd name="connsiteX10" fmla="*/ 8399995 w 10034954"/>
                <a:gd name="connsiteY10" fmla="*/ 57264 h 789331"/>
                <a:gd name="connsiteX11" fmla="*/ 10034954 w 10034954"/>
                <a:gd name="connsiteY11" fmla="*/ 0 h 789331"/>
                <a:gd name="connsiteX0" fmla="*/ 10034954 w 10034954"/>
                <a:gd name="connsiteY0" fmla="*/ 0 h 789331"/>
                <a:gd name="connsiteX1" fmla="*/ 10034954 w 10034954"/>
                <a:gd name="connsiteY1" fmla="*/ 789331 h 789331"/>
                <a:gd name="connsiteX2" fmla="*/ 0 w 10034954"/>
                <a:gd name="connsiteY2" fmla="*/ 789331 h 789331"/>
                <a:gd name="connsiteX3" fmla="*/ 0 w 10034954"/>
                <a:gd name="connsiteY3" fmla="*/ 745413 h 789331"/>
                <a:gd name="connsiteX4" fmla="*/ 11893 w 10034954"/>
                <a:gd name="connsiteY4" fmla="*/ 737904 h 789331"/>
                <a:gd name="connsiteX5" fmla="*/ 31498 w 10034954"/>
                <a:gd name="connsiteY5" fmla="*/ 720295 h 789331"/>
                <a:gd name="connsiteX6" fmla="*/ 645109 w 10034954"/>
                <a:gd name="connsiteY6" fmla="*/ 202937 h 789331"/>
                <a:gd name="connsiteX7" fmla="*/ 2437814 w 10034954"/>
                <a:gd name="connsiteY7" fmla="*/ 708263 h 789331"/>
                <a:gd name="connsiteX8" fmla="*/ 3844393 w 10034954"/>
                <a:gd name="connsiteY8" fmla="*/ 84191 h 789331"/>
                <a:gd name="connsiteX9" fmla="*/ 5602184 w 10034954"/>
                <a:gd name="connsiteY9" fmla="*/ 419134 h 789331"/>
                <a:gd name="connsiteX10" fmla="*/ 8399995 w 10034954"/>
                <a:gd name="connsiteY10" fmla="*/ 57264 h 789331"/>
                <a:gd name="connsiteX11" fmla="*/ 10034954 w 10034954"/>
                <a:gd name="connsiteY11" fmla="*/ 0 h 789331"/>
                <a:gd name="connsiteX0" fmla="*/ 10034954 w 10034954"/>
                <a:gd name="connsiteY0" fmla="*/ 0 h 789331"/>
                <a:gd name="connsiteX1" fmla="*/ 10034954 w 10034954"/>
                <a:gd name="connsiteY1" fmla="*/ 789331 h 789331"/>
                <a:gd name="connsiteX2" fmla="*/ 0 w 10034954"/>
                <a:gd name="connsiteY2" fmla="*/ 789331 h 789331"/>
                <a:gd name="connsiteX3" fmla="*/ 0 w 10034954"/>
                <a:gd name="connsiteY3" fmla="*/ 745413 h 789331"/>
                <a:gd name="connsiteX4" fmla="*/ 11893 w 10034954"/>
                <a:gd name="connsiteY4" fmla="*/ 737904 h 789331"/>
                <a:gd name="connsiteX5" fmla="*/ 31498 w 10034954"/>
                <a:gd name="connsiteY5" fmla="*/ 720295 h 789331"/>
                <a:gd name="connsiteX6" fmla="*/ 645109 w 10034954"/>
                <a:gd name="connsiteY6" fmla="*/ 202937 h 789331"/>
                <a:gd name="connsiteX7" fmla="*/ 2437814 w 10034954"/>
                <a:gd name="connsiteY7" fmla="*/ 708263 h 789331"/>
                <a:gd name="connsiteX8" fmla="*/ 3844393 w 10034954"/>
                <a:gd name="connsiteY8" fmla="*/ 84191 h 789331"/>
                <a:gd name="connsiteX9" fmla="*/ 5899732 w 10034954"/>
                <a:gd name="connsiteY9" fmla="*/ 332672 h 789331"/>
                <a:gd name="connsiteX10" fmla="*/ 8399995 w 10034954"/>
                <a:gd name="connsiteY10" fmla="*/ 57264 h 789331"/>
                <a:gd name="connsiteX11" fmla="*/ 10034954 w 10034954"/>
                <a:gd name="connsiteY11" fmla="*/ 0 h 789331"/>
                <a:gd name="connsiteX0" fmla="*/ 10034954 w 10034954"/>
                <a:gd name="connsiteY0" fmla="*/ 0 h 789331"/>
                <a:gd name="connsiteX1" fmla="*/ 10034954 w 10034954"/>
                <a:gd name="connsiteY1" fmla="*/ 789331 h 789331"/>
                <a:gd name="connsiteX2" fmla="*/ 0 w 10034954"/>
                <a:gd name="connsiteY2" fmla="*/ 789331 h 789331"/>
                <a:gd name="connsiteX3" fmla="*/ 0 w 10034954"/>
                <a:gd name="connsiteY3" fmla="*/ 745413 h 789331"/>
                <a:gd name="connsiteX4" fmla="*/ 11893 w 10034954"/>
                <a:gd name="connsiteY4" fmla="*/ 737904 h 789331"/>
                <a:gd name="connsiteX5" fmla="*/ 31498 w 10034954"/>
                <a:gd name="connsiteY5" fmla="*/ 720295 h 789331"/>
                <a:gd name="connsiteX6" fmla="*/ 645109 w 10034954"/>
                <a:gd name="connsiteY6" fmla="*/ 202937 h 789331"/>
                <a:gd name="connsiteX7" fmla="*/ 2437814 w 10034954"/>
                <a:gd name="connsiteY7" fmla="*/ 708263 h 789331"/>
                <a:gd name="connsiteX8" fmla="*/ 4176947 w 10034954"/>
                <a:gd name="connsiteY8" fmla="*/ 70889 h 789331"/>
                <a:gd name="connsiteX9" fmla="*/ 5899732 w 10034954"/>
                <a:gd name="connsiteY9" fmla="*/ 332672 h 789331"/>
                <a:gd name="connsiteX10" fmla="*/ 8399995 w 10034954"/>
                <a:gd name="connsiteY10" fmla="*/ 57264 h 789331"/>
                <a:gd name="connsiteX11" fmla="*/ 10034954 w 10034954"/>
                <a:gd name="connsiteY11" fmla="*/ 0 h 789331"/>
                <a:gd name="connsiteX0" fmla="*/ 10034954 w 10034954"/>
                <a:gd name="connsiteY0" fmla="*/ 0 h 789331"/>
                <a:gd name="connsiteX1" fmla="*/ 10034954 w 10034954"/>
                <a:gd name="connsiteY1" fmla="*/ 789331 h 789331"/>
                <a:gd name="connsiteX2" fmla="*/ 0 w 10034954"/>
                <a:gd name="connsiteY2" fmla="*/ 789331 h 789331"/>
                <a:gd name="connsiteX3" fmla="*/ 0 w 10034954"/>
                <a:gd name="connsiteY3" fmla="*/ 745413 h 789331"/>
                <a:gd name="connsiteX4" fmla="*/ 11893 w 10034954"/>
                <a:gd name="connsiteY4" fmla="*/ 737904 h 789331"/>
                <a:gd name="connsiteX5" fmla="*/ 31498 w 10034954"/>
                <a:gd name="connsiteY5" fmla="*/ 720295 h 789331"/>
                <a:gd name="connsiteX6" fmla="*/ 645109 w 10034954"/>
                <a:gd name="connsiteY6" fmla="*/ 202937 h 789331"/>
                <a:gd name="connsiteX7" fmla="*/ 2534080 w 10034954"/>
                <a:gd name="connsiteY7" fmla="*/ 462178 h 789331"/>
                <a:gd name="connsiteX8" fmla="*/ 4176947 w 10034954"/>
                <a:gd name="connsiteY8" fmla="*/ 70889 h 789331"/>
                <a:gd name="connsiteX9" fmla="*/ 5899732 w 10034954"/>
                <a:gd name="connsiteY9" fmla="*/ 332672 h 789331"/>
                <a:gd name="connsiteX10" fmla="*/ 8399995 w 10034954"/>
                <a:gd name="connsiteY10" fmla="*/ 57264 h 789331"/>
                <a:gd name="connsiteX11" fmla="*/ 10034954 w 10034954"/>
                <a:gd name="connsiteY11" fmla="*/ 0 h 789331"/>
                <a:gd name="connsiteX0" fmla="*/ 10098504 w 10098504"/>
                <a:gd name="connsiteY0" fmla="*/ 0 h 789331"/>
                <a:gd name="connsiteX1" fmla="*/ 10098504 w 10098504"/>
                <a:gd name="connsiteY1" fmla="*/ 789331 h 789331"/>
                <a:gd name="connsiteX2" fmla="*/ 63550 w 10098504"/>
                <a:gd name="connsiteY2" fmla="*/ 789331 h 789331"/>
                <a:gd name="connsiteX3" fmla="*/ 63550 w 10098504"/>
                <a:gd name="connsiteY3" fmla="*/ 745413 h 789331"/>
                <a:gd name="connsiteX4" fmla="*/ 75443 w 10098504"/>
                <a:gd name="connsiteY4" fmla="*/ 737904 h 789331"/>
                <a:gd name="connsiteX5" fmla="*/ 95048 w 10098504"/>
                <a:gd name="connsiteY5" fmla="*/ 720295 h 789331"/>
                <a:gd name="connsiteX6" fmla="*/ 1312507 w 10098504"/>
                <a:gd name="connsiteY6" fmla="*/ 269446 h 789331"/>
                <a:gd name="connsiteX7" fmla="*/ 2597630 w 10098504"/>
                <a:gd name="connsiteY7" fmla="*/ 462178 h 789331"/>
                <a:gd name="connsiteX8" fmla="*/ 4240497 w 10098504"/>
                <a:gd name="connsiteY8" fmla="*/ 70889 h 789331"/>
                <a:gd name="connsiteX9" fmla="*/ 5963282 w 10098504"/>
                <a:gd name="connsiteY9" fmla="*/ 332672 h 789331"/>
                <a:gd name="connsiteX10" fmla="*/ 8463545 w 10098504"/>
                <a:gd name="connsiteY10" fmla="*/ 57264 h 789331"/>
                <a:gd name="connsiteX11" fmla="*/ 10098504 w 10098504"/>
                <a:gd name="connsiteY11" fmla="*/ 0 h 78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8504" h="789331">
                  <a:moveTo>
                    <a:pt x="10098504" y="0"/>
                  </a:moveTo>
                  <a:lnTo>
                    <a:pt x="10098504" y="789331"/>
                  </a:lnTo>
                  <a:lnTo>
                    <a:pt x="63550" y="789331"/>
                  </a:lnTo>
                  <a:lnTo>
                    <a:pt x="63550" y="745413"/>
                  </a:lnTo>
                  <a:lnTo>
                    <a:pt x="75443" y="737904"/>
                  </a:lnTo>
                  <a:cubicBezTo>
                    <a:pt x="83571" y="731933"/>
                    <a:pt x="-111129" y="798371"/>
                    <a:pt x="95048" y="720295"/>
                  </a:cubicBezTo>
                  <a:cubicBezTo>
                    <a:pt x="301225" y="642219"/>
                    <a:pt x="895410" y="312465"/>
                    <a:pt x="1312507" y="269446"/>
                  </a:cubicBezTo>
                  <a:cubicBezTo>
                    <a:pt x="1729604" y="226427"/>
                    <a:pt x="2109632" y="495271"/>
                    <a:pt x="2597630" y="462178"/>
                  </a:cubicBezTo>
                  <a:cubicBezTo>
                    <a:pt x="3085628" y="429085"/>
                    <a:pt x="3679555" y="92473"/>
                    <a:pt x="4240497" y="70889"/>
                  </a:cubicBezTo>
                  <a:cubicBezTo>
                    <a:pt x="4801439" y="49305"/>
                    <a:pt x="4940598" y="354730"/>
                    <a:pt x="5963282" y="332672"/>
                  </a:cubicBezTo>
                  <a:cubicBezTo>
                    <a:pt x="6922048" y="311993"/>
                    <a:pt x="7359378" y="118039"/>
                    <a:pt x="8463545" y="57264"/>
                  </a:cubicBezTo>
                  <a:lnTo>
                    <a:pt x="1009850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400" dirty="0">
                <a:cs typeface="+mn-ea"/>
                <a:sym typeface="+mn-lt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5AE1CE8-E8F6-4C72-9D13-F8A2089724EA}"/>
              </a:ext>
            </a:extLst>
          </p:cNvPr>
          <p:cNvSpPr txBox="1">
            <a:spLocks/>
          </p:cNvSpPr>
          <p:nvPr/>
        </p:nvSpPr>
        <p:spPr>
          <a:xfrm>
            <a:off x="1137666" y="1219200"/>
            <a:ext cx="22108668" cy="4392558"/>
          </a:xfrm>
          <a:prstGeom prst="rect">
            <a:avLst/>
          </a:prstGeom>
          <a:noFill/>
        </p:spPr>
        <p:txBody>
          <a:bodyPr vert="horz" wrap="none" lIns="0" tIns="0" rIns="0" bIns="0" anchor="ctr">
            <a:noAutofit/>
          </a:bodyPr>
          <a:lstStyle/>
          <a:p>
            <a:pPr algn="l" defTabSz="1016000" eaLnBrk="0">
              <a:lnSpc>
                <a:spcPct val="150000"/>
              </a:lnSpc>
            </a:pPr>
            <a:r>
              <a:rPr lang="en-US" sz="4000" b="0" dirty="0">
                <a:latin typeface="Arial Rounded MT Bold" panose="020F0704030504030204" pitchFamily="34" charset="0"/>
              </a:rPr>
              <a:t>Node.js </a:t>
            </a:r>
            <a:r>
              <a:rPr lang="en-US" sz="4000" b="0" dirty="0" err="1">
                <a:latin typeface="Arial Rounded MT Bold" panose="020F0704030504030204" pitchFamily="34" charset="0"/>
              </a:rPr>
              <a:t>dirancang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untuk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aplikasi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dengan</a:t>
            </a:r>
            <a:r>
              <a:rPr lang="en-US" sz="4000" b="0" dirty="0">
                <a:latin typeface="Arial Rounded MT Bold" panose="020F0704030504030204" pitchFamily="34" charset="0"/>
              </a:rPr>
              <a:t> proses I/O yang </a:t>
            </a:r>
            <a:r>
              <a:rPr lang="en-US" sz="4000" b="0" dirty="0" err="1">
                <a:latin typeface="Arial Rounded MT Bold" panose="020F0704030504030204" pitchFamily="34" charset="0"/>
              </a:rPr>
              <a:t>intensif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seperti</a:t>
            </a:r>
            <a:r>
              <a:rPr lang="en-US" sz="4000" b="0" dirty="0">
                <a:latin typeface="Arial Rounded MT Bold" panose="020F0704030504030204" pitchFamily="34" charset="0"/>
              </a:rPr>
              <a:t> network server </a:t>
            </a:r>
            <a:endParaRPr lang="en-US" sz="4000" b="0" dirty="0" smtClean="0">
              <a:latin typeface="Arial Rounded MT Bold" panose="020F0704030504030204" pitchFamily="34" charset="0"/>
            </a:endParaRPr>
          </a:p>
          <a:p>
            <a:pPr algn="l" defTabSz="1016000" eaLnBrk="0">
              <a:lnSpc>
                <a:spcPct val="150000"/>
              </a:lnSpc>
            </a:pPr>
            <a:r>
              <a:rPr lang="en-US" sz="4000" b="0" dirty="0" err="1" smtClean="0">
                <a:latin typeface="Arial Rounded MT Bold" panose="020F0704030504030204" pitchFamily="34" charset="0"/>
              </a:rPr>
              <a:t>atau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>
                <a:latin typeface="Arial Rounded MT Bold" panose="020F0704030504030204" pitchFamily="34" charset="0"/>
              </a:rPr>
              <a:t>backend API</a:t>
            </a:r>
            <a:r>
              <a:rPr lang="en-US" sz="4000" b="0" dirty="0" smtClean="0">
                <a:latin typeface="Arial Rounded MT Bold" panose="020F0704030504030204" pitchFamily="34" charset="0"/>
              </a:rPr>
              <a:t>.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Dengan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adanya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node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js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kita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dapat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membuat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>
                <a:latin typeface="Arial Rounded MT Bold" panose="020F0704030504030204" pitchFamily="34" charset="0"/>
              </a:rPr>
              <a:t>web server yang </a:t>
            </a:r>
            <a:r>
              <a:rPr lang="en-US" sz="4000" b="0" dirty="0" err="1">
                <a:latin typeface="Arial Rounded MT Bold" panose="020F0704030504030204" pitchFamily="34" charset="0"/>
              </a:rPr>
              <a:t>bisa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endParaRPr lang="en-US" sz="4000" b="0" dirty="0" smtClean="0">
              <a:latin typeface="Arial Rounded MT Bold" panose="020F0704030504030204" pitchFamily="34" charset="0"/>
            </a:endParaRPr>
          </a:p>
          <a:p>
            <a:pPr algn="l" defTabSz="1016000" eaLnBrk="0">
              <a:lnSpc>
                <a:spcPct val="150000"/>
              </a:lnSpc>
            </a:pPr>
            <a:r>
              <a:rPr lang="en-US" sz="4000" b="0" dirty="0" err="1" smtClean="0">
                <a:latin typeface="Arial Rounded MT Bold" panose="020F0704030504030204" pitchFamily="34" charset="0"/>
              </a:rPr>
              <a:t>menangani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ratusan</a:t>
            </a:r>
            <a:r>
              <a:rPr lang="en-US" sz="4000" b="0" dirty="0">
                <a:latin typeface="Arial Rounded MT Bold" panose="020F0704030504030204" pitchFamily="34" charset="0"/>
              </a:rPr>
              <a:t> request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bersamaan</a:t>
            </a:r>
            <a:r>
              <a:rPr lang="en-US" sz="4000" b="0" dirty="0" smtClean="0">
                <a:latin typeface="Arial Rounded MT Bold" panose="020F0704030504030204" pitchFamily="34" charset="0"/>
              </a:rPr>
              <a:t>.</a:t>
            </a:r>
            <a:endParaRPr lang="en-US" altLang="zh-CN" sz="4000" b="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30" name="任意多边形 37">
            <a:extLst>
              <a:ext uri="{FF2B5EF4-FFF2-40B4-BE49-F238E27FC236}">
                <a16:creationId xmlns:a16="http://schemas.microsoft.com/office/drawing/2014/main" id="{32AC739D-DD23-4779-9C80-1B8C7ED1F1C9}"/>
              </a:ext>
            </a:extLst>
          </p:cNvPr>
          <p:cNvSpPr/>
          <p:nvPr/>
        </p:nvSpPr>
        <p:spPr>
          <a:xfrm flipH="1">
            <a:off x="18307664" y="9832259"/>
            <a:ext cx="6109264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31" name="任意多边形 37">
            <a:extLst>
              <a:ext uri="{FF2B5EF4-FFF2-40B4-BE49-F238E27FC236}">
                <a16:creationId xmlns:a16="http://schemas.microsoft.com/office/drawing/2014/main" id="{54974323-3674-4A18-99C2-391A4A9B6A6A}"/>
              </a:ext>
            </a:extLst>
          </p:cNvPr>
          <p:cNvSpPr/>
          <p:nvPr/>
        </p:nvSpPr>
        <p:spPr>
          <a:xfrm>
            <a:off x="0" y="9832258"/>
            <a:ext cx="7258427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32" name="文本框 18">
            <a:extLst>
              <a:ext uri="{FF2B5EF4-FFF2-40B4-BE49-F238E27FC236}">
                <a16:creationId xmlns:a16="http://schemas.microsoft.com/office/drawing/2014/main" id="{45AE1CE8-E8F6-4C72-9D13-F8A2089724EA}"/>
              </a:ext>
            </a:extLst>
          </p:cNvPr>
          <p:cNvSpPr txBox="1">
            <a:spLocks/>
          </p:cNvSpPr>
          <p:nvPr/>
        </p:nvSpPr>
        <p:spPr>
          <a:xfrm>
            <a:off x="1043292" y="4278463"/>
            <a:ext cx="22108668" cy="4392558"/>
          </a:xfrm>
          <a:prstGeom prst="rect">
            <a:avLst/>
          </a:prstGeom>
          <a:noFill/>
        </p:spPr>
        <p:txBody>
          <a:bodyPr vert="horz" wrap="none" lIns="0" tIns="0" rIns="0" bIns="0" anchor="ctr">
            <a:noAutofit/>
          </a:bodyPr>
          <a:lstStyle/>
          <a:p>
            <a:pPr algn="l" defTabSz="1016000" eaLnBrk="0">
              <a:lnSpc>
                <a:spcPct val="150000"/>
              </a:lnSpc>
            </a:pPr>
            <a:r>
              <a:rPr lang="en-US" sz="4000" b="0" dirty="0" err="1" smtClean="0">
                <a:latin typeface="Arial Rounded MT Bold" panose="020F0704030504030204" pitchFamily="34" charset="0"/>
              </a:rPr>
              <a:t>Dengan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itu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lah</a:t>
            </a:r>
            <a:r>
              <a:rPr lang="en-US" sz="4000" b="0" dirty="0" smtClean="0">
                <a:latin typeface="Arial Rounded MT Bold" panose="020F0704030504030204" pitchFamily="34" charset="0"/>
              </a:rPr>
              <a:t>, Node JS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dirancang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bersifat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Asynchronous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dan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Single Thread.</a:t>
            </a:r>
            <a:endParaRPr lang="en-US" altLang="zh-CN" sz="4000" b="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33" name="文本框 18">
            <a:extLst>
              <a:ext uri="{FF2B5EF4-FFF2-40B4-BE49-F238E27FC236}">
                <a16:creationId xmlns:a16="http://schemas.microsoft.com/office/drawing/2014/main" id="{45AE1CE8-E8F6-4C72-9D13-F8A2089724EA}"/>
              </a:ext>
            </a:extLst>
          </p:cNvPr>
          <p:cNvSpPr txBox="1">
            <a:spLocks/>
          </p:cNvSpPr>
          <p:nvPr/>
        </p:nvSpPr>
        <p:spPr>
          <a:xfrm>
            <a:off x="1043292" y="3232468"/>
            <a:ext cx="22108668" cy="4392558"/>
          </a:xfrm>
          <a:prstGeom prst="rect">
            <a:avLst/>
          </a:prstGeom>
          <a:noFill/>
        </p:spPr>
        <p:txBody>
          <a:bodyPr vert="horz" wrap="none" lIns="0" tIns="0" rIns="0" bIns="0" anchor="ctr">
            <a:noAutofit/>
          </a:bodyPr>
          <a:lstStyle/>
          <a:p>
            <a:pPr algn="l" defTabSz="1016000" eaLnBrk="0">
              <a:lnSpc>
                <a:spcPct val="150000"/>
              </a:lnSpc>
            </a:pPr>
            <a:r>
              <a:rPr lang="en-US" sz="4000" b="0" dirty="0" err="1" smtClean="0">
                <a:latin typeface="Arial Rounded MT Bold" panose="020F0704030504030204" pitchFamily="34" charset="0"/>
              </a:rPr>
              <a:t>Tugas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dari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server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ini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adalah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melayani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segala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request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dari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klien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seperti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data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dan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sebagainya</a:t>
            </a:r>
            <a:r>
              <a:rPr lang="en-US" sz="4000" b="0" dirty="0" smtClean="0">
                <a:latin typeface="Arial Rounded MT Bold" panose="020F0704030504030204" pitchFamily="34" charset="0"/>
              </a:rPr>
              <a:t>.</a:t>
            </a:r>
            <a:endParaRPr lang="en-US" altLang="zh-CN" sz="4000" b="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06267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B712554-2CDE-43A2-9983-FAF49D62DEC6}"/>
              </a:ext>
            </a:extLst>
          </p:cNvPr>
          <p:cNvSpPr txBox="1"/>
          <p:nvPr/>
        </p:nvSpPr>
        <p:spPr>
          <a:xfrm>
            <a:off x="1031402" y="1037608"/>
            <a:ext cx="6979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7200" dirty="0" smtClean="0">
                <a:solidFill>
                  <a:srgbClr val="5B15AA"/>
                </a:solidFill>
                <a:latin typeface="+mn-lt"/>
                <a:ea typeface="+mn-ea"/>
                <a:cs typeface="+mn-ea"/>
                <a:sym typeface="+mn-lt"/>
              </a:rPr>
              <a:t>EXPRESS JS</a:t>
            </a:r>
            <a:endParaRPr lang="zh-CN" altLang="en-US" sz="7200" dirty="0">
              <a:solidFill>
                <a:srgbClr val="5B15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6BD7B1A-2304-4B19-AA49-7EA2DA5C8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391"/>
          <a:stretch/>
        </p:blipFill>
        <p:spPr>
          <a:xfrm>
            <a:off x="0" y="11455761"/>
            <a:ext cx="24384000" cy="5296329"/>
          </a:xfrm>
          <a:prstGeom prst="rect">
            <a:avLst/>
          </a:prstGeom>
        </p:spPr>
      </p:pic>
      <p:sp>
        <p:nvSpPr>
          <p:cNvPr id="18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1402" y="2676285"/>
            <a:ext cx="17418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Express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adalah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framework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atau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kerangka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kerja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web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dari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node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js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pada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javascript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dari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sisi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backend.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1402" y="4608644"/>
            <a:ext cx="17418703" cy="274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000" b="0" dirty="0" err="1" smtClean="0">
                <a:latin typeface="Arial Rounded MT Bold" panose="020F0704030504030204" pitchFamily="34" charset="0"/>
              </a:rPr>
              <a:t>Artinya</a:t>
            </a:r>
            <a:r>
              <a:rPr lang="en-US" sz="4000" b="0" dirty="0">
                <a:latin typeface="Arial Rounded MT Bold" panose="020F0704030504030204" pitchFamily="34" charset="0"/>
              </a:rPr>
              <a:t>, </a:t>
            </a:r>
            <a:r>
              <a:rPr lang="en-US" sz="4000" b="0" dirty="0" smtClean="0">
                <a:latin typeface="Arial Rounded MT Bold" panose="020F0704030504030204" pitchFamily="34" charset="0"/>
              </a:rPr>
              <a:t>express </a:t>
            </a:r>
            <a:r>
              <a:rPr lang="en-US" sz="4000" b="0" dirty="0" err="1">
                <a:latin typeface="Arial Rounded MT Bold" panose="020F0704030504030204" pitchFamily="34" charset="0"/>
              </a:rPr>
              <a:t>bertanggung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jawab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untuk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mengatur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fungsionalitas</a:t>
            </a:r>
            <a:r>
              <a:rPr lang="en-US" sz="4000" b="0" dirty="0">
                <a:latin typeface="Arial Rounded MT Bold" panose="020F0704030504030204" pitchFamily="34" charset="0"/>
              </a:rPr>
              <a:t> website, </a:t>
            </a:r>
            <a:r>
              <a:rPr lang="en-US" sz="4000" b="0" dirty="0" err="1">
                <a:latin typeface="Arial Rounded MT Bold" panose="020F0704030504030204" pitchFamily="34" charset="0"/>
              </a:rPr>
              <a:t>seperti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pengelolaan</a:t>
            </a:r>
            <a:r>
              <a:rPr lang="en-US" sz="4000" b="0" dirty="0">
                <a:latin typeface="Arial Rounded MT Bold" panose="020F0704030504030204" pitchFamily="34" charset="0"/>
              </a:rPr>
              <a:t> routing </a:t>
            </a:r>
            <a:r>
              <a:rPr lang="en-US" sz="4000" b="0" dirty="0" err="1">
                <a:latin typeface="Arial Rounded MT Bold" panose="020F0704030504030204" pitchFamily="34" charset="0"/>
              </a:rPr>
              <a:t>dan</a:t>
            </a:r>
            <a:r>
              <a:rPr lang="en-US" sz="4000" b="0" dirty="0">
                <a:latin typeface="Arial Rounded MT Bold" panose="020F0704030504030204" pitchFamily="34" charset="0"/>
              </a:rPr>
              <a:t> session, </a:t>
            </a:r>
            <a:r>
              <a:rPr lang="en-US" sz="4000" b="0" dirty="0" err="1">
                <a:latin typeface="Arial Rounded MT Bold" panose="020F0704030504030204" pitchFamily="34" charset="0"/>
              </a:rPr>
              <a:t>permintaan</a:t>
            </a:r>
            <a:r>
              <a:rPr lang="en-US" sz="4000" b="0" dirty="0">
                <a:latin typeface="Arial Rounded MT Bold" panose="020F0704030504030204" pitchFamily="34" charset="0"/>
              </a:rPr>
              <a:t> HTTP, </a:t>
            </a:r>
            <a:r>
              <a:rPr lang="en-US" sz="4000" b="0" dirty="0" err="1">
                <a:latin typeface="Arial Rounded MT Bold" panose="020F0704030504030204" pitchFamily="34" charset="0"/>
              </a:rPr>
              <a:t>penanganan</a:t>
            </a:r>
            <a:r>
              <a:rPr lang="en-US" sz="4000" b="0" dirty="0">
                <a:latin typeface="Arial Rounded MT Bold" panose="020F0704030504030204" pitchFamily="34" charset="0"/>
              </a:rPr>
              <a:t> error, </a:t>
            </a:r>
            <a:r>
              <a:rPr lang="en-US" sz="4000" b="0" dirty="0" err="1">
                <a:latin typeface="Arial Rounded MT Bold" panose="020F0704030504030204" pitchFamily="34" charset="0"/>
              </a:rPr>
              <a:t>serta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pertukaran</a:t>
            </a:r>
            <a:r>
              <a:rPr lang="en-US" sz="4000" b="0" dirty="0">
                <a:latin typeface="Arial Rounded MT Bold" panose="020F0704030504030204" pitchFamily="34" charset="0"/>
              </a:rPr>
              <a:t> data di server. 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1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1401" y="7496892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Arsitektur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pada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express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yaitu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MVC ( Model View Controller).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2638530" y="9384180"/>
            <a:ext cx="2681617" cy="13116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18135604" y="9159903"/>
            <a:ext cx="2854037" cy="15359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12926293" y="9178742"/>
            <a:ext cx="2854037" cy="15359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7543802" y="9178742"/>
            <a:ext cx="3158836" cy="17831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5891647" y="9705646"/>
            <a:ext cx="1080654" cy="7679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1208329" y="9562719"/>
            <a:ext cx="1080654" cy="7679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6417640" y="9521805"/>
            <a:ext cx="1080654" cy="7679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8011239" y="10961874"/>
            <a:ext cx="2175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Diolah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8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8135604" y="10767715"/>
            <a:ext cx="3231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Ditampilkan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9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3110024" y="10672389"/>
            <a:ext cx="323172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Ditangani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628368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B712554-2CDE-43A2-9983-FAF49D62DEC6}"/>
              </a:ext>
            </a:extLst>
          </p:cNvPr>
          <p:cNvSpPr txBox="1"/>
          <p:nvPr/>
        </p:nvSpPr>
        <p:spPr>
          <a:xfrm>
            <a:off x="1039783" y="778975"/>
            <a:ext cx="6979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600" dirty="0" smtClean="0">
                <a:solidFill>
                  <a:srgbClr val="6B40D1"/>
                </a:solidFill>
                <a:latin typeface="+mn-lt"/>
                <a:ea typeface="+mn-ea"/>
                <a:cs typeface="+mn-ea"/>
                <a:sym typeface="+mn-lt"/>
              </a:rPr>
              <a:t>POSTGRE SQL</a:t>
            </a:r>
            <a:endParaRPr lang="zh-CN" altLang="en-US" sz="6600" dirty="0">
              <a:solidFill>
                <a:srgbClr val="6B40D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任意多边形 37">
            <a:extLst>
              <a:ext uri="{FF2B5EF4-FFF2-40B4-BE49-F238E27FC236}">
                <a16:creationId xmlns:a16="http://schemas.microsoft.com/office/drawing/2014/main" id="{8CEBEDF6-6A49-4834-8A4A-07354D09E369}"/>
              </a:ext>
            </a:extLst>
          </p:cNvPr>
          <p:cNvSpPr/>
          <p:nvPr/>
        </p:nvSpPr>
        <p:spPr>
          <a:xfrm flipH="1">
            <a:off x="18307664" y="9832259"/>
            <a:ext cx="6109264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5" name="任意多边形 37">
            <a:extLst>
              <a:ext uri="{FF2B5EF4-FFF2-40B4-BE49-F238E27FC236}">
                <a16:creationId xmlns:a16="http://schemas.microsoft.com/office/drawing/2014/main" id="{3E87CFBF-B54E-4239-A291-C838BA9D6482}"/>
              </a:ext>
            </a:extLst>
          </p:cNvPr>
          <p:cNvSpPr/>
          <p:nvPr/>
        </p:nvSpPr>
        <p:spPr>
          <a:xfrm>
            <a:off x="0" y="9832258"/>
            <a:ext cx="7258427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3450706"/>
            <a:ext cx="17418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Kita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dapat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mengola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seperti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CRUD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dalam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tabel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yang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memiliki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relasi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dengan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yang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lainnya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3" y="2357630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Postgre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SQL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adalah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system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manajemen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database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relasional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8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5360035"/>
            <a:ext cx="17418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Dengan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adanya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database,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kita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dapat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meyimpan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mengolahnya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menjadi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sebuah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informasi</a:t>
            </a:r>
            <a:r>
              <a:rPr lang="en-US" altLang="zh-CN" sz="4000" b="0" dirty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memalui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perintah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query SQL.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9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7248710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Membuat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memanipulasi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tabel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: CREATE, DROP, ALTER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1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8145750"/>
            <a:ext cx="1741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Memanipulasi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isian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 : INSERT, UPDATE, DELETE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2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9165829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solidFill>
                  <a:srgbClr val="6B40D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Kenapa</a:t>
            </a:r>
            <a:r>
              <a:rPr lang="en-US" altLang="zh-CN" sz="4000" b="0" dirty="0" smtClean="0">
                <a:solidFill>
                  <a:srgbClr val="6B40D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solidFill>
                  <a:srgbClr val="6B40D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kita</a:t>
            </a:r>
            <a:r>
              <a:rPr lang="en-US" altLang="zh-CN" sz="4000" b="0" dirty="0" smtClean="0">
                <a:solidFill>
                  <a:srgbClr val="6B40D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solidFill>
                  <a:srgbClr val="6B40D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memerlukan</a:t>
            </a:r>
            <a:r>
              <a:rPr lang="en-US" altLang="zh-CN" sz="4000" b="0" dirty="0" smtClean="0">
                <a:solidFill>
                  <a:srgbClr val="6B40D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database?</a:t>
            </a:r>
            <a:endParaRPr lang="zh-CN" altLang="en-US" sz="4000" b="0" dirty="0">
              <a:solidFill>
                <a:srgbClr val="6B40D1"/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2182" y="10062869"/>
            <a:ext cx="19507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 smtClean="0">
                <a:solidFill>
                  <a:srgbClr val="202124"/>
                </a:solidFill>
                <a:latin typeface="arial" panose="020B0604020202020204" pitchFamily="34" charset="0"/>
              </a:rPr>
              <a:t>Dengan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 database data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terorganisasi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baik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pencarian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suatu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data pun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menjadi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mudah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. Database </a:t>
            </a:r>
            <a:r>
              <a:rPr lang="en-US" b="0" dirty="0" err="1">
                <a:solidFill>
                  <a:srgbClr val="202124"/>
                </a:solidFill>
                <a:latin typeface="arial" panose="020B0604020202020204" pitchFamily="34" charset="0"/>
              </a:rPr>
              <a:t>sendiri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rial" panose="020B0604020202020204" pitchFamily="34" charset="0"/>
              </a:rPr>
              <a:t>mampu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rial" panose="020B0604020202020204" pitchFamily="34" charset="0"/>
              </a:rPr>
              <a:t>mengurutkan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 data </a:t>
            </a:r>
            <a:r>
              <a:rPr lang="en-US" b="0" dirty="0" err="1">
                <a:solidFill>
                  <a:srgbClr val="202124"/>
                </a:solidFill>
                <a:latin typeface="arial" panose="020B0604020202020204" pitchFamily="34" charset="0"/>
              </a:rPr>
              <a:t>sehingga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rial" panose="020B0604020202020204" pitchFamily="34" charset="0"/>
              </a:rPr>
              <a:t>teratur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rial" panose="020B0604020202020204" pitchFamily="34" charset="0"/>
              </a:rPr>
              <a:t>dan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rial" panose="020B0604020202020204" pitchFamily="34" charset="0"/>
              </a:rPr>
              <a:t>dapat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rial" panose="020B0604020202020204" pitchFamily="34" charset="0"/>
              </a:rPr>
              <a:t>terkumpul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rial" panose="020B0604020202020204" pitchFamily="34" charset="0"/>
              </a:rPr>
              <a:t>secara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rial" panose="020B0604020202020204" pitchFamily="34" charset="0"/>
              </a:rPr>
              <a:t>cepat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. </a:t>
            </a:r>
            <a:r>
              <a:rPr lang="en-US" b="0" dirty="0" err="1">
                <a:solidFill>
                  <a:srgbClr val="202124"/>
                </a:solidFill>
                <a:latin typeface="arial" panose="020B0604020202020204" pitchFamily="34" charset="0"/>
              </a:rPr>
              <a:t>Hasilnya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, database </a:t>
            </a:r>
            <a:r>
              <a:rPr lang="en-US" b="0" dirty="0" err="1">
                <a:solidFill>
                  <a:srgbClr val="202124"/>
                </a:solidFill>
                <a:latin typeface="arial" panose="020B0604020202020204" pitchFamily="34" charset="0"/>
              </a:rPr>
              <a:t>mampu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rial" panose="020B0604020202020204" pitchFamily="34" charset="0"/>
              </a:rPr>
              <a:t>memberikan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rial" panose="020B0604020202020204" pitchFamily="34" charset="0"/>
              </a:rPr>
              <a:t>informasi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 yang </a:t>
            </a:r>
            <a:r>
              <a:rPr lang="en-US" b="0" dirty="0" err="1">
                <a:solidFill>
                  <a:srgbClr val="202124"/>
                </a:solidFill>
                <a:latin typeface="arial" panose="020B0604020202020204" pitchFamily="34" charset="0"/>
              </a:rPr>
              <a:t>dibutuhkan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rial" panose="020B0604020202020204" pitchFamily="34" charset="0"/>
              </a:rPr>
              <a:t>dengan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rial" panose="020B0604020202020204" pitchFamily="34" charset="0"/>
              </a:rPr>
              <a:t>cepat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rial" panose="020B0604020202020204" pitchFamily="34" charset="0"/>
              </a:rPr>
              <a:t>dan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rial" panose="020B0604020202020204" pitchFamily="34" charset="0"/>
              </a:rPr>
              <a:t>tepat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922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B712554-2CDE-43A2-9983-FAF49D62DEC6}"/>
              </a:ext>
            </a:extLst>
          </p:cNvPr>
          <p:cNvSpPr txBox="1"/>
          <p:nvPr/>
        </p:nvSpPr>
        <p:spPr>
          <a:xfrm>
            <a:off x="758231" y="720508"/>
            <a:ext cx="6979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7200" dirty="0" smtClean="0">
                <a:solidFill>
                  <a:srgbClr val="5B15AA"/>
                </a:solidFill>
                <a:latin typeface="+mn-lt"/>
                <a:ea typeface="+mn-ea"/>
                <a:cs typeface="+mn-ea"/>
                <a:sym typeface="+mn-lt"/>
              </a:rPr>
              <a:t>REST API</a:t>
            </a:r>
            <a:endParaRPr lang="zh-CN" altLang="en-US" sz="7200" dirty="0">
              <a:solidFill>
                <a:srgbClr val="5B15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5192E6-F9A1-4190-88BA-88024405E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4167"/>
            <a:ext cx="8728364" cy="6581833"/>
          </a:xfrm>
          <a:prstGeom prst="rect">
            <a:avLst/>
          </a:prstGeom>
        </p:spPr>
      </p:pic>
      <p:sp>
        <p:nvSpPr>
          <p:cNvPr id="15" name="任意多边形 37">
            <a:extLst>
              <a:ext uri="{FF2B5EF4-FFF2-40B4-BE49-F238E27FC236}">
                <a16:creationId xmlns:a16="http://schemas.microsoft.com/office/drawing/2014/main" id="{1FA0561B-30D5-428E-B57E-B61E8F2E1538}"/>
              </a:ext>
            </a:extLst>
          </p:cNvPr>
          <p:cNvSpPr/>
          <p:nvPr/>
        </p:nvSpPr>
        <p:spPr>
          <a:xfrm>
            <a:off x="0" y="9832258"/>
            <a:ext cx="7258427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8231" y="2004567"/>
            <a:ext cx="23099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API RESTful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adalah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antarmuka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yang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digunakan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untuk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bertukar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informasi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.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8231" y="2731429"/>
            <a:ext cx="230992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 err="1">
                <a:solidFill>
                  <a:srgbClr val="333333"/>
                </a:solidFill>
                <a:latin typeface="Arial Rounded MT Bold" panose="020F0704030504030204" pitchFamily="34" charset="0"/>
              </a:rPr>
              <a:t>Sebagian</a:t>
            </a:r>
            <a:r>
              <a:rPr lang="en-US" sz="4000" b="0" dirty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rgbClr val="333333"/>
                </a:solidFill>
                <a:latin typeface="Arial Rounded MT Bold" panose="020F0704030504030204" pitchFamily="34" charset="0"/>
              </a:rPr>
              <a:t>besar</a:t>
            </a:r>
            <a:r>
              <a:rPr lang="en-US" sz="4000" b="0" dirty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rgbClr val="333333"/>
                </a:solidFill>
                <a:latin typeface="Arial Rounded MT Bold" panose="020F0704030504030204" pitchFamily="34" charset="0"/>
              </a:rPr>
              <a:t>aplikasi</a:t>
            </a:r>
            <a:r>
              <a:rPr lang="en-US" sz="4000" b="0" dirty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harus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rgbClr val="333333"/>
                </a:solidFill>
                <a:latin typeface="Arial Rounded MT Bold" panose="020F0704030504030204" pitchFamily="34" charset="0"/>
              </a:rPr>
              <a:t>berkomunikasi</a:t>
            </a:r>
            <a:r>
              <a:rPr lang="en-US" sz="4000" b="0" dirty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rgbClr val="333333"/>
                </a:solidFill>
                <a:latin typeface="Arial Rounded MT Bold" panose="020F0704030504030204" pitchFamily="34" charset="0"/>
              </a:rPr>
              <a:t>dengan</a:t>
            </a:r>
            <a:r>
              <a:rPr lang="en-US" sz="4000" b="0" dirty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rgbClr val="333333"/>
                </a:solidFill>
                <a:latin typeface="Arial Rounded MT Bold" panose="020F0704030504030204" pitchFamily="34" charset="0"/>
              </a:rPr>
              <a:t>aplikasi</a:t>
            </a:r>
            <a:r>
              <a:rPr lang="en-US" sz="4000" b="0" dirty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lainnya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untuk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rgbClr val="333333"/>
                </a:solidFill>
                <a:latin typeface="Arial Rounded MT Bold" panose="020F0704030504030204" pitchFamily="34" charset="0"/>
              </a:rPr>
              <a:t>melakukan</a:t>
            </a:r>
            <a:r>
              <a:rPr lang="en-US" sz="4000" b="0" dirty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rgbClr val="333333"/>
                </a:solidFill>
                <a:latin typeface="Arial Rounded MT Bold" panose="020F0704030504030204" pitchFamily="34" charset="0"/>
              </a:rPr>
              <a:t>berbagai</a:t>
            </a:r>
            <a:r>
              <a:rPr lang="en-US" sz="4000" b="0" dirty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rgbClr val="333333"/>
                </a:solidFill>
                <a:latin typeface="Arial Rounded MT Bold" panose="020F0704030504030204" pitchFamily="34" charset="0"/>
              </a:rPr>
              <a:t>tugas</a:t>
            </a:r>
            <a:r>
              <a:rPr lang="en-US" sz="4000" b="0" dirty="0">
                <a:solidFill>
                  <a:srgbClr val="333333"/>
                </a:solidFill>
                <a:latin typeface="Arial Rounded MT Bold" panose="020F0704030504030204" pitchFamily="34" charset="0"/>
              </a:rPr>
              <a:t>. </a:t>
            </a:r>
            <a:r>
              <a:rPr lang="en-US" sz="4000" b="0" dirty="0" err="1">
                <a:solidFill>
                  <a:srgbClr val="333333"/>
                </a:solidFill>
                <a:latin typeface="Arial Rounded MT Bold" panose="020F0704030504030204" pitchFamily="34" charset="0"/>
              </a:rPr>
              <a:t>Misalnya</a:t>
            </a:r>
            <a:r>
              <a:rPr lang="en-US" sz="4000" b="0" dirty="0">
                <a:solidFill>
                  <a:srgbClr val="333333"/>
                </a:solidFill>
                <a:latin typeface="Arial Rounded MT Bold" panose="020F0704030504030204" pitchFamily="34" charset="0"/>
              </a:rPr>
              <a:t>,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dalam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aplikasi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traveloka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,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untuk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mengetahui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data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dari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berbagai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maskapai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,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lalu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dapat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melakukan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transaksi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pembelian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tiket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dan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sebagainya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,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dibutuhkan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API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untuk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bertukar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informasi</a:t>
            </a:r>
            <a:r>
              <a:rPr lang="en-US" sz="4000" b="0" dirty="0" smtClean="0">
                <a:solidFill>
                  <a:srgbClr val="333333"/>
                </a:solidFill>
                <a:latin typeface="Arial Rounded MT Bold" panose="020F0704030504030204" pitchFamily="34" charset="0"/>
              </a:rPr>
              <a:t>.</a:t>
            </a:r>
          </a:p>
        </p:txBody>
      </p:sp>
      <p:pic>
        <p:nvPicPr>
          <p:cNvPr id="2050" name="Picture 2" descr="Pengertian Dan Konsep Restful API Programming — Dignitas Academ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301" y="5304950"/>
            <a:ext cx="15279045" cy="580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49023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03"/>
  <p:tag name="ISPRING_FIRST_PUBLISH" val="1"/>
  <p:tag name="ISPRING_SCORM_RATE_SLIDES" val="0"/>
  <p:tag name="ISPRING_SCORM_RATE_QUIZZES" val="0"/>
  <p:tag name="ISPRING_SCORM_PASSING_SCORE" val="0.000000"/>
  <p:tag name="ISPRING_ULTRA_SCORM_COURSE_ID" val="83C333FD-C4F6-41CD-8684-81A13FD9612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K:\第六批 PPT\17881770"/>
</p:tagLst>
</file>

<file path=ppt/theme/theme1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0sx5cuq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Custom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Microsoft YaHei</vt:lpstr>
      <vt:lpstr>SimSun</vt:lpstr>
      <vt:lpstr>Arial</vt:lpstr>
      <vt:lpstr>Arial</vt:lpstr>
      <vt:lpstr>Arial Rounded MT Bold</vt:lpstr>
      <vt:lpstr>Calibri</vt:lpstr>
      <vt:lpstr>Helvetica Neue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2.5D</dc:title>
  <dc:creator/>
  <cp:keywords>www.freeppt7.com</cp:keywords>
  <dc:description>www.freeppt7.com</dc:description>
  <cp:lastModifiedBy/>
  <cp:revision>1</cp:revision>
  <dcterms:created xsi:type="dcterms:W3CDTF">2018-11-28T08:56:26Z</dcterms:created>
  <dcterms:modified xsi:type="dcterms:W3CDTF">2022-09-15T11:09:25Z</dcterms:modified>
</cp:coreProperties>
</file>