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0" r:id="rId1"/>
    <p:sldMasterId id="2147483673" r:id="rId2"/>
  </p:sldMasterIdLst>
  <p:notesMasterIdLst>
    <p:notesMasterId r:id="rId12"/>
  </p:notesMasterIdLst>
  <p:sldIdLst>
    <p:sldId id="11507" r:id="rId3"/>
    <p:sldId id="11512" r:id="rId4"/>
    <p:sldId id="11521" r:id="rId5"/>
    <p:sldId id="11518" r:id="rId6"/>
    <p:sldId id="11522" r:id="rId7"/>
    <p:sldId id="11511" r:id="rId8"/>
    <p:sldId id="11513" r:id="rId9"/>
    <p:sldId id="11520" r:id="rId10"/>
    <p:sldId id="11519" r:id="rId11"/>
  </p:sldIdLst>
  <p:sldSz cx="24384000" cy="13716000"/>
  <p:notesSz cx="6858000" cy="9144000"/>
  <p:custDataLst>
    <p:tags r:id="rId1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0D1"/>
    <a:srgbClr val="614FF5"/>
    <a:srgbClr val="9336F8"/>
    <a:srgbClr val="5B15AA"/>
    <a:srgbClr val="8C2DEC"/>
    <a:srgbClr val="7B72F8"/>
    <a:srgbClr val="B8AEFA"/>
    <a:srgbClr val="512BB5"/>
    <a:srgbClr val="7F76FA"/>
    <a:srgbClr val="FFB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5" autoAdjust="0"/>
    <p:restoredTop sz="94660"/>
  </p:normalViewPr>
  <p:slideViewPr>
    <p:cSldViewPr snapToGrid="0">
      <p:cViewPr varScale="1">
        <p:scale>
          <a:sx n="35" d="100"/>
          <a:sy n="35" d="100"/>
        </p:scale>
        <p:origin x="618" y="-1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6288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8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6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9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8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6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8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1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6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53B80-8BC9-46C8-901A-D5CEA8F08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EE030-7D26-4D0E-B79B-DB63957C7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90F1A-5149-4EF7-BAFB-BC9678E8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41AEA-1ED7-4060-AEDF-D6FF5289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3726D-4377-49F0-BDCA-EE5CF21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80492"/>
      </p:ext>
    </p:extLst>
  </p:cSld>
  <p:clrMapOvr>
    <a:masterClrMapping/>
  </p:clrMapOvr>
  <p:transition spd="med" advClick="0" advTm="4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44B6-98F9-4245-A033-CBB674D8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11326-97AA-4729-8FBC-5A2334B75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BF671-E4BC-49FB-8118-17DD8986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2F871-6AFB-4191-BB30-2487B11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9E442-1BD3-4142-8797-F013A9B9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A1C1A-7F58-4363-91BF-54DB634B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567"/>
      </p:ext>
    </p:extLst>
  </p:cSld>
  <p:clrMapOvr>
    <a:masterClrMapping/>
  </p:clrMapOvr>
  <p:transition spd="med" advClick="0" advTm="4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3F3E4-8973-44F5-97E9-DA2EBC0C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0443A-8CDB-431A-B3A0-3AEB42390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47698-B489-4360-9685-E522A09A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FF829-160A-483C-AA9D-4640B241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85D95-4365-46C8-8043-823091D0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81711"/>
      </p:ext>
    </p:extLst>
  </p:cSld>
  <p:clrMapOvr>
    <a:masterClrMapping/>
  </p:clrMapOvr>
  <p:transition spd="med" advClick="0" advTm="40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3267D0-8D96-4EFD-8102-2A10630E6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771AF-59B7-4A2C-944E-B038F090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5A79F-D362-4C47-8EAC-0BB00F5B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0EF23-C873-4617-B33A-813C9542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814F6-C7B8-4B75-8A6F-0D9A7977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58861"/>
      </p:ext>
    </p:extLst>
  </p:cSld>
  <p:clrMapOvr>
    <a:masterClrMapping/>
  </p:clrMapOvr>
  <p:transition spd="med" advClick="0" advTm="4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lIns="217709" tIns="108855" rIns="217709" bIns="10885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3200401"/>
            <a:ext cx="21945600" cy="9051926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2E3AAC11-D570-4EA9-AFC0-30FB72BA45EB}" type="datetimeFigureOut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2022/10/3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55ECCFAA-F4FB-487C-9F1E-C8836D0C3DC9}" type="slidenum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‹#›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31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0" y="549277"/>
            <a:ext cx="5486400" cy="11703050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549277"/>
            <a:ext cx="16052800" cy="11703050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2E3AAC11-D570-4EA9-AFC0-30FB72BA45EB}" type="datetimeFigureOut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2022/10/3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55ECCFAA-F4FB-487C-9F1E-C8836D0C3DC9}" type="slidenum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‹#›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2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4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EB9E8-8FC0-4F70-99F4-54666594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DE8E-D86F-4D08-9FAB-638529AC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299E-30B4-47A6-99B4-CAF603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67D57-6982-4342-82D9-BEA86126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126F5-C54F-4CF1-87A1-AD6613C0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60602"/>
      </p:ext>
    </p:extLst>
  </p:cSld>
  <p:clrMapOvr>
    <a:masterClrMapping/>
  </p:clrMapOvr>
  <p:transition spd="med" advClick="0" advTm="4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A13BB-0D6D-4603-90DF-32289949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F02E7-5445-4FC9-A2A9-8ACBE4D5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ACD0A-B18D-4EED-B9F8-EAD89829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A6A41-D188-4A62-98F8-D9B1D06C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92CBD-BC7C-490F-B66D-9E764F20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26823"/>
      </p:ext>
    </p:extLst>
  </p:cSld>
  <p:clrMapOvr>
    <a:masterClrMapping/>
  </p:clrMapOvr>
  <p:transition spd="med" advClick="0" advTm="4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A1D3-8614-48C9-BA85-A357E64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64BFE-1E92-4196-A3A5-29C32CE1B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F37C-421E-4623-9155-AC30F689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A2027-5203-472A-9115-2B08D496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30D73-4172-4369-8510-8AC35547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1C8DE-F6C1-4B59-91E1-C6699347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22006"/>
      </p:ext>
    </p:extLst>
  </p:cSld>
  <p:clrMapOvr>
    <a:masterClrMapping/>
  </p:clrMapOvr>
  <p:transition spd="med" advClick="0" advTm="4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83B0-30F9-449F-A9E6-0859DF3B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FBF62-9596-427C-869B-0F877C27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E88E6-DF03-411F-9D85-339C73E7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278BB6-C8FD-4917-80EF-6413B969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FD9CA-C182-42A6-A2D0-2E380662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8B088-BA62-4C41-A04B-8FE81EE1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9E0DF-946B-4FEA-8196-CCEDF51F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E01E99-9718-4CAC-94B9-C6F7B0F0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6611"/>
      </p:ext>
    </p:extLst>
  </p:cSld>
  <p:clrMapOvr>
    <a:masterClrMapping/>
  </p:clrMapOvr>
  <p:transition spd="med" advClick="0" advTm="4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83B0-30F9-449F-A9E6-0859DF3B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FBF62-9596-427C-869B-0F877C27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E88E6-DF03-411F-9D85-339C73E7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278BB6-C8FD-4917-80EF-6413B969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FD9CA-C182-42A6-A2D0-2E380662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8B088-BA62-4C41-A04B-8FE81EE1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9E0DF-946B-4FEA-8196-CCEDF51F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E01E99-9718-4CAC-94B9-C6F7B0F0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336329" y="1349343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>
              <a:lnSpc>
                <a:spcPct val="200000"/>
              </a:lnSpc>
            </a:pPr>
            <a:r>
              <a:rPr lang="zh-CN" altLang="en-US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行业</a:t>
            </a:r>
            <a:r>
              <a:rPr lang="en-US" altLang="zh-CN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PPT</a:t>
            </a:r>
            <a:r>
              <a:rPr lang="zh-CN" altLang="en-US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模板</a:t>
            </a:r>
            <a:r>
              <a:rPr lang="en-US" altLang="zh-CN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647465407"/>
      </p:ext>
    </p:extLst>
  </p:cSld>
  <p:clrMapOvr>
    <a:masterClrMapping/>
  </p:clrMapOvr>
  <p:transition spd="med" advClick="0" advTm="4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50815-4393-4E33-8729-FDF32A43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EC90B-EEA1-4BFD-867F-D499BBC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02632-7649-4E68-A2EE-B69A6CF9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5DB35-4CD9-433F-84E1-391A78AC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06171"/>
      </p:ext>
    </p:extLst>
  </p:cSld>
  <p:clrMapOvr>
    <a:masterClrMapping/>
  </p:clrMapOvr>
  <p:transition spd="med" advClick="0" advTm="4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6ED646-50F8-4FA9-A174-9CD1E8B2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2C42D-B765-458C-B1BB-83FE1CC0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0CE3-D1F6-44DF-A80C-90FA6B06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67588"/>
      </p:ext>
    </p:extLst>
  </p:cSld>
  <p:clrMapOvr>
    <a:masterClrMapping/>
  </p:clrMapOvr>
  <p:transition spd="med" advClick="0" advTm="4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49632-0A38-4BBE-AAEE-1154D09C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20B45-7D4A-42AE-B691-009E9C8D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79A3D-ACEF-4F0E-B8C2-EFA63E38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09C-5B7D-48CA-8910-76609C49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FE121-9E8E-4DEA-A416-DF10C38E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61432-A340-4F5D-AB32-803E3789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59417"/>
      </p:ext>
    </p:extLst>
  </p:cSld>
  <p:clrMapOvr>
    <a:masterClrMapping/>
  </p:clrMapOvr>
  <p:transition spd="med" advClick="0" advTm="4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8B874-9ED8-4240-8C1C-999742F7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A7D5D-BADD-4590-AC73-4A904EA3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9176F-CF0D-47D9-9D91-9735EE8A9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F683-BF91-4320-B90D-4911EB39CB6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E09AF-C6D6-4E03-82DA-FEEF9C7B4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70AF3-C890-4FDF-97D6-AC67682C3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 advClick="0" advTm="4000">
    <p:random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2177095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411" indent="-816411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890" indent="-680342" algn="l" defTabSz="2177095" rtl="0" eaLnBrk="1" latinLnBrk="0" hangingPunct="1">
        <a:spcBef>
          <a:spcPct val="20000"/>
        </a:spcBef>
        <a:buFont typeface="Arial" panose="020B0604020202020204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369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916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464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011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5559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106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2654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4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9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64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19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73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28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83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838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589370-5C48-41C0-945C-DE38302FE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7" b="16826"/>
          <a:stretch/>
        </p:blipFill>
        <p:spPr>
          <a:xfrm>
            <a:off x="9081982" y="9477126"/>
            <a:ext cx="15399293" cy="42745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7D0EDC5-FCAD-4C18-A7ED-3B6B75E917F1}"/>
              </a:ext>
            </a:extLst>
          </p:cNvPr>
          <p:cNvSpPr txBox="1"/>
          <p:nvPr/>
        </p:nvSpPr>
        <p:spPr>
          <a:xfrm>
            <a:off x="2226916" y="3499956"/>
            <a:ext cx="6362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12000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MATERI</a:t>
            </a:r>
            <a:endParaRPr lang="zh-CN" altLang="en-US" sz="12000" kern="1200" dirty="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CD3F69-374F-4B49-9226-362C37E6E2FB}"/>
              </a:ext>
            </a:extLst>
          </p:cNvPr>
          <p:cNvSpPr txBox="1"/>
          <p:nvPr/>
        </p:nvSpPr>
        <p:spPr>
          <a:xfrm>
            <a:off x="2226918" y="5336913"/>
            <a:ext cx="95524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10000" kern="1200" dirty="0" smtClean="0">
                <a:solidFill>
                  <a:srgbClr val="933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Slicing</a:t>
            </a:r>
          </a:p>
          <a:p>
            <a:pPr algn="l" defTabSz="1828800" hangingPunct="1"/>
            <a:r>
              <a:rPr lang="en-US" altLang="zh-CN" sz="10000" kern="1200" dirty="0" err="1" smtClean="0">
                <a:solidFill>
                  <a:srgbClr val="933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Figma</a:t>
            </a:r>
            <a:endParaRPr lang="zh-CN" altLang="en-US" sz="10000" kern="1200" dirty="0">
              <a:solidFill>
                <a:srgbClr val="9336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B177F1-29D0-4B86-AC20-ADD8C32C355C}"/>
              </a:ext>
            </a:extLst>
          </p:cNvPr>
          <p:cNvSpPr/>
          <p:nvPr/>
        </p:nvSpPr>
        <p:spPr>
          <a:xfrm>
            <a:off x="342697" y="12273088"/>
            <a:ext cx="9087247" cy="1057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hangingPunct="1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4800" b="0" kern="12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REZA FAUZAN AKBAR</a:t>
            </a:r>
            <a:endParaRPr lang="en-US" altLang="zh-CN" sz="4800" b="0" kern="1200" dirty="0">
              <a:solidFill>
                <a:schemeClr val="tx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23" name="图片 22" descr="图片包含 圆屋顶&#10;&#10;自动生成的说明">
            <a:extLst>
              <a:ext uri="{FF2B5EF4-FFF2-40B4-BE49-F238E27FC236}">
                <a16:creationId xmlns:a16="http://schemas.microsoft.com/office/drawing/2014/main" id="{3F0E6DC2-731F-455A-BEFA-C04EB0CB9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733" y="1672102"/>
            <a:ext cx="11201151" cy="112011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27B9F5-C3AC-4CCC-96EA-DCBF85D22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390" y="2789857"/>
            <a:ext cx="13835513" cy="114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9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9783" y="778975"/>
            <a:ext cx="16832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  <a:endParaRPr lang="zh-CN" altLang="en-US" sz="66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8CEBEDF6-6A49-4834-8A4A-07354D09E36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3E87CFBF-B54E-4239-A291-C838BA9D6482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3450706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mengola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seperti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CRUD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dalam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tabel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memiliki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relasi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dengan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lainnya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3" y="2357630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Postgre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SQL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system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manajemen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relasional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5360035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Dengan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database,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meyimpan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mengolahnya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menjadi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sebuah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informasi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memalui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perintah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query SQL.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7248710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Membuat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memanipulasi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tabel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: CREATE, DROP, ALTER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8145750"/>
            <a:ext cx="1741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Memanipulasi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isian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: INSERT, UPDATE, DELETE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2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9165829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Kenapa</a:t>
            </a:r>
            <a:r>
              <a:rPr lang="en-US" altLang="zh-CN" sz="4000" b="0" dirty="0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</a:t>
            </a:r>
            <a:r>
              <a:rPr lang="en-US" altLang="zh-CN" sz="4000" b="0" dirty="0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memerlukan</a:t>
            </a:r>
            <a:r>
              <a:rPr lang="en-US" altLang="zh-CN" sz="4000" b="0" dirty="0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database?</a:t>
            </a:r>
            <a:endParaRPr lang="zh-CN" altLang="en-US" sz="4000" b="0" dirty="0">
              <a:solidFill>
                <a:srgbClr val="6B40D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2182" y="10062869"/>
            <a:ext cx="19507864" cy="223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dirty="0" smtClean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database data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terorganisasi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baik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pencarian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suatu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 pun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menjadi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mudah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Database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sendiri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mampu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mengurutkan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sehingga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teratur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dapat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terkumpul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secara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cepat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Hasilnya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database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mampu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memberikan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informasi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dibutuhkan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cepat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tepat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5922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9783" y="778975"/>
            <a:ext cx="16832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CSS</a:t>
            </a:r>
            <a:endParaRPr lang="zh-CN" altLang="en-US" sz="66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8CEBEDF6-6A49-4834-8A4A-07354D09E36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3E87CFBF-B54E-4239-A291-C838BA9D6482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4" y="4098139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INSERT INTO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nama_table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(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nama_colom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..) VALUES (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isi_colum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)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5" y="3005063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CREATE TABLE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nama_table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(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nama_colum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type_data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…)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5120848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ALTER TABLE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nama_table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ADD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nama_colum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type_data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6099167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DROP TABLE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nama_table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1916912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Query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perintah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untuk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memanipulasi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7700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1402" y="1037608"/>
            <a:ext cx="1207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 smtClean="0">
                <a:solidFill>
                  <a:srgbClr val="5B15AA"/>
                </a:solidFill>
                <a:latin typeface="+mn-lt"/>
                <a:ea typeface="+mn-ea"/>
                <a:cs typeface="+mn-ea"/>
                <a:sym typeface="+mn-lt"/>
              </a:rPr>
              <a:t>BOOSTRAP</a:t>
            </a:r>
            <a:endParaRPr lang="zh-CN" altLang="en-US" sz="7200" dirty="0">
              <a:solidFill>
                <a:srgbClr val="5B15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6BD7B1A-2304-4B19-AA49-7EA2DA5C8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391"/>
          <a:stretch/>
        </p:blipFill>
        <p:spPr>
          <a:xfrm>
            <a:off x="0" y="11455761"/>
            <a:ext cx="24384000" cy="5296329"/>
          </a:xfrm>
          <a:prstGeom prst="rect">
            <a:avLst/>
          </a:prstGeom>
        </p:spPr>
      </p:pic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2" y="2676285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Express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framework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atau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kerangka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kerja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web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dari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node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js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javascript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dari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sisi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backend.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2" y="4608644"/>
            <a:ext cx="17418703" cy="274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 err="1" smtClean="0">
                <a:latin typeface="Arial Rounded MT Bold" panose="020F0704030504030204" pitchFamily="34" charset="0"/>
              </a:rPr>
              <a:t>Artinya</a:t>
            </a:r>
            <a:r>
              <a:rPr lang="en-US" sz="4000" b="0" dirty="0">
                <a:latin typeface="Arial Rounded MT Bold" panose="020F0704030504030204" pitchFamily="34" charset="0"/>
              </a:rPr>
              <a:t>, </a:t>
            </a:r>
            <a:r>
              <a:rPr lang="en-US" sz="4000" b="0" dirty="0" smtClean="0">
                <a:latin typeface="Arial Rounded MT Bold" panose="020F0704030504030204" pitchFamily="34" charset="0"/>
              </a:rPr>
              <a:t>express </a:t>
            </a:r>
            <a:r>
              <a:rPr lang="en-US" sz="4000" b="0" dirty="0" err="1">
                <a:latin typeface="Arial Rounded MT Bold" panose="020F0704030504030204" pitchFamily="34" charset="0"/>
              </a:rPr>
              <a:t>bertanggung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jawab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mengatur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fungsionalitas</a:t>
            </a:r>
            <a:r>
              <a:rPr lang="en-US" sz="4000" b="0" dirty="0">
                <a:latin typeface="Arial Rounded MT Bold" panose="020F0704030504030204" pitchFamily="34" charset="0"/>
              </a:rPr>
              <a:t> website, </a:t>
            </a:r>
            <a:r>
              <a:rPr lang="en-US" sz="4000" b="0" dirty="0" err="1">
                <a:latin typeface="Arial Rounded MT Bold" panose="020F0704030504030204" pitchFamily="34" charset="0"/>
              </a:rPr>
              <a:t>seperti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pengelolaan</a:t>
            </a:r>
            <a:r>
              <a:rPr lang="en-US" sz="4000" b="0" dirty="0">
                <a:latin typeface="Arial Rounded MT Bold" panose="020F0704030504030204" pitchFamily="34" charset="0"/>
              </a:rPr>
              <a:t> routing </a:t>
            </a:r>
            <a:r>
              <a:rPr lang="en-US" sz="4000" b="0" dirty="0" err="1"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latin typeface="Arial Rounded MT Bold" panose="020F0704030504030204" pitchFamily="34" charset="0"/>
              </a:rPr>
              <a:t> session, </a:t>
            </a:r>
            <a:r>
              <a:rPr lang="en-US" sz="4000" b="0" dirty="0" err="1">
                <a:latin typeface="Arial Rounded MT Bold" panose="020F0704030504030204" pitchFamily="34" charset="0"/>
              </a:rPr>
              <a:t>permintaan</a:t>
            </a:r>
            <a:r>
              <a:rPr lang="en-US" sz="4000" b="0" dirty="0">
                <a:latin typeface="Arial Rounded MT Bold" panose="020F0704030504030204" pitchFamily="34" charset="0"/>
              </a:rPr>
              <a:t> HTTP, </a:t>
            </a:r>
            <a:r>
              <a:rPr lang="en-US" sz="4000" b="0" dirty="0" err="1">
                <a:latin typeface="Arial Rounded MT Bold" panose="020F0704030504030204" pitchFamily="34" charset="0"/>
              </a:rPr>
              <a:t>penanganan</a:t>
            </a:r>
            <a:r>
              <a:rPr lang="en-US" sz="4000" b="0" dirty="0">
                <a:latin typeface="Arial Rounded MT Bold" panose="020F0704030504030204" pitchFamily="34" charset="0"/>
              </a:rPr>
              <a:t> error, </a:t>
            </a:r>
            <a:r>
              <a:rPr lang="en-US" sz="4000" b="0" dirty="0" err="1">
                <a:latin typeface="Arial Rounded MT Bold" panose="020F0704030504030204" pitchFamily="34" charset="0"/>
              </a:rPr>
              <a:t>serta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pertukaran</a:t>
            </a:r>
            <a:r>
              <a:rPr lang="en-US" sz="4000" b="0" dirty="0">
                <a:latin typeface="Arial Rounded MT Bold" panose="020F0704030504030204" pitchFamily="34" charset="0"/>
              </a:rPr>
              <a:t> data di server. 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1" y="7496892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Arsitektur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express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yaitu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MVC ( Model View Controller).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638530" y="9384180"/>
            <a:ext cx="2681617" cy="13116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8135604" y="9159903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12926293" y="9178742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543802" y="9178742"/>
            <a:ext cx="3158836" cy="17831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5891647" y="9705646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1208329" y="9562719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417640" y="9521805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8011239" y="10961874"/>
            <a:ext cx="2175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Diolah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8135604" y="10767715"/>
            <a:ext cx="3231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Ditampilkan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3110024" y="10672389"/>
            <a:ext cx="323172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Ditangani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2836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1402" y="1037608"/>
            <a:ext cx="1207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 smtClean="0">
                <a:solidFill>
                  <a:srgbClr val="5B15AA"/>
                </a:solidFill>
                <a:latin typeface="+mn-lt"/>
                <a:ea typeface="+mn-ea"/>
                <a:cs typeface="+mn-ea"/>
                <a:sym typeface="+mn-lt"/>
              </a:rPr>
              <a:t>PERFORMANCE</a:t>
            </a:r>
            <a:endParaRPr lang="zh-CN" altLang="en-US" sz="7200" dirty="0">
              <a:solidFill>
                <a:srgbClr val="5B15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6BD7B1A-2304-4B19-AA49-7EA2DA5C8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391"/>
          <a:stretch/>
        </p:blipFill>
        <p:spPr>
          <a:xfrm>
            <a:off x="0" y="11455761"/>
            <a:ext cx="24384000" cy="5296329"/>
          </a:xfrm>
          <a:prstGeom prst="rect">
            <a:avLst/>
          </a:prstGeom>
        </p:spPr>
      </p:pic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2" y="2676285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CRUD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Create, Read, Update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Delete.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Fungsi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utama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diimplementasikan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832493" y="6083025"/>
            <a:ext cx="2681617" cy="13116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8329567" y="5858748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13120256" y="5877587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737765" y="5877587"/>
            <a:ext cx="3158836" cy="17831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6085610" y="6404491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1402292" y="6261564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611603" y="6220650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289474" y="7900939"/>
            <a:ext cx="27709" cy="14131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25937" y="9449933"/>
            <a:ext cx="6096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berhubungan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database agar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mengelola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memperbarui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menginput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data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0" y="8723367"/>
            <a:ext cx="5195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 smtClean="0">
                <a:solidFill>
                  <a:srgbClr val="202124"/>
                </a:solidFill>
                <a:latin typeface="arial" panose="020B0604020202020204" pitchFamily="34" charset="0"/>
              </a:rPr>
              <a:t>memanggil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model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akses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ke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basis data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547274" y="7605282"/>
            <a:ext cx="0" cy="1113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855052" y="8701595"/>
            <a:ext cx="609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mengatur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output yang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tampil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di </a:t>
            </a:r>
            <a:r>
              <a:rPr lang="en-US" dirty="0" err="1" smtClean="0">
                <a:solidFill>
                  <a:srgbClr val="202124"/>
                </a:solidFill>
                <a:latin typeface="arial" panose="020B0604020202020204" pitchFamily="34" charset="0"/>
              </a:rPr>
              <a:t>layar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9777366" y="7605282"/>
            <a:ext cx="3464" cy="1002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184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3D77C19-DB95-4E1A-8618-E97110AA3139}"/>
              </a:ext>
            </a:extLst>
          </p:cNvPr>
          <p:cNvSpPr txBox="1"/>
          <p:nvPr/>
        </p:nvSpPr>
        <p:spPr>
          <a:xfrm>
            <a:off x="1534311" y="1467006"/>
            <a:ext cx="5401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MIDDLEWARE</a:t>
            </a:r>
            <a:endParaRPr lang="zh-CN" altLang="en-US" sz="54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534312" y="2271546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Middleware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merupakan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perangkat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lunak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berperan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sebagai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jembatan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antara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aplikasi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1" name="任意多边形 37">
            <a:extLst>
              <a:ext uri="{FF2B5EF4-FFF2-40B4-BE49-F238E27FC236}">
                <a16:creationId xmlns:a16="http://schemas.microsoft.com/office/drawing/2014/main" id="{9411495A-57C9-40F8-976E-AF1A4C3D8EF8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2" name="任意多边形 37">
            <a:extLst>
              <a:ext uri="{FF2B5EF4-FFF2-40B4-BE49-F238E27FC236}">
                <a16:creationId xmlns:a16="http://schemas.microsoft.com/office/drawing/2014/main" id="{8C7DBDC9-2726-476C-BAEC-7B42BEB8BD19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534311" y="4118038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plikasi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berkomunikasi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satu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sama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lain. 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534311" y="7502259"/>
            <a:ext cx="22212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Middleware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sebuah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fungsi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mengakses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 request 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 response. Middleware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merupakan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penengah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kalau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di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dalam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aplikasi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middleware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sebuah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aturan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harus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dilewati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oleh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sistem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terlebih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dahulu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masuk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atau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keluar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dari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sistem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  <a:endParaRPr lang="zh-CN" altLang="en-US" sz="4000" b="0" dirty="0">
              <a:solidFill>
                <a:schemeClr val="tx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34311" y="5291910"/>
            <a:ext cx="212425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Pada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umumnya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middleware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authentication,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mengecek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apakah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seseorang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mengakses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suatu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web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sudah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log-in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memiliki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hak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akses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atau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belum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2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758231" y="720508"/>
            <a:ext cx="23099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 smtClean="0">
                <a:solidFill>
                  <a:srgbClr val="5B15AA"/>
                </a:solidFill>
                <a:latin typeface="+mn-lt"/>
                <a:ea typeface="+mn-ea"/>
                <a:cs typeface="+mn-ea"/>
                <a:sym typeface="+mn-lt"/>
              </a:rPr>
              <a:t>MODULARISASI KOMPONEN DAN STANDARISASI RESPONSE</a:t>
            </a:r>
            <a:endParaRPr lang="zh-CN" altLang="en-US" sz="7200" dirty="0">
              <a:solidFill>
                <a:srgbClr val="5B15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1FA0561B-30D5-428E-B57E-B61E8F2E1538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8231" y="3086853"/>
            <a:ext cx="23099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err="1">
                <a:latin typeface="Arial Rounded MT Bold" panose="020F0704030504030204" pitchFamily="34" charset="0"/>
              </a:rPr>
              <a:t>modularisasi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latin typeface="Arial Rounded MT Bold" panose="020F0704030504030204" pitchFamily="34" charset="0"/>
              </a:rPr>
              <a:t> proses </a:t>
            </a:r>
            <a:r>
              <a:rPr lang="en-US" sz="4000" b="0" dirty="0" err="1">
                <a:latin typeface="Arial Rounded MT Bold" panose="020F0704030504030204" pitchFamily="34" charset="0"/>
              </a:rPr>
              <a:t>membagi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sebuah</a:t>
            </a:r>
            <a:r>
              <a:rPr lang="en-US" sz="4000" b="0" dirty="0">
                <a:latin typeface="Arial Rounded MT Bold" panose="020F0704030504030204" pitchFamily="34" charset="0"/>
              </a:rPr>
              <a:t> program </a:t>
            </a:r>
            <a:r>
              <a:rPr lang="en-US" sz="4000" b="0" dirty="0" err="1">
                <a:latin typeface="Arial Rounded MT Bold" panose="020F0704030504030204" pitchFamily="34" charset="0"/>
              </a:rPr>
              <a:t>menjadi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modul-modul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dimana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setiap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modul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memiliki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satu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fungsi</a:t>
            </a:r>
            <a:r>
              <a:rPr lang="en-US" sz="4000" b="0" dirty="0"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latin typeface="Arial Rounded MT Bold" panose="020F0704030504030204" pitchFamily="34" charset="0"/>
              </a:rPr>
              <a:t>spesifik</a:t>
            </a:r>
            <a:r>
              <a:rPr lang="en-US" sz="4000" b="0" dirty="0">
                <a:latin typeface="Arial Rounded MT Bold" panose="020F0704030504030204" pitchFamily="34" charset="0"/>
              </a:rPr>
              <a:t>.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8231" y="5536226"/>
            <a:ext cx="230992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err="1" smtClean="0">
                <a:latin typeface="Arial Rounded MT Bold" panose="020F0704030504030204" pitchFamily="34" charset="0"/>
              </a:rPr>
              <a:t>karena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berbentuk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modul-modul</a:t>
            </a:r>
            <a:r>
              <a:rPr lang="en-US" sz="4000" b="0" dirty="0"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latin typeface="Arial Rounded MT Bold" panose="020F0704030504030204" pitchFamily="34" charset="0"/>
              </a:rPr>
              <a:t>terpisah</a:t>
            </a:r>
            <a:r>
              <a:rPr lang="en-US" sz="4000" b="0" dirty="0">
                <a:latin typeface="Arial Rounded MT Bold" panose="020F0704030504030204" pitchFamily="34" charset="0"/>
              </a:rPr>
              <a:t>, </a:t>
            </a:r>
            <a:r>
              <a:rPr lang="en-US" sz="4000" b="0" dirty="0" err="1">
                <a:latin typeface="Arial Rounded MT Bold" panose="020F0704030504030204" pitchFamily="34" charset="0"/>
              </a:rPr>
              <a:t>maka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ketika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ada</a:t>
            </a:r>
            <a:r>
              <a:rPr lang="en-US" sz="4000" b="0" dirty="0">
                <a:latin typeface="Arial Rounded MT Bold" panose="020F0704030504030204" pitchFamily="34" charset="0"/>
              </a:rPr>
              <a:t> error </a:t>
            </a:r>
            <a:r>
              <a:rPr lang="en-US" sz="4000" b="0" dirty="0" err="1">
                <a:latin typeface="Arial Rounded MT Bold" panose="020F0704030504030204" pitchFamily="34" charset="0"/>
              </a:rPr>
              <a:t>lebih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mudah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dicari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diselesaikan</a:t>
            </a:r>
            <a:r>
              <a:rPr lang="en-US" sz="4000" b="0" dirty="0">
                <a:latin typeface="Arial Rounded MT Bold" panose="020F0704030504030204" pitchFamily="34" charset="0"/>
              </a:rPr>
              <a:t>. </a:t>
            </a:r>
            <a:r>
              <a:rPr lang="en-US" sz="4000" b="0" dirty="0" err="1">
                <a:latin typeface="Arial Rounded MT Bold" panose="020F0704030504030204" pitchFamily="34" charset="0"/>
              </a:rPr>
              <a:t>Mempercepat</a:t>
            </a:r>
            <a:r>
              <a:rPr lang="en-US" sz="4000" b="0" dirty="0">
                <a:latin typeface="Arial Rounded MT Bold" panose="020F0704030504030204" pitchFamily="34" charset="0"/>
              </a:rPr>
              <a:t> proses development, </a:t>
            </a:r>
            <a:r>
              <a:rPr lang="en-US" sz="4000" b="0" dirty="0" err="1">
                <a:latin typeface="Arial Rounded MT Bold" panose="020F0704030504030204" pitchFamily="34" charset="0"/>
              </a:rPr>
              <a:t>karena</a:t>
            </a:r>
            <a:r>
              <a:rPr lang="en-US" sz="4000" b="0" dirty="0">
                <a:latin typeface="Arial Rounded MT Bold" panose="020F0704030504030204" pitchFamily="34" charset="0"/>
              </a:rPr>
              <a:t> program </a:t>
            </a:r>
            <a:r>
              <a:rPr lang="en-US" sz="4000" b="0" dirty="0" err="1">
                <a:latin typeface="Arial Rounded MT Bold" panose="020F0704030504030204" pitchFamily="34" charset="0"/>
              </a:rPr>
              <a:t>dapat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dipecah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menjadi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banyak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modul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dikerjakan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secara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bersama-sama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oleh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banyak</a:t>
            </a:r>
            <a:r>
              <a:rPr lang="en-US" sz="4000" b="0" dirty="0">
                <a:latin typeface="Arial Rounded MT Bold" panose="020F0704030504030204" pitchFamily="34" charset="0"/>
              </a:rPr>
              <a:t> programmer.</a:t>
            </a:r>
            <a:endParaRPr lang="en-US" sz="4000" b="0" dirty="0" smtClean="0">
              <a:solidFill>
                <a:srgbClr val="33333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231" y="4619316"/>
            <a:ext cx="23099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err="1" smtClean="0">
                <a:latin typeface="Arial Rounded MT Bold" panose="020F0704030504030204" pitchFamily="34" charset="0"/>
              </a:rPr>
              <a:t>Tujuan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modularisasi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adalah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kode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akan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mudah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dipahami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kode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dapat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digunakan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ulang</a:t>
            </a:r>
            <a:r>
              <a:rPr lang="en-US" sz="4000" b="0" dirty="0" smtClean="0">
                <a:latin typeface="Arial Rounded MT Bold" panose="020F0704030504030204" pitchFamily="34" charset="0"/>
              </a:rPr>
              <a:t>.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902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9783" y="778975"/>
            <a:ext cx="6979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LINTER</a:t>
            </a:r>
            <a:endParaRPr lang="zh-CN" altLang="en-US" sz="66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8CEBEDF6-6A49-4834-8A4A-07354D09E36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3E87CFBF-B54E-4239-A291-C838BA9D6482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2085351"/>
            <a:ext cx="2206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 smtClean="0">
                <a:latin typeface="Arial Rounded MT Bold" panose="020F0704030504030204" pitchFamily="34" charset="0"/>
              </a:rPr>
              <a:t>Linter </a:t>
            </a:r>
            <a:r>
              <a:rPr lang="en-US" sz="4000" b="0" dirty="0" err="1"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alat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menganalisa</a:t>
            </a:r>
            <a:r>
              <a:rPr lang="en-US" sz="4000" b="0" dirty="0">
                <a:latin typeface="Arial Rounded MT Bold" panose="020F0704030504030204" pitchFamily="34" charset="0"/>
              </a:rPr>
              <a:t> source code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menandai</a:t>
            </a:r>
            <a:r>
              <a:rPr lang="en-US" sz="4000" b="0" dirty="0">
                <a:latin typeface="Arial Rounded MT Bold" panose="020F0704030504030204" pitchFamily="34" charset="0"/>
              </a:rPr>
              <a:t> errors, bug, code convention </a:t>
            </a:r>
            <a:r>
              <a:rPr lang="en-US" sz="4000" b="0" dirty="0" err="1"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memverifikasi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kualitas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kode</a:t>
            </a:r>
            <a:r>
              <a:rPr lang="en-US" sz="4000" b="0" dirty="0">
                <a:latin typeface="Arial Rounded MT Bold" panose="020F0704030504030204" pitchFamily="34" charset="0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4119056"/>
            <a:ext cx="2206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secara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otomatis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menganalisa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kode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apakah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berpotensi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error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atau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tidak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sesuai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standar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2" y="6058048"/>
            <a:ext cx="22069599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kode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secara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otomatis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jika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1" y="7100000"/>
            <a:ext cx="22069599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Untuk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menginstall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,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kita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bisa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: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4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0" y="7989233"/>
            <a:ext cx="22069599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npm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init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/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config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1890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192182" y="1053598"/>
            <a:ext cx="14671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POSTMAN &amp; DOKUMENTASI API</a:t>
            </a:r>
            <a:endParaRPr lang="zh-CN" altLang="en-US" sz="66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8CEBEDF6-6A49-4834-8A4A-07354D09E36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3E87CFBF-B54E-4239-A291-C838BA9D6482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3450706"/>
            <a:ext cx="22055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>
                <a:latin typeface="Arial Rounded MT Bold" panose="020F0704030504030204" pitchFamily="34" charset="0"/>
              </a:rPr>
              <a:t>Postman </a:t>
            </a:r>
            <a:r>
              <a:rPr lang="en-US" sz="4000" b="0" dirty="0" err="1">
                <a:latin typeface="Arial Rounded MT Bold" panose="020F0704030504030204" pitchFamily="34" charset="0"/>
              </a:rPr>
              <a:t>merupakan</a:t>
            </a:r>
            <a:r>
              <a:rPr lang="en-US" sz="4000" b="0" dirty="0">
                <a:latin typeface="Arial Rounded MT Bold" panose="020F0704030504030204" pitchFamily="34" charset="0"/>
              </a:rPr>
              <a:t> </a:t>
            </a:r>
            <a:r>
              <a:rPr lang="en-US" sz="4000" b="0" i="1" dirty="0">
                <a:latin typeface="Arial Rounded MT Bold" panose="020F0704030504030204" pitchFamily="34" charset="0"/>
              </a:rPr>
              <a:t>tool</a:t>
            </a:r>
            <a:r>
              <a:rPr lang="en-US" sz="4000" b="0" dirty="0">
                <a:latin typeface="Arial Rounded MT Bold" panose="020F0704030504030204" pitchFamily="34" charset="0"/>
              </a:rPr>
              <a:t> 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melakukan</a:t>
            </a:r>
            <a:r>
              <a:rPr lang="en-US" sz="4000" b="0" dirty="0">
                <a:latin typeface="Arial Rounded MT Bold" panose="020F0704030504030204" pitchFamily="34" charset="0"/>
              </a:rPr>
              <a:t> proses </a:t>
            </a:r>
            <a:r>
              <a:rPr lang="en-US" sz="4000" b="0" i="1" dirty="0">
                <a:latin typeface="Arial Rounded MT Bold" panose="020F0704030504030204" pitchFamily="34" charset="0"/>
              </a:rPr>
              <a:t>development</a:t>
            </a:r>
            <a:r>
              <a:rPr lang="en-US" sz="4000" b="0" dirty="0">
                <a:latin typeface="Arial Rounded MT Bold" panose="020F0704030504030204" pitchFamily="34" charset="0"/>
              </a:rPr>
              <a:t> API,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sudah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banyak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fitur-fitur</a:t>
            </a:r>
            <a:r>
              <a:rPr lang="en-US" sz="4000" b="0" dirty="0"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latin typeface="Arial Rounded MT Bold" panose="020F0704030504030204" pitchFamily="34" charset="0"/>
              </a:rPr>
              <a:t>sangat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membantu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dalam</a:t>
            </a:r>
            <a:r>
              <a:rPr lang="en-US" sz="4000" b="0" dirty="0">
                <a:latin typeface="Arial Rounded MT Bold" panose="020F0704030504030204" pitchFamily="34" charset="0"/>
              </a:rPr>
              <a:t> proses </a:t>
            </a:r>
            <a:r>
              <a:rPr lang="en-US" sz="4000" b="0" i="1" dirty="0">
                <a:latin typeface="Arial Rounded MT Bold" panose="020F0704030504030204" pitchFamily="34" charset="0"/>
              </a:rPr>
              <a:t>development</a:t>
            </a:r>
            <a:r>
              <a:rPr lang="en-US" sz="4000" b="0" dirty="0">
                <a:latin typeface="Arial Rounded MT Bold" panose="020F0704030504030204" pitchFamily="34" charset="0"/>
              </a:rPr>
              <a:t> </a:t>
            </a:r>
            <a:r>
              <a:rPr lang="en-US" sz="4000" b="0" dirty="0" smtClean="0">
                <a:latin typeface="Arial Rounded MT Bold" panose="020F0704030504030204" pitchFamily="34" charset="0"/>
              </a:rPr>
              <a:t>API.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2357630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Postman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sebuah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aplikasi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berfungsi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sebagai</a:t>
            </a:r>
            <a:r>
              <a:rPr lang="en-US" sz="4000" b="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uji</a:t>
            </a:r>
            <a:r>
              <a:rPr lang="en-US" sz="4000" b="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coba</a:t>
            </a:r>
            <a:r>
              <a:rPr lang="en-US" sz="4000" b="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API</a:t>
            </a:r>
            <a:endParaRPr lang="zh-CN" altLang="en-US" sz="4000" b="0" dirty="0">
              <a:solidFill>
                <a:schemeClr val="tx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5360035"/>
            <a:ext cx="22055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melakukan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simulasi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bagaimana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nantinya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API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akan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digunakan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,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mulai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dari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Insert, Get, Update, Delete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lainnya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892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3"/>
  <p:tag name="ISPRING_FIRST_PUBLISH" val="1"/>
  <p:tag name="ISPRING_SCORM_RATE_SLIDES" val="0"/>
  <p:tag name="ISPRING_SCORM_RATE_QUIZZES" val="0"/>
  <p:tag name="ISPRING_SCORM_PASSING_SCORE" val="0.000000"/>
  <p:tag name="ISPRING_ULTRA_SCORM_COURSE_ID" val="83C333FD-C4F6-41CD-8684-81A13FD9612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K:\第六批 PPT\17881770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0sx5cuq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Custom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Adobe Fan Heiti Std B</vt:lpstr>
      <vt:lpstr>微软雅黑</vt:lpstr>
      <vt:lpstr>宋体</vt:lpstr>
      <vt:lpstr>Arial</vt:lpstr>
      <vt:lpstr>Arial</vt:lpstr>
      <vt:lpstr>Arial Rounded MT Bold</vt:lpstr>
      <vt:lpstr>Calibri</vt:lpstr>
      <vt:lpstr>Helvetica Neue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2.5D</dc:title>
  <dc:creator/>
  <cp:keywords>www.freeppt7.com</cp:keywords>
  <dc:description>www.freeppt7.com</dc:description>
  <cp:lastModifiedBy/>
  <cp:revision>1</cp:revision>
  <dcterms:created xsi:type="dcterms:W3CDTF">2018-11-28T08:56:26Z</dcterms:created>
  <dcterms:modified xsi:type="dcterms:W3CDTF">2022-10-03T15:48:57Z</dcterms:modified>
</cp:coreProperties>
</file>