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3" r:id="rId4"/>
    <p:sldId id="279" r:id="rId5"/>
    <p:sldId id="266" r:id="rId6"/>
    <p:sldId id="257" r:id="rId7"/>
    <p:sldId id="265" r:id="rId8"/>
    <p:sldId id="278" r:id="rId9"/>
    <p:sldId id="268" r:id="rId10"/>
    <p:sldId id="270" r:id="rId11"/>
    <p:sldId id="269" r:id="rId12"/>
    <p:sldId id="271" r:id="rId13"/>
    <p:sldId id="272" r:id="rId14"/>
    <p:sldId id="275" r:id="rId15"/>
    <p:sldId id="276" r:id="rId16"/>
    <p:sldId id="277" r:id="rId17"/>
    <p:sldId id="280" r:id="rId18"/>
    <p:sldId id="28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7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B Homa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B Homa" pitchFamily="2" charset="-78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B Homa" pitchFamily="2" charset="-78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B Homa" pitchFamily="2" charset="-78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B Homa" pitchFamily="2" charset="-78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B Homa" pitchFamily="2" charset="-78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780108"/>
          </a:xfrm>
        </p:spPr>
        <p:txBody>
          <a:bodyPr/>
          <a:lstStyle/>
          <a:p>
            <a:r>
              <a:rPr lang="fa-IR" dirty="0" smtClean="0">
                <a:cs typeface="B Homa" pitchFamily="2" charset="-78"/>
              </a:rPr>
              <a:t>معرفی فیلتر کالمن</a:t>
            </a:r>
            <a:endParaRPr lang="en-GB" dirty="0">
              <a:cs typeface="B Homa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2768599"/>
          </a:xfrm>
        </p:spPr>
        <p:txBody>
          <a:bodyPr>
            <a:noAutofit/>
          </a:bodyPr>
          <a:lstStyle/>
          <a:p>
            <a:endParaRPr lang="fa-IR" sz="2400" dirty="0">
              <a:cs typeface="B Homa" pitchFamily="2" charset="-78"/>
            </a:endParaRPr>
          </a:p>
          <a:p>
            <a:r>
              <a:rPr lang="fa-IR" sz="2400" dirty="0" smtClean="0">
                <a:cs typeface="B Homa" pitchFamily="2" charset="-78"/>
              </a:rPr>
              <a:t>ارایه دهنده</a:t>
            </a:r>
          </a:p>
          <a:p>
            <a:r>
              <a:rPr lang="fa-IR" sz="2400" dirty="0" smtClean="0">
                <a:cs typeface="B Homa" pitchFamily="2" charset="-78"/>
              </a:rPr>
              <a:t>رضا ایزانلو</a:t>
            </a:r>
          </a:p>
          <a:p>
            <a:endParaRPr lang="fa-IR" sz="2400" dirty="0">
              <a:cs typeface="B Hom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89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کاربرد های </a:t>
            </a:r>
            <a:r>
              <a:rPr lang="en-GB" dirty="0"/>
              <a:t>real time </a:t>
            </a:r>
            <a:r>
              <a:rPr lang="fa-IR" dirty="0"/>
              <a:t>و بسیار دقیق چنانچه :</a:t>
            </a:r>
          </a:p>
          <a:p>
            <a:r>
              <a:rPr lang="fa-IR" dirty="0"/>
              <a:t>1. مدل دینامیکی قوی باشد </a:t>
            </a:r>
          </a:p>
          <a:p>
            <a:r>
              <a:rPr lang="fa-IR" dirty="0"/>
              <a:t>2. و </a:t>
            </a:r>
            <a:r>
              <a:rPr lang="fa-IR" dirty="0" smtClean="0"/>
              <a:t>مشاهدات </a:t>
            </a:r>
            <a:r>
              <a:rPr lang="fa-IR" dirty="0"/>
              <a:t>دارای </a:t>
            </a:r>
            <a:r>
              <a:rPr lang="fa-IR" dirty="0" smtClean="0"/>
              <a:t>اشتباه  </a:t>
            </a:r>
            <a:r>
              <a:rPr lang="fa-IR" dirty="0"/>
              <a:t>نباشد </a:t>
            </a:r>
            <a:r>
              <a:rPr lang="fa-IR" dirty="0" smtClean="0"/>
              <a:t>یا حداقلی باشند</a:t>
            </a:r>
          </a:p>
          <a:p>
            <a:pPr marL="0" indent="0" algn="ctr">
              <a:buNone/>
            </a:pPr>
            <a:r>
              <a:rPr lang="fa-IR" dirty="0" smtClean="0"/>
              <a:t> آنگاه</a:t>
            </a:r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r>
              <a:rPr lang="fa-IR" dirty="0"/>
              <a:t>کالمن فیلتر </a:t>
            </a:r>
            <a:r>
              <a:rPr lang="fa-IR" dirty="0" smtClean="0"/>
              <a:t>= الگوریتم بهینه </a:t>
            </a:r>
            <a:endParaRPr lang="fa-IR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مزایای فیلتر کالمن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7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itchFamily="2" charset="-78"/>
              </a:rPr>
              <a:t>مزایای فیلتر کالمن</a:t>
            </a:r>
            <a:endParaRPr lang="en-GB" dirty="0"/>
          </a:p>
        </p:txBody>
      </p:sp>
      <p:pic>
        <p:nvPicPr>
          <p:cNvPr id="4" name="Picture 7" descr="KM_bad_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00766"/>
            <a:ext cx="7581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684939"/>
            <a:ext cx="7137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>
                <a:cs typeface="B Homa" pitchFamily="2" charset="-78"/>
              </a:rPr>
              <a:t>تمام روابط به صورت ماتریسی است</a:t>
            </a:r>
          </a:p>
          <a:p>
            <a:pPr algn="r" rtl="1"/>
            <a:r>
              <a:rPr lang="fa-IR" sz="2400" dirty="0">
                <a:cs typeface="B Homa" pitchFamily="2" charset="-78"/>
              </a:rPr>
              <a:t>با وجود خطای زیاد در مرحله مقدار دهی اولیه </a:t>
            </a:r>
            <a:r>
              <a:rPr lang="en-US" sz="2400" dirty="0">
                <a:cs typeface="B Homa" pitchFamily="2" charset="-78"/>
              </a:rPr>
              <a:t> </a:t>
            </a:r>
            <a:r>
              <a:rPr lang="en-US" sz="2400" dirty="0">
                <a:latin typeface="Times New Roman" pitchFamily="18" charset="0"/>
                <a:cs typeface="B Homa" pitchFamily="2" charset="-78"/>
              </a:rPr>
              <a:t>Initialing</a:t>
            </a:r>
            <a:r>
              <a:rPr lang="fa-IR" sz="2400" dirty="0">
                <a:latin typeface="Times New Roman" pitchFamily="18" charset="0"/>
                <a:cs typeface="B Homa" pitchFamily="2" charset="-78"/>
              </a:rPr>
              <a:t> باز هم تخمین در مراحل بعدی خوب صورت می گیرد </a:t>
            </a:r>
          </a:p>
        </p:txBody>
      </p:sp>
    </p:spTree>
    <p:extLst>
      <p:ext uri="{BB962C8B-B14F-4D97-AF65-F5344CB8AC3E}">
        <p14:creationId xmlns:p14="http://schemas.microsoft.com/office/powerpoint/2010/main" val="11229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مزایای فیلتر کالمن</a:t>
            </a:r>
            <a:endParaRPr lang="en-GB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219200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 smtClean="0">
              <a:latin typeface="Times New Roman" pitchFamily="18" charset="0"/>
            </a:endParaRPr>
          </a:p>
          <a:p>
            <a:r>
              <a:rPr lang="fa-IR" dirty="0" smtClean="0">
                <a:latin typeface="Times New Roman" pitchFamily="18" charset="0"/>
              </a:rPr>
              <a:t>با وجود دیتاهای مفقود باز تخمین مناسب صورت می گیرد</a:t>
            </a:r>
          </a:p>
          <a:p>
            <a:endParaRPr lang="en-US" dirty="0" smtClean="0"/>
          </a:p>
        </p:txBody>
      </p:sp>
      <p:pic>
        <p:nvPicPr>
          <p:cNvPr id="5" name="Picture 6" descr="KM_O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9176"/>
            <a:ext cx="75723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409481" y="6288088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fld id="{95B7AF20-CC74-4961-A217-E240AF2B9669}" type="slidenum">
              <a:rPr lang="ar-SA">
                <a:solidFill>
                  <a:srgbClr val="008000"/>
                </a:solidFill>
              </a:rPr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t>12</a:t>
            </a:fld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>
                <a:cs typeface="B Nazanin" pitchFamily="2" charset="-78"/>
              </a:rPr>
              <a:t>تعداد محاسبات پیچیده بالا</a:t>
            </a:r>
            <a:endParaRPr lang="fa-IR" sz="1600" dirty="0">
              <a:cs typeface="B Nazanin" pitchFamily="2" charset="-78"/>
            </a:endParaRPr>
          </a:p>
          <a:p>
            <a:pPr lvl="1"/>
            <a:r>
              <a:rPr lang="fa-IR" dirty="0">
                <a:solidFill>
                  <a:schemeClr val="accent2"/>
                </a:solidFill>
                <a:cs typeface="B Nazanin" pitchFamily="2" charset="-78"/>
              </a:rPr>
              <a:t>راه حل &gt;&gt;</a:t>
            </a:r>
            <a:r>
              <a:rPr lang="fa-IR" dirty="0">
                <a:cs typeface="B Nazanin" pitchFamily="2" charset="-78"/>
              </a:rPr>
              <a:t> با وجود کامپیوترهای سریع امروزی محدودیت در میزان محاسبات نداریم</a:t>
            </a:r>
          </a:p>
          <a:p>
            <a:pPr lvl="1"/>
            <a:endParaRPr lang="fa-IR" dirty="0">
              <a:cs typeface="B Nazanin" pitchFamily="2" charset="-78"/>
            </a:endParaRPr>
          </a:p>
          <a:p>
            <a:r>
              <a:rPr lang="fa-IR" sz="2800" dirty="0">
                <a:cs typeface="B Nazanin" pitchFamily="2" charset="-78"/>
              </a:rPr>
              <a:t>نیاز به </a:t>
            </a:r>
            <a:r>
              <a:rPr lang="fa-IR" sz="2800" dirty="0">
                <a:solidFill>
                  <a:srgbClr val="0000FF"/>
                </a:solidFill>
                <a:cs typeface="B Nazanin" pitchFamily="2" charset="-78"/>
              </a:rPr>
              <a:t>مدل خطی</a:t>
            </a:r>
            <a:r>
              <a:rPr lang="fa-IR" sz="2800" dirty="0">
                <a:cs typeface="B Nazanin" pitchFamily="2" charset="-78"/>
              </a:rPr>
              <a:t> برای</a:t>
            </a:r>
            <a:r>
              <a:rPr lang="fa-I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a-IR" sz="2800" dirty="0">
                <a:cs typeface="B Nazanin" pitchFamily="2" charset="-78"/>
              </a:rPr>
              <a:t> و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a-IR" dirty="0">
                <a:solidFill>
                  <a:schemeClr val="accent2"/>
                </a:solidFill>
                <a:cs typeface="B Nazanin" pitchFamily="2" charset="-78"/>
              </a:rPr>
              <a:t>راه حل &gt;&gt; </a:t>
            </a:r>
            <a:r>
              <a:rPr lang="fa-IR" dirty="0">
                <a:cs typeface="B Nazanin" pitchFamily="2" charset="-78"/>
              </a:rPr>
              <a:t>استفاده از </a:t>
            </a:r>
            <a:r>
              <a:rPr lang="en-US" dirty="0">
                <a:cs typeface="B Nazanin" pitchFamily="2" charset="-78"/>
              </a:rPr>
              <a:t>Extended </a:t>
            </a:r>
            <a:r>
              <a:rPr lang="en-US" dirty="0" err="1">
                <a:cs typeface="B Nazanin" pitchFamily="2" charset="-78"/>
              </a:rPr>
              <a:t>Kalman</a:t>
            </a:r>
            <a:r>
              <a:rPr lang="en-US" dirty="0">
                <a:cs typeface="B Nazanin" pitchFamily="2" charset="-78"/>
              </a:rPr>
              <a:t> Filter</a:t>
            </a:r>
            <a:r>
              <a:rPr lang="fa-IR" dirty="0">
                <a:cs typeface="B Nazanin" pitchFamily="2" charset="-78"/>
              </a:rPr>
              <a:t> </a:t>
            </a:r>
            <a:endParaRPr lang="en-US" sz="2800" dirty="0">
              <a:cs typeface="B Nazanin" pitchFamily="2" charset="-78"/>
            </a:endParaRPr>
          </a:p>
          <a:p>
            <a:endParaRPr lang="en-US" sz="2800" dirty="0">
              <a:cs typeface="B Nazanin" pitchFamily="2" charset="-78"/>
            </a:endParaRPr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معایب فیلتر کالمن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293" y="685800"/>
            <a:ext cx="8229600" cy="1252728"/>
          </a:xfrm>
        </p:spPr>
        <p:txBody>
          <a:bodyPr/>
          <a:lstStyle/>
          <a:p>
            <a:pPr algn="r" rtl="1"/>
            <a:r>
              <a:rPr lang="fa-IR" dirty="0" smtClean="0"/>
              <a:t>اثبات روابط فیلتر کالمن</a:t>
            </a:r>
            <a:endParaRPr lang="en-GB" dirty="0"/>
          </a:p>
        </p:txBody>
      </p:sp>
      <p:pic>
        <p:nvPicPr>
          <p:cNvPr id="4" name="Picture 9" descr="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9" y="5410200"/>
            <a:ext cx="2628754" cy="1036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07566" y="5697847"/>
            <a:ext cx="5926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Nazanin" pitchFamily="2" charset="-78"/>
              </a:rPr>
              <a:t>روش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Square Error (MSE)</a:t>
            </a:r>
            <a:r>
              <a:rPr lang="fa-IR" sz="2400" dirty="0">
                <a:cs typeface="B Nazanin" pitchFamily="2" charset="-78"/>
              </a:rPr>
              <a:t> این شرایط را </a:t>
            </a:r>
            <a:r>
              <a:rPr lang="fa-IR" sz="2400" dirty="0" smtClean="0">
                <a:cs typeface="B Nazanin" pitchFamily="2" charset="-78"/>
              </a:rPr>
              <a:t>داراست :</a:t>
            </a:r>
            <a:endParaRPr lang="en-US" sz="2400" dirty="0">
              <a:cs typeface="B Nazanin" pitchFamily="2" charset="-78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386222"/>
              </p:ext>
            </p:extLst>
          </p:nvPr>
        </p:nvGraphicFramePr>
        <p:xfrm>
          <a:off x="306660" y="2507568"/>
          <a:ext cx="2971800" cy="52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4" imgW="1726920" imgH="304560" progId="Equation.3">
                  <p:embed/>
                </p:oleObj>
              </mc:Choice>
              <mc:Fallback>
                <p:oleObj name="Equation" r:id="rId4" imgW="1726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60" y="2507568"/>
                        <a:ext cx="2971800" cy="523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29532"/>
              </p:ext>
            </p:extLst>
          </p:nvPr>
        </p:nvGraphicFramePr>
        <p:xfrm>
          <a:off x="562382" y="3231848"/>
          <a:ext cx="2057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6" imgW="965160" imgH="228600" progId="Equation.3">
                  <p:embed/>
                </p:oleObj>
              </mc:Choice>
              <mc:Fallback>
                <p:oleObj name="Equation" r:id="rId6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82" y="3231848"/>
                        <a:ext cx="2057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3" descr="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8" y="3799634"/>
            <a:ext cx="2971800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445790" y="2583768"/>
            <a:ext cx="737616" cy="3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(3)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909652" y="3269568"/>
            <a:ext cx="737616" cy="3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(4)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674390" y="3925833"/>
            <a:ext cx="737616" cy="3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1651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اثبات روابط فیلتر کالمن</a:t>
            </a:r>
            <a:endParaRPr lang="en-GB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35617" y="1928019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cs typeface="B Nazanin" pitchFamily="2" charset="-78"/>
              </a:rPr>
              <a:t>بنا بر اصول فضای متعامد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(Principle of Orthogonality Space)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2667000" y="4511675"/>
          <a:ext cx="4953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3" imgW="2514600" imgH="355320" progId="Equation.3">
                  <p:embed/>
                </p:oleObj>
              </mc:Choice>
              <mc:Fallback>
                <p:oleObj name="Equation" r:id="rId3" imgW="2514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11675"/>
                        <a:ext cx="4953000" cy="700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3810000" y="3352800"/>
          <a:ext cx="2819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5" imgW="1168200" imgH="330120" progId="Equation.3">
                  <p:embed/>
                </p:oleObj>
              </mc:Choice>
              <mc:Fallback>
                <p:oleObj name="Equation" r:id="rId5" imgW="1168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8194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0"/>
          <p:cNvSpPr>
            <a:spLocks/>
          </p:cNvSpPr>
          <p:nvPr/>
        </p:nvSpPr>
        <p:spPr bwMode="auto">
          <a:xfrm rot="10800000">
            <a:off x="2895600" y="3352800"/>
            <a:ext cx="228600" cy="685800"/>
          </a:xfrm>
          <a:prstGeom prst="leftBrace">
            <a:avLst>
              <a:gd name="adj1" fmla="val 249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200400" y="3733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" name="Picture 21" descr="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68" y="2507793"/>
            <a:ext cx="5029200" cy="593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901330" y="2625147"/>
            <a:ext cx="60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(6)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752600" y="3505200"/>
            <a:ext cx="1143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(1),(6)</a:t>
            </a:r>
          </a:p>
        </p:txBody>
      </p:sp>
      <p:sp>
        <p:nvSpPr>
          <p:cNvPr id="12" name="AutoShape 24"/>
          <p:cNvSpPr>
            <a:spLocks/>
          </p:cNvSpPr>
          <p:nvPr/>
        </p:nvSpPr>
        <p:spPr bwMode="auto">
          <a:xfrm rot="10800000">
            <a:off x="1905000" y="4495800"/>
            <a:ext cx="228600" cy="685800"/>
          </a:xfrm>
          <a:prstGeom prst="leftBrace">
            <a:avLst>
              <a:gd name="adj1" fmla="val 249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209800" y="4876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62000" y="4648200"/>
            <a:ext cx="1143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(5),(7)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6781800" y="3505200"/>
            <a:ext cx="60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(7)</a:t>
            </a:r>
          </a:p>
        </p:txBody>
      </p:sp>
      <p:graphicFrame>
        <p:nvGraphicFramePr>
          <p:cNvPr id="16" name="Object 34"/>
          <p:cNvGraphicFramePr>
            <a:graphicFrameLocks noChangeAspect="1"/>
          </p:cNvGraphicFramePr>
          <p:nvPr/>
        </p:nvGraphicFramePr>
        <p:xfrm>
          <a:off x="6896100" y="5410200"/>
          <a:ext cx="1566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8" imgW="774360" imgH="241200" progId="Equation.3">
                  <p:embed/>
                </p:oleObj>
              </mc:Choice>
              <mc:Fallback>
                <p:oleObj name="Equation" r:id="rId8" imgW="774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5410200"/>
                        <a:ext cx="15668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36"/>
          <p:cNvSpPr>
            <a:spLocks noChangeArrowheads="1"/>
          </p:cNvSpPr>
          <p:nvPr/>
        </p:nvSpPr>
        <p:spPr bwMode="auto">
          <a:xfrm rot="20850818">
            <a:off x="6083300" y="4597400"/>
            <a:ext cx="1066800" cy="635000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6769100" y="5207000"/>
            <a:ext cx="457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9" name="Object 38"/>
          <p:cNvGraphicFramePr>
            <a:graphicFrameLocks noChangeAspect="1"/>
          </p:cNvGraphicFramePr>
          <p:nvPr/>
        </p:nvGraphicFramePr>
        <p:xfrm>
          <a:off x="2212975" y="5599113"/>
          <a:ext cx="36909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10" imgW="2057400" imgH="355320" progId="Equation.3">
                  <p:embed/>
                </p:oleObj>
              </mc:Choice>
              <mc:Fallback>
                <p:oleObj name="Equation" r:id="rId10" imgW="20574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599113"/>
                        <a:ext cx="3690938" cy="638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1752600" y="59436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8305800" y="62484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fld id="{5F879914-FE45-4EA5-865C-0A9C4AE3AEC6}" type="slidenum">
              <a:rPr lang="ar-SA">
                <a:solidFill>
                  <a:srgbClr val="008000"/>
                </a:solidFill>
              </a:rPr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t>15</a:t>
            </a:fld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اثبات روابط فیلتر کالمن</a:t>
            </a:r>
            <a:endParaRPr lang="en-GB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600200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>
                <a:latin typeface="Times New Roman" pitchFamily="18" charset="0"/>
                <a:cs typeface="B Nazanin" pitchFamily="2" charset="-78"/>
              </a:rPr>
              <a:t>به عبارت قبل جمله </a:t>
            </a:r>
            <a:r>
              <a:rPr lang="en-US" dirty="0" smtClean="0">
                <a:latin typeface="Times New Roman" pitchFamily="18" charset="0"/>
                <a:cs typeface="B Nazanin" pitchFamily="2" charset="-78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B Nazanin" pitchFamily="2" charset="-78"/>
              </a:rPr>
              <a:t>(1)</a:t>
            </a:r>
            <a:r>
              <a:rPr lang="en-US" dirty="0" err="1" smtClean="0">
                <a:latin typeface="Times New Roman" pitchFamily="18" charset="0"/>
                <a:cs typeface="B Nazanin" pitchFamily="2" charset="-78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B Nazanin" pitchFamily="2" charset="-78"/>
              </a:rPr>
              <a:t>k</a:t>
            </a:r>
            <a:r>
              <a:rPr lang="fa-IR" baseline="-25000" dirty="0" smtClean="0">
                <a:latin typeface="Times New Roman" pitchFamily="18" charset="0"/>
                <a:cs typeface="B Nazanin" pitchFamily="2" charset="-78"/>
              </a:rPr>
              <a:t> </a:t>
            </a:r>
            <a:r>
              <a:rPr lang="fa-IR" dirty="0" smtClean="0">
                <a:latin typeface="Times New Roman" pitchFamily="18" charset="0"/>
                <a:cs typeface="B Nazanin" pitchFamily="2" charset="-78"/>
              </a:rPr>
              <a:t>را اضافه و کم می کنیم و سپس از </a:t>
            </a:r>
            <a:r>
              <a:rPr lang="en-US" dirty="0" err="1" smtClean="0">
                <a:latin typeface="Times New Roman" pitchFamily="18" charset="0"/>
                <a:cs typeface="B Nazanin" pitchFamily="2" charset="-78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B Nazanin" pitchFamily="2" charset="-78"/>
              </a:rPr>
              <a:t>k</a:t>
            </a:r>
            <a:r>
              <a:rPr lang="fa-IR" dirty="0" smtClean="0">
                <a:latin typeface="Times New Roman" pitchFamily="18" charset="0"/>
                <a:cs typeface="B Nazanin" pitchFamily="2" charset="-78"/>
              </a:rPr>
              <a:t> فاکتور می گیریم</a:t>
            </a:r>
            <a:endParaRPr lang="en-US" dirty="0" smtClean="0">
              <a:latin typeface="Times New Roman" pitchFamily="18" charset="0"/>
              <a:cs typeface="B Nazanin" pitchFamily="2" charset="-78"/>
            </a:endParaRPr>
          </a:p>
        </p:txBody>
      </p:sp>
      <p:graphicFrame>
        <p:nvGraphicFramePr>
          <p:cNvPr id="5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4200" y="3581400"/>
          <a:ext cx="2209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3" imgW="1168200" imgH="330120" progId="Equation.3">
                  <p:embed/>
                </p:oleObj>
              </mc:Choice>
              <mc:Fallback>
                <p:oleObj name="Equation" r:id="rId3" imgW="1168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2209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295400" y="2590800"/>
          <a:ext cx="6172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5" imgW="2869920" imgH="355320" progId="Equation.3">
                  <p:embed/>
                </p:oleObj>
              </mc:Choice>
              <mc:Fallback>
                <p:oleObj name="Equation" r:id="rId5" imgW="28699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6172200" cy="765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 rot="21365503">
            <a:off x="5281613" y="2765425"/>
            <a:ext cx="1981200" cy="635000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rot="477067">
            <a:off x="6477000" y="3429000"/>
            <a:ext cx="852488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9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00200" y="4419600"/>
          <a:ext cx="2644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7" imgW="1193760" imgH="241200" progId="Equation.3">
                  <p:embed/>
                </p:oleObj>
              </mc:Choice>
              <mc:Fallback>
                <p:oleObj name="Equation" r:id="rId7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2644775" cy="5349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66800" y="47244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" name="Object 2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53000" y="4419600"/>
          <a:ext cx="22383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9" imgW="977760" imgH="241200" progId="Equation.3">
                  <p:embed/>
                </p:oleObj>
              </mc:Choice>
              <mc:Fallback>
                <p:oleObj name="Equation" r:id="rId9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238375" cy="552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4419600" y="47244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3" name="Picture 23" descr="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0"/>
            <a:ext cx="426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133600" y="5638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239000" y="4495800"/>
            <a:ext cx="60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(8)</a:t>
            </a:r>
          </a:p>
        </p:txBody>
      </p:sp>
      <p:sp>
        <p:nvSpPr>
          <p:cNvPr id="16" name="AutoShape 26"/>
          <p:cNvSpPr>
            <a:spLocks/>
          </p:cNvSpPr>
          <p:nvPr/>
        </p:nvSpPr>
        <p:spPr bwMode="auto">
          <a:xfrm rot="10800000">
            <a:off x="1828800" y="5257800"/>
            <a:ext cx="228600" cy="685800"/>
          </a:xfrm>
          <a:prstGeom prst="leftBrace">
            <a:avLst>
              <a:gd name="adj1" fmla="val 249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685800" y="5410200"/>
            <a:ext cx="1143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(5),(8)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4876800" y="6096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fa-IR" sz="2000">
                <a:solidFill>
                  <a:schemeClr val="accent2"/>
                </a:solidFill>
              </a:rPr>
              <a:t>گین کالمن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rot="477067">
            <a:off x="4800600" y="5867400"/>
            <a:ext cx="3048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934200" y="5410200"/>
            <a:ext cx="609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(9)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8305800" y="62484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fld id="{1E8F024C-1C29-44EA-9397-112497633498}" type="slidenum">
              <a:rPr lang="ar-SA">
                <a:solidFill>
                  <a:srgbClr val="008000"/>
                </a:solidFill>
              </a:rPr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t>16</a:t>
            </a:fld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اثبات روابط فیلتر کالمن</a:t>
            </a:r>
            <a:endParaRPr lang="en-GB" dirty="0"/>
          </a:p>
        </p:txBody>
      </p:sp>
      <p:pic>
        <p:nvPicPr>
          <p:cNvPr id="19" name="Picture 5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13452"/>
            <a:ext cx="1965325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3505200" y="3318252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3" name="Picture 9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28" y="3089652"/>
            <a:ext cx="2070100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587625" y="3089652"/>
            <a:ext cx="762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(10)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7090260" y="3149183"/>
            <a:ext cx="762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(11)</a:t>
            </a:r>
          </a:p>
        </p:txBody>
      </p:sp>
      <p:pic>
        <p:nvPicPr>
          <p:cNvPr id="30" name="Picture 16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50" y="3089652"/>
            <a:ext cx="655638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01724" y="2381310"/>
            <a:ext cx="766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Homa" pitchFamily="2" charset="-78"/>
              </a:rPr>
              <a:t>با در نظر گرفتن خطای مشاهده داریم :</a:t>
            </a:r>
            <a:endParaRPr lang="en-GB" sz="2000" dirty="0">
              <a:cs typeface="B Homa" pitchFamily="2" charset="-78"/>
            </a:endParaRPr>
          </a:p>
        </p:txBody>
      </p:sp>
      <p:pic>
        <p:nvPicPr>
          <p:cNvPr id="32" name="Picture 15" descr="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50" y="5738570"/>
            <a:ext cx="3684588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3810000" y="4542989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12)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349625" y="642436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fa-IR" sz="2000" dirty="0">
                <a:solidFill>
                  <a:schemeClr val="accent2"/>
                </a:solidFill>
              </a:rPr>
              <a:t>رابطه گین کالمن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328250" y="6119570"/>
            <a:ext cx="5334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569884" y="5391461"/>
            <a:ext cx="12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</a:t>
            </a:r>
            <a:endParaRPr lang="en-GB" dirty="0"/>
          </a:p>
        </p:txBody>
      </p:sp>
      <p:pic>
        <p:nvPicPr>
          <p:cNvPr id="37" name="Picture 5" descr="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274320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307125" y="4174254"/>
            <a:ext cx="295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Homa" pitchFamily="2" charset="-78"/>
              </a:rPr>
              <a:t>در فضای تعامد داریم</a:t>
            </a:r>
            <a:r>
              <a:rPr lang="en-GB" sz="2000" dirty="0" smtClean="0">
                <a:cs typeface="B Homa" pitchFamily="2" charset="-78"/>
              </a:rPr>
              <a:t> </a:t>
            </a:r>
            <a:r>
              <a:rPr lang="fa-IR" sz="2000" dirty="0" smtClean="0">
                <a:cs typeface="B Homa" pitchFamily="2" charset="-78"/>
              </a:rPr>
              <a:t>:</a:t>
            </a:r>
            <a:endParaRPr lang="en-GB" sz="2000" dirty="0">
              <a:cs typeface="B Homa" pitchFamily="2" charset="-78"/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8474990" y="5753639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13)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اثبات روابط فیلتر کالمن</a:t>
            </a:r>
            <a:endParaRPr lang="en-GB" dirty="0"/>
          </a:p>
        </p:txBody>
      </p:sp>
      <p:pic>
        <p:nvPicPr>
          <p:cNvPr id="4" name="Picture 5" descr="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1150"/>
            <a:ext cx="5486400" cy="62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15000" y="292735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14)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2133599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cs typeface="B Homa" pitchFamily="2" charset="-78"/>
              </a:rPr>
              <a:t>عدم قطعیت در مدل(کواریانس خطای تخمین) : </a:t>
            </a:r>
            <a:r>
              <a:rPr lang="en-GB" sz="2400" dirty="0" err="1" smtClean="0">
                <a:cs typeface="B Homa" pitchFamily="2" charset="-78"/>
              </a:rPr>
              <a:t>P</a:t>
            </a:r>
            <a:r>
              <a:rPr lang="en-GB" sz="2400" baseline="-25000" dirty="0" err="1" smtClean="0">
                <a:cs typeface="B Homa" pitchFamily="2" charset="-78"/>
              </a:rPr>
              <a:t>k</a:t>
            </a:r>
            <a:r>
              <a:rPr lang="en-GB" sz="2400" dirty="0" smtClean="0">
                <a:cs typeface="B Homa" pitchFamily="2" charset="-78"/>
              </a:rPr>
              <a:t> </a:t>
            </a:r>
            <a:endParaRPr lang="en-GB" sz="2400" dirty="0">
              <a:cs typeface="B Homa" pitchFamily="2" charset="-78"/>
            </a:endParaRPr>
          </a:p>
        </p:txBody>
      </p:sp>
      <p:pic>
        <p:nvPicPr>
          <p:cNvPr id="7" name="Picture 19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90" y="3853934"/>
            <a:ext cx="27432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0790" y="40307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GB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334000" y="3823775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15)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562600" y="5940603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17)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59627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GB" dirty="0"/>
          </a:p>
        </p:txBody>
      </p:sp>
      <p:graphicFrame>
        <p:nvGraphicFramePr>
          <p:cNvPr id="12" name="Object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97116016"/>
              </p:ext>
            </p:extLst>
          </p:nvPr>
        </p:nvGraphicFramePr>
        <p:xfrm>
          <a:off x="176213" y="4816475"/>
          <a:ext cx="30972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1904760" imgH="342720" progId="Equation.3">
                  <p:embed/>
                </p:oleObj>
              </mc:Choice>
              <mc:Fallback>
                <p:oleObj name="Equation" r:id="rId5" imgW="1904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816475"/>
                        <a:ext cx="3097212" cy="5572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52800" y="48768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(16)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4" name="Picture 7" descr="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40603"/>
            <a:ext cx="3657600" cy="509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a-IR" dirty="0" smtClean="0"/>
          </a:p>
          <a:p>
            <a:pPr algn="ctr"/>
            <a:endParaRPr lang="fa-IR" dirty="0"/>
          </a:p>
          <a:p>
            <a:pPr marL="0" indent="0" algn="ctr">
              <a:buNone/>
            </a:pPr>
            <a:r>
              <a:rPr lang="fa-IR" dirty="0" smtClean="0"/>
              <a:t>پایان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در سیستم های </a:t>
            </a:r>
            <a:r>
              <a:rPr lang="fa-IR" dirty="0" smtClean="0"/>
              <a:t>دینامیک، </a:t>
            </a:r>
            <a:r>
              <a:rPr lang="fa-IR" dirty="0"/>
              <a:t>مجهولات </a:t>
            </a:r>
            <a:r>
              <a:rPr lang="fa-IR" dirty="0" smtClean="0"/>
              <a:t>وابسته </a:t>
            </a:r>
            <a:r>
              <a:rPr lang="fa-IR" dirty="0"/>
              <a:t>به زمان </a:t>
            </a:r>
            <a:r>
              <a:rPr lang="fa-IR" dirty="0" smtClean="0"/>
              <a:t>هستند (مانند معادله حرکت)</a:t>
            </a:r>
            <a:endParaRPr lang="en-GB" dirty="0" smtClean="0"/>
          </a:p>
          <a:p>
            <a:r>
              <a:rPr lang="fa-IR" dirty="0" smtClean="0"/>
              <a:t>پاسخگوی </a:t>
            </a:r>
            <a:r>
              <a:rPr lang="fa-IR" dirty="0"/>
              <a:t>بسیاری از کاربردهای </a:t>
            </a:r>
            <a:r>
              <a:rPr lang="en-GB" dirty="0"/>
              <a:t>Real Time</a:t>
            </a:r>
            <a:r>
              <a:rPr lang="fa-IR" dirty="0"/>
              <a:t>یا نزدیک به</a:t>
            </a:r>
            <a:r>
              <a:rPr lang="en-GB" dirty="0"/>
              <a:t>Real Time </a:t>
            </a:r>
            <a:endParaRPr lang="fa-IR" dirty="0" smtClean="0"/>
          </a:p>
          <a:p>
            <a:r>
              <a:rPr lang="fa-IR" dirty="0" smtClean="0"/>
              <a:t>می </a:t>
            </a:r>
            <a:r>
              <a:rPr lang="fa-IR" dirty="0"/>
              <a:t>توان برای اپک های آینده پیشبینی انجام </a:t>
            </a:r>
            <a:r>
              <a:rPr lang="fa-IR" dirty="0" smtClean="0"/>
              <a:t>داد</a:t>
            </a:r>
          </a:p>
          <a:p>
            <a:r>
              <a:rPr lang="fa-IR" dirty="0" smtClean="0"/>
              <a:t> و با </a:t>
            </a:r>
            <a:r>
              <a:rPr lang="fa-IR" dirty="0"/>
              <a:t>توجه به مشاهدات قبلی بهینه سازی انجام </a:t>
            </a:r>
            <a:endParaRPr lang="fa-IR" dirty="0" smtClean="0"/>
          </a:p>
          <a:p>
            <a:r>
              <a:rPr lang="fa-IR" dirty="0" smtClean="0"/>
              <a:t>پذیرد</a:t>
            </a:r>
          </a:p>
          <a:p>
            <a:r>
              <a:rPr lang="fa-IR" dirty="0"/>
              <a:t> </a:t>
            </a:r>
            <a:r>
              <a:rPr lang="fa-IR" dirty="0" smtClean="0"/>
              <a:t>اما چگونه ؟</a:t>
            </a:r>
          </a:p>
          <a:p>
            <a:r>
              <a:rPr lang="fa-IR" dirty="0" smtClean="0"/>
              <a:t>در این اسلاید برایتان خواهم گفت.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اهمیت فیلتر کالمن</a:t>
            </a:r>
            <a:endParaRPr lang="en-GB" dirty="0"/>
          </a:p>
        </p:txBody>
      </p:sp>
      <p:pic>
        <p:nvPicPr>
          <p:cNvPr id="4" name="Picture 2" descr="http://www.leeleebteas.com/catalog/images/tea_fil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5980"/>
            <a:ext cx="2859437" cy="28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itchFamily="2" charset="-78"/>
              </a:rPr>
              <a:t>یک مثال عملی: تخمین موقعیت یک جسم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59346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B Homa" pitchFamily="2" charset="-78"/>
              </a:rPr>
              <a:t>پس من نیاز دارم به دو تا معادله :</a:t>
            </a:r>
          </a:p>
          <a:p>
            <a:pPr algn="r"/>
            <a:r>
              <a:rPr lang="fa-IR" dirty="0" smtClean="0">
                <a:cs typeface="B Homa" pitchFamily="2" charset="-78"/>
              </a:rPr>
              <a:t>1. معادله فرایند (براساس شناخت از سیستم)</a:t>
            </a:r>
          </a:p>
          <a:p>
            <a:pPr algn="r" rtl="1"/>
            <a:r>
              <a:rPr lang="fa-IR" dirty="0" smtClean="0">
                <a:cs typeface="B Homa" pitchFamily="2" charset="-78"/>
              </a:rPr>
              <a:t>2. معادله مشاهده (براساس شناخت از سیستم)</a:t>
            </a:r>
            <a:endParaRPr lang="en-GB" dirty="0">
              <a:cs typeface="B Homa" pitchFamily="2" charset="-78"/>
            </a:endParaRPr>
          </a:p>
        </p:txBody>
      </p:sp>
      <p:pic>
        <p:nvPicPr>
          <p:cNvPr id="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36387"/>
            <a:ext cx="5319713" cy="3990975"/>
          </a:xfrm>
          <a:noFill/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94951" y="3382168"/>
            <a:ext cx="15843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cs typeface="Arial" charset="0"/>
              </a:rPr>
              <a:t>prediction </a:t>
            </a:r>
          </a:p>
          <a:p>
            <a:pPr eaLnBrk="1" hangingPunct="1"/>
            <a:r>
              <a:rPr lang="en-US" sz="1400" b="1" dirty="0">
                <a:cs typeface="Arial" charset="0"/>
              </a:rPr>
              <a:t>State </a:t>
            </a:r>
            <a:r>
              <a:rPr lang="en-US" sz="1400" dirty="0">
                <a:cs typeface="Arial" charset="0"/>
              </a:rPr>
              <a:t>(by looking at the stars at t2)</a:t>
            </a:r>
            <a:endParaRPr lang="en-US" sz="1400" b="1" dirty="0"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500247" y="3170237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cs typeface="Arial" charset="0"/>
              </a:rPr>
              <a:t>Measurement </a:t>
            </a:r>
            <a:r>
              <a:rPr lang="en-US" sz="1400" dirty="0" err="1">
                <a:cs typeface="Arial" charset="0"/>
              </a:rPr>
              <a:t>usign</a:t>
            </a:r>
            <a:r>
              <a:rPr lang="en-US" sz="1400" dirty="0">
                <a:cs typeface="Arial" charset="0"/>
              </a:rPr>
              <a:t> GPS </a:t>
            </a:r>
            <a:r>
              <a:rPr lang="en-GB" sz="1400" dirty="0" err="1" smtClean="0">
                <a:cs typeface="Arial" charset="0"/>
              </a:rPr>
              <a:t>Y</a:t>
            </a:r>
            <a:r>
              <a:rPr lang="en-GB" sz="1400" baseline="-25000" dirty="0" err="1" smtClean="0">
                <a:cs typeface="Arial" charset="0"/>
              </a:rPr>
              <a:t>k</a:t>
            </a:r>
            <a:endParaRPr lang="en-US" sz="1400" dirty="0">
              <a:cs typeface="Arial" charset="0"/>
            </a:endParaRPr>
          </a:p>
        </p:txBody>
      </p:sp>
      <p:pic>
        <p:nvPicPr>
          <p:cNvPr id="20" name="Picture 17" descr="http://www.pbs.org/wgbh/nova/shackleton/navigate/images/sextant_illustrat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" y="4276724"/>
            <a:ext cx="1793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http://www.directionsmag.com/images/articles/GPS_articles/realtime_diff_GP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35" y="3751262"/>
            <a:ext cx="2436812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3657600" y="4419600"/>
            <a:ext cx="2755335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93483" y="4495800"/>
            <a:ext cx="925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247" y="2460290"/>
            <a:ext cx="159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تخمین کالمن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401878" y="2484719"/>
            <a:ext cx="307124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110953"/>
              </p:ext>
            </p:extLst>
          </p:nvPr>
        </p:nvGraphicFramePr>
        <p:xfrm>
          <a:off x="1350936" y="3346233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6" imgW="241200" imgH="304560" progId="Equation.3">
                  <p:embed/>
                </p:oleObj>
              </mc:Choice>
              <mc:Fallback>
                <p:oleObj name="Equation" r:id="rId6" imgW="24120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0936" y="3346233"/>
                        <a:ext cx="24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1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شمای کلی کار</a:t>
            </a:r>
            <a:endParaRPr lang="en-GB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95288" y="2276475"/>
            <a:ext cx="3816352" cy="3095625"/>
            <a:chOff x="249" y="1253"/>
            <a:chExt cx="2404" cy="195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57" y="1298"/>
              <a:ext cx="15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Prediction (Time Update)</a:t>
              </a:r>
              <a:endParaRPr lang="en-AU" sz="1600" baseline="-25000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9" y="1741"/>
              <a:ext cx="8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(1) </a:t>
              </a:r>
              <a:r>
                <a:rPr lang="fa-IR" sz="1600" dirty="0" smtClean="0"/>
                <a:t>تخمین پیشین</a:t>
              </a:r>
              <a:endParaRPr lang="en-AU" sz="1600" baseline="-25000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40" y="2341"/>
              <a:ext cx="18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(</a:t>
              </a:r>
              <a:r>
                <a:rPr lang="en-US" sz="1600" dirty="0" smtClean="0"/>
                <a:t>2)</a:t>
              </a:r>
              <a:r>
                <a:rPr lang="fa-IR" sz="1600" dirty="0" smtClean="0"/>
                <a:t>تخمین پیشین کوواریانس خطای تخمین</a:t>
              </a:r>
              <a:endParaRPr lang="en-AU" sz="1600" baseline="-25000" dirty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49" y="1253"/>
              <a:ext cx="2404" cy="1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249" y="1616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4716463" y="1989138"/>
            <a:ext cx="4176712" cy="3816350"/>
            <a:chOff x="2971" y="1162"/>
            <a:chExt cx="2631" cy="2404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88" y="1253"/>
              <a:ext cx="20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/>
                <a:t>Correction (Measurement Update)</a:t>
              </a:r>
              <a:endParaRPr lang="en-AU" sz="1600" baseline="-250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107" y="166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(1) </a:t>
              </a:r>
              <a:r>
                <a:rPr lang="fa-IR" sz="1600" dirty="0" smtClean="0"/>
                <a:t>محاسبه گین کالمن</a:t>
              </a:r>
              <a:endParaRPr lang="en-AU" sz="1600" baseline="-250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59" y="2296"/>
              <a:ext cx="20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rtl="1" eaLnBrk="1" hangingPunct="1"/>
              <a:r>
                <a:rPr lang="en-US" sz="1600" dirty="0" smtClean="0"/>
                <a:t> </a:t>
              </a:r>
              <a:r>
                <a:rPr lang="fa-IR" sz="1600" dirty="0" smtClean="0"/>
                <a:t>به روزرسانی تخمین به کمک مشاهده </a:t>
              </a:r>
              <a:r>
                <a:rPr lang="en-GB" sz="1600" dirty="0" err="1" smtClean="0"/>
                <a:t>Y</a:t>
              </a:r>
              <a:r>
                <a:rPr lang="en-GB" sz="1600" baseline="-25000" dirty="0" err="1" smtClean="0"/>
                <a:t>k</a:t>
              </a:r>
              <a:r>
                <a:rPr lang="en-GB" sz="1600" baseline="-25000" dirty="0" smtClean="0"/>
                <a:t> </a:t>
              </a:r>
              <a:r>
                <a:rPr lang="fa-IR" sz="1600" baseline="-25000" dirty="0" smtClean="0"/>
                <a:t> </a:t>
              </a:r>
              <a:r>
                <a:rPr lang="fa-IR" sz="1600" dirty="0" smtClean="0"/>
                <a:t>(2)</a:t>
              </a:r>
              <a:endParaRPr lang="en-AU" sz="1600" baseline="-25000" dirty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07" y="2886"/>
              <a:ext cx="16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(3) </a:t>
              </a:r>
              <a:r>
                <a:rPr lang="fa-IR" sz="1600" dirty="0" smtClean="0"/>
                <a:t> به روز رسانی کوواریانس خطا</a:t>
              </a:r>
              <a:endParaRPr lang="en-AU" sz="1600" baseline="-25000" dirty="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971" y="1162"/>
              <a:ext cx="2631" cy="2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971" y="1525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2071688" y="1428750"/>
            <a:ext cx="5473700" cy="576263"/>
          </a:xfrm>
          <a:prstGeom prst="curvedDownArrow">
            <a:avLst>
              <a:gd name="adj1" fmla="val 167765"/>
              <a:gd name="adj2" fmla="val 373832"/>
              <a:gd name="adj3" fmla="val 45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flipH="1" flipV="1">
            <a:off x="1692275" y="5949950"/>
            <a:ext cx="5473700" cy="576263"/>
          </a:xfrm>
          <a:prstGeom prst="curvedDownArrow">
            <a:avLst>
              <a:gd name="adj1" fmla="val 167765"/>
              <a:gd name="adj2" fmla="val 373832"/>
              <a:gd name="adj3" fmla="val 45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897434"/>
              </p:ext>
            </p:extLst>
          </p:nvPr>
        </p:nvGraphicFramePr>
        <p:xfrm>
          <a:off x="1022405" y="3349625"/>
          <a:ext cx="1981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3" imgW="1117440" imgH="342720" progId="Equation.3">
                  <p:embed/>
                </p:oleObj>
              </mc:Choice>
              <mc:Fallback>
                <p:oleObj name="Equation" r:id="rId3" imgW="1117440" imgH="34272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405" y="3349625"/>
                        <a:ext cx="1981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59167"/>
              </p:ext>
            </p:extLst>
          </p:nvPr>
        </p:nvGraphicFramePr>
        <p:xfrm>
          <a:off x="968375" y="4371222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5" imgW="1231366" imgH="241195" progId="Equation.3">
                  <p:embed/>
                </p:oleObj>
              </mc:Choice>
              <mc:Fallback>
                <p:oleObj name="Equation" r:id="rId5" imgW="1231366" imgH="24119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371222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41696"/>
              </p:ext>
            </p:extLst>
          </p:nvPr>
        </p:nvGraphicFramePr>
        <p:xfrm>
          <a:off x="4964906" y="3220244"/>
          <a:ext cx="3284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7" imgW="1676400" imgH="241300" progId="Equation.3">
                  <p:embed/>
                </p:oleObj>
              </mc:Choice>
              <mc:Fallback>
                <p:oleObj name="Equation" r:id="rId7" imgW="1676400" imgH="241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906" y="3220244"/>
                        <a:ext cx="3284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43114"/>
              </p:ext>
            </p:extLst>
          </p:nvPr>
        </p:nvGraphicFramePr>
        <p:xfrm>
          <a:off x="4961073" y="4011612"/>
          <a:ext cx="32321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9" imgW="1625600" imgH="330200" progId="Equation.3">
                  <p:embed/>
                </p:oleObj>
              </mc:Choice>
              <mc:Fallback>
                <p:oleObj name="Equation" r:id="rId9" imgW="1625600" imgH="330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073" y="4011612"/>
                        <a:ext cx="32321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647448"/>
              </p:ext>
            </p:extLst>
          </p:nvPr>
        </p:nvGraphicFramePr>
        <p:xfrm>
          <a:off x="5330825" y="5025730"/>
          <a:ext cx="2486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1" imgW="1104900" imgH="241300" progId="Equation.3">
                  <p:embed/>
                </p:oleObj>
              </mc:Choice>
              <mc:Fallback>
                <p:oleObj name="Equation" r:id="rId11" imgW="1104900" imgH="2413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5025730"/>
                        <a:ext cx="24860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8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معادله فرایند</a:t>
            </a:r>
            <a:endParaRPr lang="en-GB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361653" y="2205335"/>
            <a:ext cx="531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rtl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0" dirty="0" smtClean="0">
                <a:latin typeface="Tahoma" pitchFamily="34" charset="0"/>
              </a:rPr>
              <a:t> </a:t>
            </a:r>
            <a:r>
              <a:rPr lang="en-US" i="0" dirty="0">
                <a:latin typeface="Tahoma" pitchFamily="34" charset="0"/>
              </a:rPr>
              <a:t>: (Process </a:t>
            </a:r>
            <a:r>
              <a:rPr lang="en-US" i="0" dirty="0"/>
              <a:t>equation)  </a:t>
            </a:r>
            <a:r>
              <a:rPr lang="fa-IR" i="0" dirty="0" smtClean="0"/>
              <a:t> پس معادله فرآیند</a:t>
            </a:r>
            <a:r>
              <a:rPr lang="en-US" i="0" dirty="0" smtClean="0"/>
              <a:t> </a:t>
            </a:r>
            <a:endParaRPr lang="en-US" i="0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83420"/>
              </p:ext>
            </p:extLst>
          </p:nvPr>
        </p:nvGraphicFramePr>
        <p:xfrm>
          <a:off x="2651125" y="3124200"/>
          <a:ext cx="41227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3" imgW="1726920" imgH="304560" progId="Equation.3">
                  <p:embed/>
                </p:oleObj>
              </mc:Choice>
              <mc:Fallback>
                <p:oleObj name="Equation" r:id="rId3" imgW="1726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124200"/>
                        <a:ext cx="41227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3108325" y="4522788"/>
            <a:ext cx="381000" cy="152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2438400" y="3733800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fa-IR" sz="1800" i="0">
              <a:cs typeface="Arial" charset="0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533400" y="2286000"/>
            <a:ext cx="2819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 dirty="0">
                <a:solidFill>
                  <a:srgbClr val="0000FF"/>
                </a:solidFill>
              </a:rPr>
              <a:t>متغیر حالت </a:t>
            </a:r>
            <a:endParaRPr lang="fa-IR" sz="1800" i="0" dirty="0" smtClean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i="0" dirty="0" smtClean="0">
                <a:solidFill>
                  <a:srgbClr val="0000FF"/>
                </a:solidFill>
              </a:rPr>
              <a:t>State</a:t>
            </a:r>
            <a:endParaRPr lang="fa-IR" sz="1800" i="0" dirty="0">
              <a:solidFill>
                <a:srgbClr val="0000FF"/>
              </a:solidFill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152400" y="39624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 dirty="0">
                <a:solidFill>
                  <a:srgbClr val="0000FF"/>
                </a:solidFill>
              </a:rPr>
              <a:t>مدل دینامیکی سیستم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0" dirty="0">
                <a:solidFill>
                  <a:srgbClr val="0000FF"/>
                </a:solidFill>
                <a:cs typeface="Arial" charset="0"/>
              </a:rPr>
              <a:t>State transition function</a:t>
            </a: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7315200" y="33528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>
                <a:solidFill>
                  <a:srgbClr val="0000FF"/>
                </a:solidFill>
              </a:rPr>
              <a:t>نویز فرآیند </a:t>
            </a:r>
            <a:r>
              <a:rPr lang="en-US" sz="1800" i="0">
                <a:solidFill>
                  <a:srgbClr val="0000FF"/>
                </a:solidFill>
              </a:rPr>
              <a:t>Process noise</a:t>
            </a: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>
            <a:off x="3124200" y="2514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>
            <a:off x="31242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3200400" y="26670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 flipH="1" flipV="1">
            <a:off x="6858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sp>
        <p:nvSpPr>
          <p:cNvPr id="15" name="Line 65"/>
          <p:cNvSpPr>
            <a:spLocks noChangeShapeType="1"/>
          </p:cNvSpPr>
          <p:nvPr/>
        </p:nvSpPr>
        <p:spPr bwMode="auto">
          <a:xfrm flipV="1">
            <a:off x="365760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graphicFrame>
        <p:nvGraphicFramePr>
          <p:cNvPr id="1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30850"/>
              </p:ext>
            </p:extLst>
          </p:nvPr>
        </p:nvGraphicFramePr>
        <p:xfrm>
          <a:off x="701675" y="5431052"/>
          <a:ext cx="1736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5" imgW="812520" imgH="266400" progId="Equation.3">
                  <p:embed/>
                </p:oleObj>
              </mc:Choice>
              <mc:Fallback>
                <p:oleObj name="Equation" r:id="rId5" imgW="812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431052"/>
                        <a:ext cx="17367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7"/>
          <p:cNvSpPr>
            <a:spLocks/>
          </p:cNvSpPr>
          <p:nvPr/>
        </p:nvSpPr>
        <p:spPr bwMode="auto">
          <a:xfrm>
            <a:off x="2664957" y="5106409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fa-IR"/>
          </a:p>
        </p:txBody>
      </p:sp>
      <p:graphicFrame>
        <p:nvGraphicFramePr>
          <p:cNvPr id="1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20089"/>
              </p:ext>
            </p:extLst>
          </p:nvPr>
        </p:nvGraphicFramePr>
        <p:xfrm>
          <a:off x="2936875" y="5284788"/>
          <a:ext cx="1717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7" imgW="787320" imgH="431640" progId="Equation.3">
                  <p:embed/>
                </p:oleObj>
              </mc:Choice>
              <mc:Fallback>
                <p:oleObj name="Equation" r:id="rId7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284788"/>
                        <a:ext cx="17176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3725863" y="46751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>
                <a:solidFill>
                  <a:schemeClr val="accent2"/>
                </a:solidFill>
              </a:rPr>
              <a:t>کواریانس نویز فرآیند</a:t>
            </a:r>
            <a:endParaRPr lang="en-US" sz="1800" i="0">
              <a:solidFill>
                <a:schemeClr val="accent2"/>
              </a:solidFill>
            </a:endParaRPr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 flipH="1">
            <a:off x="3344863" y="4979988"/>
            <a:ext cx="762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en-GB"/>
          </a:p>
        </p:txBody>
      </p:sp>
      <p:sp>
        <p:nvSpPr>
          <p:cNvPr id="22" name="Text Box 72"/>
          <p:cNvSpPr txBox="1">
            <a:spLocks noChangeArrowheads="1"/>
          </p:cNvSpPr>
          <p:nvPr/>
        </p:nvSpPr>
        <p:spPr bwMode="auto">
          <a:xfrm>
            <a:off x="8305800" y="624840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fld id="{8D8CFAB3-2FD3-48BD-868E-077DA1EF1CDE}" type="slidenum">
              <a:rPr lang="ar-SA">
                <a:solidFill>
                  <a:srgbClr val="008000"/>
                </a:solidFill>
              </a:rPr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t>5</a:t>
            </a:fld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itchFamily="2" charset="-78"/>
              </a:rPr>
              <a:t>تعیین ماتریس فرایند در مثال</a:t>
            </a:r>
            <a:endParaRPr lang="en-GB" dirty="0"/>
          </a:p>
        </p:txBody>
      </p:sp>
      <p:sp>
        <p:nvSpPr>
          <p:cNvPr id="5" name="Rectangle 18"/>
          <p:cNvSpPr txBox="1">
            <a:spLocks noChangeArrowheads="1"/>
          </p:cNvSpPr>
          <p:nvPr/>
        </p:nvSpPr>
        <p:spPr>
          <a:xfrm>
            <a:off x="369939" y="1447800"/>
            <a:ext cx="8202561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GB" dirty="0" smtClean="0">
              <a:cs typeface="B Homa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Homa" pitchFamily="2" charset="-78"/>
              </a:rPr>
              <a:t>1. تعیین ماتریس فرآیند</a:t>
            </a:r>
            <a:endParaRPr lang="en-US" dirty="0" smtClean="0">
              <a:cs typeface="B Homa" pitchFamily="2" charset="-78"/>
            </a:endParaRPr>
          </a:p>
        </p:txBody>
      </p:sp>
      <p:graphicFrame>
        <p:nvGraphicFramePr>
          <p:cNvPr id="6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53000" y="2209800"/>
          <a:ext cx="293052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Equation" r:id="rId3" imgW="1663560" imgH="1193760" progId="Equation.3">
                  <p:embed/>
                </p:oleObj>
              </mc:Choice>
              <mc:Fallback>
                <p:oleObj name="Equation" r:id="rId3" imgW="16635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293052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62600" y="4724400"/>
          <a:ext cx="177641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5" imgW="977760" imgH="965160" progId="Equation.3">
                  <p:embed/>
                </p:oleObj>
              </mc:Choice>
              <mc:Fallback>
                <p:oleObj name="Equation" r:id="rId5" imgW="9777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177641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2286000"/>
          <a:ext cx="29114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7" imgW="1485720" imgH="1066680" progId="Equation.3">
                  <p:embed/>
                </p:oleObj>
              </mc:Choice>
              <mc:Fallback>
                <p:oleObj name="Equation" r:id="rId7" imgW="14857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9114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3505200" y="3429000"/>
            <a:ext cx="1066800" cy="0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324600" y="4953000"/>
            <a:ext cx="160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257800" y="4419600"/>
            <a:ext cx="2590800" cy="2209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algn="ctr"/>
            <a:endParaRPr lang="fa-IR">
              <a:solidFill>
                <a:schemeClr val="bg2"/>
              </a:solidFill>
            </a:endParaRP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1447800" y="4724400"/>
          <a:ext cx="2028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9" imgW="1117440" imgH="965160" progId="Equation.3">
                  <p:embed/>
                </p:oleObj>
              </mc:Choice>
              <mc:Fallback>
                <p:oleObj name="Equation" r:id="rId9" imgW="11174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20288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905000" y="4953000"/>
            <a:ext cx="1600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3810000" y="5562600"/>
            <a:ext cx="1066800" cy="0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5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11600" y="4953000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11" imgW="393480" imgH="177480" progId="Equation.3">
                  <p:embed/>
                </p:oleObj>
              </mc:Choice>
              <mc:Fallback>
                <p:oleObj name="Equation" r:id="rId11" imgW="393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953000"/>
                        <a:ext cx="787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8305800" y="6248400"/>
            <a:ext cx="533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fld id="{09E2F730-F891-475D-AD18-1EDAB8EEE7DF}" type="slidenum">
              <a:rPr lang="ar-SA">
                <a:solidFill>
                  <a:srgbClr val="008000"/>
                </a:solidFill>
              </a:rPr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t>6</a:t>
            </a:fld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معادله مشاهده</a:t>
            </a:r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0" y="1905000"/>
            <a:ext cx="562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rtl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0" dirty="0">
                <a:latin typeface="Tahoma" pitchFamily="34" charset="0"/>
              </a:rPr>
              <a:t> : (</a:t>
            </a:r>
            <a:r>
              <a:rPr lang="en-US" i="0" dirty="0">
                <a:latin typeface="Tahoma" pitchFamily="34" charset="0"/>
                <a:cs typeface="Tahoma" pitchFamily="34" charset="0"/>
              </a:rPr>
              <a:t>Measurement equation</a:t>
            </a:r>
            <a:r>
              <a:rPr lang="en-US" sz="1800" i="0" dirty="0"/>
              <a:t> </a:t>
            </a:r>
            <a:r>
              <a:rPr lang="en-US" i="0" dirty="0"/>
              <a:t>)  </a:t>
            </a:r>
            <a:r>
              <a:rPr lang="fa-IR" i="0" dirty="0"/>
              <a:t>معادله </a:t>
            </a:r>
            <a:r>
              <a:rPr lang="fa-IR" i="0" dirty="0" smtClean="0"/>
              <a:t>مشاهده</a:t>
            </a:r>
            <a:r>
              <a:rPr lang="en-US" i="0" dirty="0" smtClean="0"/>
              <a:t> </a:t>
            </a:r>
            <a:endParaRPr lang="en-US" i="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438525" y="3062288"/>
          <a:ext cx="2301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062288"/>
                        <a:ext cx="23018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564063" y="4343400"/>
            <a:ext cx="381000" cy="152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86000" y="3581400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fa-IR" sz="1800" i="0">
              <a:cs typeface="Arial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75661" y="21336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 dirty="0">
                <a:solidFill>
                  <a:srgbClr val="0000FF"/>
                </a:solidFill>
              </a:rPr>
              <a:t>سیگنال مشاهده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037" y="3810000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 dirty="0">
                <a:solidFill>
                  <a:srgbClr val="0000FF"/>
                </a:solidFill>
              </a:rPr>
              <a:t>تابع  مشاهده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0" dirty="0">
                <a:solidFill>
                  <a:srgbClr val="0000FF"/>
                </a:solidFill>
                <a:cs typeface="Arial" charset="0"/>
              </a:rPr>
              <a:t>Observation transition function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553200" y="31242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 dirty="0">
                <a:solidFill>
                  <a:srgbClr val="0000FF"/>
                </a:solidFill>
              </a:rPr>
              <a:t>نویز سنجش </a:t>
            </a:r>
            <a:r>
              <a:rPr lang="en-US" sz="1800" i="0" dirty="0">
                <a:solidFill>
                  <a:srgbClr val="0000FF"/>
                </a:solidFill>
                <a:cs typeface="Arial" charset="0"/>
              </a:rPr>
              <a:t>Measurement </a:t>
            </a:r>
            <a:r>
              <a:rPr lang="en-US" sz="1800" i="0" dirty="0">
                <a:solidFill>
                  <a:srgbClr val="0000FF"/>
                </a:solidFill>
              </a:rPr>
              <a:t>noise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971800" y="2362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971800" y="2590800"/>
            <a:ext cx="4572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 flipV="1">
            <a:off x="6019800" y="3352800"/>
            <a:ext cx="914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505200" y="3581400"/>
            <a:ext cx="6096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4708525" y="4446588"/>
            <a:ext cx="381000" cy="152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609600" y="5486400"/>
          <a:ext cx="1600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5" imgW="749160" imgH="266400" progId="Equation.3">
                  <p:embed/>
                </p:oleObj>
              </mc:Choice>
              <mc:Fallback>
                <p:oleObj name="Equation" r:id="rId5" imgW="7491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16002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38"/>
          <p:cNvSpPr>
            <a:spLocks/>
          </p:cNvSpPr>
          <p:nvPr/>
        </p:nvSpPr>
        <p:spPr bwMode="auto">
          <a:xfrm>
            <a:off x="2286000" y="50561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18" name="Object 39"/>
          <p:cNvGraphicFramePr>
            <a:graphicFrameLocks noChangeAspect="1"/>
          </p:cNvGraphicFramePr>
          <p:nvPr/>
        </p:nvGraphicFramePr>
        <p:xfrm>
          <a:off x="2486025" y="5208588"/>
          <a:ext cx="1717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7" imgW="787320" imgH="431640" progId="Equation.3">
                  <p:embed/>
                </p:oleObj>
              </mc:Choice>
              <mc:Fallback>
                <p:oleObj name="Equation" r:id="rId7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208588"/>
                        <a:ext cx="17176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3276600" y="45989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a-IR" sz="1800" i="0" dirty="0">
                <a:solidFill>
                  <a:schemeClr val="accent2"/>
                </a:solidFill>
              </a:rPr>
              <a:t>کواریانس نویز </a:t>
            </a:r>
            <a:r>
              <a:rPr lang="fa-IR" sz="1800" i="0" dirty="0" smtClean="0">
                <a:solidFill>
                  <a:schemeClr val="accent2"/>
                </a:solidFill>
              </a:rPr>
              <a:t>مشاهده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H="1">
            <a:off x="2895600" y="4903788"/>
            <a:ext cx="762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2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67"/>
              </p:ext>
            </p:extLst>
          </p:nvPr>
        </p:nvGraphicFramePr>
        <p:xfrm>
          <a:off x="4502393" y="4941888"/>
          <a:ext cx="1571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9" imgW="698400" imgH="711000" progId="Equation.3">
                  <p:embed/>
                </p:oleObj>
              </mc:Choice>
              <mc:Fallback>
                <p:oleObj name="Equation" r:id="rId9" imgW="698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93" y="4941888"/>
                        <a:ext cx="15716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6193000" y="5703888"/>
            <a:ext cx="1066800" cy="0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4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39937"/>
              </p:ext>
            </p:extLst>
          </p:nvPr>
        </p:nvGraphicFramePr>
        <p:xfrm>
          <a:off x="7474193" y="4953000"/>
          <a:ext cx="12287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11" imgW="545760" imgH="711000" progId="Equation.3">
                  <p:embed/>
                </p:oleObj>
              </mc:Choice>
              <mc:Fallback>
                <p:oleObj name="Equation" r:id="rId11" imgW="545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193" y="4953000"/>
                        <a:ext cx="12287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8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 animBg="1"/>
      <p:bldP spid="14" grpId="0" animBg="1"/>
      <p:bldP spid="17" grpId="0" animBg="1"/>
      <p:bldP spid="19" grpId="0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معادلات کالمن</a:t>
            </a:r>
            <a:endParaRPr lang="en-GB" dirty="0"/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4400" y="2112221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1pPr>
            <a:lvl2pPr marL="576263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2pPr>
            <a:lvl3pPr marL="855663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3pPr>
            <a:lvl4pPr marL="11430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4pPr>
            <a:lvl5pPr marL="14630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B Homa" pitchFamily="2" charset="-78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>
                <a:cs typeface="B Nazanin" pitchFamily="2" charset="-78"/>
              </a:rPr>
              <a:t>مفهوم ماتریس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a-IR" dirty="0" smtClean="0">
                <a:cs typeface="B Nazanin" pitchFamily="2" charset="-78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3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47238115"/>
              </p:ext>
            </p:extLst>
          </p:nvPr>
        </p:nvGraphicFramePr>
        <p:xfrm>
          <a:off x="1143000" y="3379029"/>
          <a:ext cx="28956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257120" imgH="736560" progId="Equation.3">
                  <p:embed/>
                </p:oleObj>
              </mc:Choice>
              <mc:Fallback>
                <p:oleObj name="Equation" r:id="rId3" imgW="1257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79029"/>
                        <a:ext cx="28956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4454471" y="3752901"/>
            <a:ext cx="457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400" i="1">
                <a:solidFill>
                  <a:schemeClr val="tx1"/>
                </a:solidFill>
                <a:latin typeface="Arial" charset="0"/>
                <a:cs typeface="B Nazanin" pitchFamily="2" charset="-78"/>
              </a:defRPr>
            </a:lvl9pPr>
          </a:lstStyle>
          <a:p>
            <a:pPr algn="l" rtl="0" eaLnBrk="1" hangingPunct="1">
              <a:buFont typeface="Wingdings" pitchFamily="2" charset="2"/>
              <a:buNone/>
            </a:pPr>
            <a:r>
              <a:rPr lang="en-US" sz="1800" b="1" i="0" dirty="0"/>
              <a:t>P11 = uncertainty (variance) in position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b="1" i="0" dirty="0"/>
              <a:t>P22 = uncertainty in velocity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b="1" i="0" dirty="0"/>
              <a:t>P12 = covariance in position/velocity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b="1" i="0" dirty="0"/>
              <a:t>. . 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987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" y="228600"/>
            <a:ext cx="8915400" cy="6391275"/>
            <a:chOff x="2282" y="6190"/>
            <a:chExt cx="7796" cy="7535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82" y="6190"/>
              <a:ext cx="7778" cy="7535"/>
              <a:chOff x="2282" y="6190"/>
              <a:chExt cx="7778" cy="7535"/>
            </a:xfrm>
          </p:grpSpPr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2282" y="6211"/>
                <a:ext cx="7283" cy="7514"/>
                <a:chOff x="2282" y="6211"/>
                <a:chExt cx="7283" cy="7514"/>
              </a:xfrm>
            </p:grpSpPr>
            <p:pic>
              <p:nvPicPr>
                <p:cNvPr id="11" name="Picture 17" descr="untitled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5" y="6211"/>
                  <a:ext cx="7050" cy="737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2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2282" y="6211"/>
                  <a:ext cx="18" cy="75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0" name="AutoShape 19"/>
              <p:cNvCxnSpPr>
                <a:cxnSpLocks noChangeShapeType="1"/>
              </p:cNvCxnSpPr>
              <p:nvPr/>
            </p:nvCxnSpPr>
            <p:spPr bwMode="auto">
              <a:xfrm>
                <a:off x="2282" y="6190"/>
                <a:ext cx="77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300" y="6190"/>
              <a:ext cx="7778" cy="7514"/>
              <a:chOff x="2300" y="6190"/>
              <a:chExt cx="7778" cy="7514"/>
            </a:xfrm>
          </p:grpSpPr>
          <p:cxnSp>
            <p:nvCxnSpPr>
              <p:cNvPr id="7" name="AutoShape 21"/>
              <p:cNvCxnSpPr>
                <a:cxnSpLocks noChangeShapeType="1"/>
              </p:cNvCxnSpPr>
              <p:nvPr/>
            </p:nvCxnSpPr>
            <p:spPr bwMode="auto">
              <a:xfrm>
                <a:off x="2300" y="13704"/>
                <a:ext cx="77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22"/>
              <p:cNvCxnSpPr>
                <a:cxnSpLocks noChangeShapeType="1"/>
              </p:cNvCxnSpPr>
              <p:nvPr/>
            </p:nvCxnSpPr>
            <p:spPr bwMode="auto">
              <a:xfrm>
                <a:off x="10042" y="6190"/>
                <a:ext cx="18" cy="75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7505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1007</TotalTime>
  <Words>529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 Homa</vt:lpstr>
      <vt:lpstr>B Nazanin</vt:lpstr>
      <vt:lpstr>Candara</vt:lpstr>
      <vt:lpstr>Symbol</vt:lpstr>
      <vt:lpstr>Tahoma</vt:lpstr>
      <vt:lpstr>Times New Roman</vt:lpstr>
      <vt:lpstr>Wingdings</vt:lpstr>
      <vt:lpstr>Waveform</vt:lpstr>
      <vt:lpstr>Equation</vt:lpstr>
      <vt:lpstr>معرفی فیلتر کالمن</vt:lpstr>
      <vt:lpstr>اهمیت فیلتر کالمن</vt:lpstr>
      <vt:lpstr>یک مثال عملی: تخمین موقعیت یک جسم</vt:lpstr>
      <vt:lpstr>شمای کلی کار</vt:lpstr>
      <vt:lpstr>معادله فرایند</vt:lpstr>
      <vt:lpstr>تعیین ماتریس فرایند در مثال</vt:lpstr>
      <vt:lpstr>معادله مشاهده</vt:lpstr>
      <vt:lpstr>معادلات کالمن</vt:lpstr>
      <vt:lpstr>PowerPoint Presentation</vt:lpstr>
      <vt:lpstr>مزایای فیلتر کالمن</vt:lpstr>
      <vt:lpstr>مزایای فیلتر کالمن</vt:lpstr>
      <vt:lpstr>مزایای فیلتر کالمن</vt:lpstr>
      <vt:lpstr>معایب فیلتر کالمن</vt:lpstr>
      <vt:lpstr>اثبات روابط فیلتر کالمن</vt:lpstr>
      <vt:lpstr>اثبات روابط فیلتر کالمن</vt:lpstr>
      <vt:lpstr>اثبات روابط فیلتر کالمن</vt:lpstr>
      <vt:lpstr>اثبات روابط فیلتر کالمن</vt:lpstr>
      <vt:lpstr>اثبات روابط فیلتر کالمن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فیلتر کالمن</dc:title>
  <dc:creator>MahdiTarannom</dc:creator>
  <cp:lastModifiedBy>Reza</cp:lastModifiedBy>
  <cp:revision>58</cp:revision>
  <dcterms:created xsi:type="dcterms:W3CDTF">2006-08-16T00:00:00Z</dcterms:created>
  <dcterms:modified xsi:type="dcterms:W3CDTF">2020-07-09T19:27:58Z</dcterms:modified>
</cp:coreProperties>
</file>