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4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2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9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0395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5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430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2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355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2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4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3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29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9C0A-CACE-4465-8B31-A8C653FF18B8}" type="datetimeFigureOut">
              <a:rPr lang="en-US" smtClean="0"/>
              <a:t>5/29/2021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FE7413-DAA4-4BED-B619-17286C5F1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7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reenvela.ir/technical-analysi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AC5-B5F9-418A-9B68-A7CA9CB38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11892"/>
            <a:ext cx="8596668" cy="3880773"/>
          </a:xfrm>
        </p:spPr>
        <p:txBody>
          <a:bodyPr>
            <a:normAutofit/>
          </a:bodyPr>
          <a:lstStyle/>
          <a:p>
            <a:pPr algn="ctr" rtl="1"/>
            <a:r>
              <a:rPr lang="fa-IR" sz="2800" dirty="0">
                <a:solidFill>
                  <a:schemeClr val="accent1"/>
                </a:solidFill>
              </a:rPr>
              <a:t>پگاه احدیان</a:t>
            </a:r>
          </a:p>
          <a:p>
            <a:pPr algn="ctr" rtl="1"/>
            <a:r>
              <a:rPr lang="fa-IR" sz="2800" dirty="0">
                <a:solidFill>
                  <a:schemeClr val="accent1"/>
                </a:solidFill>
              </a:rPr>
              <a:t>بررسی داده های ریپل</a:t>
            </a:r>
            <a:endParaRPr lang="en-US" sz="2800" dirty="0">
              <a:solidFill>
                <a:schemeClr val="accent1"/>
              </a:solidFill>
            </a:endParaRPr>
          </a:p>
          <a:p>
            <a:pPr algn="ctr" rtl="1"/>
            <a:r>
              <a:rPr lang="fa-IR" sz="2800" dirty="0">
                <a:solidFill>
                  <a:schemeClr val="accent1"/>
                </a:solidFill>
              </a:rPr>
              <a:t>جناب آقای دکتر پرند</a:t>
            </a:r>
            <a:endParaRPr lang="en-US" sz="28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C9F208-4F47-4082-9DF8-792E4A1B3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32560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3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1F440-720E-408B-81B2-DA1AFC93E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4025"/>
            <a:ext cx="8596668" cy="4317337"/>
          </a:xfrm>
        </p:spPr>
        <p:txBody>
          <a:bodyPr/>
          <a:lstStyle/>
          <a:p>
            <a:r>
              <a:rPr lang="fa-IR" dirty="0"/>
              <a:t> </a:t>
            </a:r>
            <a:r>
              <a:rPr lang="en-US" dirty="0"/>
              <a:t>Calculate the SMA </a:t>
            </a:r>
          </a:p>
          <a:p>
            <a:endParaRPr lang="en-US" dirty="0"/>
          </a:p>
          <a:p>
            <a:r>
              <a:rPr lang="en-US" dirty="0"/>
              <a:t>(Period Values / Number of Periods)</a:t>
            </a:r>
          </a:p>
          <a:p>
            <a:endParaRPr lang="en-US" dirty="0"/>
          </a:p>
          <a:p>
            <a:r>
              <a:rPr lang="en-US" dirty="0"/>
              <a:t>Calculate the Multiplier </a:t>
            </a:r>
          </a:p>
          <a:p>
            <a:endParaRPr lang="en-US" dirty="0"/>
          </a:p>
          <a:p>
            <a:r>
              <a:rPr lang="en-US" dirty="0"/>
              <a:t>(Number of Periods + 1) therefore (2 / (5+1) = 33.333%</a:t>
            </a:r>
          </a:p>
        </p:txBody>
      </p:sp>
    </p:spTree>
    <p:extLst>
      <p:ext uri="{BB962C8B-B14F-4D97-AF65-F5344CB8AC3E}">
        <p14:creationId xmlns:p14="http://schemas.microsoft.com/office/powerpoint/2010/main" val="29218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25EF-07A3-4DA2-830A-0AE8CF2A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2500"/>
          </a:xfrm>
        </p:spPr>
        <p:txBody>
          <a:bodyPr>
            <a:normAutofit/>
          </a:bodyPr>
          <a:lstStyle/>
          <a:p>
            <a:pPr algn="ctr"/>
            <a:r>
              <a:rPr lang="fa-IR" sz="2800" dirty="0"/>
              <a:t>میانگین متحرک وزنی</a:t>
            </a:r>
            <a:br>
              <a:rPr lang="fa-IR" sz="2800" dirty="0"/>
            </a:br>
            <a:r>
              <a:rPr lang="en-US" sz="2800" dirty="0"/>
              <a:t>WMA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91DE3-0D8E-4646-853B-39DA65366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3075"/>
            <a:ext cx="8596668" cy="4298287"/>
          </a:xfrm>
        </p:spPr>
        <p:txBody>
          <a:bodyPr>
            <a:normAutofit/>
          </a:bodyPr>
          <a:lstStyle/>
          <a:p>
            <a:pPr algn="r"/>
            <a:r>
              <a:rPr lang="fa-IR" sz="2000" b="0" i="0" dirty="0">
                <a:solidFill>
                  <a:srgbClr val="7B7E85"/>
                </a:solidFill>
                <a:effectLst/>
                <a:latin typeface="iyl"/>
              </a:rPr>
              <a:t>میانگین متحرک وزنی یا </a:t>
            </a:r>
            <a:r>
              <a:rPr lang="en-US" sz="2000" b="0" i="0" dirty="0">
                <a:solidFill>
                  <a:srgbClr val="7B7E85"/>
                </a:solidFill>
                <a:effectLst/>
                <a:latin typeface="iyl"/>
              </a:rPr>
              <a:t>WMA </a:t>
            </a:r>
            <a:r>
              <a:rPr lang="fa-IR" sz="2000" b="0" i="0" dirty="0">
                <a:solidFill>
                  <a:srgbClr val="7B7E85"/>
                </a:solidFill>
                <a:effectLst/>
                <a:latin typeface="iyl"/>
              </a:rPr>
              <a:t>یکی دیگر از اندیکاتورهای میانگین متحرک می باشد که از آن در </a:t>
            </a:r>
            <a:r>
              <a:rPr lang="fa-IR" sz="2000" b="0" i="0" u="none" strike="noStrike" dirty="0">
                <a:effectLst/>
                <a:latin typeface="iyl"/>
                <a:hlinkClick r:id="rId2"/>
              </a:rPr>
              <a:t>تحلیل تکنیکال</a:t>
            </a:r>
            <a:r>
              <a:rPr lang="fa-IR" sz="2000" b="0" i="0" dirty="0">
                <a:solidFill>
                  <a:srgbClr val="7B7E85"/>
                </a:solidFill>
                <a:effectLst/>
                <a:latin typeface="iyl"/>
              </a:rPr>
              <a:t> استفاده می شود و نسبت به داده های اخیر وزن دهی بیشتری دارد  و به نقاط داده های گذشته وزن کمتری اختصاص می دهد.همچنین معامله کنندگان از این اندیکاتور برای تولید سیگنال استفاده می کنند که هنگامی که قیمت به سمت بالاتر از</a:t>
            </a:r>
            <a:r>
              <a:rPr lang="en-US" sz="2000" b="0" i="0" dirty="0">
                <a:solidFill>
                  <a:srgbClr val="7B7E85"/>
                </a:solidFill>
                <a:effectLst/>
                <a:latin typeface="iyl"/>
              </a:rPr>
              <a:t>WMA </a:t>
            </a:r>
            <a:r>
              <a:rPr lang="fa-IR" sz="2000" b="0" i="0" dirty="0">
                <a:solidFill>
                  <a:srgbClr val="7B7E85"/>
                </a:solidFill>
                <a:effectLst/>
                <a:latin typeface="iyl"/>
              </a:rPr>
              <a:t>حرکت می کند سیگنال می تواند نشانه ای برای خروج از معامله باشد‌ و زمانی که به پایین تر از میانگین متحرک وزنی افت کند، می تواند نشان دهنده زمان مناسب برای ورود به معامله باشد.این مورد را هم باید اضافه کنیم که </a:t>
            </a:r>
            <a:r>
              <a:rPr lang="en-US" sz="2000" b="0" i="0" dirty="0">
                <a:solidFill>
                  <a:srgbClr val="7B7E85"/>
                </a:solidFill>
                <a:effectLst/>
                <a:latin typeface="iyl"/>
              </a:rPr>
              <a:t>WMA </a:t>
            </a:r>
            <a:r>
              <a:rPr lang="fa-IR" sz="2000" b="0" i="0" dirty="0">
                <a:solidFill>
                  <a:srgbClr val="7B7E85"/>
                </a:solidFill>
                <a:effectLst/>
                <a:latin typeface="iyl"/>
              </a:rPr>
              <a:t>برای تعیین جهت روند دقیق تر از میانگین متحرک ساده می باشد و برای همه اعداد موجود در مجموعه داده ها وزن های یکسانی تعیین می کند.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2710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072416-A96F-4F87-AACB-04AFC4934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895600"/>
            <a:ext cx="8596312" cy="1231687"/>
          </a:xfrm>
        </p:spPr>
      </p:pic>
    </p:spTree>
    <p:extLst>
      <p:ext uri="{BB962C8B-B14F-4D97-AF65-F5344CB8AC3E}">
        <p14:creationId xmlns:p14="http://schemas.microsoft.com/office/powerpoint/2010/main" val="2456266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66222-EED2-414A-A096-47AD0E64E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</p:spPr>
        <p:txBody>
          <a:bodyPr/>
          <a:lstStyle/>
          <a:p>
            <a:pPr algn="just" fontAlgn="base"/>
            <a:r>
              <a:rPr lang="en-US" b="0" i="0" dirty="0">
                <a:solidFill>
                  <a:srgbClr val="757575"/>
                </a:solidFill>
                <a:effectLst/>
                <a:latin typeface="inherit"/>
              </a:rPr>
              <a:t>P1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 =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قیمت روز آخر (جدیدترین قیمت که تاثیر آن در جواب بیشتر از همه است)</a:t>
            </a:r>
          </a:p>
          <a:p>
            <a:pPr algn="just" fontAlgn="base"/>
            <a:r>
              <a:rPr lang="en-US" b="0" i="0" dirty="0">
                <a:solidFill>
                  <a:srgbClr val="757575"/>
                </a:solidFill>
                <a:effectLst/>
                <a:latin typeface="inherit"/>
              </a:rPr>
              <a:t>P2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 =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قیمت روز ماقبل آخر (تاثیر این قیمت در جواب نهایی از 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P1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کمتر است ولی از بقیه بیشتر است)</a:t>
            </a:r>
          </a:p>
          <a:p>
            <a:pPr algn="just" fontAlgn="base"/>
            <a:r>
              <a:rPr lang="en-US" b="0" i="0" dirty="0">
                <a:solidFill>
                  <a:srgbClr val="757575"/>
                </a:solidFill>
                <a:effectLst/>
                <a:latin typeface="inherit"/>
              </a:rPr>
              <a:t>P3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 =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قیمت روز قبل از 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P2 (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تاثیر این قیمت در جواب از 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P1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و 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P2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کمتر است ولی از بقیه بیشتر است)</a:t>
            </a:r>
          </a:p>
          <a:p>
            <a:pPr algn="just" fontAlgn="base"/>
            <a:r>
              <a:rPr lang="en-US" b="0" i="0" dirty="0">
                <a:solidFill>
                  <a:srgbClr val="757575"/>
                </a:solidFill>
                <a:effectLst/>
                <a:latin typeface="inherit"/>
              </a:rPr>
              <a:t>n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 = </a:t>
            </a:r>
            <a:r>
              <a:rPr lang="fa-IR" b="0" i="0" dirty="0">
                <a:solidFill>
                  <a:srgbClr val="757575"/>
                </a:solidFill>
                <a:effectLst/>
                <a:latin typeface="iransans"/>
              </a:rPr>
              <a:t>بازه‌زمانی (</a:t>
            </a:r>
            <a:r>
              <a:rPr lang="en-US" b="0" i="0" dirty="0">
                <a:solidFill>
                  <a:srgbClr val="757575"/>
                </a:solidFill>
                <a:effectLst/>
                <a:latin typeface="iransans"/>
              </a:rPr>
              <a:t>Time Period)</a:t>
            </a:r>
          </a:p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82940-09E3-458B-885D-ECB6BD3BA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62" y="1022349"/>
            <a:ext cx="7081837" cy="162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41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68A7-2624-4E79-9369-B9EA49986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معایب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شاخص میانگین متحرک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A04D-42E9-4F88-9B17-08DA4B25E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9701"/>
            <a:ext cx="8596668" cy="4631662"/>
          </a:xfrm>
        </p:spPr>
        <p:txBody>
          <a:bodyPr>
            <a:norm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اولین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مشکل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میانگین‌متحرک‌ها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براساس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داده‌های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قبلی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محاسبه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می‌شوند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و اصولا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هیچ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چیزِ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محاسبات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طبیعت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، قابل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پیش‌بینی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نیست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بزرگ‌ترین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مشکل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میانگین متحرک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است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اگر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روند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قیمت‌ها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متلاطم شود و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به‌سمت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عقب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جلو، نوسان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؛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سیگنال‌های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بازگشت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یا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معامله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بسیاری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تولید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خواهد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شد.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حالت بهتر است از شاخص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دیگری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برای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تخمین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خط روند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استفاده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شود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میانگین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متحرک‌ها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ترندهای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قوی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بسیارخوب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اما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شرایط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پرتلاطم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یا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نوسانی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بسیار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ضعیف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عمل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می‌کنند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تنظیم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قاب زمانی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می‌تواند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به‌طور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موقت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مشکل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را حل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هرچند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گاهی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اوقات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مشکلات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مستقل از قاب زمانی رخ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می‌دهند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68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9303B-2312-4AFD-B8E6-96EF53F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pPr algn="l"/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A363-520F-4E60-93FF-10EF12EF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>
                <a:solidFill>
                  <a:schemeClr val="tx2"/>
                </a:solidFill>
              </a:rPr>
              <a:t>به طور کلی ، در تحلیل رگرسیون ، شما معمولاً برخی از پدیده های مورد علاقه را در نظر می گیرید و تعدادی مشاهدات دارید. هر مشاهده دارای دو یا چند ویژگی است. به دنبال این فرض که (حداقل) یکی از ویژگی ها به ویژگی های دیگر بستگی دارد ، شما سعی می کنید بین آنها رابطه برقرار کنید.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27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36078-7DA6-435F-B76F-4BD20F45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840"/>
          </a:xfrm>
        </p:spPr>
        <p:txBody>
          <a:bodyPr>
            <a:normAutofit fontScale="90000"/>
          </a:bodyPr>
          <a:lstStyle/>
          <a:p>
            <a:r>
              <a:rPr lang="en-US" dirty="0"/>
              <a:t>When Do You Need Regression?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83BAB-B604-47D2-8AF9-C0082533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7521"/>
            <a:ext cx="8596668" cy="4293842"/>
          </a:xfrm>
        </p:spPr>
        <p:txBody>
          <a:bodyPr>
            <a:normAutofit/>
          </a:bodyPr>
          <a:lstStyle/>
          <a:p>
            <a:pPr algn="r" rtl="1"/>
            <a:r>
              <a:rPr lang="fa-IR" sz="2000" dirty="0"/>
              <a:t>به طور معمول ، شما برای پاسخگویی به اینکه آیا برخی از پدیده ها بر دیگری تأثیر می گذارد یا چگونه چندین متغیر مرتبط هستند ، به رگرسیون نیاز دارید. به عنوان مثال ، می توانید از آن برای تعیین اینکه آیا تجربه یا جنسیت بر حقوق تأثیر می گذارد استفاده کنید</a:t>
            </a:r>
            <a:endParaRPr lang="en-US" sz="2000" dirty="0"/>
          </a:p>
          <a:p>
            <a:pPr algn="r" rtl="1"/>
            <a:r>
              <a:rPr lang="fa-IR" sz="2000" dirty="0"/>
              <a:t>رگرسیون همچنین هنگامی مفید است که بخواهید پاسخی را با استفاده از مجموعه جدیدی از پیش بینی ها </a:t>
            </a:r>
            <a:r>
              <a:rPr lang="fa-IR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پیش بینی </a:t>
            </a:r>
            <a:r>
              <a:rPr lang="fa-IR" sz="2000" dirty="0"/>
              <a:t>کنید. به عنوان مثال ، می توانید سعی کنید با توجه به درجه حرارت در فضای باز ، زمان روز و تعداد ساکنان آن خانه ، میزان مصرف برق یک خانوار را برای ساعت آینده پیش بینی کنید.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908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97B3-CA4A-45ED-8563-493B5E96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3600"/>
          </a:xfrm>
        </p:spPr>
        <p:txBody>
          <a:bodyPr/>
          <a:lstStyle/>
          <a:p>
            <a:r>
              <a:rPr lang="en-US" dirty="0"/>
              <a:t>Regression Steps in Python: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3697-4567-463D-B7A2-79BF16101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7841"/>
            <a:ext cx="8596668" cy="42735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Step 1: Import packages and classes</a:t>
            </a: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Step 2: Provide data</a:t>
            </a:r>
            <a:endParaRPr lang="en-US" sz="24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Step 3: Create a model and fit it</a:t>
            </a:r>
            <a:endParaRPr lang="en-US" sz="2400" dirty="0">
              <a:solidFill>
                <a:schemeClr val="tx1"/>
              </a:solidFill>
              <a:latin typeface="source sans pro" panose="020B0503030403020204" pitchFamily="34" charset="0"/>
            </a:endParaRPr>
          </a:p>
          <a:p>
            <a:pPr algn="l"/>
            <a:r>
              <a:rPr lang="en-US" sz="240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Step 4: Get results</a:t>
            </a:r>
          </a:p>
          <a:p>
            <a:pPr marL="0" indent="0">
              <a:buNone/>
            </a:pPr>
            <a:endParaRPr lang="en-US" b="0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0" indent="0" algn="r" rtl="1">
              <a:buNone/>
            </a:pP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ویژگی های مدل .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intercept_ 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ست ، که نشان دهنده ضریب ،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b0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و.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 ، که نشان دهنده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است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r" rtl="1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.intercept_ 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یک اسکالر است در حالی که .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coef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_ </a:t>
            </a:r>
            <a:r>
              <a:rPr lang="fa-IR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یک آرایه است.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18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BECE-5BEF-4604-AC99-DC434DDE2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2160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D19DC-EA2F-432B-9B53-0B7F82D37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161" y="1524000"/>
            <a:ext cx="7853680" cy="4592320"/>
          </a:xfrm>
        </p:spPr>
      </p:pic>
    </p:spTree>
    <p:extLst>
      <p:ext uri="{BB962C8B-B14F-4D97-AF65-F5344CB8AC3E}">
        <p14:creationId xmlns:p14="http://schemas.microsoft.com/office/powerpoint/2010/main" val="1848554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FA32-2D73-41AB-BFBF-926C9109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859" y="3590925"/>
            <a:ext cx="8596668" cy="1840838"/>
          </a:xfrm>
        </p:spPr>
        <p:txBody>
          <a:bodyPr>
            <a:normAutofit/>
          </a:bodyPr>
          <a:lstStyle/>
          <a:p>
            <a:pPr algn="ctr"/>
            <a:r>
              <a:rPr lang="fa-IR" sz="3600" dirty="0"/>
              <a:t>با تشکر از توجه شما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7830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D5BB7-1B1C-4BBC-9BA7-D203E429F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825" y="514350"/>
            <a:ext cx="5238750" cy="866775"/>
          </a:xfrm>
        </p:spPr>
        <p:txBody>
          <a:bodyPr/>
          <a:lstStyle/>
          <a:p>
            <a:r>
              <a:rPr lang="en-US" sz="2800" b="1" dirty="0"/>
              <a:t>SMA (Simple Moving Average)                                                                       </a:t>
            </a:r>
            <a:r>
              <a:rPr lang="fa-IR" sz="2800" b="1" dirty="0"/>
              <a:t>میانگین متحرک</a:t>
            </a:r>
            <a:endParaRPr lang="en-US" sz="2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0021B-5A3C-4897-8202-3AF4EA5BC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943101"/>
            <a:ext cx="7766936" cy="3204632"/>
          </a:xfrm>
        </p:spPr>
        <p:txBody>
          <a:bodyPr/>
          <a:lstStyle/>
          <a:p>
            <a:r>
              <a:rPr lang="ar-SA" sz="2400" b="1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میانگین متحرک ساده 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میانگینی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حسابی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است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از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طریق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جمع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های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نهایی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جدید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و تقسیم آن ها بر تعداد دوره های زمانی محاسبه </a:t>
            </a:r>
            <a:r>
              <a:rPr lang="ar-SA" sz="2400" dirty="0" err="1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گردد. </a:t>
            </a:r>
            <a:endParaRPr lang="fa-IR" sz="2400" dirty="0">
              <a:solidFill>
                <a:schemeClr val="bg2">
                  <a:lumMod val="25000"/>
                </a:schemeClr>
              </a:solidFill>
              <a:effectLst/>
              <a:latin typeface="IRANSans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a-IR" sz="2400" dirty="0">
              <a:solidFill>
                <a:srgbClr val="6B7074"/>
              </a:solidFill>
              <a:latin typeface="IRANSans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SMA=(A1+A2+…+An)/n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A=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میانگین دوره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n</a:t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n= </a:t>
            </a:r>
            <a:r>
              <a:rPr lang="ar-SA" sz="2400" dirty="0">
                <a:solidFill>
                  <a:schemeClr val="bg2">
                    <a:lumMod val="25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تعداد دوره‌های زمانی</a:t>
            </a:r>
            <a:endParaRPr lang="en-US" sz="2400" dirty="0">
              <a:solidFill>
                <a:schemeClr val="bg2">
                  <a:lumMod val="2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79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BDB9-3EA2-4202-8641-EAEE96AC7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میانگین متحرک ساده به شما </a:t>
            </a:r>
            <a:r>
              <a:rPr lang="ar-SA" sz="2800" b="1" dirty="0" err="1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چه</a:t>
            </a:r>
            <a:r>
              <a:rPr lang="ar-SA" sz="2800" b="1" dirty="0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 err="1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800" b="1" dirty="0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800" b="1" dirty="0" err="1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گوید</a:t>
            </a:r>
            <a:r>
              <a:rPr lang="ar-SA" sz="2800" b="1" dirty="0"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؟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5A8F-F29C-4D89-AD5A-7851B2329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2827"/>
            <a:ext cx="8596668" cy="4448536"/>
          </a:xfrm>
        </p:spPr>
        <p:txBody>
          <a:bodyPr>
            <a:normAutofit/>
          </a:bodyPr>
          <a:lstStyle/>
          <a:p>
            <a:pPr marL="0" marR="0" algn="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میانگین متحرک ساده قابل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تنظیم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است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زیرا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تواند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آسانی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از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طریق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جمع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نهایی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سهام در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تعدادی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از بازه های زمانی و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سپس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تقسیم حاصل جمع بر تعداد دوره های زمانی ، 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برای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تعداد دوره های زمانی مختلف محاسبه گردد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متوسط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سهام را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طی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دوره ی زمانی نشان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دهد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876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8AF0-4359-400D-887F-FFD18288D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2550"/>
            <a:ext cx="8596668" cy="4688812"/>
          </a:xfrm>
        </p:spPr>
        <p:txBody>
          <a:bodyPr>
            <a:normAutofit/>
          </a:bodyPr>
          <a:lstStyle/>
          <a:p>
            <a:pPr algn="r"/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میانگین متحرک ساده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نوسانات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را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کاهش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دهد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و مشاهده ی روند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سهام را آسان تر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سازد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اگر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ساده به سمت بالا برود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معناست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سهام رو به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افزایش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است و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اگر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ساده به سمت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پایین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برود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معناست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سهام رو به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کاهش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است .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هرچه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چارچوب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زمانی میانگین متحرک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طولانی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تر باشد ، میانگین متحرک ساده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یکنواخت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تر (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با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ثبات تر ) است . میانگین متحرک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با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بازه ی زمانی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کوتاه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تر،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متغیرتر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(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ثباتتر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) است اما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تفاسیر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به داده های منبع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نزدیک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تر است</a:t>
            </a:r>
            <a:r>
              <a:rPr lang="fa-IR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rgbClr val="6B7074"/>
              </a:solidFill>
              <a:effectLst/>
              <a:latin typeface="IRANSans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710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DDC5-99F2-4940-AD65-2EB12BCB2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594"/>
          </a:xfrm>
        </p:spPr>
        <p:txBody>
          <a:bodyPr>
            <a:normAutofit/>
          </a:bodyPr>
          <a:lstStyle/>
          <a:p>
            <a:pPr algn="r"/>
            <a:r>
              <a:rPr lang="fa-IR" sz="2800" dirty="0"/>
              <a:t>نمونه ای از نمودار میانگین متحرک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13420-CB1E-46B9-96BE-10183BFF9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6391" y="2160588"/>
            <a:ext cx="5999255" cy="3881437"/>
          </a:xfrm>
        </p:spPr>
      </p:pic>
    </p:spTree>
    <p:extLst>
      <p:ext uri="{BB962C8B-B14F-4D97-AF65-F5344CB8AC3E}">
        <p14:creationId xmlns:p14="http://schemas.microsoft.com/office/powerpoint/2010/main" val="180417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C790-1C6D-448F-93BC-75CCBD9F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ar-S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الگوهای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SA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ترید</a:t>
            </a:r>
            <a:r>
              <a:rPr lang="ar-SA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محبوب میانگین متحرک ساده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2A7BB-9EA9-4AA9-8B30-D5A4EDD0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2575"/>
            <a:ext cx="8596668" cy="4488787"/>
          </a:xfrm>
        </p:spPr>
        <p:txBody>
          <a:bodyPr>
            <a:normAutofit/>
          </a:bodyPr>
          <a:lstStyle/>
          <a:p>
            <a:pPr algn="r"/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دو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الگوی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تجاری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محبوبی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از میانگین متحرک ساده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استفاده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کنند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Death Cross</a:t>
            </a:r>
            <a:endParaRPr lang="fa-IR" sz="2400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زمانی اتفاق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افتد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ساده 50 روزه از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زیر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200 روزه عبور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.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اتفاق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یک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سیگنال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نزولی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در نظر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گرفته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شود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تواند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نشانه ی ضرر و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زیان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باشد</a:t>
            </a:r>
            <a:endParaRPr lang="fa-IR" sz="2400" dirty="0">
              <a:solidFill>
                <a:srgbClr val="6B7074"/>
              </a:solidFill>
              <a:effectLst/>
              <a:latin typeface="IRANSans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C2263-8AE4-4D8B-BCBB-D2D913483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18" y="3796968"/>
            <a:ext cx="59055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89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4A082-62F9-47C5-9AD7-8B85CDA4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19125"/>
            <a:ext cx="8596668" cy="5422237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Golden Cross</a:t>
            </a:r>
          </a:p>
          <a:p>
            <a:pPr algn="r"/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زمانی اتفاق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افتد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کوتاه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مدت از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بالای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میانگین متحرک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بلند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مدت عبور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توسط حجم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بالایی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از مبادلات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تقویت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شده ،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می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تواند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نشانه ی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افزایش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سود </a:t>
            </a:r>
            <a:r>
              <a:rPr lang="ar-SA" sz="2400" dirty="0" err="1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بیشتر</a:t>
            </a:r>
            <a:r>
              <a:rPr lang="ar-SA" sz="2400" dirty="0">
                <a:solidFill>
                  <a:srgbClr val="6B7074"/>
                </a:solidFill>
                <a:effectLst/>
                <a:latin typeface="IRANSans"/>
                <a:ea typeface="Calibri" panose="020F0502020204030204" pitchFamily="34" charset="0"/>
                <a:cs typeface="Arial" panose="020B0604020202020204" pitchFamily="34" charset="0"/>
              </a:rPr>
              <a:t> باشد</a:t>
            </a:r>
            <a:endParaRPr lang="en-US" sz="2400" dirty="0">
              <a:solidFill>
                <a:srgbClr val="6B7074"/>
              </a:solidFill>
              <a:effectLst/>
              <a:latin typeface="IRANSans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ar-SA" sz="2400" dirty="0">
                <a:solidFill>
                  <a:srgbClr val="6B7074"/>
                </a:solidFill>
                <a:effectLst/>
                <a:ea typeface="Calibri" panose="020F0502020204030204" pitchFamily="34" charset="0"/>
                <a:cs typeface="IRANSans"/>
              </a:rPr>
              <a:t> 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189EF-B503-4EA0-99D3-B6E6DA6DF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918" y="2971800"/>
            <a:ext cx="5905500" cy="312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88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4F73-87CC-4255-9F72-F871CC5D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800" dirty="0"/>
              <a:t>هموار سازی</a:t>
            </a:r>
            <a:br>
              <a:rPr lang="fa-IR" sz="2800" dirty="0"/>
            </a:br>
            <a:r>
              <a:rPr lang="en-US" sz="2800" dirty="0"/>
              <a:t>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320A-6E47-4031-BCE7-4362F7A2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pPr algn="r"/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در مباحث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مالی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میانگین متحرک،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شاخصی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است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اغلب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تحلیل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تکنیکال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استفاده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می‌شود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دلیل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محاسبه آن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برای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یک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سهم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یا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ارز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دیجیتال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کمک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هموارسازی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یا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smoothing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داده‌های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قیمت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است. مقصود از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هموارسازی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از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بردن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اثرات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داده‌های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پرت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روی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نمودار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است. </a:t>
            </a:r>
            <a:endParaRPr lang="en-US" sz="2400" dirty="0">
              <a:solidFill>
                <a:schemeClr val="bg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4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6C9A5-0DF9-4F2A-A5B9-7D8243DE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800" dirty="0"/>
              <a:t>میانگین متحرک نمایی</a:t>
            </a:r>
            <a:br>
              <a:rPr lang="fa-IR" sz="2800" dirty="0"/>
            </a:br>
            <a:r>
              <a:rPr lang="en-US" sz="2800" dirty="0"/>
              <a:t>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DF47-8FA3-4026-B636-D59925AC9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8301"/>
            <a:ext cx="8596668" cy="4403062"/>
          </a:xfrm>
        </p:spPr>
        <p:txBody>
          <a:bodyPr>
            <a:normAutofit/>
          </a:bodyPr>
          <a:lstStyle/>
          <a:p>
            <a:pPr algn="r"/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میانگینی است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که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داده‌های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اخیر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وزن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بیشتری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می‌دهد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و نسبت 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داده‌های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جدید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حساس‌تر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است.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برای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محاسبه میانگین متحرک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نمایی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،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ابتدا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باید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SMA 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را در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یک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بازه زمانی خاص محاسبه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کنید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و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سپس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ضریب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وزن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EMA 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را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به‌دست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آورید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ضریب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به صورت «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فاکتور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هموارسازی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»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بیان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می‌شود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و 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این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طریق</a:t>
            </a:r>
            <a:r>
              <a:rPr lang="ar-SA" sz="240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 محاسبه </a:t>
            </a:r>
            <a:r>
              <a:rPr lang="ar-SA" sz="240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می‌شود</a:t>
            </a:r>
            <a:r>
              <a:rPr lang="fa-IR" sz="2400" dirty="0">
                <a:solidFill>
                  <a:schemeClr val="bg2">
                    <a:lumMod val="50000"/>
                  </a:schemeClr>
                </a:solidFill>
                <a:latin typeface="YekanBakh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EMAt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={Vt*[s/(1+d)]}+</a:t>
            </a: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EMAy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*{1-[s/(1+d)]} and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EMAt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= </a:t>
            </a:r>
            <a:r>
              <a:rPr lang="fa-I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میانگین متحرک نمایی امروز</a:t>
            </a:r>
            <a:br>
              <a:rPr lang="fa-IR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Vt= </a:t>
            </a:r>
            <a:r>
              <a:rPr lang="fa-I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ارزش امروز</a:t>
            </a:r>
            <a:br>
              <a:rPr lang="fa-IR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s= </a:t>
            </a:r>
            <a:r>
              <a:rPr lang="fa-I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فاکتور هموارسازی</a:t>
            </a:r>
            <a:br>
              <a:rPr lang="fa-IR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d=</a:t>
            </a:r>
            <a:r>
              <a:rPr lang="fa-I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تعداد روزها</a:t>
            </a:r>
            <a:br>
              <a:rPr lang="fa-IR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0" i="0" dirty="0" err="1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EMAy</a:t>
            </a:r>
            <a:r>
              <a:rPr lang="en-US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= </a:t>
            </a:r>
            <a:r>
              <a:rPr lang="fa-IR" sz="2400" b="0" i="0" dirty="0">
                <a:solidFill>
                  <a:schemeClr val="bg2">
                    <a:lumMod val="50000"/>
                  </a:schemeClr>
                </a:solidFill>
                <a:effectLst/>
                <a:latin typeface="YekanBakh"/>
              </a:rPr>
              <a:t>میانگین متحرک نمایی دیروز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628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1143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inherit</vt:lpstr>
      <vt:lpstr>iransans</vt:lpstr>
      <vt:lpstr>iransans</vt:lpstr>
      <vt:lpstr>iyl</vt:lpstr>
      <vt:lpstr>source sans pro</vt:lpstr>
      <vt:lpstr>Trebuchet MS</vt:lpstr>
      <vt:lpstr>Wingdings 3</vt:lpstr>
      <vt:lpstr>YekanBakh</vt:lpstr>
      <vt:lpstr>Facet</vt:lpstr>
      <vt:lpstr>PowerPoint Presentation</vt:lpstr>
      <vt:lpstr>SMA (Simple Moving Average)                                                                       میانگین متحرک</vt:lpstr>
      <vt:lpstr> میانگین متحرک ساده به شما چه می گوید؟</vt:lpstr>
      <vt:lpstr>PowerPoint Presentation</vt:lpstr>
      <vt:lpstr>نمونه ای از نمودار میانگین متحرک</vt:lpstr>
      <vt:lpstr>الگوهای ترید محبوب میانگین متحرک ساده </vt:lpstr>
      <vt:lpstr>PowerPoint Presentation</vt:lpstr>
      <vt:lpstr>هموار سازی Smoothing</vt:lpstr>
      <vt:lpstr>میانگین متحرک نمایی EMA</vt:lpstr>
      <vt:lpstr>PowerPoint Presentation</vt:lpstr>
      <vt:lpstr>میانگین متحرک وزنی WMA</vt:lpstr>
      <vt:lpstr>PowerPoint Presentation</vt:lpstr>
      <vt:lpstr>PowerPoint Presentation</vt:lpstr>
      <vt:lpstr>معایب شاخص میانگین متحرک </vt:lpstr>
      <vt:lpstr>Regression</vt:lpstr>
      <vt:lpstr>When Do You Need Regression? </vt:lpstr>
      <vt:lpstr>Regression Steps in Python:</vt:lpstr>
      <vt:lpstr>Output: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 (Simple Moving Average)                                                                       میانگین متحرک</dc:title>
  <dc:creator>Pegah Ahadian</dc:creator>
  <cp:lastModifiedBy>Pegah Ahadian</cp:lastModifiedBy>
  <cp:revision>16</cp:revision>
  <dcterms:created xsi:type="dcterms:W3CDTF">2021-04-24T09:48:50Z</dcterms:created>
  <dcterms:modified xsi:type="dcterms:W3CDTF">2021-05-29T09:54:38Z</dcterms:modified>
</cp:coreProperties>
</file>