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4" r:id="rId7"/>
    <p:sldId id="269" r:id="rId8"/>
    <p:sldId id="265" r:id="rId9"/>
    <p:sldId id="270" r:id="rId10"/>
    <p:sldId id="267" r:id="rId11"/>
    <p:sldId id="266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67986" autoAdjust="0"/>
  </p:normalViewPr>
  <p:slideViewPr>
    <p:cSldViewPr snapToGrid="0">
      <p:cViewPr varScale="1">
        <p:scale>
          <a:sx n="68" d="100"/>
          <a:sy n="68" d="100"/>
        </p:scale>
        <p:origin x="17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FAB38-F2C2-4AA1-BE57-CA79A9AB11D6}" type="doc">
      <dgm:prSet loTypeId="urn:microsoft.com/office/officeart/2005/8/layout/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F82177-E6DB-4D2A-8EE8-0CAD136D9AAD}">
      <dgm:prSet/>
      <dgm:spPr/>
      <dgm:t>
        <a:bodyPr/>
        <a:lstStyle/>
        <a:p>
          <a:r>
            <a:rPr lang="en-US"/>
            <a:t>Exported raw data from our source and converted to csv file</a:t>
          </a:r>
        </a:p>
      </dgm:t>
    </dgm:pt>
    <dgm:pt modelId="{5B7960BC-B3ED-42F2-B8C7-145164AD0BF8}" type="parTrans" cxnId="{DA4B6CDA-7986-4B72-9E9A-2B8AD7613E98}">
      <dgm:prSet/>
      <dgm:spPr/>
      <dgm:t>
        <a:bodyPr/>
        <a:lstStyle/>
        <a:p>
          <a:endParaRPr lang="en-US"/>
        </a:p>
      </dgm:t>
    </dgm:pt>
    <dgm:pt modelId="{087CF4E4-B7B5-4A8F-94E9-295AC0B72860}" type="sibTrans" cxnId="{DA4B6CDA-7986-4B72-9E9A-2B8AD7613E98}">
      <dgm:prSet/>
      <dgm:spPr/>
      <dgm:t>
        <a:bodyPr/>
        <a:lstStyle/>
        <a:p>
          <a:endParaRPr lang="en-US"/>
        </a:p>
      </dgm:t>
    </dgm:pt>
    <dgm:pt modelId="{538AD90A-7D78-4E61-BBD4-6CBB183F11BD}">
      <dgm:prSet/>
      <dgm:spPr/>
      <dgm:t>
        <a:bodyPr/>
        <a:lstStyle/>
        <a:p>
          <a:r>
            <a:rPr lang="en-US"/>
            <a:t>In Jupyter, initial clean up included removing columns we wouldn’t be using (ex: dropna)</a:t>
          </a:r>
        </a:p>
      </dgm:t>
    </dgm:pt>
    <dgm:pt modelId="{6916ECAA-6656-4F32-91B1-89C92A6A75BB}" type="parTrans" cxnId="{662DF8BD-3C0A-44DB-AB94-7E8BAD0B8184}">
      <dgm:prSet/>
      <dgm:spPr/>
      <dgm:t>
        <a:bodyPr/>
        <a:lstStyle/>
        <a:p>
          <a:endParaRPr lang="en-US"/>
        </a:p>
      </dgm:t>
    </dgm:pt>
    <dgm:pt modelId="{C9BAE843-840B-4165-B1C5-2523B4FF6C6C}" type="sibTrans" cxnId="{662DF8BD-3C0A-44DB-AB94-7E8BAD0B8184}">
      <dgm:prSet/>
      <dgm:spPr/>
      <dgm:t>
        <a:bodyPr/>
        <a:lstStyle/>
        <a:p>
          <a:endParaRPr lang="en-US"/>
        </a:p>
      </dgm:t>
    </dgm:pt>
    <dgm:pt modelId="{D36B26E2-D22E-4CA9-B691-21C6CD097E68}">
      <dgm:prSet/>
      <dgm:spPr/>
      <dgm:t>
        <a:bodyPr/>
        <a:lstStyle/>
        <a:p>
          <a:r>
            <a:rPr lang="en-US"/>
            <a:t>Import pandas, matplotlib, datetime</a:t>
          </a:r>
        </a:p>
      </dgm:t>
    </dgm:pt>
    <dgm:pt modelId="{E6AD50BF-83FC-4CB1-8BA0-01103DD613A2}" type="parTrans" cxnId="{580D975B-8071-4697-BC14-5C58E5D1EF8F}">
      <dgm:prSet/>
      <dgm:spPr/>
      <dgm:t>
        <a:bodyPr/>
        <a:lstStyle/>
        <a:p>
          <a:endParaRPr lang="en-US"/>
        </a:p>
      </dgm:t>
    </dgm:pt>
    <dgm:pt modelId="{F846F60F-590A-41D9-B78B-71D8CB3EFC2F}" type="sibTrans" cxnId="{580D975B-8071-4697-BC14-5C58E5D1EF8F}">
      <dgm:prSet/>
      <dgm:spPr/>
      <dgm:t>
        <a:bodyPr/>
        <a:lstStyle/>
        <a:p>
          <a:endParaRPr lang="en-US"/>
        </a:p>
      </dgm:t>
    </dgm:pt>
    <dgm:pt modelId="{192D9354-F304-4128-BC21-FCC3734EB3BB}">
      <dgm:prSet/>
      <dgm:spPr/>
      <dgm:t>
        <a:bodyPr/>
        <a:lstStyle/>
        <a:p>
          <a:r>
            <a:rPr lang="en-US"/>
            <a:t>Used pandas to create a new data frame with only the fields we wanted</a:t>
          </a:r>
        </a:p>
      </dgm:t>
    </dgm:pt>
    <dgm:pt modelId="{01EBC5B2-53F9-434C-A35A-9D2411F8D4DF}" type="parTrans" cxnId="{15E251CF-7E05-4FA8-97A9-A02DACCAB5D1}">
      <dgm:prSet/>
      <dgm:spPr/>
      <dgm:t>
        <a:bodyPr/>
        <a:lstStyle/>
        <a:p>
          <a:endParaRPr lang="en-US"/>
        </a:p>
      </dgm:t>
    </dgm:pt>
    <dgm:pt modelId="{C9A5A1A4-D461-4C30-90C8-F8DF9256BCB0}" type="sibTrans" cxnId="{15E251CF-7E05-4FA8-97A9-A02DACCAB5D1}">
      <dgm:prSet/>
      <dgm:spPr/>
      <dgm:t>
        <a:bodyPr/>
        <a:lstStyle/>
        <a:p>
          <a:endParaRPr lang="en-US"/>
        </a:p>
      </dgm:t>
    </dgm:pt>
    <dgm:pt modelId="{BC650C77-AA6D-4508-9FAE-85DEFA878163}">
      <dgm:prSet/>
      <dgm:spPr/>
      <dgm:t>
        <a:bodyPr/>
        <a:lstStyle/>
        <a:p>
          <a:r>
            <a:rPr lang="en-US"/>
            <a:t>Reviewed overall totals and summary statistics like max, min, total</a:t>
          </a:r>
        </a:p>
      </dgm:t>
    </dgm:pt>
    <dgm:pt modelId="{579078AA-8EFA-4A6D-9E7A-D2DAEABFB4A2}" type="parTrans" cxnId="{88092E26-F8B5-4E13-8D33-B7822CE612B3}">
      <dgm:prSet/>
      <dgm:spPr/>
      <dgm:t>
        <a:bodyPr/>
        <a:lstStyle/>
        <a:p>
          <a:endParaRPr lang="en-US"/>
        </a:p>
      </dgm:t>
    </dgm:pt>
    <dgm:pt modelId="{E9F1A1BA-ED9D-4F53-9BB0-7BD1182294B7}" type="sibTrans" cxnId="{88092E26-F8B5-4E13-8D33-B7822CE612B3}">
      <dgm:prSet/>
      <dgm:spPr/>
      <dgm:t>
        <a:bodyPr/>
        <a:lstStyle/>
        <a:p>
          <a:endParaRPr lang="en-US"/>
        </a:p>
      </dgm:t>
    </dgm:pt>
    <dgm:pt modelId="{3388F912-2157-4F57-9A30-25FF6A671CC8}">
      <dgm:prSet/>
      <dgm:spPr/>
      <dgm:t>
        <a:bodyPr/>
        <a:lstStyle/>
        <a:p>
          <a:r>
            <a:rPr lang="en-US"/>
            <a:t>Used matplotlib to create graphs on the questions we wanted to explore further</a:t>
          </a:r>
        </a:p>
      </dgm:t>
    </dgm:pt>
    <dgm:pt modelId="{7E9BFE6B-0427-41DE-906A-4A251A6DDE19}" type="parTrans" cxnId="{FEBA75D7-5233-43D4-9741-A2CCEB7A5AA1}">
      <dgm:prSet/>
      <dgm:spPr/>
      <dgm:t>
        <a:bodyPr/>
        <a:lstStyle/>
        <a:p>
          <a:endParaRPr lang="en-US"/>
        </a:p>
      </dgm:t>
    </dgm:pt>
    <dgm:pt modelId="{E1F72931-6EA5-4B0A-B572-A0AE4F4A8615}" type="sibTrans" cxnId="{FEBA75D7-5233-43D4-9741-A2CCEB7A5AA1}">
      <dgm:prSet/>
      <dgm:spPr/>
      <dgm:t>
        <a:bodyPr/>
        <a:lstStyle/>
        <a:p>
          <a:endParaRPr lang="en-US"/>
        </a:p>
      </dgm:t>
    </dgm:pt>
    <dgm:pt modelId="{9D256819-2904-413C-8840-A844E044408E}">
      <dgm:prSet/>
      <dgm:spPr/>
      <dgm:t>
        <a:bodyPr/>
        <a:lstStyle/>
        <a:p>
          <a:r>
            <a:rPr lang="en-US"/>
            <a:t>Re-edited graphs after initial review of graphs for better presentation</a:t>
          </a:r>
        </a:p>
      </dgm:t>
    </dgm:pt>
    <dgm:pt modelId="{E5FC0812-8FEB-4AB0-8DD1-D05260559BC8}" type="parTrans" cxnId="{F0FFE3D4-2BDC-44BF-A912-BDB3FED159F8}">
      <dgm:prSet/>
      <dgm:spPr/>
      <dgm:t>
        <a:bodyPr/>
        <a:lstStyle/>
        <a:p>
          <a:endParaRPr lang="en-US"/>
        </a:p>
      </dgm:t>
    </dgm:pt>
    <dgm:pt modelId="{411B8C99-241C-44FC-9BE4-F8FF38A0D305}" type="sibTrans" cxnId="{F0FFE3D4-2BDC-44BF-A912-BDB3FED159F8}">
      <dgm:prSet/>
      <dgm:spPr/>
      <dgm:t>
        <a:bodyPr/>
        <a:lstStyle/>
        <a:p>
          <a:endParaRPr lang="en-US"/>
        </a:p>
      </dgm:t>
    </dgm:pt>
    <dgm:pt modelId="{DCA30351-E2A1-4955-89A5-C456B0FBB09F}" type="pres">
      <dgm:prSet presAssocID="{400FAB38-F2C2-4AA1-BE57-CA79A9AB11D6}" presName="diagram" presStyleCnt="0">
        <dgm:presLayoutVars>
          <dgm:dir/>
          <dgm:resizeHandles val="exact"/>
        </dgm:presLayoutVars>
      </dgm:prSet>
      <dgm:spPr/>
    </dgm:pt>
    <dgm:pt modelId="{01320454-1E1F-491A-BE3D-FE6193A1E7FB}" type="pres">
      <dgm:prSet presAssocID="{AEF82177-E6DB-4D2A-8EE8-0CAD136D9AAD}" presName="node" presStyleLbl="node1" presStyleIdx="0" presStyleCnt="7">
        <dgm:presLayoutVars>
          <dgm:bulletEnabled val="1"/>
        </dgm:presLayoutVars>
      </dgm:prSet>
      <dgm:spPr/>
    </dgm:pt>
    <dgm:pt modelId="{CD86F80E-326A-4EF9-836E-C93087030CB0}" type="pres">
      <dgm:prSet presAssocID="{087CF4E4-B7B5-4A8F-94E9-295AC0B72860}" presName="sibTrans" presStyleLbl="sibTrans2D1" presStyleIdx="0" presStyleCnt="6"/>
      <dgm:spPr/>
    </dgm:pt>
    <dgm:pt modelId="{C6D0160A-5A2B-4AE4-B7FB-37548D67FD83}" type="pres">
      <dgm:prSet presAssocID="{087CF4E4-B7B5-4A8F-94E9-295AC0B72860}" presName="connectorText" presStyleLbl="sibTrans2D1" presStyleIdx="0" presStyleCnt="6"/>
      <dgm:spPr/>
    </dgm:pt>
    <dgm:pt modelId="{482BF09D-DDE7-4F23-9AC1-9BF2CBC7E101}" type="pres">
      <dgm:prSet presAssocID="{538AD90A-7D78-4E61-BBD4-6CBB183F11BD}" presName="node" presStyleLbl="node1" presStyleIdx="1" presStyleCnt="7">
        <dgm:presLayoutVars>
          <dgm:bulletEnabled val="1"/>
        </dgm:presLayoutVars>
      </dgm:prSet>
      <dgm:spPr/>
    </dgm:pt>
    <dgm:pt modelId="{A5AD2630-F95B-4BE4-AFF6-039A97C295CA}" type="pres">
      <dgm:prSet presAssocID="{C9BAE843-840B-4165-B1C5-2523B4FF6C6C}" presName="sibTrans" presStyleLbl="sibTrans2D1" presStyleIdx="1" presStyleCnt="6"/>
      <dgm:spPr/>
    </dgm:pt>
    <dgm:pt modelId="{7A02C788-7136-414D-B96D-7F9C5B05D2C1}" type="pres">
      <dgm:prSet presAssocID="{C9BAE843-840B-4165-B1C5-2523B4FF6C6C}" presName="connectorText" presStyleLbl="sibTrans2D1" presStyleIdx="1" presStyleCnt="6"/>
      <dgm:spPr/>
    </dgm:pt>
    <dgm:pt modelId="{4EE1BFB2-D62B-4321-9151-D5CE3C5D185E}" type="pres">
      <dgm:prSet presAssocID="{D36B26E2-D22E-4CA9-B691-21C6CD097E68}" presName="node" presStyleLbl="node1" presStyleIdx="2" presStyleCnt="7">
        <dgm:presLayoutVars>
          <dgm:bulletEnabled val="1"/>
        </dgm:presLayoutVars>
      </dgm:prSet>
      <dgm:spPr/>
    </dgm:pt>
    <dgm:pt modelId="{781A23F9-FDC4-4CE2-B355-E405564A071B}" type="pres">
      <dgm:prSet presAssocID="{F846F60F-590A-41D9-B78B-71D8CB3EFC2F}" presName="sibTrans" presStyleLbl="sibTrans2D1" presStyleIdx="2" presStyleCnt="6"/>
      <dgm:spPr/>
    </dgm:pt>
    <dgm:pt modelId="{CE5DAD68-8545-4406-B1FB-9826C6042559}" type="pres">
      <dgm:prSet presAssocID="{F846F60F-590A-41D9-B78B-71D8CB3EFC2F}" presName="connectorText" presStyleLbl="sibTrans2D1" presStyleIdx="2" presStyleCnt="6"/>
      <dgm:spPr/>
    </dgm:pt>
    <dgm:pt modelId="{91C418CC-82A3-4ACE-97EF-3647697D9FB6}" type="pres">
      <dgm:prSet presAssocID="{192D9354-F304-4128-BC21-FCC3734EB3BB}" presName="node" presStyleLbl="node1" presStyleIdx="3" presStyleCnt="7">
        <dgm:presLayoutVars>
          <dgm:bulletEnabled val="1"/>
        </dgm:presLayoutVars>
      </dgm:prSet>
      <dgm:spPr/>
    </dgm:pt>
    <dgm:pt modelId="{C9E73E7C-33B6-44F2-9EE5-85D75C6915B2}" type="pres">
      <dgm:prSet presAssocID="{C9A5A1A4-D461-4C30-90C8-F8DF9256BCB0}" presName="sibTrans" presStyleLbl="sibTrans2D1" presStyleIdx="3" presStyleCnt="6"/>
      <dgm:spPr/>
    </dgm:pt>
    <dgm:pt modelId="{4C385A27-F3A8-4B80-931A-A09933DFF3AB}" type="pres">
      <dgm:prSet presAssocID="{C9A5A1A4-D461-4C30-90C8-F8DF9256BCB0}" presName="connectorText" presStyleLbl="sibTrans2D1" presStyleIdx="3" presStyleCnt="6"/>
      <dgm:spPr/>
    </dgm:pt>
    <dgm:pt modelId="{AE7B6062-424D-4711-81D6-0B9346C533B4}" type="pres">
      <dgm:prSet presAssocID="{BC650C77-AA6D-4508-9FAE-85DEFA878163}" presName="node" presStyleLbl="node1" presStyleIdx="4" presStyleCnt="7">
        <dgm:presLayoutVars>
          <dgm:bulletEnabled val="1"/>
        </dgm:presLayoutVars>
      </dgm:prSet>
      <dgm:spPr/>
    </dgm:pt>
    <dgm:pt modelId="{1BEDDAA9-D4FC-4150-97E4-DE3CB1680F54}" type="pres">
      <dgm:prSet presAssocID="{E9F1A1BA-ED9D-4F53-9BB0-7BD1182294B7}" presName="sibTrans" presStyleLbl="sibTrans2D1" presStyleIdx="4" presStyleCnt="6"/>
      <dgm:spPr/>
    </dgm:pt>
    <dgm:pt modelId="{03C652F6-76FA-4A9C-83F0-FF2BC79A0B41}" type="pres">
      <dgm:prSet presAssocID="{E9F1A1BA-ED9D-4F53-9BB0-7BD1182294B7}" presName="connectorText" presStyleLbl="sibTrans2D1" presStyleIdx="4" presStyleCnt="6"/>
      <dgm:spPr/>
    </dgm:pt>
    <dgm:pt modelId="{FDB1E18D-52CD-4C20-8184-B7D0B3BE4265}" type="pres">
      <dgm:prSet presAssocID="{3388F912-2157-4F57-9A30-25FF6A671CC8}" presName="node" presStyleLbl="node1" presStyleIdx="5" presStyleCnt="7">
        <dgm:presLayoutVars>
          <dgm:bulletEnabled val="1"/>
        </dgm:presLayoutVars>
      </dgm:prSet>
      <dgm:spPr/>
    </dgm:pt>
    <dgm:pt modelId="{E863AF49-99DC-4710-9B7B-0B356A8B88B1}" type="pres">
      <dgm:prSet presAssocID="{E1F72931-6EA5-4B0A-B572-A0AE4F4A8615}" presName="sibTrans" presStyleLbl="sibTrans2D1" presStyleIdx="5" presStyleCnt="6"/>
      <dgm:spPr/>
    </dgm:pt>
    <dgm:pt modelId="{7467F7A4-050D-4822-8F5D-57232D62C28C}" type="pres">
      <dgm:prSet presAssocID="{E1F72931-6EA5-4B0A-B572-A0AE4F4A8615}" presName="connectorText" presStyleLbl="sibTrans2D1" presStyleIdx="5" presStyleCnt="6"/>
      <dgm:spPr/>
    </dgm:pt>
    <dgm:pt modelId="{D95951E9-250B-4105-AA7C-E90AA0B28E5D}" type="pres">
      <dgm:prSet presAssocID="{9D256819-2904-413C-8840-A844E044408E}" presName="node" presStyleLbl="node1" presStyleIdx="6" presStyleCnt="7">
        <dgm:presLayoutVars>
          <dgm:bulletEnabled val="1"/>
        </dgm:presLayoutVars>
      </dgm:prSet>
      <dgm:spPr/>
    </dgm:pt>
  </dgm:ptLst>
  <dgm:cxnLst>
    <dgm:cxn modelId="{97872009-6C15-4E6A-A0B2-0FA94F148940}" type="presOf" srcId="{BC650C77-AA6D-4508-9FAE-85DEFA878163}" destId="{AE7B6062-424D-4711-81D6-0B9346C533B4}" srcOrd="0" destOrd="0" presId="urn:microsoft.com/office/officeart/2005/8/layout/process5"/>
    <dgm:cxn modelId="{5202BD18-D234-495F-B1C1-D35CA2419A02}" type="presOf" srcId="{C9BAE843-840B-4165-B1C5-2523B4FF6C6C}" destId="{7A02C788-7136-414D-B96D-7F9C5B05D2C1}" srcOrd="1" destOrd="0" presId="urn:microsoft.com/office/officeart/2005/8/layout/process5"/>
    <dgm:cxn modelId="{88092E26-F8B5-4E13-8D33-B7822CE612B3}" srcId="{400FAB38-F2C2-4AA1-BE57-CA79A9AB11D6}" destId="{BC650C77-AA6D-4508-9FAE-85DEFA878163}" srcOrd="4" destOrd="0" parTransId="{579078AA-8EFA-4A6D-9E7A-D2DAEABFB4A2}" sibTransId="{E9F1A1BA-ED9D-4F53-9BB0-7BD1182294B7}"/>
    <dgm:cxn modelId="{580D975B-8071-4697-BC14-5C58E5D1EF8F}" srcId="{400FAB38-F2C2-4AA1-BE57-CA79A9AB11D6}" destId="{D36B26E2-D22E-4CA9-B691-21C6CD097E68}" srcOrd="2" destOrd="0" parTransId="{E6AD50BF-83FC-4CB1-8BA0-01103DD613A2}" sibTransId="{F846F60F-590A-41D9-B78B-71D8CB3EFC2F}"/>
    <dgm:cxn modelId="{C79D335E-2BEE-4E93-A1DB-E0A58CEA339B}" type="presOf" srcId="{C9A5A1A4-D461-4C30-90C8-F8DF9256BCB0}" destId="{4C385A27-F3A8-4B80-931A-A09933DFF3AB}" srcOrd="1" destOrd="0" presId="urn:microsoft.com/office/officeart/2005/8/layout/process5"/>
    <dgm:cxn modelId="{457B524B-39F4-4E10-95D7-F4FBF1C350EB}" type="presOf" srcId="{087CF4E4-B7B5-4A8F-94E9-295AC0B72860}" destId="{C6D0160A-5A2B-4AE4-B7FB-37548D67FD83}" srcOrd="1" destOrd="0" presId="urn:microsoft.com/office/officeart/2005/8/layout/process5"/>
    <dgm:cxn modelId="{56898178-3FEB-4CEC-B2A5-97692A578D95}" type="presOf" srcId="{D36B26E2-D22E-4CA9-B691-21C6CD097E68}" destId="{4EE1BFB2-D62B-4321-9151-D5CE3C5D185E}" srcOrd="0" destOrd="0" presId="urn:microsoft.com/office/officeart/2005/8/layout/process5"/>
    <dgm:cxn modelId="{F161597D-E662-4978-BEC1-0C39DFB95E52}" type="presOf" srcId="{C9BAE843-840B-4165-B1C5-2523B4FF6C6C}" destId="{A5AD2630-F95B-4BE4-AFF6-039A97C295CA}" srcOrd="0" destOrd="0" presId="urn:microsoft.com/office/officeart/2005/8/layout/process5"/>
    <dgm:cxn modelId="{EDD5DF8A-34A9-452F-B311-8F1B958526B1}" type="presOf" srcId="{E9F1A1BA-ED9D-4F53-9BB0-7BD1182294B7}" destId="{1BEDDAA9-D4FC-4150-97E4-DE3CB1680F54}" srcOrd="0" destOrd="0" presId="urn:microsoft.com/office/officeart/2005/8/layout/process5"/>
    <dgm:cxn modelId="{2AD54D91-5D09-49FE-A943-C187A81A2D51}" type="presOf" srcId="{E9F1A1BA-ED9D-4F53-9BB0-7BD1182294B7}" destId="{03C652F6-76FA-4A9C-83F0-FF2BC79A0B41}" srcOrd="1" destOrd="0" presId="urn:microsoft.com/office/officeart/2005/8/layout/process5"/>
    <dgm:cxn modelId="{E9591297-897F-4A4A-9280-80D45062A241}" type="presOf" srcId="{087CF4E4-B7B5-4A8F-94E9-295AC0B72860}" destId="{CD86F80E-326A-4EF9-836E-C93087030CB0}" srcOrd="0" destOrd="0" presId="urn:microsoft.com/office/officeart/2005/8/layout/process5"/>
    <dgm:cxn modelId="{A8D3689E-009E-4DE5-9C2F-D0F746F8248C}" type="presOf" srcId="{3388F912-2157-4F57-9A30-25FF6A671CC8}" destId="{FDB1E18D-52CD-4C20-8184-B7D0B3BE4265}" srcOrd="0" destOrd="0" presId="urn:microsoft.com/office/officeart/2005/8/layout/process5"/>
    <dgm:cxn modelId="{F68F89A1-5C2C-42E9-891B-3270C2BDDB11}" type="presOf" srcId="{400FAB38-F2C2-4AA1-BE57-CA79A9AB11D6}" destId="{DCA30351-E2A1-4955-89A5-C456B0FBB09F}" srcOrd="0" destOrd="0" presId="urn:microsoft.com/office/officeart/2005/8/layout/process5"/>
    <dgm:cxn modelId="{6A563AAC-FF30-4DE6-B871-5FB18304F87C}" type="presOf" srcId="{192D9354-F304-4128-BC21-FCC3734EB3BB}" destId="{91C418CC-82A3-4ACE-97EF-3647697D9FB6}" srcOrd="0" destOrd="0" presId="urn:microsoft.com/office/officeart/2005/8/layout/process5"/>
    <dgm:cxn modelId="{662DF8BD-3C0A-44DB-AB94-7E8BAD0B8184}" srcId="{400FAB38-F2C2-4AA1-BE57-CA79A9AB11D6}" destId="{538AD90A-7D78-4E61-BBD4-6CBB183F11BD}" srcOrd="1" destOrd="0" parTransId="{6916ECAA-6656-4F32-91B1-89C92A6A75BB}" sibTransId="{C9BAE843-840B-4165-B1C5-2523B4FF6C6C}"/>
    <dgm:cxn modelId="{A5DC6CC5-A64C-4D78-98B4-D496C9B3EB2A}" type="presOf" srcId="{538AD90A-7D78-4E61-BBD4-6CBB183F11BD}" destId="{482BF09D-DDE7-4F23-9AC1-9BF2CBC7E101}" srcOrd="0" destOrd="0" presId="urn:microsoft.com/office/officeart/2005/8/layout/process5"/>
    <dgm:cxn modelId="{773A11C6-C10F-44DD-BC39-26B3452E7A70}" type="presOf" srcId="{C9A5A1A4-D461-4C30-90C8-F8DF9256BCB0}" destId="{C9E73E7C-33B6-44F2-9EE5-85D75C6915B2}" srcOrd="0" destOrd="0" presId="urn:microsoft.com/office/officeart/2005/8/layout/process5"/>
    <dgm:cxn modelId="{157EE6CC-AAF2-435D-9390-4AC72C6B2F54}" type="presOf" srcId="{E1F72931-6EA5-4B0A-B572-A0AE4F4A8615}" destId="{7467F7A4-050D-4822-8F5D-57232D62C28C}" srcOrd="1" destOrd="0" presId="urn:microsoft.com/office/officeart/2005/8/layout/process5"/>
    <dgm:cxn modelId="{15E251CF-7E05-4FA8-97A9-A02DACCAB5D1}" srcId="{400FAB38-F2C2-4AA1-BE57-CA79A9AB11D6}" destId="{192D9354-F304-4128-BC21-FCC3734EB3BB}" srcOrd="3" destOrd="0" parTransId="{01EBC5B2-53F9-434C-A35A-9D2411F8D4DF}" sibTransId="{C9A5A1A4-D461-4C30-90C8-F8DF9256BCB0}"/>
    <dgm:cxn modelId="{3FDE31D3-A783-4C3F-B0B5-836C1277B2A6}" type="presOf" srcId="{AEF82177-E6DB-4D2A-8EE8-0CAD136D9AAD}" destId="{01320454-1E1F-491A-BE3D-FE6193A1E7FB}" srcOrd="0" destOrd="0" presId="urn:microsoft.com/office/officeart/2005/8/layout/process5"/>
    <dgm:cxn modelId="{F0FFE3D4-2BDC-44BF-A912-BDB3FED159F8}" srcId="{400FAB38-F2C2-4AA1-BE57-CA79A9AB11D6}" destId="{9D256819-2904-413C-8840-A844E044408E}" srcOrd="6" destOrd="0" parTransId="{E5FC0812-8FEB-4AB0-8DD1-D05260559BC8}" sibTransId="{411B8C99-241C-44FC-9BE4-F8FF38A0D305}"/>
    <dgm:cxn modelId="{FEBA75D7-5233-43D4-9741-A2CCEB7A5AA1}" srcId="{400FAB38-F2C2-4AA1-BE57-CA79A9AB11D6}" destId="{3388F912-2157-4F57-9A30-25FF6A671CC8}" srcOrd="5" destOrd="0" parTransId="{7E9BFE6B-0427-41DE-906A-4A251A6DDE19}" sibTransId="{E1F72931-6EA5-4B0A-B572-A0AE4F4A8615}"/>
    <dgm:cxn modelId="{DA4B6CDA-7986-4B72-9E9A-2B8AD7613E98}" srcId="{400FAB38-F2C2-4AA1-BE57-CA79A9AB11D6}" destId="{AEF82177-E6DB-4D2A-8EE8-0CAD136D9AAD}" srcOrd="0" destOrd="0" parTransId="{5B7960BC-B3ED-42F2-B8C7-145164AD0BF8}" sibTransId="{087CF4E4-B7B5-4A8F-94E9-295AC0B72860}"/>
    <dgm:cxn modelId="{E553C5E3-E9C8-4536-98F7-D20FCD5C40B1}" type="presOf" srcId="{F846F60F-590A-41D9-B78B-71D8CB3EFC2F}" destId="{CE5DAD68-8545-4406-B1FB-9826C6042559}" srcOrd="1" destOrd="0" presId="urn:microsoft.com/office/officeart/2005/8/layout/process5"/>
    <dgm:cxn modelId="{002B28E8-EF41-4EFF-8ADF-8821309D7782}" type="presOf" srcId="{9D256819-2904-413C-8840-A844E044408E}" destId="{D95951E9-250B-4105-AA7C-E90AA0B28E5D}" srcOrd="0" destOrd="0" presId="urn:microsoft.com/office/officeart/2005/8/layout/process5"/>
    <dgm:cxn modelId="{C9E105F7-4BC9-42DD-BCF0-99C002670D5F}" type="presOf" srcId="{E1F72931-6EA5-4B0A-B572-A0AE4F4A8615}" destId="{E863AF49-99DC-4710-9B7B-0B356A8B88B1}" srcOrd="0" destOrd="0" presId="urn:microsoft.com/office/officeart/2005/8/layout/process5"/>
    <dgm:cxn modelId="{9D29ABFF-F9BB-41E5-AD8F-938AB071877F}" type="presOf" srcId="{F846F60F-590A-41D9-B78B-71D8CB3EFC2F}" destId="{781A23F9-FDC4-4CE2-B355-E405564A071B}" srcOrd="0" destOrd="0" presId="urn:microsoft.com/office/officeart/2005/8/layout/process5"/>
    <dgm:cxn modelId="{5DBE89BC-F13E-4568-9BF3-DA7B7BA5FBE9}" type="presParOf" srcId="{DCA30351-E2A1-4955-89A5-C456B0FBB09F}" destId="{01320454-1E1F-491A-BE3D-FE6193A1E7FB}" srcOrd="0" destOrd="0" presId="urn:microsoft.com/office/officeart/2005/8/layout/process5"/>
    <dgm:cxn modelId="{58B82166-19AE-4F39-99CA-87A35682600F}" type="presParOf" srcId="{DCA30351-E2A1-4955-89A5-C456B0FBB09F}" destId="{CD86F80E-326A-4EF9-836E-C93087030CB0}" srcOrd="1" destOrd="0" presId="urn:microsoft.com/office/officeart/2005/8/layout/process5"/>
    <dgm:cxn modelId="{DA60E11B-B23D-48FC-A549-A148358717CA}" type="presParOf" srcId="{CD86F80E-326A-4EF9-836E-C93087030CB0}" destId="{C6D0160A-5A2B-4AE4-B7FB-37548D67FD83}" srcOrd="0" destOrd="0" presId="urn:microsoft.com/office/officeart/2005/8/layout/process5"/>
    <dgm:cxn modelId="{DEA481E1-1F0C-48BA-8AA1-D3030E62997E}" type="presParOf" srcId="{DCA30351-E2A1-4955-89A5-C456B0FBB09F}" destId="{482BF09D-DDE7-4F23-9AC1-9BF2CBC7E101}" srcOrd="2" destOrd="0" presId="urn:microsoft.com/office/officeart/2005/8/layout/process5"/>
    <dgm:cxn modelId="{2E03C9AC-CFE5-4745-97D3-72AB0350F0A2}" type="presParOf" srcId="{DCA30351-E2A1-4955-89A5-C456B0FBB09F}" destId="{A5AD2630-F95B-4BE4-AFF6-039A97C295CA}" srcOrd="3" destOrd="0" presId="urn:microsoft.com/office/officeart/2005/8/layout/process5"/>
    <dgm:cxn modelId="{0ADE37FE-825F-434B-ACF5-9D6AA61446EB}" type="presParOf" srcId="{A5AD2630-F95B-4BE4-AFF6-039A97C295CA}" destId="{7A02C788-7136-414D-B96D-7F9C5B05D2C1}" srcOrd="0" destOrd="0" presId="urn:microsoft.com/office/officeart/2005/8/layout/process5"/>
    <dgm:cxn modelId="{6EE83A95-505C-4F24-9606-09682D6BFDDD}" type="presParOf" srcId="{DCA30351-E2A1-4955-89A5-C456B0FBB09F}" destId="{4EE1BFB2-D62B-4321-9151-D5CE3C5D185E}" srcOrd="4" destOrd="0" presId="urn:microsoft.com/office/officeart/2005/8/layout/process5"/>
    <dgm:cxn modelId="{5BD6E11B-45CD-4A9B-9682-7CD2CC25408C}" type="presParOf" srcId="{DCA30351-E2A1-4955-89A5-C456B0FBB09F}" destId="{781A23F9-FDC4-4CE2-B355-E405564A071B}" srcOrd="5" destOrd="0" presId="urn:microsoft.com/office/officeart/2005/8/layout/process5"/>
    <dgm:cxn modelId="{D11FD532-7F74-4D5F-A186-87862ADBDE6E}" type="presParOf" srcId="{781A23F9-FDC4-4CE2-B355-E405564A071B}" destId="{CE5DAD68-8545-4406-B1FB-9826C6042559}" srcOrd="0" destOrd="0" presId="urn:microsoft.com/office/officeart/2005/8/layout/process5"/>
    <dgm:cxn modelId="{130C1DEB-C3C4-4BC2-BAF8-A5017E399522}" type="presParOf" srcId="{DCA30351-E2A1-4955-89A5-C456B0FBB09F}" destId="{91C418CC-82A3-4ACE-97EF-3647697D9FB6}" srcOrd="6" destOrd="0" presId="urn:microsoft.com/office/officeart/2005/8/layout/process5"/>
    <dgm:cxn modelId="{CA36F67A-0E3F-462B-B02C-A6345093AEA8}" type="presParOf" srcId="{DCA30351-E2A1-4955-89A5-C456B0FBB09F}" destId="{C9E73E7C-33B6-44F2-9EE5-85D75C6915B2}" srcOrd="7" destOrd="0" presId="urn:microsoft.com/office/officeart/2005/8/layout/process5"/>
    <dgm:cxn modelId="{87F40FCB-13E2-4D4F-98AE-6269E422115B}" type="presParOf" srcId="{C9E73E7C-33B6-44F2-9EE5-85D75C6915B2}" destId="{4C385A27-F3A8-4B80-931A-A09933DFF3AB}" srcOrd="0" destOrd="0" presId="urn:microsoft.com/office/officeart/2005/8/layout/process5"/>
    <dgm:cxn modelId="{F1B6D45B-13FC-4666-B5F4-694479D6773F}" type="presParOf" srcId="{DCA30351-E2A1-4955-89A5-C456B0FBB09F}" destId="{AE7B6062-424D-4711-81D6-0B9346C533B4}" srcOrd="8" destOrd="0" presId="urn:microsoft.com/office/officeart/2005/8/layout/process5"/>
    <dgm:cxn modelId="{489F9302-55C3-420A-8AFB-D9B72A406122}" type="presParOf" srcId="{DCA30351-E2A1-4955-89A5-C456B0FBB09F}" destId="{1BEDDAA9-D4FC-4150-97E4-DE3CB1680F54}" srcOrd="9" destOrd="0" presId="urn:microsoft.com/office/officeart/2005/8/layout/process5"/>
    <dgm:cxn modelId="{4AB2C0F9-DB48-4739-BE40-83972F3E1CD5}" type="presParOf" srcId="{1BEDDAA9-D4FC-4150-97E4-DE3CB1680F54}" destId="{03C652F6-76FA-4A9C-83F0-FF2BC79A0B41}" srcOrd="0" destOrd="0" presId="urn:microsoft.com/office/officeart/2005/8/layout/process5"/>
    <dgm:cxn modelId="{030F0176-7C62-412D-8B8A-F95C4F1F4EF3}" type="presParOf" srcId="{DCA30351-E2A1-4955-89A5-C456B0FBB09F}" destId="{FDB1E18D-52CD-4C20-8184-B7D0B3BE4265}" srcOrd="10" destOrd="0" presId="urn:microsoft.com/office/officeart/2005/8/layout/process5"/>
    <dgm:cxn modelId="{623D313F-5A78-4ED2-82DA-66D1DC5B9843}" type="presParOf" srcId="{DCA30351-E2A1-4955-89A5-C456B0FBB09F}" destId="{E863AF49-99DC-4710-9B7B-0B356A8B88B1}" srcOrd="11" destOrd="0" presId="urn:microsoft.com/office/officeart/2005/8/layout/process5"/>
    <dgm:cxn modelId="{6847AE37-4987-4E62-AEA7-995DEB2E0468}" type="presParOf" srcId="{E863AF49-99DC-4710-9B7B-0B356A8B88B1}" destId="{7467F7A4-050D-4822-8F5D-57232D62C28C}" srcOrd="0" destOrd="0" presId="urn:microsoft.com/office/officeart/2005/8/layout/process5"/>
    <dgm:cxn modelId="{7747273C-E530-468E-8D2F-004D1D79CB30}" type="presParOf" srcId="{DCA30351-E2A1-4955-89A5-C456B0FBB09F}" destId="{D95951E9-250B-4105-AA7C-E90AA0B28E5D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20454-1E1F-491A-BE3D-FE6193A1E7FB}">
      <dsp:nvSpPr>
        <dsp:cNvPr id="0" name=""/>
        <dsp:cNvSpPr/>
      </dsp:nvSpPr>
      <dsp:spPr>
        <a:xfrm>
          <a:off x="95701" y="1726"/>
          <a:ext cx="1936576" cy="1161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Exported raw data from our source and converted to csv file</a:t>
          </a:r>
        </a:p>
      </dsp:txBody>
      <dsp:txXfrm>
        <a:off x="129733" y="35758"/>
        <a:ext cx="1868512" cy="1093881"/>
      </dsp:txXfrm>
    </dsp:sp>
    <dsp:sp modelId="{CD86F80E-326A-4EF9-836E-C93087030CB0}">
      <dsp:nvSpPr>
        <dsp:cNvPr id="0" name=""/>
        <dsp:cNvSpPr/>
      </dsp:nvSpPr>
      <dsp:spPr>
        <a:xfrm>
          <a:off x="2202696" y="342563"/>
          <a:ext cx="410554" cy="4802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202696" y="438617"/>
        <a:ext cx="287388" cy="288162"/>
      </dsp:txXfrm>
    </dsp:sp>
    <dsp:sp modelId="{482BF09D-DDE7-4F23-9AC1-9BF2CBC7E101}">
      <dsp:nvSpPr>
        <dsp:cNvPr id="0" name=""/>
        <dsp:cNvSpPr/>
      </dsp:nvSpPr>
      <dsp:spPr>
        <a:xfrm>
          <a:off x="2806908" y="1726"/>
          <a:ext cx="1936576" cy="1161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725315"/>
                <a:satOff val="7643"/>
                <a:lumOff val="-281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725315"/>
                <a:satOff val="7643"/>
                <a:lumOff val="-281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725315"/>
                <a:satOff val="7643"/>
                <a:lumOff val="-281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 Jupyter, initial clean up included removing columns we wouldn’t be using (ex: dropna)</a:t>
          </a:r>
        </a:p>
      </dsp:txBody>
      <dsp:txXfrm>
        <a:off x="2840940" y="35758"/>
        <a:ext cx="1868512" cy="1093881"/>
      </dsp:txXfrm>
    </dsp:sp>
    <dsp:sp modelId="{A5AD2630-F95B-4BE4-AFF6-039A97C295CA}">
      <dsp:nvSpPr>
        <dsp:cNvPr id="0" name=""/>
        <dsp:cNvSpPr/>
      </dsp:nvSpPr>
      <dsp:spPr>
        <a:xfrm>
          <a:off x="4913903" y="342563"/>
          <a:ext cx="410554" cy="4802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913903" y="438617"/>
        <a:ext cx="287388" cy="288162"/>
      </dsp:txXfrm>
    </dsp:sp>
    <dsp:sp modelId="{4EE1BFB2-D62B-4321-9151-D5CE3C5D185E}">
      <dsp:nvSpPr>
        <dsp:cNvPr id="0" name=""/>
        <dsp:cNvSpPr/>
      </dsp:nvSpPr>
      <dsp:spPr>
        <a:xfrm>
          <a:off x="5518115" y="1726"/>
          <a:ext cx="1936576" cy="1161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Import pandas, matplotlib, datetime</a:t>
          </a:r>
        </a:p>
      </dsp:txBody>
      <dsp:txXfrm>
        <a:off x="5552147" y="35758"/>
        <a:ext cx="1868512" cy="1093881"/>
      </dsp:txXfrm>
    </dsp:sp>
    <dsp:sp modelId="{781A23F9-FDC4-4CE2-B355-E405564A071B}">
      <dsp:nvSpPr>
        <dsp:cNvPr id="0" name=""/>
        <dsp:cNvSpPr/>
      </dsp:nvSpPr>
      <dsp:spPr>
        <a:xfrm>
          <a:off x="7625110" y="342563"/>
          <a:ext cx="410554" cy="4802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625110" y="438617"/>
        <a:ext cx="287388" cy="288162"/>
      </dsp:txXfrm>
    </dsp:sp>
    <dsp:sp modelId="{91C418CC-82A3-4ACE-97EF-3647697D9FB6}">
      <dsp:nvSpPr>
        <dsp:cNvPr id="0" name=""/>
        <dsp:cNvSpPr/>
      </dsp:nvSpPr>
      <dsp:spPr>
        <a:xfrm>
          <a:off x="8229322" y="1726"/>
          <a:ext cx="1936576" cy="1161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Used pandas to create a new data frame with only the fields we wanted</a:t>
          </a:r>
        </a:p>
      </dsp:txBody>
      <dsp:txXfrm>
        <a:off x="8263354" y="35758"/>
        <a:ext cx="1868512" cy="1093881"/>
      </dsp:txXfrm>
    </dsp:sp>
    <dsp:sp modelId="{C9E73E7C-33B6-44F2-9EE5-85D75C6915B2}">
      <dsp:nvSpPr>
        <dsp:cNvPr id="0" name=""/>
        <dsp:cNvSpPr/>
      </dsp:nvSpPr>
      <dsp:spPr>
        <a:xfrm rot="5400000">
          <a:off x="8992333" y="1299232"/>
          <a:ext cx="410554" cy="4802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9053529" y="1334090"/>
        <a:ext cx="288162" cy="287388"/>
      </dsp:txXfrm>
    </dsp:sp>
    <dsp:sp modelId="{AE7B6062-424D-4711-81D6-0B9346C533B4}">
      <dsp:nvSpPr>
        <dsp:cNvPr id="0" name=""/>
        <dsp:cNvSpPr/>
      </dsp:nvSpPr>
      <dsp:spPr>
        <a:xfrm>
          <a:off x="8229322" y="1938302"/>
          <a:ext cx="1936576" cy="1161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Reviewed overall totals and summary statistics like max, min, total</a:t>
          </a:r>
        </a:p>
      </dsp:txBody>
      <dsp:txXfrm>
        <a:off x="8263354" y="1972334"/>
        <a:ext cx="1868512" cy="1093881"/>
      </dsp:txXfrm>
    </dsp:sp>
    <dsp:sp modelId="{1BEDDAA9-D4FC-4150-97E4-DE3CB1680F54}">
      <dsp:nvSpPr>
        <dsp:cNvPr id="0" name=""/>
        <dsp:cNvSpPr/>
      </dsp:nvSpPr>
      <dsp:spPr>
        <a:xfrm rot="10800000">
          <a:off x="7648349" y="2279140"/>
          <a:ext cx="410554" cy="4802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7771515" y="2375194"/>
        <a:ext cx="287388" cy="288162"/>
      </dsp:txXfrm>
    </dsp:sp>
    <dsp:sp modelId="{FDB1E18D-52CD-4C20-8184-B7D0B3BE4265}">
      <dsp:nvSpPr>
        <dsp:cNvPr id="0" name=""/>
        <dsp:cNvSpPr/>
      </dsp:nvSpPr>
      <dsp:spPr>
        <a:xfrm>
          <a:off x="5518115" y="1938302"/>
          <a:ext cx="1936576" cy="1161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626573"/>
                <a:satOff val="38216"/>
                <a:lumOff val="-1405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626573"/>
                <a:satOff val="38216"/>
                <a:lumOff val="-1405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626573"/>
                <a:satOff val="38216"/>
                <a:lumOff val="-1405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Used matplotlib to create graphs on the questions we wanted to explore further</a:t>
          </a:r>
        </a:p>
      </dsp:txBody>
      <dsp:txXfrm>
        <a:off x="5552147" y="1972334"/>
        <a:ext cx="1868512" cy="1093881"/>
      </dsp:txXfrm>
    </dsp:sp>
    <dsp:sp modelId="{E863AF49-99DC-4710-9B7B-0B356A8B88B1}">
      <dsp:nvSpPr>
        <dsp:cNvPr id="0" name=""/>
        <dsp:cNvSpPr/>
      </dsp:nvSpPr>
      <dsp:spPr>
        <a:xfrm rot="10800000">
          <a:off x="4937142" y="2279140"/>
          <a:ext cx="410554" cy="4802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060308" y="2375194"/>
        <a:ext cx="287388" cy="288162"/>
      </dsp:txXfrm>
    </dsp:sp>
    <dsp:sp modelId="{D95951E9-250B-4105-AA7C-E90AA0B28E5D}">
      <dsp:nvSpPr>
        <dsp:cNvPr id="0" name=""/>
        <dsp:cNvSpPr/>
      </dsp:nvSpPr>
      <dsp:spPr>
        <a:xfrm>
          <a:off x="2806908" y="1938302"/>
          <a:ext cx="1936576" cy="1161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Re-edited graphs after initial review of graphs for better presentation</a:t>
          </a:r>
        </a:p>
      </dsp:txBody>
      <dsp:txXfrm>
        <a:off x="2840940" y="1972334"/>
        <a:ext cx="1868512" cy="1093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7BB58-86F2-4541-B237-303B8492A54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5C203-9D0E-455B-864B-F57809F8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C203-9D0E-455B-864B-F57809F85D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2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C203-9D0E-455B-864B-F57809F85D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09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C203-9D0E-455B-864B-F57809F85D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C203-9D0E-455B-864B-F57809F85D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5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C203-9D0E-455B-864B-F57809F85D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C203-9D0E-455B-864B-F57809F85D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3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C203-9D0E-455B-864B-F57809F85D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35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</a:t>
            </a:r>
          </a:p>
          <a:p>
            <a:r>
              <a:rPr lang="en-US" dirty="0"/>
              <a:t>What would you research next, if you had two more weeks?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C203-9D0E-455B-864B-F57809F85D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A2E620-1D02-465F-BAA4-EF9F0E4C7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7" b="65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B13A55-4694-4B6D-AC96-849115C7F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280528"/>
            <a:ext cx="8991600" cy="752136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Gun Violence in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B02A9-3F07-41D0-83B5-208FA4E03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836" y="4388170"/>
            <a:ext cx="7256328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FFFFFF"/>
                </a:solidFill>
              </a:rPr>
              <a:t>Amgad</a:t>
            </a:r>
            <a:r>
              <a:rPr lang="en-US" b="1" dirty="0">
                <a:solidFill>
                  <a:srgbClr val="FFFFFF"/>
                </a:solidFill>
              </a:rPr>
              <a:t> Farah, Muhammad Faisal Shabbir, Alicia Saracina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</a:rPr>
              <a:t>GW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000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63D9F2-4AC6-4F2C-A4BF-12A99C95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Data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9087D-D008-4EB5-AF68-8CC9618CE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800" kern="1200" cap="all" spc="100">
                <a:latin typeface="+mn-lt"/>
                <a:ea typeface="+mn-ea"/>
                <a:cs typeface="+mn-cs"/>
              </a:rPr>
              <a:t>At what time of year is gun violence the highest?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3BF967-8BD4-4E9F-8725-88D1B4B5E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185799"/>
            <a:ext cx="6257544" cy="41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8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0F0A76-CCA8-418C-BEF4-FDFE9423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dirty="0"/>
              <a:t>Data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032CFA-F658-4EC3-8C6F-09DE00729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925068"/>
            <a:ext cx="6257544" cy="469315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D03B0F-974F-4582-BA53-782901B69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2945" y="4485046"/>
            <a:ext cx="3108403" cy="960286"/>
          </a:xfrm>
        </p:spPr>
        <p:txBody>
          <a:bodyPr/>
          <a:lstStyle/>
          <a:p>
            <a:pPr lvl="0">
              <a:buClr>
                <a:srgbClr val="9BAFB5"/>
              </a:buClr>
            </a:pPr>
            <a:r>
              <a:rPr lang="en-US" sz="1800" cap="all" spc="100"/>
              <a:t>How many guns were used?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6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286-3F61-4426-ADB1-2B7B6931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350E7-9D43-40C3-91CF-3321C2E1A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Did not expect Illinois to be the top state</a:t>
            </a:r>
          </a:p>
          <a:p>
            <a:r>
              <a:rPr lang="en-US" dirty="0"/>
              <a:t>Did not expect Washington to be second highest city </a:t>
            </a:r>
          </a:p>
          <a:p>
            <a:r>
              <a:rPr lang="en-US" dirty="0"/>
              <a:t>Surprised by the high number of guns used in some incidents (up to 49 in one instance)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1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70F9-A731-4A22-B225-05BDE69A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6531-9109-48B7-8803-A3C4602D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Size and scope of data; graphs were difficult to construct</a:t>
            </a:r>
          </a:p>
          <a:p>
            <a:r>
              <a:rPr lang="en-US" dirty="0"/>
              <a:t>Additional Questions</a:t>
            </a:r>
          </a:p>
          <a:p>
            <a:pPr lvl="1"/>
            <a:r>
              <a:rPr lang="en-US" dirty="0"/>
              <a:t>Population analysis</a:t>
            </a:r>
          </a:p>
          <a:p>
            <a:pPr lvl="1"/>
            <a:r>
              <a:rPr lang="en-US" dirty="0"/>
              <a:t>Multi-year analysis</a:t>
            </a:r>
          </a:p>
          <a:p>
            <a:pPr lvl="1"/>
            <a:r>
              <a:rPr lang="en-US" dirty="0"/>
              <a:t>Comparison of gun laws </a:t>
            </a:r>
          </a:p>
          <a:p>
            <a:pPr lvl="1"/>
            <a:r>
              <a:rPr lang="en-US" dirty="0"/>
              <a:t>Analysis of other fields (gender, whether gun was procured illegally or legally)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8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6DA1-CDDD-4854-AFA5-07B22A02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586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A939-CEDC-45D5-B37C-8AD86C89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3ACA0-333D-45D0-95A1-825D034BB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6058" y="2667785"/>
            <a:ext cx="4637626" cy="34775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Core message/hypothesis: </a:t>
            </a:r>
          </a:p>
          <a:p>
            <a:pPr lvl="1"/>
            <a:r>
              <a:rPr lang="en-US" dirty="0"/>
              <a:t>Gun violence will vary by region and there is no correlation with time of the year</a:t>
            </a:r>
          </a:p>
          <a:p>
            <a:pPr marL="228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Questions: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In which state is gun violence the highest?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In which city is gun violence the highest?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Does gun violence rise during different times of the year?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How many guns are used per incident?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ABE68-F9C8-45F7-98A0-2694AD24B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2591" y="2667785"/>
            <a:ext cx="4635972" cy="34775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Purpose:</a:t>
            </a:r>
          </a:p>
          <a:p>
            <a:pPr lvl="1"/>
            <a:r>
              <a:rPr lang="en-US" dirty="0"/>
              <a:t>Recent school shootings prompted us to better understand gun violence in the US.</a:t>
            </a:r>
          </a:p>
          <a:p>
            <a:pPr marL="228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Findings:</a:t>
            </a:r>
          </a:p>
          <a:p>
            <a:pPr lvl="1"/>
            <a:r>
              <a:rPr lang="en-US" dirty="0"/>
              <a:t>Chicago, Illinois has highest rates</a:t>
            </a:r>
          </a:p>
          <a:p>
            <a:pPr lvl="1"/>
            <a:r>
              <a:rPr lang="en-US" dirty="0"/>
              <a:t>Washington is second highest city</a:t>
            </a:r>
          </a:p>
          <a:p>
            <a:pPr lvl="1"/>
            <a:r>
              <a:rPr lang="en-US" dirty="0"/>
              <a:t>Enter MONTH result here</a:t>
            </a:r>
          </a:p>
          <a:p>
            <a:pPr lvl="1"/>
            <a:r>
              <a:rPr lang="en-US" dirty="0"/>
              <a:t>Majority of incidents involve one gun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1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3060-6014-410B-A18A-B3746B24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Questions &amp;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1408-62DC-4CDE-B359-B6706246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In which states and cities is gun violence the highest?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Does gun violence rise during different times of the year?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How many guns are involved per incident?</a:t>
            </a:r>
          </a:p>
          <a:p>
            <a:r>
              <a:rPr lang="en-US">
                <a:solidFill>
                  <a:schemeClr val="bg1"/>
                </a:solidFill>
              </a:rPr>
              <a:t>Sources: 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https://www.kaggle.com/jameslko/gun-violence-data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The data set is downloaded from gunviolencearchive.org, a non-profit dedicated to providing public data on gun violence.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38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6CBC-EFA5-417D-9D71-450B0C3C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Data cleanup &amp; exploration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F0E8FB-C430-490A-B0D9-D38A4E550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22630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10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EA6A6FA-DFBD-4BD0-A680-96DE80C9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Data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9087D-D008-4EB5-AF68-8CC9618CE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800" kern="1200" cap="all" spc="100">
                <a:latin typeface="+mn-lt"/>
                <a:ea typeface="+mn-ea"/>
                <a:cs typeface="+mn-cs"/>
              </a:rPr>
              <a:t>Where is gun violence occurring?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D8CD5E-6F52-4467-BFB3-913E9FFBD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817" b="6542"/>
          <a:stretch/>
        </p:blipFill>
        <p:spPr>
          <a:xfrm>
            <a:off x="5294376" y="1511721"/>
            <a:ext cx="6257544" cy="35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54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6837A9-84A7-4886-8265-308C1037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F923A4-0743-4FD5-9E31-E0860D8C6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which state is gun violence the highest?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97E235-C2A2-4227-8BBC-F26F65D4B2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94376" y="925068"/>
            <a:ext cx="6257544" cy="46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4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63D9F2-4AC6-4F2C-A4BF-12A99C95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Data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9087D-D008-4EB5-AF68-8CC9618CE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800" cap="all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which state is gun violence the highest?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4CB10D-A622-4219-8924-7919CF652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080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4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63D9F2-4AC6-4F2C-A4BF-12A99C95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Data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9087D-D008-4EB5-AF68-8CC9618CE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9BAFB5"/>
              </a:buClr>
            </a:pPr>
            <a:r>
              <a:rPr lang="en-US" sz="1800" cap="all" spc="100" dirty="0"/>
              <a:t>In which CITY is gun violence the highest?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AA2104E-7A6D-4683-B729-EABD132B1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925068"/>
            <a:ext cx="6257544" cy="46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4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63D9F2-4AC6-4F2C-A4BF-12A99C95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Data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9087D-D008-4EB5-AF68-8CC9618CE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800" cap="all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which city is gun violence the highest?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FC19E4-A731-4CCB-BE4F-5C184A23F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080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880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323</TotalTime>
  <Words>574</Words>
  <Application>Microsoft Office PowerPoint</Application>
  <PresentationFormat>Widescreen</PresentationFormat>
  <Paragraphs>81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Gun Violence in USA</vt:lpstr>
      <vt:lpstr>Motivation &amp; Summary</vt:lpstr>
      <vt:lpstr>Questions &amp; Data</vt:lpstr>
      <vt:lpstr>Data cleanup &amp; exploration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Violence in USA</dc:title>
  <dc:creator>Alicia Saracina</dc:creator>
  <cp:lastModifiedBy>Alicia Saracina</cp:lastModifiedBy>
  <cp:revision>37</cp:revision>
  <dcterms:created xsi:type="dcterms:W3CDTF">2018-07-16T22:54:08Z</dcterms:created>
  <dcterms:modified xsi:type="dcterms:W3CDTF">2018-07-19T01:17:07Z</dcterms:modified>
</cp:coreProperties>
</file>