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4CE"/>
    <a:srgbClr val="0E4180"/>
    <a:srgbClr val="158390"/>
    <a:srgbClr val="0B2D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4995"/>
    <p:restoredTop sz="94660"/>
  </p:normalViewPr>
  <p:slideViewPr>
    <p:cSldViewPr snapToGrid="0">
      <p:cViewPr varScale="1">
        <p:scale>
          <a:sx d="100" n="79"/>
          <a:sy d="100" n="79"/>
        </p:scale>
        <p:origin x="130" y="67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Relationship Id="rId2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E201-739D-4B47-81C2-75A0B6877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11975"/>
            <a:ext cx="8053755" cy="2939683"/>
          </a:xfrm>
        </p:spPr>
        <p:txBody>
          <a:bodyPr anchor="b"/>
          <a:lstStyle>
            <a:lvl1pPr algn="l">
              <a:defRPr sz="6000">
                <a:solidFill>
                  <a:srgbClr val="0E4180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C13BA-8C56-4B0E-91F7-6FADFCE5D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6055"/>
            <a:ext cx="7989277" cy="463772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rgbClr val="00B4CE"/>
                </a:solidFill>
                <a:latin typeface="Montserrat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C88BC4-E018-40C1-8693-5F027987305F}"/>
              </a:ext>
            </a:extLst>
          </p:cNvPr>
          <p:cNvSpPr/>
          <p:nvPr userDrawn="1"/>
        </p:nvSpPr>
        <p:spPr>
          <a:xfrm>
            <a:off x="10884877" y="0"/>
            <a:ext cx="1307123" cy="3429000"/>
          </a:xfrm>
          <a:prstGeom prst="rect">
            <a:avLst/>
          </a:prstGeom>
          <a:solidFill>
            <a:srgbClr val="0E4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209124-8351-495B-8C0B-246B7E4542C0}"/>
              </a:ext>
            </a:extLst>
          </p:cNvPr>
          <p:cNvSpPr/>
          <p:nvPr userDrawn="1"/>
        </p:nvSpPr>
        <p:spPr>
          <a:xfrm>
            <a:off x="9577754" y="3429000"/>
            <a:ext cx="1307123" cy="3429000"/>
          </a:xfrm>
          <a:prstGeom prst="rect">
            <a:avLst/>
          </a:prstGeom>
          <a:solidFill>
            <a:srgbClr val="00B4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29E449-B5C5-4CA2-AC4E-D6BAD03628C8}"/>
              </a:ext>
            </a:extLst>
          </p:cNvPr>
          <p:cNvSpPr txBox="1"/>
          <p:nvPr userDrawn="1"/>
        </p:nvSpPr>
        <p:spPr>
          <a:xfrm>
            <a:off x="838200" y="635635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03F4F4C-BDEC-4AEE-A9F4-F4A30B784AE5}" type="datetime4">
              <a:rPr lang="en-US" sz="1400" smtClean="0">
                <a:latin typeface="Montserrat" panose="00000500000000000000" pitchFamily="2" charset="0"/>
              </a:rPr>
              <a:t>November 9, 2023</a:t>
            </a:fld>
            <a:endParaRPr lang="en-ID" sz="1400" dirty="0">
              <a:latin typeface="Montserrat" panose="00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D3ACA9-2C44-4566-98CE-3772183625F6}"/>
              </a:ext>
            </a:extLst>
          </p:cNvPr>
          <p:cNvSpPr txBox="1"/>
          <p:nvPr userDrawn="1"/>
        </p:nvSpPr>
        <p:spPr>
          <a:xfrm>
            <a:off x="8610600" y="635635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9C70C2A-6C46-47D5-8885-04657964A136}" type="slidenum">
              <a:rPr lang="en-ID" sz="1400" smtClean="0">
                <a:latin typeface="Montserrat" panose="00000500000000000000" pitchFamily="2" charset="0"/>
              </a:rPr>
              <a:pPr algn="r"/>
              <a:t>‹#›</a:t>
            </a:fld>
            <a:endParaRPr lang="en-ID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13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8590-CD23-4F3C-9631-6D77D80F7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EB922-C035-41B0-B545-8538905CD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A64F3-345C-4DB6-9696-D9B1DFDF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7F6E-048B-44D8-8DDC-4D4D23A9F837}" type="datetimeFigureOut">
              <a:rPr lang="en-ID" smtClean="0"/>
              <a:t>09/11/2023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AC451-2AF5-43CD-9D29-842B74F6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EED1B-CD57-4B30-8018-6F8A2D289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6FA7-169E-419A-967D-C14C5F4BFD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2698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68A2C4-0C63-4D08-8E76-34BD9FB86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270D3-3B0F-49B7-A2E6-684BD96BA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4717F-90E9-46C7-9295-66DEA0679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7F6E-048B-44D8-8DDC-4D4D23A9F837}" type="datetimeFigureOut">
              <a:rPr lang="en-ID" smtClean="0"/>
              <a:t>09/11/2023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1F2F0-6E6B-494A-9990-D94E8DB8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A589A-C40D-448B-BE14-854732A98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6FA7-169E-419A-967D-C14C5F4BFD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465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1E1B-0D77-49FB-B04D-C6C67D3D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B2D39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89D75-4C0A-4DEA-898E-933AE7631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>
                <a:latin typeface="Montserrat" panose="00000500000000000000" pitchFamily="2" charset="0"/>
              </a:defRPr>
            </a:lvl1pPr>
            <a:lvl2pPr algn="just">
              <a:defRPr>
                <a:latin typeface="Montserrat" panose="00000500000000000000" pitchFamily="2" charset="0"/>
              </a:defRPr>
            </a:lvl2pPr>
            <a:lvl3pPr algn="just">
              <a:defRPr>
                <a:latin typeface="Montserrat" panose="00000500000000000000" pitchFamily="2" charset="0"/>
              </a:defRPr>
            </a:lvl3pPr>
            <a:lvl4pPr algn="just">
              <a:defRPr>
                <a:latin typeface="Montserrat" panose="00000500000000000000" pitchFamily="2" charset="0"/>
              </a:defRPr>
            </a:lvl4pPr>
            <a:lvl5pPr algn="just"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CCFEF9-7530-418F-943B-4C9717AC84BA}"/>
              </a:ext>
            </a:extLst>
          </p:cNvPr>
          <p:cNvSpPr/>
          <p:nvPr userDrawn="1"/>
        </p:nvSpPr>
        <p:spPr>
          <a:xfrm>
            <a:off x="1" y="0"/>
            <a:ext cx="342900" cy="3429000"/>
          </a:xfrm>
          <a:prstGeom prst="rect">
            <a:avLst/>
          </a:prstGeom>
          <a:solidFill>
            <a:srgbClr val="0E4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2C6936-9828-4968-8BFC-1A86F3473A22}"/>
              </a:ext>
            </a:extLst>
          </p:cNvPr>
          <p:cNvSpPr/>
          <p:nvPr userDrawn="1"/>
        </p:nvSpPr>
        <p:spPr>
          <a:xfrm>
            <a:off x="342901" y="3429000"/>
            <a:ext cx="342901" cy="3429000"/>
          </a:xfrm>
          <a:prstGeom prst="rect">
            <a:avLst/>
          </a:prstGeom>
          <a:solidFill>
            <a:srgbClr val="00B4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7C2B63-CC1B-401A-875C-95F816037CF4}"/>
              </a:ext>
            </a:extLst>
          </p:cNvPr>
          <p:cNvSpPr txBox="1"/>
          <p:nvPr userDrawn="1"/>
        </p:nvSpPr>
        <p:spPr>
          <a:xfrm>
            <a:off x="838200" y="635635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8DC4901-7136-4844-B321-306DBB297D66}" type="datetime4">
              <a:rPr lang="en-US" sz="1400" smtClean="0">
                <a:latin typeface="Montserrat" panose="00000500000000000000" pitchFamily="2" charset="0"/>
              </a:rPr>
              <a:t>November 9, 2023</a:t>
            </a:fld>
            <a:endParaRPr lang="en-ID" sz="1400" dirty="0">
              <a:latin typeface="Montserrat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ADFE92-6785-42D3-A79A-AC59B295874B}"/>
              </a:ext>
            </a:extLst>
          </p:cNvPr>
          <p:cNvSpPr txBox="1"/>
          <p:nvPr userDrawn="1"/>
        </p:nvSpPr>
        <p:spPr>
          <a:xfrm>
            <a:off x="8610600" y="635635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9C70C2A-6C46-47D5-8885-04657964A136}" type="slidenum">
              <a:rPr lang="en-ID" sz="1400" smtClean="0">
                <a:latin typeface="Montserrat" panose="00000500000000000000" pitchFamily="2" charset="0"/>
              </a:rPr>
              <a:pPr algn="r"/>
              <a:t>‹#›</a:t>
            </a:fld>
            <a:endParaRPr lang="en-ID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5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6ABB2-DCE7-4C4F-A4BE-D6A273215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2579"/>
            <a:ext cx="10515600" cy="1789600"/>
          </a:xfrm>
        </p:spPr>
        <p:txBody>
          <a:bodyPr anchor="b"/>
          <a:lstStyle>
            <a:lvl1pPr algn="ctr">
              <a:defRPr sz="6000">
                <a:solidFill>
                  <a:srgbClr val="0E4180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613C1-D000-4737-B9D9-B746091B4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95843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B4CE"/>
                </a:solidFill>
                <a:latin typeface="Montserrat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FD8DA6-C046-44F5-893C-256EE0F0F715}"/>
              </a:ext>
            </a:extLst>
          </p:cNvPr>
          <p:cNvSpPr/>
          <p:nvPr userDrawn="1"/>
        </p:nvSpPr>
        <p:spPr>
          <a:xfrm>
            <a:off x="11849100" y="-4762"/>
            <a:ext cx="342900" cy="3429000"/>
          </a:xfrm>
          <a:prstGeom prst="rect">
            <a:avLst/>
          </a:prstGeom>
          <a:solidFill>
            <a:srgbClr val="0E4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B94652-064C-4A2A-802F-4F27404D8080}"/>
              </a:ext>
            </a:extLst>
          </p:cNvPr>
          <p:cNvSpPr/>
          <p:nvPr userDrawn="1"/>
        </p:nvSpPr>
        <p:spPr>
          <a:xfrm>
            <a:off x="11849099" y="3424238"/>
            <a:ext cx="342901" cy="3429000"/>
          </a:xfrm>
          <a:prstGeom prst="rect">
            <a:avLst/>
          </a:prstGeom>
          <a:solidFill>
            <a:srgbClr val="00B4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020BD5-94D7-41BD-B34D-576DCB0EF8F5}"/>
              </a:ext>
            </a:extLst>
          </p:cNvPr>
          <p:cNvSpPr txBox="1"/>
          <p:nvPr userDrawn="1"/>
        </p:nvSpPr>
        <p:spPr>
          <a:xfrm>
            <a:off x="838200" y="635635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998EA21-C17A-46CC-B533-9B63AC6E431A}" type="datetime4">
              <a:rPr lang="en-US" sz="1400" smtClean="0">
                <a:latin typeface="Montserrat" panose="00000500000000000000" pitchFamily="2" charset="0"/>
              </a:rPr>
              <a:t>November 9, 2023</a:t>
            </a:fld>
            <a:endParaRPr lang="en-ID" sz="1400" dirty="0">
              <a:latin typeface="Montserrat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DD694A-E6A7-4169-ACF2-AE354F0535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9C70C2A-6C46-47D5-8885-04657964A136}" type="slidenum">
              <a:rPr lang="en-ID" sz="1400" smtClean="0">
                <a:latin typeface="Montserrat" panose="00000500000000000000" pitchFamily="2" charset="0"/>
              </a:rPr>
              <a:pPr algn="r"/>
              <a:t>‹#›</a:t>
            </a:fld>
            <a:endParaRPr lang="en-ID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09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BB1F1-0A6F-41E3-9C24-EC1E76C5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729B-1AB4-47EF-B300-4A66A600E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00B4CE"/>
                </a:solidFill>
                <a:latin typeface="Montserrat" panose="00000500000000000000" pitchFamily="2" charset="0"/>
              </a:defRPr>
            </a:lvl1pPr>
            <a:lvl2pPr algn="ctr">
              <a:defRPr sz="3200">
                <a:solidFill>
                  <a:srgbClr val="00B4CE"/>
                </a:solidFill>
                <a:latin typeface="Montserrat" panose="00000500000000000000" pitchFamily="2" charset="0"/>
              </a:defRPr>
            </a:lvl2pPr>
            <a:lvl3pPr algn="ctr">
              <a:defRPr sz="2800">
                <a:solidFill>
                  <a:srgbClr val="00B4CE"/>
                </a:solidFill>
                <a:latin typeface="Montserrat" panose="00000500000000000000" pitchFamily="2" charset="0"/>
              </a:defRPr>
            </a:lvl3pPr>
            <a:lvl4pPr algn="ctr">
              <a:defRPr sz="2400">
                <a:solidFill>
                  <a:srgbClr val="00B4CE"/>
                </a:solidFill>
                <a:latin typeface="Montserrat" panose="00000500000000000000" pitchFamily="2" charset="0"/>
              </a:defRPr>
            </a:lvl4pPr>
            <a:lvl5pPr algn="ctr">
              <a:defRPr sz="2400">
                <a:solidFill>
                  <a:srgbClr val="00B4CE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C236F-54B4-4379-AA81-9CD04C678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00B4CE"/>
                </a:solidFill>
                <a:latin typeface="Montserrat" panose="00000500000000000000" pitchFamily="2" charset="0"/>
              </a:defRPr>
            </a:lvl1pPr>
            <a:lvl2pPr algn="ctr">
              <a:defRPr sz="3200">
                <a:solidFill>
                  <a:srgbClr val="00B4CE"/>
                </a:solidFill>
                <a:latin typeface="Montserrat" panose="00000500000000000000" pitchFamily="2" charset="0"/>
              </a:defRPr>
            </a:lvl2pPr>
            <a:lvl3pPr algn="ctr">
              <a:defRPr sz="2800">
                <a:solidFill>
                  <a:srgbClr val="00B4CE"/>
                </a:solidFill>
                <a:latin typeface="Montserrat" panose="00000500000000000000" pitchFamily="2" charset="0"/>
              </a:defRPr>
            </a:lvl3pPr>
            <a:lvl4pPr algn="ctr">
              <a:defRPr sz="2400">
                <a:solidFill>
                  <a:srgbClr val="00B4CE"/>
                </a:solidFill>
                <a:latin typeface="Montserrat" panose="00000500000000000000" pitchFamily="2" charset="0"/>
              </a:defRPr>
            </a:lvl4pPr>
            <a:lvl5pPr algn="ctr">
              <a:defRPr sz="2400">
                <a:solidFill>
                  <a:srgbClr val="00B4CE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8ED83B-AB9B-4685-8B9C-FC3C559EBFEC}"/>
              </a:ext>
            </a:extLst>
          </p:cNvPr>
          <p:cNvSpPr txBox="1"/>
          <p:nvPr userDrawn="1"/>
        </p:nvSpPr>
        <p:spPr>
          <a:xfrm>
            <a:off x="838200" y="635635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38BCC5-8E0F-4F1C-A85A-AC88CC072CA2}" type="datetime4">
              <a:rPr lang="en-US" sz="1400" smtClean="0">
                <a:latin typeface="Montserrat" panose="00000500000000000000" pitchFamily="2" charset="0"/>
              </a:rPr>
              <a:t>November 9, 2023</a:t>
            </a:fld>
            <a:endParaRPr lang="en-ID" sz="1400" dirty="0">
              <a:latin typeface="Montserrat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DDFCC4-0F8B-4849-A394-A61E943342E8}"/>
              </a:ext>
            </a:extLst>
          </p:cNvPr>
          <p:cNvSpPr txBox="1"/>
          <p:nvPr userDrawn="1"/>
        </p:nvSpPr>
        <p:spPr>
          <a:xfrm>
            <a:off x="8610600" y="635635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9C70C2A-6C46-47D5-8885-04657964A136}" type="slidenum">
              <a:rPr lang="en-ID" sz="1400" smtClean="0">
                <a:latin typeface="Montserrat" panose="00000500000000000000" pitchFamily="2" charset="0"/>
              </a:rPr>
              <a:pPr algn="r"/>
              <a:t>‹#›</a:t>
            </a:fld>
            <a:endParaRPr lang="en-ID" dirty="0">
              <a:latin typeface="Montserrat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060E5E-FFFA-4554-B4C0-2E2F133D7B04}"/>
              </a:ext>
            </a:extLst>
          </p:cNvPr>
          <p:cNvSpPr/>
          <p:nvPr userDrawn="1"/>
        </p:nvSpPr>
        <p:spPr>
          <a:xfrm rot="16200000">
            <a:off x="2932906" y="-2932906"/>
            <a:ext cx="230187" cy="6096000"/>
          </a:xfrm>
          <a:prstGeom prst="rect">
            <a:avLst/>
          </a:prstGeom>
          <a:solidFill>
            <a:srgbClr val="0E4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1BEF14-A01C-4BA7-8F69-735DF367433F}"/>
              </a:ext>
            </a:extLst>
          </p:cNvPr>
          <p:cNvSpPr/>
          <p:nvPr userDrawn="1"/>
        </p:nvSpPr>
        <p:spPr>
          <a:xfrm rot="16200000">
            <a:off x="9028906" y="-2932905"/>
            <a:ext cx="230187" cy="6096000"/>
          </a:xfrm>
          <a:prstGeom prst="rect">
            <a:avLst/>
          </a:prstGeom>
          <a:solidFill>
            <a:srgbClr val="00B4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882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74AA-542D-4FED-B906-0DD32410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62048-7175-412F-A73E-E1F066B5C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32C60-FF82-4D42-82F4-73D4B6C9C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65C5A-9BA6-4953-85A6-9ECC9E4A6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420B8-DC4B-473C-8A99-24053B55D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720B6B-2EE3-45A2-BF70-572DCCDAC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7F6E-048B-44D8-8DDC-4D4D23A9F837}" type="datetimeFigureOut">
              <a:rPr lang="en-ID" smtClean="0"/>
              <a:t>09/11/2023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6E4031-6DD5-4AD7-9D76-42907312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A2E055-5A3D-4352-8573-1BA5925C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6FA7-169E-419A-967D-C14C5F4BFD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367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8211E-FCC4-4392-9BB8-D92A6E53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81A043-2DBC-4DA8-BE82-7A4AF27EC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7F6E-048B-44D8-8DDC-4D4D23A9F837}" type="datetimeFigureOut">
              <a:rPr lang="en-ID" smtClean="0"/>
              <a:t>09/11/2023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BA767-7C90-46A0-97E2-FE6E7200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11E08-7635-4E1C-8238-F40B1311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6FA7-169E-419A-967D-C14C5F4BFD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291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84982-7C3F-45A4-80AE-0180A5498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7F6E-048B-44D8-8DDC-4D4D23A9F837}" type="datetimeFigureOut">
              <a:rPr lang="en-ID" smtClean="0"/>
              <a:t>09/11/2023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BAC16-E1CA-4B86-9B71-DF9C2A37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43772-8825-4CC0-96AA-E86FD5A9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6FA7-169E-419A-967D-C14C5F4BFD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237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1C148-8DC3-483D-988F-D7C3BC888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7F19-5BEA-42A9-9AE1-B3D1F8366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F69A5-9E90-4212-8A62-4B6B27B1D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FB0A7-C15C-4CE3-97C8-D3E1C17B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7F6E-048B-44D8-8DDC-4D4D23A9F837}" type="datetimeFigureOut">
              <a:rPr lang="en-ID" smtClean="0"/>
              <a:t>09/11/2023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86502-6B1E-4A82-98F8-2C5135EB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68B9F-CF36-46C9-9F34-EFC789AC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6FA7-169E-419A-967D-C14C5F4BFD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813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7E1F-15B6-40E1-9E6F-11CF541F0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44698E-D6F7-4498-B872-9892C0584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BA86A-8B71-44E4-B5BB-701F9BAE4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31176-373F-4755-9C08-494BB4D1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7F6E-048B-44D8-8DDC-4D4D23A9F837}" type="datetimeFigureOut">
              <a:rPr lang="en-ID" smtClean="0"/>
              <a:t>09/11/2023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BC249-F71C-4C56-AE71-7C567014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83D6E-7F90-4478-B56D-F657A6F4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6FA7-169E-419A-967D-C14C5F4BFD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981835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EC0596-0DE3-4CA5-8A17-A7DDCA5E9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92B15-60D1-4798-BFA5-09A0C9D5C582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22DB5-4AA9-4240-9A6B-2F1A4D1B0CF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17F6E-048B-44D8-8DDC-4D4D23A9F837}" type="datetimeFigureOut">
              <a:rPr lang="en-ID" smtClean="0"/>
              <a:t>09/11/2023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791EB-5385-4D6D-8619-9D3F900A8AA0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3AD6A-13C7-428E-988D-BC5BE93853FE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86FA7-169E-419A-967D-C14C5F4BFD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288571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E201-739D-4B47-81C2-75A0B6877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11975"/>
            <a:ext cx="8053755" cy="2939683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Client Commercial Analysis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C13BA-8C56-4B0E-91F7-6FADFCE5D065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596055"/>
            <a:ext cx="7989277" cy="46377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Data Analyst - Reza Muzhaffar Zidan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1E1B-0D77-49FB-B04D-C6C67D3D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Order Growth</a:t>
            </a:r>
          </a:p>
        </p:txBody>
      </p:sp>
      <p:pic>
        <p:nvPicPr>
          <p:cNvPr descr="commercial-analysis-repor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1E1B-0D77-49FB-B04D-C6C67D3D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Number of Order by Day</a:t>
            </a:r>
          </a:p>
        </p:txBody>
      </p:sp>
      <p:pic>
        <p:nvPicPr>
          <p:cNvPr descr="commercial-analysis-repor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1E1B-0D77-49FB-B04D-C6C67D3D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Daily Number of Orders</a:t>
            </a:r>
          </a:p>
        </p:txBody>
      </p:sp>
      <p:pic>
        <p:nvPicPr>
          <p:cNvPr descr="commercial-analysis-repor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1E1B-0D77-49FB-B04D-C6C67D3D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Number of Order by Hour</a:t>
            </a:r>
          </a:p>
        </p:txBody>
      </p:sp>
      <p:pic>
        <p:nvPicPr>
          <p:cNvPr descr="commercial-analysis-repor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6ABB2-DCE7-4C4F-A4BE-D6A273215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2579"/>
            <a:ext cx="10515600" cy="1789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Location Based Analysis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1E1B-0D77-49FB-B04D-C6C67D3D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Warehouse Contribution</a:t>
            </a:r>
          </a:p>
        </p:txBody>
      </p:sp>
      <p:pic>
        <p:nvPicPr>
          <p:cNvPr descr="commercial-analysis-report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1E1B-0D77-49FB-B04D-C6C67D3D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Orders Mapping</a:t>
            </a:r>
          </a:p>
        </p:txBody>
      </p:sp>
      <p:pic>
        <p:nvPicPr>
          <p:cNvPr descr="commercial-analysis-repor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070100"/>
            <a:ext cx="10515600" cy="382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1E1B-0D77-49FB-B04D-C6C67D3D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Top 5 City by Top Provinces</a:t>
            </a:r>
          </a:p>
        </p:txBody>
      </p:sp>
      <p:pic>
        <p:nvPicPr>
          <p:cNvPr descr="commercial-analysis-report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1E1B-0D77-49FB-B04D-C6C67D3D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Top 5 City by Second Top Provinces</a:t>
            </a:r>
          </a:p>
        </p:txBody>
      </p:sp>
      <p:pic>
        <p:nvPicPr>
          <p:cNvPr descr="commercial-analysis-report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1E1B-0D77-49FB-B04D-C6C67D3D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Top 5 City by Third Top Provinces</a:t>
            </a:r>
          </a:p>
        </p:txBody>
      </p:sp>
      <p:pic>
        <p:nvPicPr>
          <p:cNvPr descr="commercial-analysis-report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1E1B-0D77-49FB-B04D-C6C67D3D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89D75-4C0A-4DEA-898E-933AE7631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report is dedicated for A Client. This document contains commercial analysis report that hopefully can help A Client for performing data-driven decision making for the future. This report are recorded from 01 January 2021 to 30 December 2021. In general, this report will contain:</a:t>
            </a:r>
          </a:p>
          <a:p>
            <a:pPr lvl="0"/>
            <a:r>
              <a:rPr/>
              <a:t>Commercial Overview</a:t>
            </a:r>
          </a:p>
          <a:p>
            <a:pPr lvl="0"/>
            <a:r>
              <a:rPr/>
              <a:t>Time Series Analysis</a:t>
            </a:r>
          </a:p>
          <a:p>
            <a:pPr lvl="0"/>
            <a:r>
              <a:rPr/>
              <a:t>Location Based Analysis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1E1B-0D77-49FB-B04D-C6C67D3D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Top 10 Items by Top Cities</a:t>
            </a:r>
          </a:p>
        </p:txBody>
      </p:sp>
      <p:pic>
        <p:nvPicPr>
          <p:cNvPr descr="commercial-analysis-report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1E1B-0D77-49FB-B04D-C6C67D3D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Top 10 Items by Second Top Cities</a:t>
            </a:r>
          </a:p>
        </p:txBody>
      </p:sp>
      <p:pic>
        <p:nvPicPr>
          <p:cNvPr descr="commercial-analysis-report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1E1B-0D77-49FB-B04D-C6C67D3D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Top 10 Items by Third Top Cities</a:t>
            </a:r>
          </a:p>
        </p:txBody>
      </p:sp>
      <p:pic>
        <p:nvPicPr>
          <p:cNvPr descr="commercial-analysis-report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1E1B-0D77-49FB-B04D-C6C67D3D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Top 10 Items by Fourth Top Cities</a:t>
            </a:r>
          </a:p>
        </p:txBody>
      </p:sp>
      <p:pic>
        <p:nvPicPr>
          <p:cNvPr descr="commercial-analysis-report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1E1B-0D77-49FB-B04D-C6C67D3D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Top 10 Items Fifth by Top Cities</a:t>
            </a:r>
          </a:p>
        </p:txBody>
      </p:sp>
      <p:pic>
        <p:nvPicPr>
          <p:cNvPr descr="commercial-analysis-report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6ABB2-DCE7-4C4F-A4BE-D6A273215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2579"/>
            <a:ext cx="10515600" cy="1789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6ABB2-DCE7-4C4F-A4BE-D6A273215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2579"/>
            <a:ext cx="10515600" cy="1789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Commercial Overview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BB1F1-0A6F-41E3-9C24-EC1E76C5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Sales Overview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86725868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2743200"/>
                <a:gridCol w="1828800"/>
              </a:tblGrid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tserrat"/>
                          <a:cs typeface="Montserrat"/>
                          <a:ea typeface="Montserrat"/>
                          <a:sym typeface="Montserrat"/>
                        </a:rPr>
                        <a:t>Item Name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tserrat"/>
                          <a:cs typeface="Montserrat"/>
                          <a:ea typeface="Montserrat"/>
                          <a:sym typeface="Montserrat"/>
                        </a:rPr>
                        <a:t>Total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tserrat"/>
                          <a:cs typeface="Montserrat"/>
                          <a:ea typeface="Montserrat"/>
                          <a:sym typeface="Montserrat"/>
                        </a:rPr>
                        <a:t>Product 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tserrat"/>
                          <a:cs typeface="Montserrat"/>
                          <a:ea typeface="Montserrat"/>
                          <a:sym typeface="Montserrat"/>
                        </a:rPr>
                        <a:t>62,879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tserrat"/>
                          <a:cs typeface="Montserrat"/>
                          <a:ea typeface="Montserrat"/>
                          <a:sym typeface="Montserrat"/>
                        </a:rPr>
                        <a:t>Product 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tserrat"/>
                          <a:cs typeface="Montserrat"/>
                          <a:ea typeface="Montserrat"/>
                          <a:sym typeface="Montserrat"/>
                        </a:rPr>
                        <a:t>23,663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tserrat"/>
                          <a:cs typeface="Montserrat"/>
                          <a:ea typeface="Montserrat"/>
                          <a:sym typeface="Montserrat"/>
                        </a:rPr>
                        <a:t>Product 15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tserrat"/>
                          <a:cs typeface="Montserrat"/>
                          <a:ea typeface="Montserrat"/>
                          <a:sym typeface="Montserrat"/>
                        </a:rPr>
                        <a:t>21,460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tserrat"/>
                          <a:cs typeface="Montserrat"/>
                          <a:ea typeface="Montserrat"/>
                          <a:sym typeface="Montserrat"/>
                        </a:rPr>
                        <a:t>Product 19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tserrat"/>
                          <a:cs typeface="Montserrat"/>
                          <a:ea typeface="Montserrat"/>
                          <a:sym typeface="Montserrat"/>
                        </a:rPr>
                        <a:t>20,750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tserrat"/>
                          <a:cs typeface="Montserrat"/>
                          <a:ea typeface="Montserrat"/>
                          <a:sym typeface="Montserrat"/>
                        </a:rPr>
                        <a:t>Product 10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tserrat"/>
                          <a:cs typeface="Montserrat"/>
                          <a:ea typeface="Montserrat"/>
                          <a:sym typeface="Montserrat"/>
                        </a:rPr>
                        <a:t>17,978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tserrat"/>
                          <a:cs typeface="Montserrat"/>
                          <a:ea typeface="Montserrat"/>
                          <a:sym typeface="Montserrat"/>
                        </a:rPr>
                        <a:t>Product 14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tserrat"/>
                          <a:cs typeface="Montserrat"/>
                          <a:ea typeface="Montserrat"/>
                          <a:sym typeface="Montserrat"/>
                        </a:rPr>
                        <a:t>17,266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tserrat"/>
                          <a:cs typeface="Montserrat"/>
                          <a:ea typeface="Montserrat"/>
                          <a:sym typeface="Montserrat"/>
                        </a:rPr>
                        <a:t>Product 27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tserrat"/>
                          <a:cs typeface="Montserrat"/>
                          <a:ea typeface="Montserrat"/>
                          <a:sym typeface="Montserrat"/>
                        </a:rPr>
                        <a:t>15,495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tserrat"/>
                          <a:cs typeface="Montserrat"/>
                          <a:ea typeface="Montserrat"/>
                          <a:sym typeface="Montserrat"/>
                        </a:rPr>
                        <a:t>Product 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tserrat"/>
                          <a:cs typeface="Montserrat"/>
                          <a:ea typeface="Montserrat"/>
                          <a:sym typeface="Montserrat"/>
                        </a:rPr>
                        <a:t>15,353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tserrat"/>
                          <a:cs typeface="Montserrat"/>
                          <a:ea typeface="Montserrat"/>
                          <a:sym typeface="Montserrat"/>
                        </a:rPr>
                        <a:t>Product 11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tserrat"/>
                          <a:cs typeface="Montserrat"/>
                          <a:ea typeface="Montserrat"/>
                          <a:sym typeface="Montserrat"/>
                        </a:rPr>
                        <a:t>12,890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tserrat"/>
                          <a:cs typeface="Montserrat"/>
                          <a:ea typeface="Montserrat"/>
                          <a:sym typeface="Montserrat"/>
                        </a:rPr>
                        <a:t>Product 100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tserrat"/>
                          <a:cs typeface="Montserrat"/>
                          <a:ea typeface="Montserrat"/>
                          <a:sym typeface="Montserrat"/>
                        </a:rPr>
                        <a:t>11,858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C236F-54B4-4379-AA81-9CD04C678199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394355</a:t>
            </a:r>
            <a:br/>
            <a:r>
              <a:rPr/>
              <a:t>Items Sold</a:t>
            </a:r>
            <a:br/>
            <a:br/>
            <a:r>
              <a:rPr b="1"/>
              <a:t>200591</a:t>
            </a:r>
            <a:br/>
            <a:r>
              <a:rPr/>
              <a:t>Orders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1E1B-0D77-49FB-B04D-C6C67D3D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Top 10 Items Sold</a:t>
            </a:r>
          </a:p>
        </p:txBody>
      </p:sp>
      <p:pic>
        <p:nvPicPr>
          <p:cNvPr descr="commercial-analysis-report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1E1B-0D77-49FB-B04D-C6C67D3D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E-Commerce Contribution with Pareto Principle</a:t>
            </a:r>
          </a:p>
        </p:txBody>
      </p:sp>
      <p:pic>
        <p:nvPicPr>
          <p:cNvPr descr="commercial-analysis-repor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1E1B-0D77-49FB-B04D-C6C67D3D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Courier Contribution</a:t>
            </a:r>
          </a:p>
        </p:txBody>
      </p:sp>
      <p:pic>
        <p:nvPicPr>
          <p:cNvPr descr="commercial-analysis-repor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1E1B-0D77-49FB-B04D-C6C67D3D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Orders per Day Distribution</a:t>
            </a:r>
          </a:p>
        </p:txBody>
      </p:sp>
      <p:pic>
        <p:nvPicPr>
          <p:cNvPr descr="commercial-analysis-repor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6ABB2-DCE7-4C4F-A4BE-D6A273215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2579"/>
            <a:ext cx="10515600" cy="1789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Time Series Analysis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Client Commercial Analysis Report</dc:title>
  <dc:creator>Data Analyst - Reza Muzhaffar Zidan</dc:creator>
  <cp:keywords/>
  <dcterms:created xsi:type="dcterms:W3CDTF">2023-11-09T17:01:48Z</dcterms:created>
  <dcterms:modified xsi:type="dcterms:W3CDTF">2023-11-09T17:01:48Z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</Properties>
</file>