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94E31-5012-4472-BABF-552011AAA7AF}"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61484-749D-4159-9B7A-A4BA6741F324}" type="slidenum">
              <a:rPr lang="en-US" smtClean="0"/>
              <a:t>‹#›</a:t>
            </a:fld>
            <a:endParaRPr lang="en-US"/>
          </a:p>
        </p:txBody>
      </p:sp>
    </p:spTree>
    <p:extLst>
      <p:ext uri="{BB962C8B-B14F-4D97-AF65-F5344CB8AC3E}">
        <p14:creationId xmlns:p14="http://schemas.microsoft.com/office/powerpoint/2010/main" val="9852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E61484-749D-4159-9B7A-A4BA6741F324}" type="slidenum">
              <a:rPr lang="en-US" smtClean="0"/>
              <a:t>6</a:t>
            </a:fld>
            <a:endParaRPr lang="en-US"/>
          </a:p>
        </p:txBody>
      </p:sp>
    </p:spTree>
    <p:extLst>
      <p:ext uri="{BB962C8B-B14F-4D97-AF65-F5344CB8AC3E}">
        <p14:creationId xmlns:p14="http://schemas.microsoft.com/office/powerpoint/2010/main" val="177750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A281193-9B86-4703-BF2E-C14B3AF3EBE9}" type="datetimeFigureOut">
              <a:rPr lang="en-US" smtClean="0"/>
              <a:t>5/5/2023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38F50C-9199-4A57-B884-A9C0A4F357C2}" type="slidenum">
              <a:rPr lang="en-US" smtClean="0"/>
              <a:t>‹#›</a:t>
            </a:fld>
            <a:endParaRPr lang="en-US"/>
          </a:p>
        </p:txBody>
      </p:sp>
    </p:spTree>
    <p:extLst>
      <p:ext uri="{BB962C8B-B14F-4D97-AF65-F5344CB8AC3E}">
        <p14:creationId xmlns:p14="http://schemas.microsoft.com/office/powerpoint/2010/main" val="376681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81193-9B86-4703-BF2E-C14B3AF3EBE9}"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334659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A281193-9B86-4703-BF2E-C14B3AF3EBE9}" type="datetimeFigureOut">
              <a:rPr lang="en-US" smtClean="0"/>
              <a:t>5/5/2023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38F50C-9199-4A57-B884-A9C0A4F357C2}" type="slidenum">
              <a:rPr lang="en-US" smtClean="0"/>
              <a:t>‹#›</a:t>
            </a:fld>
            <a:endParaRPr lang="en-US"/>
          </a:p>
        </p:txBody>
      </p:sp>
    </p:spTree>
    <p:extLst>
      <p:ext uri="{BB962C8B-B14F-4D97-AF65-F5344CB8AC3E}">
        <p14:creationId xmlns:p14="http://schemas.microsoft.com/office/powerpoint/2010/main" val="213576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81193-9B86-4703-BF2E-C14B3AF3EBE9}"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117065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A281193-9B86-4703-BF2E-C14B3AF3EBE9}" type="datetimeFigureOut">
              <a:rPr lang="en-US" smtClean="0"/>
              <a:t>5/5/2023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38F50C-9199-4A57-B884-A9C0A4F357C2}" type="slidenum">
              <a:rPr lang="en-US" smtClean="0"/>
              <a:t>‹#›</a:t>
            </a:fld>
            <a:endParaRPr lang="en-US"/>
          </a:p>
        </p:txBody>
      </p:sp>
    </p:spTree>
    <p:extLst>
      <p:ext uri="{BB962C8B-B14F-4D97-AF65-F5344CB8AC3E}">
        <p14:creationId xmlns:p14="http://schemas.microsoft.com/office/powerpoint/2010/main" val="380196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81193-9B86-4703-BF2E-C14B3AF3EBE9}"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39558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81193-9B86-4703-BF2E-C14B3AF3EBE9}"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311843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81193-9B86-4703-BF2E-C14B3AF3EBE9}"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145440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81193-9B86-4703-BF2E-C14B3AF3EBE9}"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348787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A281193-9B86-4703-BF2E-C14B3AF3EBE9}" type="datetimeFigureOut">
              <a:rPr lang="en-US" smtClean="0"/>
              <a:t>5/5/2023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38F50C-9199-4A57-B884-A9C0A4F357C2}" type="slidenum">
              <a:rPr lang="en-US" smtClean="0"/>
              <a:t>‹#›</a:t>
            </a:fld>
            <a:endParaRPr lang="en-US"/>
          </a:p>
        </p:txBody>
      </p:sp>
    </p:spTree>
    <p:extLst>
      <p:ext uri="{BB962C8B-B14F-4D97-AF65-F5344CB8AC3E}">
        <p14:creationId xmlns:p14="http://schemas.microsoft.com/office/powerpoint/2010/main" val="250623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81193-9B86-4703-BF2E-C14B3AF3EBE9}"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8F50C-9199-4A57-B884-A9C0A4F357C2}" type="slidenum">
              <a:rPr lang="en-US" smtClean="0"/>
              <a:t>‹#›</a:t>
            </a:fld>
            <a:endParaRPr lang="en-US"/>
          </a:p>
        </p:txBody>
      </p:sp>
    </p:spTree>
    <p:extLst>
      <p:ext uri="{BB962C8B-B14F-4D97-AF65-F5344CB8AC3E}">
        <p14:creationId xmlns:p14="http://schemas.microsoft.com/office/powerpoint/2010/main" val="59924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A281193-9B86-4703-BF2E-C14B3AF3EBE9}" type="datetimeFigureOut">
              <a:rPr lang="en-US" smtClean="0"/>
              <a:t>5/5/2023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38F50C-9199-4A57-B884-A9C0A4F357C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10539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A1E-7ED9-6DE7-32CA-71977B41ECF4}"/>
              </a:ext>
            </a:extLst>
          </p:cNvPr>
          <p:cNvSpPr>
            <a:spLocks noGrp="1"/>
          </p:cNvSpPr>
          <p:nvPr>
            <p:ph type="ctrTitle"/>
          </p:nvPr>
        </p:nvSpPr>
        <p:spPr/>
        <p:txBody>
          <a:bodyPr/>
          <a:lstStyle/>
          <a:p>
            <a:r>
              <a:rPr lang="en-US" dirty="0"/>
              <a:t>Data analysis report on bike-share trip data</a:t>
            </a:r>
          </a:p>
        </p:txBody>
      </p:sp>
      <p:sp>
        <p:nvSpPr>
          <p:cNvPr id="3" name="Subtitle 2">
            <a:extLst>
              <a:ext uri="{FF2B5EF4-FFF2-40B4-BE49-F238E27FC236}">
                <a16:creationId xmlns:a16="http://schemas.microsoft.com/office/drawing/2014/main" id="{EDBE39D9-968B-F8DF-3D80-CD6CD0B2A488}"/>
              </a:ext>
            </a:extLst>
          </p:cNvPr>
          <p:cNvSpPr>
            <a:spLocks noGrp="1"/>
          </p:cNvSpPr>
          <p:nvPr>
            <p:ph type="subTitle" idx="1"/>
          </p:nvPr>
        </p:nvSpPr>
        <p:spPr/>
        <p:txBody>
          <a:bodyPr/>
          <a:lstStyle/>
          <a:p>
            <a:r>
              <a:rPr lang="en-US" dirty="0"/>
              <a:t>By: </a:t>
            </a:r>
            <a:r>
              <a:rPr lang="en-US"/>
              <a:t>reza Farshchi</a:t>
            </a:r>
            <a:endParaRPr lang="en-US" dirty="0"/>
          </a:p>
        </p:txBody>
      </p:sp>
    </p:spTree>
    <p:extLst>
      <p:ext uri="{BB962C8B-B14F-4D97-AF65-F5344CB8AC3E}">
        <p14:creationId xmlns:p14="http://schemas.microsoft.com/office/powerpoint/2010/main" val="350084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DE55-137A-6A01-70FD-BD82EDFD63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FC926E-1998-5E48-E5EB-CDE6E4872B01}"/>
              </a:ext>
            </a:extLst>
          </p:cNvPr>
          <p:cNvSpPr>
            <a:spLocks noGrp="1"/>
          </p:cNvSpPr>
          <p:nvPr>
            <p:ph idx="1"/>
          </p:nvPr>
        </p:nvSpPr>
        <p:spPr/>
        <p:txBody>
          <a:bodyPr/>
          <a:lstStyle/>
          <a:p>
            <a:r>
              <a:rPr lang="en-US" dirty="0"/>
              <a:t>Our analysis goal is to discover differences between behaviors of casual users and members of our service to find a way to encourage users to buy annual subscription.</a:t>
            </a:r>
          </a:p>
          <a:p>
            <a:r>
              <a:rPr lang="en-US" dirty="0"/>
              <a:t>For this purpose we have analyzed data related to trips that have taken place with our bikes by our users(casual and member) in the last 12 months (2022-04 -&gt; 2023-03) and we are about to reveal our findings.</a:t>
            </a:r>
          </a:p>
        </p:txBody>
      </p:sp>
    </p:spTree>
    <p:extLst>
      <p:ext uri="{BB962C8B-B14F-4D97-AF65-F5344CB8AC3E}">
        <p14:creationId xmlns:p14="http://schemas.microsoft.com/office/powerpoint/2010/main" val="38909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BA8F-7E73-B5E7-053B-FB2C0EAA0B6C}"/>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1654F776-AB47-0257-D937-F4EB134C8397}"/>
              </a:ext>
            </a:extLst>
          </p:cNvPr>
          <p:cNvSpPr>
            <a:spLocks noGrp="1"/>
          </p:cNvSpPr>
          <p:nvPr>
            <p:ph idx="1"/>
          </p:nvPr>
        </p:nvSpPr>
        <p:spPr/>
        <p:txBody>
          <a:bodyPr/>
          <a:lstStyle/>
          <a:p>
            <a:pPr marL="0" indent="0">
              <a:buNone/>
            </a:pPr>
            <a:r>
              <a:rPr lang="en-US" dirty="0"/>
              <a:t>There are some insights that might help the executive team come up with good ideas to try.</a:t>
            </a:r>
          </a:p>
          <a:p>
            <a:r>
              <a:rPr lang="en-US" dirty="0"/>
              <a:t>The most popular station in the last 12 months for our casual users is “Streeter Dr &amp; Grand Ave “ and the most popular station for our members is “Kingsbury St &amp; Kinzie St”</a:t>
            </a:r>
          </a:p>
          <a:p>
            <a:r>
              <a:rPr lang="en-US" dirty="0"/>
              <a:t>The most popular bike for our casual users is electric bikes and our members favor classic and electric bike almost the same. The exact percentage of used bikes for each user type in the last 12 months is shown here.</a:t>
            </a:r>
          </a:p>
        </p:txBody>
      </p:sp>
      <p:pic>
        <p:nvPicPr>
          <p:cNvPr id="9" name="Picture 8">
            <a:extLst>
              <a:ext uri="{FF2B5EF4-FFF2-40B4-BE49-F238E27FC236}">
                <a16:creationId xmlns:a16="http://schemas.microsoft.com/office/drawing/2014/main" id="{51FF3CF0-CAC7-81B3-D7BE-8EF66A743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18" y="4879654"/>
            <a:ext cx="7104762" cy="1276190"/>
          </a:xfrm>
          <a:prstGeom prst="rect">
            <a:avLst/>
          </a:prstGeom>
        </p:spPr>
      </p:pic>
    </p:spTree>
    <p:extLst>
      <p:ext uri="{BB962C8B-B14F-4D97-AF65-F5344CB8AC3E}">
        <p14:creationId xmlns:p14="http://schemas.microsoft.com/office/powerpoint/2010/main" val="272775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F8C10E-BD81-69E4-5634-93CFCB6CF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55035"/>
            <a:ext cx="5901553" cy="4102965"/>
          </a:xfrm>
          <a:prstGeom prst="rect">
            <a:avLst/>
          </a:prstGeom>
        </p:spPr>
      </p:pic>
      <p:sp>
        <p:nvSpPr>
          <p:cNvPr id="11" name="Content Placeholder 10">
            <a:extLst>
              <a:ext uri="{FF2B5EF4-FFF2-40B4-BE49-F238E27FC236}">
                <a16:creationId xmlns:a16="http://schemas.microsoft.com/office/drawing/2014/main" id="{0D56CE7D-133C-E7A7-8CD3-6A24C88059BE}"/>
              </a:ext>
            </a:extLst>
          </p:cNvPr>
          <p:cNvSpPr>
            <a:spLocks noGrp="1"/>
          </p:cNvSpPr>
          <p:nvPr>
            <p:ph idx="1"/>
          </p:nvPr>
        </p:nvSpPr>
        <p:spPr>
          <a:xfrm>
            <a:off x="581192" y="2180497"/>
            <a:ext cx="11029615" cy="625334"/>
          </a:xfrm>
        </p:spPr>
        <p:txBody>
          <a:bodyPr>
            <a:normAutofit lnSpcReduction="10000"/>
          </a:bodyPr>
          <a:lstStyle/>
          <a:p>
            <a:r>
              <a:rPr lang="en-US" dirty="0"/>
              <a:t>The most  popular hour of the day in the last 12 months for members and casual users is shown here. Note that one chart is for start time of the trips and one is for the end of trip.</a:t>
            </a:r>
          </a:p>
        </p:txBody>
      </p:sp>
      <p:pic>
        <p:nvPicPr>
          <p:cNvPr id="13" name="Picture 12">
            <a:extLst>
              <a:ext uri="{FF2B5EF4-FFF2-40B4-BE49-F238E27FC236}">
                <a16:creationId xmlns:a16="http://schemas.microsoft.com/office/drawing/2014/main" id="{147CF815-943D-D7E3-BDDC-7EB70F38E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45" y="2805831"/>
            <a:ext cx="5901553" cy="4052169"/>
          </a:xfrm>
          <a:prstGeom prst="rect">
            <a:avLst/>
          </a:prstGeom>
        </p:spPr>
      </p:pic>
    </p:spTree>
    <p:extLst>
      <p:ext uri="{BB962C8B-B14F-4D97-AF65-F5344CB8AC3E}">
        <p14:creationId xmlns:p14="http://schemas.microsoft.com/office/powerpoint/2010/main" val="184192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0F825-26DB-F92B-080C-B71F1147051C}"/>
              </a:ext>
            </a:extLst>
          </p:cNvPr>
          <p:cNvSpPr>
            <a:spLocks noGrp="1"/>
          </p:cNvSpPr>
          <p:nvPr>
            <p:ph idx="1"/>
          </p:nvPr>
        </p:nvSpPr>
        <p:spPr>
          <a:xfrm>
            <a:off x="581192" y="2804748"/>
            <a:ext cx="11029615" cy="1248504"/>
          </a:xfrm>
        </p:spPr>
        <p:txBody>
          <a:bodyPr/>
          <a:lstStyle/>
          <a:p>
            <a:r>
              <a:rPr lang="en-US" dirty="0"/>
              <a:t>The most popular day of the week for casual users is Saturday with 20.2% of all trips happened in Saturdays. On the other hand our members favor Tuesdays, Wednesdays, and Thursdays all at around 15.8% of all trips in the last year.</a:t>
            </a:r>
          </a:p>
        </p:txBody>
      </p:sp>
    </p:spTree>
    <p:extLst>
      <p:ext uri="{BB962C8B-B14F-4D97-AF65-F5344CB8AC3E}">
        <p14:creationId xmlns:p14="http://schemas.microsoft.com/office/powerpoint/2010/main" val="204133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39E1-F28C-CAFE-4EED-50765529D0A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9991C37-FD7E-A164-149F-540E5643482C}"/>
              </a:ext>
            </a:extLst>
          </p:cNvPr>
          <p:cNvSpPr>
            <a:spLocks noGrp="1"/>
          </p:cNvSpPr>
          <p:nvPr>
            <p:ph idx="1"/>
          </p:nvPr>
        </p:nvSpPr>
        <p:spPr/>
        <p:txBody>
          <a:bodyPr/>
          <a:lstStyle/>
          <a:p>
            <a:r>
              <a:rPr lang="en-US" dirty="0"/>
              <a:t>Since we are focusing on encouraging casual members to become members it is a good idea to hold an event near one of our stations and give discounts to them if possible. </a:t>
            </a:r>
          </a:p>
          <a:p>
            <a:r>
              <a:rPr lang="en-US" dirty="0"/>
              <a:t>We rather hold this event when our stations are as crowded as possible. Based on our analysis the best time and location for our event is:</a:t>
            </a:r>
          </a:p>
          <a:p>
            <a:pPr marL="0" indent="0">
              <a:buNone/>
            </a:pPr>
            <a:endParaRPr lang="en-US" dirty="0"/>
          </a:p>
          <a:p>
            <a:pPr marL="0" indent="0">
              <a:buNone/>
            </a:pPr>
            <a:r>
              <a:rPr lang="en-US" sz="2400" dirty="0"/>
              <a:t>Saturday 4PM-7PM or 5PM-6PM (based on how long we wish the event to take time) at “Streeter Dr &amp; Grand Ave “ station</a:t>
            </a:r>
          </a:p>
          <a:p>
            <a:pPr marL="0" indent="0">
              <a:buNone/>
            </a:pPr>
            <a:endParaRPr lang="en-US" sz="2400" dirty="0"/>
          </a:p>
          <a:p>
            <a:r>
              <a:rPr lang="en-US" dirty="0"/>
              <a:t>We can promote our popular bike for casual users which is electric bike to draw their attention.</a:t>
            </a:r>
            <a:endParaRPr lang="en-US" sz="2000" dirty="0"/>
          </a:p>
        </p:txBody>
      </p:sp>
    </p:spTree>
    <p:extLst>
      <p:ext uri="{BB962C8B-B14F-4D97-AF65-F5344CB8AC3E}">
        <p14:creationId xmlns:p14="http://schemas.microsoft.com/office/powerpoint/2010/main" val="23378811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52</TotalTime>
  <Words>381</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Data analysis report on bike-share trip data</vt:lpstr>
      <vt:lpstr>Introduction</vt:lpstr>
      <vt:lpstr>Key findings</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 on bike-share trip data</dc:title>
  <dc:creator>Reza Farshchi</dc:creator>
  <cp:lastModifiedBy>Reza Farshchi</cp:lastModifiedBy>
  <cp:revision>3</cp:revision>
  <dcterms:created xsi:type="dcterms:W3CDTF">2023-05-05T13:45:30Z</dcterms:created>
  <dcterms:modified xsi:type="dcterms:W3CDTF">2023-05-05T14:40:44Z</dcterms:modified>
</cp:coreProperties>
</file>