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2"/>
  </p:notesMasterIdLst>
  <p:sldIdLst>
    <p:sldId id="256" r:id="rId2"/>
    <p:sldId id="26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96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7" r:id="rId24"/>
    <p:sldId id="298" r:id="rId25"/>
    <p:sldId id="291" r:id="rId26"/>
    <p:sldId id="292" r:id="rId27"/>
    <p:sldId id="293" r:id="rId28"/>
    <p:sldId id="294" r:id="rId29"/>
    <p:sldId id="295" r:id="rId30"/>
    <p:sldId id="299" r:id="rId31"/>
  </p:sldIdLst>
  <p:sldSz cx="9144000" cy="5143500" type="screen16x9"/>
  <p:notesSz cx="6858000" cy="9144000"/>
  <p:embeddedFontLst>
    <p:embeddedFont>
      <p:font typeface="Encode Sans Expanded" panose="020B0604020202020204" charset="0"/>
      <p:regular r:id="rId33"/>
      <p:bold r:id="rId34"/>
    </p:embeddedFont>
    <p:embeddedFont>
      <p:font typeface="Maven Pro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5EFD57-139C-45BC-8AFA-F95E44824C50}">
  <a:tblStyle styleId="{5F5EFD57-139C-45BC-8AFA-F95E44824C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103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37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60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36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920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685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98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72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018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671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05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606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270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64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203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85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173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673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70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12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6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10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46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55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42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856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d0bc9244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d0bc9244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20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ilver Chrome - Business Plan Basic Templat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730" y="1083709"/>
            <a:ext cx="5610300" cy="19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4730" y="335836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720000" y="1330125"/>
            <a:ext cx="3952200" cy="30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251200" y="1279575"/>
            <a:ext cx="3172800" cy="31728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65" name="Google Shape;65;p7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66;p7"/>
          <p:cNvGrpSpPr/>
          <p:nvPr/>
        </p:nvGrpSpPr>
        <p:grpSpPr>
          <a:xfrm rot="10800000" flipH="1">
            <a:off x="6789428" y="-2412012"/>
            <a:ext cx="5739422" cy="12984873"/>
            <a:chOff x="6789428" y="-6374412"/>
            <a:chExt cx="5739422" cy="12984873"/>
          </a:xfrm>
        </p:grpSpPr>
        <p:sp>
          <p:nvSpPr>
            <p:cNvPr id="67" name="Google Shape;67;p7"/>
            <p:cNvSpPr/>
            <p:nvPr/>
          </p:nvSpPr>
          <p:spPr>
            <a:xfrm rot="-5400000" flipH="1">
              <a:off x="3185692" y="-2755185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 rot="-5400000" flipH="1">
              <a:off x="3306981" y="-2633900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rot="-5400000" flipH="1">
              <a:off x="3216648" y="-2724230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 flipH="1">
              <a:off x="3246184" y="-2672183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 flipH="1">
              <a:off x="3840535" y="-2085148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 flipH="1">
              <a:off x="3925462" y="-2015436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 rot="-5400000" flipH="1">
              <a:off x="4117217" y="-1823686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9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95" name="Google Shape;95;p11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8"/>
          <p:cNvGrpSpPr/>
          <p:nvPr/>
        </p:nvGrpSpPr>
        <p:grpSpPr>
          <a:xfrm>
            <a:off x="6300178" y="-2131675"/>
            <a:ext cx="5739422" cy="12984873"/>
            <a:chOff x="4928578" y="-2131675"/>
            <a:chExt cx="5739422" cy="12984873"/>
          </a:xfrm>
        </p:grpSpPr>
        <p:sp>
          <p:nvSpPr>
            <p:cNvPr id="168" name="Google Shape;168;p18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5" name="Google Shape;175;p18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9"/>
          <p:cNvGrpSpPr/>
          <p:nvPr/>
        </p:nvGrpSpPr>
        <p:grpSpPr>
          <a:xfrm flipH="1">
            <a:off x="-2824559" y="-705300"/>
            <a:ext cx="5739422" cy="12984873"/>
            <a:chOff x="4928578" y="-2131675"/>
            <a:chExt cx="5739422" cy="12984873"/>
          </a:xfrm>
        </p:grpSpPr>
        <p:sp>
          <p:nvSpPr>
            <p:cNvPr id="178" name="Google Shape;178;p19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5" name="Google Shape;185;p19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ncode Sans Expanded"/>
              <a:buNone/>
              <a:defRPr sz="30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●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○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■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●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○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■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●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○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aven Pro"/>
              <a:buChar char="■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64" r:id="rId7"/>
    <p:sldLayoutId id="214748366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3"/>
          <p:cNvGrpSpPr/>
          <p:nvPr/>
        </p:nvGrpSpPr>
        <p:grpSpPr>
          <a:xfrm>
            <a:off x="4964018" y="-2131675"/>
            <a:ext cx="5739422" cy="12984873"/>
            <a:chOff x="4928578" y="-2131675"/>
            <a:chExt cx="5739422" cy="12984873"/>
          </a:xfrm>
        </p:grpSpPr>
        <p:sp>
          <p:nvSpPr>
            <p:cNvPr id="197" name="Google Shape;197;p23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3"/>
          <p:cNvSpPr txBox="1">
            <a:spLocks noGrp="1"/>
          </p:cNvSpPr>
          <p:nvPr>
            <p:ph type="ctrTitle"/>
          </p:nvPr>
        </p:nvSpPr>
        <p:spPr>
          <a:xfrm>
            <a:off x="137446" y="329750"/>
            <a:ext cx="5610300" cy="19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LUNAR LANDER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1"/>
          </p:nvPr>
        </p:nvSpPr>
        <p:spPr>
          <a:xfrm>
            <a:off x="171751" y="3021929"/>
            <a:ext cx="4359000" cy="1399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ارائه پروژه پایانی درس هوش مصنوعی و سیستم های خبره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استاد درس: دکتر محمدی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گردآورندگان: محمد امین رضاپور، مهدی قضاوی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شماره های دانشجویی گردآورندگان: 99521307، 99522014</a:t>
            </a:r>
            <a:endParaRPr dirty="0">
              <a:cs typeface="B Nazanin" panose="00000400000000000000" pitchFamily="2" charset="-78"/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>
            <a:off x="714730" y="10401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3"/>
          <p:cNvCxnSpPr/>
          <p:nvPr/>
        </p:nvCxnSpPr>
        <p:spPr>
          <a:xfrm>
            <a:off x="714730" y="2830450"/>
            <a:ext cx="3770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 txBox="1"/>
          <p:nvPr/>
        </p:nvSpPr>
        <p:spPr>
          <a:xfrm>
            <a:off x="714730" y="385775"/>
            <a:ext cx="1455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rPr>
              <a:t>AI4001</a:t>
            </a:r>
            <a:endParaRPr sz="1000" dirty="0">
              <a:solidFill>
                <a:schemeClr val="lt1"/>
              </a:solidFill>
              <a:latin typeface="Encode Sans Expanded"/>
              <a:ea typeface="Encode Sans Expanded"/>
              <a:cs typeface="Encode Sans Expanded"/>
              <a:sym typeface="Encode Sans Expanded"/>
            </a:endParaRPr>
          </a:p>
        </p:txBody>
      </p:sp>
      <p:cxnSp>
        <p:nvCxnSpPr>
          <p:cNvPr id="209" name="Google Shape;209;p23"/>
          <p:cNvCxnSpPr/>
          <p:nvPr/>
        </p:nvCxnSpPr>
        <p:spPr>
          <a:xfrm>
            <a:off x="714730" y="354238"/>
            <a:ext cx="1455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3"/>
          <p:cNvSpPr txBox="1"/>
          <p:nvPr/>
        </p:nvSpPr>
        <p:spPr>
          <a:xfrm>
            <a:off x="4413775" y="385775"/>
            <a:ext cx="1455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rPr>
              <a:t>YEAR 2022</a:t>
            </a:r>
            <a:endParaRPr sz="1000" dirty="0">
              <a:solidFill>
                <a:schemeClr val="lt1"/>
              </a:solidFill>
              <a:latin typeface="Encode Sans Expanded"/>
              <a:ea typeface="Encode Sans Expanded"/>
              <a:cs typeface="Encode Sans Expanded"/>
              <a:sym typeface="Encode Sans Expanded"/>
            </a:endParaRPr>
          </a:p>
        </p:txBody>
      </p:sp>
      <p:cxnSp>
        <p:nvCxnSpPr>
          <p:cNvPr id="211" name="Google Shape;211;p23"/>
          <p:cNvCxnSpPr/>
          <p:nvPr/>
        </p:nvCxnSpPr>
        <p:spPr>
          <a:xfrm>
            <a:off x="4413825" y="354238"/>
            <a:ext cx="1455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647429" y="1202812"/>
            <a:ext cx="3924571" cy="3390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این متد با توجه به مقدار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epsilon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، و صدا زدن تابع </a:t>
            </a:r>
            <a:r>
              <a:rPr lang="en-US" sz="1400" dirty="0" err="1">
                <a:solidFill>
                  <a:schemeClr val="lt1"/>
                </a:solidFill>
                <a:cs typeface="B Nazanin" panose="00000400000000000000" pitchFamily="2" charset="-78"/>
              </a:rPr>
              <a:t>flipcoin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که یک مقدار رندوم را با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epsilon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مقایسه کرده و یک مقدار </a:t>
            </a:r>
            <a:r>
              <a:rPr lang="en-US" sz="1400" dirty="0" err="1">
                <a:solidFill>
                  <a:schemeClr val="lt1"/>
                </a:solidFill>
                <a:cs typeface="B Nazanin" panose="00000400000000000000" pitchFamily="2" charset="-78"/>
              </a:rPr>
              <a:t>boolean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برمیگرداند را صدا میزند و براساس آنها یک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action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که یا تصادفی بوده یا براساس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policy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مربوطه انتخاب می شود را بر میگرداند.</a:t>
            </a: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56A3A-35FC-15BA-6525-607F183F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13" y="1314933"/>
            <a:ext cx="4153260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1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647429" y="1202811"/>
            <a:ext cx="3924571" cy="3325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متد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update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، ورودی های مقابل را گرفته، و مقدار </a:t>
            </a:r>
            <a:r>
              <a:rPr lang="en-US" sz="1400" dirty="0" err="1">
                <a:solidFill>
                  <a:schemeClr val="lt1"/>
                </a:solidFill>
                <a:cs typeface="B Nazanin" panose="00000400000000000000" pitchFamily="2" charset="-78"/>
              </a:rPr>
              <a:t>Qvalue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را برای هر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state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، باتوجه به فرمول های روبه رو محاسبه می کند.</a:t>
            </a: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solidFill>
                <a:schemeClr val="lt1"/>
              </a:solidFill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متد مقابل، با توجه به مقدار </a:t>
            </a:r>
            <a:r>
              <a:rPr lang="en-US" sz="1400" dirty="0">
                <a:cs typeface="B Nazanin" panose="00000400000000000000" pitchFamily="2" charset="-78"/>
              </a:rPr>
              <a:t>flag</a:t>
            </a:r>
            <a:r>
              <a:rPr lang="fa-IR" sz="1400" dirty="0">
                <a:cs typeface="B Nazanin" panose="00000400000000000000" pitchFamily="2" charset="-78"/>
              </a:rPr>
              <a:t>، </a:t>
            </a:r>
            <a:r>
              <a:rPr lang="en-US" sz="1400" dirty="0">
                <a:cs typeface="B Nazanin" panose="00000400000000000000" pitchFamily="2" charset="-78"/>
              </a:rPr>
              <a:t>epsilon</a:t>
            </a:r>
            <a:r>
              <a:rPr lang="fa-IR" sz="1400" dirty="0">
                <a:cs typeface="B Nazanin" panose="00000400000000000000" pitchFamily="2" charset="-78"/>
              </a:rPr>
              <a:t> را برای </a:t>
            </a:r>
            <a:r>
              <a:rPr lang="en-US" sz="1400" dirty="0">
                <a:cs typeface="B Nazanin" panose="00000400000000000000" pitchFamily="2" charset="-78"/>
              </a:rPr>
              <a:t>agent</a:t>
            </a:r>
            <a:r>
              <a:rPr lang="fa-IR" sz="1400" dirty="0">
                <a:cs typeface="B Nazanin" panose="00000400000000000000" pitchFamily="2" charset="-78"/>
              </a:rPr>
              <a:t> ست می کند.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باید توجه داشت که مقدار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e</a:t>
            </a:r>
            <a:r>
              <a:rPr lang="en-US" sz="1400" dirty="0">
                <a:cs typeface="B Nazanin" panose="00000400000000000000" pitchFamily="2" charset="-78"/>
              </a:rPr>
              <a:t>psilon</a:t>
            </a:r>
            <a:r>
              <a:rPr lang="fa-IR" sz="1400" dirty="0">
                <a:cs typeface="B Nazanin" panose="00000400000000000000" pitchFamily="2" charset="-78"/>
              </a:rPr>
              <a:t> در حالتی که </a:t>
            </a:r>
            <a:r>
              <a:rPr lang="en-US" sz="1400" dirty="0">
                <a:cs typeface="B Nazanin" panose="00000400000000000000" pitchFamily="2" charset="-78"/>
              </a:rPr>
              <a:t>flag</a:t>
            </a:r>
            <a:r>
              <a:rPr lang="fa-IR" sz="1400" dirty="0">
                <a:cs typeface="B Nazanin" panose="00000400000000000000" pitchFamily="2" charset="-78"/>
              </a:rPr>
              <a:t> برابر </a:t>
            </a:r>
            <a:r>
              <a:rPr lang="en-US" sz="1400" dirty="0">
                <a:cs typeface="B Nazanin" panose="00000400000000000000" pitchFamily="2" charset="-78"/>
              </a:rPr>
              <a:t>False</a:t>
            </a:r>
            <a:r>
              <a:rPr lang="fa-IR" sz="1400" dirty="0">
                <a:cs typeface="B Nazanin" panose="00000400000000000000" pitchFamily="2" charset="-78"/>
              </a:rPr>
              <a:t> است بصورت نمایی محاسبه و ست می شود.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هرچ</a:t>
            </a:r>
            <a:r>
              <a:rPr lang="fa-IR" sz="1400" dirty="0">
                <a:cs typeface="B Nazanin" panose="00000400000000000000" pitchFamily="2" charset="-78"/>
              </a:rPr>
              <a:t>قدر تعداد </a:t>
            </a:r>
            <a:r>
              <a:rPr lang="en-US" sz="1400" dirty="0">
                <a:cs typeface="B Nazanin" panose="00000400000000000000" pitchFamily="2" charset="-78"/>
              </a:rPr>
              <a:t>iteration</a:t>
            </a:r>
            <a:r>
              <a:rPr lang="fa-IR" sz="1400" dirty="0">
                <a:cs typeface="B Nazanin" panose="00000400000000000000" pitchFamily="2" charset="-78"/>
              </a:rPr>
              <a:t> ها افزایش یابد این مقدار کاهش می یابد.</a:t>
            </a:r>
            <a:endParaRPr lang="fa-IR" sz="1400" dirty="0">
              <a:solidFill>
                <a:schemeClr val="lt1"/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191D1-8BBB-96CB-C2A0-7ED7EF85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841" y="1065524"/>
            <a:ext cx="5913632" cy="13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021196-B95F-C5AE-41EE-639D9D3C9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841" y="2460640"/>
            <a:ext cx="5921253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48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647429" y="1202812"/>
            <a:ext cx="3924571" cy="2346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و اما متد اصلی این کلاس، متد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train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است که محیط بازی را به عنوان ورودی می گیرد. متغیر های </a:t>
            </a:r>
            <a:r>
              <a:rPr lang="en-US" sz="1400" dirty="0" err="1">
                <a:solidFill>
                  <a:schemeClr val="lt1"/>
                </a:solidFill>
                <a:cs typeface="B Nazanin" panose="00000400000000000000" pitchFamily="2" charset="-78"/>
              </a:rPr>
              <a:t>saved_time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و </a:t>
            </a:r>
            <a:r>
              <a:rPr lang="en-US" sz="1400" dirty="0" err="1">
                <a:solidFill>
                  <a:schemeClr val="lt1"/>
                </a:solidFill>
                <a:cs typeface="B Nazanin" panose="00000400000000000000" pitchFamily="2" charset="-78"/>
              </a:rPr>
              <a:t>saved_rewards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و </a:t>
            </a:r>
            <a:r>
              <a:rPr lang="en-US" sz="1400" dirty="0" err="1">
                <a:solidFill>
                  <a:schemeClr val="lt1"/>
                </a:solidFill>
                <a:cs typeface="B Nazanin" panose="00000400000000000000" pitchFamily="2" charset="-78"/>
              </a:rPr>
              <a:t>saved</a:t>
            </a:r>
            <a:r>
              <a:rPr lang="en-US" sz="1400" dirty="0" err="1">
                <a:cs typeface="B Nazanin" panose="00000400000000000000" pitchFamily="2" charset="-78"/>
              </a:rPr>
              <a:t>_actions</a:t>
            </a:r>
            <a:r>
              <a:rPr lang="fa-IR" sz="1400" dirty="0">
                <a:cs typeface="B Nazanin" panose="00000400000000000000" pitchFamily="2" charset="-78"/>
              </a:rPr>
              <a:t> برای رسم نمودار های </a:t>
            </a:r>
            <a:r>
              <a:rPr lang="en-US" sz="1400" dirty="0">
                <a:cs typeface="B Nazanin" panose="00000400000000000000" pitchFamily="2" charset="-78"/>
              </a:rPr>
              <a:t>agent</a:t>
            </a:r>
            <a:r>
              <a:rPr lang="fa-IR" sz="1400" dirty="0">
                <a:cs typeface="B Nazanin" panose="00000400000000000000" pitchFamily="2" charset="-78"/>
              </a:rPr>
              <a:t> استفاده می شوند. ابتدا </a:t>
            </a:r>
            <a:r>
              <a:rPr lang="en-US" sz="1400" dirty="0" err="1">
                <a:cs typeface="B Nazanin" panose="00000400000000000000" pitchFamily="2" charset="-78"/>
              </a:rPr>
              <a:t>nextstate</a:t>
            </a:r>
            <a:r>
              <a:rPr lang="fa-IR" sz="1400" dirty="0">
                <a:cs typeface="B Nazanin" panose="00000400000000000000" pitchFamily="2" charset="-78"/>
              </a:rPr>
              <a:t> و </a:t>
            </a:r>
            <a:r>
              <a:rPr lang="en-US" sz="1400" dirty="0" err="1">
                <a:cs typeface="B Nazanin" panose="00000400000000000000" pitchFamily="2" charset="-78"/>
              </a:rPr>
              <a:t>totalreward</a:t>
            </a:r>
            <a:r>
              <a:rPr lang="fa-IR" sz="1400" dirty="0">
                <a:cs typeface="B Nazanin" panose="00000400000000000000" pitchFamily="2" charset="-78"/>
              </a:rPr>
              <a:t> ست شده و بسته به تعداد، </a:t>
            </a:r>
            <a:r>
              <a:rPr lang="en-US" sz="1400" dirty="0">
                <a:cs typeface="B Nazanin" panose="00000400000000000000" pitchFamily="2" charset="-78"/>
              </a:rPr>
              <a:t>iteration</a:t>
            </a:r>
            <a:r>
              <a:rPr lang="fa-IR" sz="1400" dirty="0">
                <a:cs typeface="B Nazanin" panose="00000400000000000000" pitchFamily="2" charset="-78"/>
              </a:rPr>
              <a:t> انجام شده و </a:t>
            </a:r>
            <a:r>
              <a:rPr lang="en-US" sz="1400" dirty="0">
                <a:cs typeface="B Nazanin" panose="00000400000000000000" pitchFamily="2" charset="-78"/>
              </a:rPr>
              <a:t>agent</a:t>
            </a:r>
            <a:r>
              <a:rPr lang="fa-IR" sz="1400" dirty="0">
                <a:cs typeface="B Nazanin" panose="00000400000000000000" pitchFamily="2" charset="-78"/>
              </a:rPr>
              <a:t> بازی می کند.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در حلقه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while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، ابتدا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state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کنونی را به یک حالت گسسته </a:t>
            </a:r>
            <a:r>
              <a:rPr lang="fa-IR" sz="1400" dirty="0">
                <a:cs typeface="B Nazanin" panose="00000400000000000000" pitchFamily="2" charset="-78"/>
              </a:rPr>
              <a:t>تبدیل می کنیم. در ادامه یک </a:t>
            </a:r>
            <a:r>
              <a:rPr lang="en-US" sz="1400" dirty="0">
                <a:cs typeface="B Nazanin" panose="00000400000000000000" pitchFamily="2" charset="-78"/>
              </a:rPr>
              <a:t>action</a:t>
            </a:r>
            <a:r>
              <a:rPr lang="fa-IR" sz="1400" dirty="0">
                <a:cs typeface="B Nazanin" panose="00000400000000000000" pitchFamily="2" charset="-78"/>
              </a:rPr>
              <a:t> برای </a:t>
            </a:r>
            <a:r>
              <a:rPr lang="en-US" sz="1400" dirty="0">
                <a:cs typeface="B Nazanin" panose="00000400000000000000" pitchFamily="2" charset="-78"/>
              </a:rPr>
              <a:t>agent</a:t>
            </a:r>
            <a:r>
              <a:rPr lang="fa-IR" sz="1400" dirty="0">
                <a:cs typeface="B Nazanin" panose="00000400000000000000" pitchFamily="2" charset="-78"/>
              </a:rPr>
              <a:t> تعیین کرده و </a:t>
            </a:r>
            <a:r>
              <a:rPr lang="en-US" sz="1400" dirty="0">
                <a:cs typeface="B Nazanin" panose="00000400000000000000" pitchFamily="2" charset="-78"/>
              </a:rPr>
              <a:t>reward</a:t>
            </a:r>
            <a:r>
              <a:rPr lang="fa-IR" sz="1400" dirty="0">
                <a:cs typeface="B Nazanin" panose="00000400000000000000" pitchFamily="2" charset="-78"/>
              </a:rPr>
              <a:t> خروجی آن را محاسبه و ست می کنیم. در پایان </a:t>
            </a:r>
            <a:r>
              <a:rPr lang="en-US" sz="1400" dirty="0">
                <a:cs typeface="B Nazanin" panose="00000400000000000000" pitchFamily="2" charset="-78"/>
              </a:rPr>
              <a:t>state</a:t>
            </a:r>
            <a:r>
              <a:rPr lang="fa-IR" sz="1400" dirty="0">
                <a:cs typeface="B Nazanin" panose="00000400000000000000" pitchFamily="2" charset="-78"/>
              </a:rPr>
              <a:t> بعدی را گسسته کرده و مقادیر </a:t>
            </a:r>
            <a:r>
              <a:rPr lang="en-US" sz="1400" dirty="0" err="1">
                <a:cs typeface="B Nazanin" panose="00000400000000000000" pitchFamily="2" charset="-78"/>
              </a:rPr>
              <a:t>Qtable</a:t>
            </a:r>
            <a:r>
              <a:rPr lang="fa-IR" sz="1400" dirty="0">
                <a:cs typeface="B Nazanin" panose="00000400000000000000" pitchFamily="2" charset="-78"/>
              </a:rPr>
              <a:t> را </a:t>
            </a:r>
            <a:r>
              <a:rPr lang="en-US" sz="1400" dirty="0">
                <a:cs typeface="B Nazanin" panose="00000400000000000000" pitchFamily="2" charset="-78"/>
              </a:rPr>
              <a:t>update</a:t>
            </a:r>
            <a:r>
              <a:rPr lang="fa-IR" sz="1400" dirty="0">
                <a:cs typeface="B Nazanin" panose="00000400000000000000" pitchFamily="2" charset="-78"/>
              </a:rPr>
              <a:t> می کنیم.</a:t>
            </a:r>
            <a:endParaRPr lang="fa-IR" sz="1400" dirty="0">
              <a:solidFill>
                <a:schemeClr val="lt1"/>
              </a:solidFill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697C12-D5A6-7F9B-8EE1-A8B2EBC5E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949" y="1202812"/>
            <a:ext cx="6066046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0271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647429" y="1202812"/>
            <a:ext cx="3924571" cy="2346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در ادامه حلقه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while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، چک می کنیم که </a:t>
            </a:r>
            <a:r>
              <a:rPr lang="fa-IR" sz="1400" dirty="0">
                <a:cs typeface="B Nazanin" panose="00000400000000000000" pitchFamily="2" charset="-78"/>
              </a:rPr>
              <a:t>خروجی </a:t>
            </a:r>
            <a:r>
              <a:rPr lang="en-US" sz="1400" dirty="0">
                <a:cs typeface="B Nazanin" panose="00000400000000000000" pitchFamily="2" charset="-78"/>
              </a:rPr>
              <a:t>state</a:t>
            </a:r>
            <a:r>
              <a:rPr lang="fa-IR" sz="1400" dirty="0">
                <a:cs typeface="B Nazanin" panose="00000400000000000000" pitchFamily="2" charset="-78"/>
              </a:rPr>
              <a:t>، </a:t>
            </a:r>
            <a:r>
              <a:rPr lang="en-US" sz="1400" dirty="0">
                <a:cs typeface="B Nazanin" panose="00000400000000000000" pitchFamily="2" charset="-78"/>
              </a:rPr>
              <a:t>terminated</a:t>
            </a:r>
            <a:r>
              <a:rPr lang="fa-IR" sz="1400" dirty="0">
                <a:cs typeface="B Nazanin" panose="00000400000000000000" pitchFamily="2" charset="-78"/>
              </a:rPr>
              <a:t> یا </a:t>
            </a:r>
            <a:r>
              <a:rPr lang="en-US" sz="1400" dirty="0">
                <a:cs typeface="B Nazanin" panose="00000400000000000000" pitchFamily="2" charset="-78"/>
              </a:rPr>
              <a:t>truncated</a:t>
            </a:r>
            <a:r>
              <a:rPr lang="fa-IR" sz="1400" dirty="0">
                <a:cs typeface="B Nazanin" panose="00000400000000000000" pitchFamily="2" charset="-78"/>
              </a:rPr>
              <a:t> باشد. در اینصورت </a:t>
            </a:r>
            <a:r>
              <a:rPr lang="en-US" sz="1400" dirty="0" err="1">
                <a:cs typeface="B Nazanin" panose="00000400000000000000" pitchFamily="2" charset="-78"/>
              </a:rPr>
              <a:t>i</a:t>
            </a:r>
            <a:r>
              <a:rPr lang="fa-IR" sz="1400" dirty="0">
                <a:cs typeface="B Nazanin" panose="00000400000000000000" pitchFamily="2" charset="-78"/>
              </a:rPr>
              <a:t>، </a:t>
            </a:r>
            <a:r>
              <a:rPr lang="en-US" sz="1400" dirty="0" err="1">
                <a:cs typeface="B Nazanin" panose="00000400000000000000" pitchFamily="2" charset="-78"/>
              </a:rPr>
              <a:t>totalreward</a:t>
            </a:r>
            <a:r>
              <a:rPr lang="fa-IR" sz="1400" dirty="0">
                <a:cs typeface="B Nazanin" panose="00000400000000000000" pitchFamily="2" charset="-78"/>
              </a:rPr>
              <a:t> و </a:t>
            </a:r>
            <a:r>
              <a:rPr lang="en-US" sz="1400" dirty="0">
                <a:cs typeface="B Nazanin" panose="00000400000000000000" pitchFamily="2" charset="-78"/>
              </a:rPr>
              <a:t>action</a:t>
            </a:r>
            <a:r>
              <a:rPr lang="fa-IR" sz="1400" dirty="0">
                <a:cs typeface="B Nazanin" panose="00000400000000000000" pitchFamily="2" charset="-78"/>
              </a:rPr>
              <a:t> را برای رسم نمودار ها ذخیره میکنیم، سپس </a:t>
            </a:r>
            <a:r>
              <a:rPr lang="en-US" sz="1400" dirty="0" err="1">
                <a:cs typeface="B Nazanin" panose="00000400000000000000" pitchFamily="2" charset="-78"/>
              </a:rPr>
              <a:t>total_reward</a:t>
            </a:r>
            <a:r>
              <a:rPr lang="fa-IR" sz="1400" dirty="0">
                <a:cs typeface="B Nazanin" panose="00000400000000000000" pitchFamily="2" charset="-78"/>
              </a:rPr>
              <a:t> را چاپ کرده و محیط بازی را </a:t>
            </a:r>
            <a:r>
              <a:rPr lang="en-US" sz="1400" dirty="0">
                <a:cs typeface="B Nazanin" panose="00000400000000000000" pitchFamily="2" charset="-78"/>
              </a:rPr>
              <a:t>reset</a:t>
            </a:r>
            <a:r>
              <a:rPr lang="fa-IR" sz="1400" dirty="0">
                <a:cs typeface="B Nazanin" panose="00000400000000000000" pitchFamily="2" charset="-78"/>
              </a:rPr>
              <a:t> می کنیم.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solidFill>
                <a:schemeClr val="lt1"/>
              </a:solidFill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در خارج از حلقه </a:t>
            </a:r>
            <a:r>
              <a:rPr lang="en-US" sz="1400" dirty="0">
                <a:cs typeface="B Nazanin" panose="00000400000000000000" pitchFamily="2" charset="-78"/>
              </a:rPr>
              <a:t>while</a:t>
            </a:r>
            <a:r>
              <a:rPr lang="fa-IR" sz="1400" dirty="0">
                <a:cs typeface="B Nazanin" panose="00000400000000000000" pitchFamily="2" charset="-78"/>
              </a:rPr>
              <a:t>، چک میکنیم اگر در </a:t>
            </a:r>
            <a:r>
              <a:rPr lang="en-US" sz="1400" dirty="0">
                <a:cs typeface="B Nazanin" panose="00000400000000000000" pitchFamily="2" charset="-78"/>
              </a:rPr>
              <a:t>iteration</a:t>
            </a:r>
            <a:r>
              <a:rPr lang="fa-IR" sz="1400" dirty="0">
                <a:cs typeface="B Nazanin" panose="00000400000000000000" pitchFamily="2" charset="-78"/>
              </a:rPr>
              <a:t> آخر بودیم، مقادیر </a:t>
            </a:r>
            <a:r>
              <a:rPr lang="en-US" sz="1400" dirty="0" err="1">
                <a:cs typeface="B Nazanin" panose="00000400000000000000" pitchFamily="2" charset="-78"/>
              </a:rPr>
              <a:t>Qtable</a:t>
            </a:r>
            <a:r>
              <a:rPr lang="fa-IR" sz="1400" dirty="0">
                <a:cs typeface="B Nazanin" panose="00000400000000000000" pitchFamily="2" charset="-78"/>
              </a:rPr>
              <a:t> را در یک فایل ذخیره می کنیم.</a:t>
            </a:r>
            <a:endParaRPr lang="fa-IR" sz="1400" dirty="0">
              <a:solidFill>
                <a:schemeClr val="lt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95035-07E8-A821-9138-B4DA79FA0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96" y="1268792"/>
            <a:ext cx="3505504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561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1902168" y="2030633"/>
            <a:ext cx="5165492" cy="2346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در پایان با استفاده از این دوتابع، نمودار های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time-reward-action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های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agent</a:t>
            </a:r>
            <a:r>
              <a:rPr lang="fa-IR" sz="1400" dirty="0">
                <a:cs typeface="B Nazanin" panose="00000400000000000000" pitchFamily="2" charset="-78"/>
              </a:rPr>
              <a:t> را بصورت دو و سه بعدی در قالب فایل </a:t>
            </a:r>
            <a:r>
              <a:rPr lang="en-US" sz="1400" dirty="0" err="1">
                <a:cs typeface="B Nazanin" panose="00000400000000000000" pitchFamily="2" charset="-78"/>
              </a:rPr>
              <a:t>png</a:t>
            </a:r>
            <a:r>
              <a:rPr lang="fa-IR" sz="1400" dirty="0">
                <a:cs typeface="B Nazanin" panose="00000400000000000000" pitchFamily="2" charset="-78"/>
              </a:rPr>
              <a:t> ذخیره می کنیم.</a:t>
            </a:r>
            <a:endParaRPr lang="fa-IR" sz="1400" dirty="0">
              <a:solidFill>
                <a:schemeClr val="lt1"/>
              </a:solidFill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FD814-4B39-3B74-601F-B779E647E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993" y="1145895"/>
            <a:ext cx="5105842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0527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720000" y="1387318"/>
            <a:ext cx="6255658" cy="2346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کلاس </a:t>
            </a:r>
            <a:r>
              <a:rPr lang="en-US" sz="1400" dirty="0" err="1">
                <a:cs typeface="B Nazanin" panose="00000400000000000000" pitchFamily="2" charset="-78"/>
              </a:rPr>
              <a:t>SarsaQlearning</a:t>
            </a:r>
            <a:r>
              <a:rPr lang="fa-IR" sz="1400" dirty="0">
                <a:cs typeface="B Nazanin" panose="00000400000000000000" pitchFamily="2" charset="-78"/>
              </a:rPr>
              <a:t> از کلاس </a:t>
            </a:r>
            <a:r>
              <a:rPr lang="en-US" sz="1400" dirty="0" err="1">
                <a:cs typeface="B Nazanin" panose="00000400000000000000" pitchFamily="2" charset="-78"/>
              </a:rPr>
              <a:t>Qlearning</a:t>
            </a:r>
            <a:r>
              <a:rPr lang="fa-IR" sz="1400" dirty="0">
                <a:cs typeface="B Nazanin" panose="00000400000000000000" pitchFamily="2" charset="-78"/>
              </a:rPr>
              <a:t> ارث بری می کند با این تفاوت که دو متد </a:t>
            </a:r>
            <a:r>
              <a:rPr lang="en-US" sz="1400" dirty="0">
                <a:cs typeface="B Nazanin" panose="00000400000000000000" pitchFamily="2" charset="-78"/>
              </a:rPr>
              <a:t>update</a:t>
            </a:r>
            <a:r>
              <a:rPr lang="fa-IR" sz="1400" dirty="0">
                <a:cs typeface="B Nazanin" panose="00000400000000000000" pitchFamily="2" charset="-78"/>
              </a:rPr>
              <a:t> و </a:t>
            </a:r>
            <a:r>
              <a:rPr lang="en-US" sz="1400" dirty="0">
                <a:cs typeface="B Nazanin" panose="00000400000000000000" pitchFamily="2" charset="-78"/>
              </a:rPr>
              <a:t>train</a:t>
            </a:r>
            <a:r>
              <a:rPr lang="fa-IR" sz="1400" dirty="0">
                <a:cs typeface="B Nazanin" panose="00000400000000000000" pitchFamily="2" charset="-78"/>
              </a:rPr>
              <a:t> آن را </a:t>
            </a:r>
            <a:r>
              <a:rPr lang="en-US" sz="1400" dirty="0">
                <a:cs typeface="B Nazanin" panose="00000400000000000000" pitchFamily="2" charset="-78"/>
              </a:rPr>
              <a:t>override</a:t>
            </a:r>
            <a:r>
              <a:rPr lang="fa-IR" sz="1400" dirty="0">
                <a:cs typeface="B Nazanin" panose="00000400000000000000" pitchFamily="2" charset="-78"/>
              </a:rPr>
              <a:t> می کند. در متد </a:t>
            </a:r>
            <a:r>
              <a:rPr lang="en-US" sz="1400" dirty="0">
                <a:cs typeface="B Nazanin" panose="00000400000000000000" pitchFamily="2" charset="-78"/>
              </a:rPr>
              <a:t>update</a:t>
            </a:r>
            <a:r>
              <a:rPr lang="fa-IR" sz="1400" dirty="0">
                <a:cs typeface="B Nazanin" panose="00000400000000000000" pitchFamily="2" charset="-78"/>
              </a:rPr>
              <a:t> آن تنها تفاوت استفاده از </a:t>
            </a:r>
            <a:r>
              <a:rPr lang="en-US" sz="1400" dirty="0" err="1">
                <a:cs typeface="B Nazanin" panose="00000400000000000000" pitchFamily="2" charset="-78"/>
              </a:rPr>
              <a:t>getQValue</a:t>
            </a:r>
            <a:r>
              <a:rPr lang="fa-IR" sz="1400" dirty="0">
                <a:cs typeface="B Nazanin" panose="00000400000000000000" pitchFamily="2" charset="-78"/>
              </a:rPr>
              <a:t> و مقادیر </a:t>
            </a:r>
            <a:r>
              <a:rPr lang="en-US" sz="1400" dirty="0" err="1">
                <a:cs typeface="B Nazanin" panose="00000400000000000000" pitchFamily="2" charset="-78"/>
              </a:rPr>
              <a:t>nextstate</a:t>
            </a:r>
            <a:r>
              <a:rPr lang="fa-IR" sz="1400" dirty="0">
                <a:cs typeface="B Nazanin" panose="00000400000000000000" pitchFamily="2" charset="-78"/>
              </a:rPr>
              <a:t> و </a:t>
            </a:r>
            <a:r>
              <a:rPr lang="en-US" sz="1400" dirty="0" err="1">
                <a:cs typeface="B Nazanin" panose="00000400000000000000" pitchFamily="2" charset="-78"/>
              </a:rPr>
              <a:t>nectaction</a:t>
            </a:r>
            <a:r>
              <a:rPr lang="fa-IR" sz="1400" dirty="0">
                <a:cs typeface="B Nazanin" panose="00000400000000000000" pitchFamily="2" charset="-78"/>
              </a:rPr>
              <a:t> است.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همچنین در متد </a:t>
            </a:r>
            <a:r>
              <a:rPr lang="en-US" sz="1400" dirty="0">
                <a:cs typeface="B Nazanin" panose="00000400000000000000" pitchFamily="2" charset="-78"/>
              </a:rPr>
              <a:t>train</a:t>
            </a:r>
            <a:r>
              <a:rPr lang="fa-IR" sz="1400" dirty="0">
                <a:cs typeface="B Nazanin" panose="00000400000000000000" pitchFamily="2" charset="-78"/>
              </a:rPr>
              <a:t> نیز علاوه بر </a:t>
            </a:r>
            <a:r>
              <a:rPr lang="en-US" sz="1400" dirty="0" err="1">
                <a:cs typeface="B Nazanin" panose="00000400000000000000" pitchFamily="2" charset="-78"/>
              </a:rPr>
              <a:t>nextstate</a:t>
            </a:r>
            <a:r>
              <a:rPr lang="fa-IR" sz="1400" dirty="0">
                <a:cs typeface="B Nazanin" panose="00000400000000000000" pitchFamily="2" charset="-78"/>
              </a:rPr>
              <a:t>، </a:t>
            </a:r>
            <a:r>
              <a:rPr lang="en-US" sz="1400" dirty="0" err="1">
                <a:cs typeface="B Nazanin" panose="00000400000000000000" pitchFamily="2" charset="-78"/>
              </a:rPr>
              <a:t>nextaction</a:t>
            </a:r>
            <a:r>
              <a:rPr lang="fa-IR" sz="1400" dirty="0">
                <a:cs typeface="B Nazanin" panose="00000400000000000000" pitchFamily="2" charset="-78"/>
              </a:rPr>
              <a:t> نیز براساس </a:t>
            </a:r>
            <a:r>
              <a:rPr lang="en-US" sz="1400" dirty="0" err="1">
                <a:cs typeface="B Nazanin" panose="00000400000000000000" pitchFamily="2" charset="-78"/>
              </a:rPr>
              <a:t>getAction</a:t>
            </a:r>
            <a:r>
              <a:rPr lang="fa-IR" sz="1400" dirty="0">
                <a:cs typeface="B Nazanin" panose="00000400000000000000" pitchFamily="2" charset="-78"/>
              </a:rPr>
              <a:t> محاسبه شده و به عنوان آرگومان به </a:t>
            </a:r>
            <a:r>
              <a:rPr lang="en-US" sz="1400" dirty="0">
                <a:cs typeface="B Nazanin" panose="00000400000000000000" pitchFamily="2" charset="-78"/>
              </a:rPr>
              <a:t>update</a:t>
            </a:r>
            <a:r>
              <a:rPr lang="fa-IR" sz="1400" dirty="0">
                <a:cs typeface="B Nazanin" panose="00000400000000000000" pitchFamily="2" charset="-78"/>
              </a:rPr>
              <a:t> فرستاده می شود تا مقدار</a:t>
            </a:r>
            <a:r>
              <a:rPr lang="en-US" sz="1400" dirty="0">
                <a:cs typeface="B Nazanin" panose="00000400000000000000" pitchFamily="2" charset="-78"/>
              </a:rPr>
              <a:t> </a:t>
            </a:r>
            <a:r>
              <a:rPr lang="en-US" sz="1400" dirty="0" err="1">
                <a:cs typeface="B Nazanin" panose="00000400000000000000" pitchFamily="2" charset="-78"/>
              </a:rPr>
              <a:t>Qvalue</a:t>
            </a:r>
            <a:r>
              <a:rPr lang="fa-IR" sz="1400" dirty="0">
                <a:cs typeface="B Nazanin" panose="00000400000000000000" pitchFamily="2" charset="-78"/>
              </a:rPr>
              <a:t> آن </a:t>
            </a:r>
            <a:r>
              <a:rPr lang="en-US" sz="1400" dirty="0">
                <a:cs typeface="B Nazanin" panose="00000400000000000000" pitchFamily="2" charset="-78"/>
              </a:rPr>
              <a:t>state</a:t>
            </a:r>
            <a:r>
              <a:rPr lang="fa-IR" sz="1400" dirty="0">
                <a:cs typeface="B Nazanin" panose="00000400000000000000" pitchFamily="2" charset="-78"/>
              </a:rPr>
              <a:t>، </a:t>
            </a:r>
            <a:r>
              <a:rPr lang="en-US" sz="1400" dirty="0">
                <a:cs typeface="B Nazanin" panose="00000400000000000000" pitchFamily="2" charset="-78"/>
              </a:rPr>
              <a:t>update</a:t>
            </a:r>
            <a:r>
              <a:rPr lang="fa-IR" sz="1400" dirty="0">
                <a:cs typeface="B Nazanin" panose="00000400000000000000" pitchFamily="2" charset="-78"/>
              </a:rPr>
              <a:t> شود.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E3B0E-E77D-A2BF-0994-2B6AE4DC4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1426"/>
            <a:ext cx="7064352" cy="327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C927F0-5FAE-3725-C444-31BE20616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782455"/>
            <a:ext cx="744538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15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720000" y="1387318"/>
            <a:ext cx="5071200" cy="2346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کلاس </a:t>
            </a:r>
            <a:r>
              <a:rPr lang="en-US" sz="1400" dirty="0" err="1">
                <a:cs typeface="B Nazanin" panose="00000400000000000000" pitchFamily="2" charset="-78"/>
              </a:rPr>
              <a:t>approximateQlearning</a:t>
            </a:r>
            <a:r>
              <a:rPr lang="fa-IR" sz="1400" dirty="0">
                <a:cs typeface="B Nazanin" panose="00000400000000000000" pitchFamily="2" charset="-78"/>
              </a:rPr>
              <a:t> نیز از کلاس </a:t>
            </a:r>
            <a:r>
              <a:rPr lang="en-US" sz="1400" dirty="0" err="1">
                <a:cs typeface="B Nazanin" panose="00000400000000000000" pitchFamily="2" charset="-78"/>
              </a:rPr>
              <a:t>Qlearning</a:t>
            </a:r>
            <a:r>
              <a:rPr lang="fa-IR" sz="1400" dirty="0">
                <a:cs typeface="B Nazanin" panose="00000400000000000000" pitchFamily="2" charset="-78"/>
              </a:rPr>
              <a:t> ارث بری کرده با این تفاوت که یک </a:t>
            </a:r>
            <a:r>
              <a:rPr lang="en-US" sz="1400" dirty="0">
                <a:cs typeface="B Nazanin" panose="00000400000000000000" pitchFamily="2" charset="-78"/>
              </a:rPr>
              <a:t>attribute</a:t>
            </a:r>
            <a:r>
              <a:rPr lang="fa-IR" sz="1400" dirty="0">
                <a:cs typeface="B Nazanin" panose="00000400000000000000" pitchFamily="2" charset="-78"/>
              </a:rPr>
              <a:t> با نام </a:t>
            </a:r>
            <a:r>
              <a:rPr lang="en-US" sz="1400" dirty="0">
                <a:cs typeface="B Nazanin" panose="00000400000000000000" pitchFamily="2" charset="-78"/>
              </a:rPr>
              <a:t>weights</a:t>
            </a:r>
            <a:r>
              <a:rPr lang="fa-IR" sz="1400" dirty="0">
                <a:cs typeface="B Nazanin" panose="00000400000000000000" pitchFamily="2" charset="-78"/>
              </a:rPr>
              <a:t> اضافه تر تعریف می کند. این متغیر می تواند از مقادیر ذخیره شده قبلی نیز </a:t>
            </a:r>
            <a:r>
              <a:rPr lang="en-US" sz="1400" dirty="0">
                <a:cs typeface="B Nazanin" panose="00000400000000000000" pitchFamily="2" charset="-78"/>
              </a:rPr>
              <a:t>initialize</a:t>
            </a:r>
            <a:r>
              <a:rPr lang="fa-IR" sz="1400" dirty="0">
                <a:cs typeface="B Nazanin" panose="00000400000000000000" pitchFamily="2" charset="-78"/>
              </a:rPr>
              <a:t> شود. در ادامه نیز سازنده کلاس </a:t>
            </a:r>
            <a:r>
              <a:rPr lang="en-US" sz="1400" dirty="0" err="1">
                <a:cs typeface="B Nazanin" panose="00000400000000000000" pitchFamily="2" charset="-78"/>
              </a:rPr>
              <a:t>Qlearning</a:t>
            </a:r>
            <a:r>
              <a:rPr lang="fa-IR" sz="1400" dirty="0">
                <a:cs typeface="B Nazanin" panose="00000400000000000000" pitchFamily="2" charset="-78"/>
              </a:rPr>
              <a:t> را صدا میزند.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متد </a:t>
            </a:r>
            <a:r>
              <a:rPr lang="en-US" sz="1400" dirty="0" err="1">
                <a:cs typeface="B Nazanin" panose="00000400000000000000" pitchFamily="2" charset="-78"/>
              </a:rPr>
              <a:t>getQValue</a:t>
            </a:r>
            <a:r>
              <a:rPr lang="fa-IR" sz="1400" dirty="0">
                <a:cs typeface="B Nazanin" panose="00000400000000000000" pitchFamily="2" charset="-78"/>
              </a:rPr>
              <a:t> در این کلاس، یک </a:t>
            </a:r>
            <a:r>
              <a:rPr lang="en-US" sz="1400" dirty="0">
                <a:cs typeface="B Nazanin" panose="00000400000000000000" pitchFamily="2" charset="-78"/>
              </a:rPr>
              <a:t>state</a:t>
            </a:r>
            <a:r>
              <a:rPr lang="fa-IR" sz="1400" dirty="0">
                <a:cs typeface="B Nazanin" panose="00000400000000000000" pitchFamily="2" charset="-78"/>
              </a:rPr>
              <a:t> و </a:t>
            </a:r>
            <a:r>
              <a:rPr lang="en-US" sz="1400" dirty="0">
                <a:cs typeface="B Nazanin" panose="00000400000000000000" pitchFamily="2" charset="-78"/>
              </a:rPr>
              <a:t>action</a:t>
            </a:r>
            <a:r>
              <a:rPr lang="fa-IR" sz="1400" dirty="0">
                <a:cs typeface="B Nazanin" panose="00000400000000000000" pitchFamily="2" charset="-78"/>
              </a:rPr>
              <a:t> را گرفته و مقدار</a:t>
            </a:r>
            <a:r>
              <a:rPr lang="en-US" sz="1400" dirty="0" err="1">
                <a:cs typeface="B Nazanin" panose="00000400000000000000" pitchFamily="2" charset="-78"/>
              </a:rPr>
              <a:t>QValue</a:t>
            </a:r>
            <a:r>
              <a:rPr lang="fa-IR" sz="1400" dirty="0">
                <a:cs typeface="B Nazanin" panose="00000400000000000000" pitchFamily="2" charset="-78"/>
              </a:rPr>
              <a:t> را براساس وزن های تعریف شده محاسبه می کند و بر میگرداند. در واقع به ازای هر فیچر از فیچر های حالت، آن فیچر در وزن مربوطه ضرب شده و با مقدار </a:t>
            </a:r>
            <a:r>
              <a:rPr lang="en-US" sz="1400" dirty="0">
                <a:cs typeface="B Nazanin" panose="00000400000000000000" pitchFamily="2" charset="-78"/>
              </a:rPr>
              <a:t>q</a:t>
            </a:r>
            <a:r>
              <a:rPr lang="fa-IR" sz="1400" dirty="0">
                <a:cs typeface="B Nazanin" panose="00000400000000000000" pitchFamily="2" charset="-78"/>
              </a:rPr>
              <a:t> جمع می شود.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6CD1F-61D5-5676-1AB9-E088F13CB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89" y="1375306"/>
            <a:ext cx="4465707" cy="1196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AEC80-10F5-509F-69F2-471242FAD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489" y="2699054"/>
            <a:ext cx="3071126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52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963617" y="3321099"/>
            <a:ext cx="6143982" cy="1036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متد </a:t>
            </a:r>
            <a:r>
              <a:rPr lang="en-US" sz="1400" dirty="0">
                <a:cs typeface="B Nazanin" panose="00000400000000000000" pitchFamily="2" charset="-78"/>
              </a:rPr>
              <a:t>update</a:t>
            </a:r>
            <a:r>
              <a:rPr lang="fa-IR" sz="1400" dirty="0">
                <a:cs typeface="B Nazanin" panose="00000400000000000000" pitchFamily="2" charset="-78"/>
              </a:rPr>
              <a:t>، در این کلاس، ابتدا با توجه به مقادیر </a:t>
            </a:r>
            <a:r>
              <a:rPr lang="en-US" sz="1400" dirty="0">
                <a:cs typeface="B Nazanin" panose="00000400000000000000" pitchFamily="2" charset="-78"/>
              </a:rPr>
              <a:t>reward</a:t>
            </a:r>
            <a:r>
              <a:rPr lang="fa-IR" sz="1400" dirty="0">
                <a:cs typeface="B Nazanin" panose="00000400000000000000" pitchFamily="2" charset="-78"/>
              </a:rPr>
              <a:t> و </a:t>
            </a:r>
            <a:r>
              <a:rPr lang="en-US" sz="1400" dirty="0" err="1">
                <a:cs typeface="B Nazanin" panose="00000400000000000000" pitchFamily="2" charset="-78"/>
              </a:rPr>
              <a:t>Qvalue</a:t>
            </a:r>
            <a:r>
              <a:rPr lang="fa-IR" sz="1400" dirty="0">
                <a:cs typeface="B Nazanin" panose="00000400000000000000" pitchFamily="2" charset="-78"/>
              </a:rPr>
              <a:t> ذخیره شده، مقدار </a:t>
            </a:r>
            <a:r>
              <a:rPr lang="en-US" sz="1400" dirty="0">
                <a:cs typeface="B Nazanin" panose="00000400000000000000" pitchFamily="2" charset="-78"/>
              </a:rPr>
              <a:t>diff</a:t>
            </a:r>
            <a:r>
              <a:rPr lang="fa-IR" sz="1400" dirty="0">
                <a:cs typeface="B Nazanin" panose="00000400000000000000" pitchFamily="2" charset="-78"/>
              </a:rPr>
              <a:t> را محاسبه کرده و سپس با استفاده از آن، مقادیر وزن ها را </a:t>
            </a:r>
            <a:r>
              <a:rPr lang="en-US" sz="1400" dirty="0">
                <a:cs typeface="B Nazanin" panose="00000400000000000000" pitchFamily="2" charset="-78"/>
              </a:rPr>
              <a:t>update</a:t>
            </a:r>
            <a:r>
              <a:rPr lang="fa-IR" sz="1400" dirty="0">
                <a:cs typeface="B Nazanin" panose="00000400000000000000" pitchFamily="2" charset="-78"/>
              </a:rPr>
              <a:t> می کند.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9A2E6-7DEE-1DED-7F15-F8A9FBA0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7" y="1101212"/>
            <a:ext cx="7216765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7171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963617" y="3321099"/>
            <a:ext cx="6143982" cy="1036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متد </a:t>
            </a:r>
            <a:r>
              <a:rPr lang="en-US" sz="1400" dirty="0">
                <a:cs typeface="B Nazanin" panose="00000400000000000000" pitchFamily="2" charset="-78"/>
              </a:rPr>
              <a:t>update</a:t>
            </a:r>
            <a:r>
              <a:rPr lang="fa-IR" sz="1400" dirty="0">
                <a:cs typeface="B Nazanin" panose="00000400000000000000" pitchFamily="2" charset="-78"/>
              </a:rPr>
              <a:t>، در این کلاس، ابتدا با توجه به مقادیر </a:t>
            </a:r>
            <a:r>
              <a:rPr lang="en-US" sz="1400" dirty="0">
                <a:cs typeface="B Nazanin" panose="00000400000000000000" pitchFamily="2" charset="-78"/>
              </a:rPr>
              <a:t>reward</a:t>
            </a:r>
            <a:r>
              <a:rPr lang="fa-IR" sz="1400" dirty="0">
                <a:cs typeface="B Nazanin" panose="00000400000000000000" pitchFamily="2" charset="-78"/>
              </a:rPr>
              <a:t> و </a:t>
            </a:r>
            <a:r>
              <a:rPr lang="en-US" sz="1400" dirty="0" err="1">
                <a:cs typeface="B Nazanin" panose="00000400000000000000" pitchFamily="2" charset="-78"/>
              </a:rPr>
              <a:t>Qvalue</a:t>
            </a:r>
            <a:r>
              <a:rPr lang="fa-IR" sz="1400" dirty="0">
                <a:cs typeface="B Nazanin" panose="00000400000000000000" pitchFamily="2" charset="-78"/>
              </a:rPr>
              <a:t> ذخیره شده، مقدار </a:t>
            </a:r>
            <a:r>
              <a:rPr lang="en-US" sz="1400" dirty="0">
                <a:cs typeface="B Nazanin" panose="00000400000000000000" pitchFamily="2" charset="-78"/>
              </a:rPr>
              <a:t>diff</a:t>
            </a:r>
            <a:r>
              <a:rPr lang="fa-IR" sz="1400" dirty="0">
                <a:cs typeface="B Nazanin" panose="00000400000000000000" pitchFamily="2" charset="-78"/>
              </a:rPr>
              <a:t> را محاسبه کرده و سپس با استفاده از آن، مقادیر وزن ها را </a:t>
            </a:r>
            <a:r>
              <a:rPr lang="en-US" sz="1400" dirty="0">
                <a:cs typeface="B Nazanin" panose="00000400000000000000" pitchFamily="2" charset="-78"/>
              </a:rPr>
              <a:t>update</a:t>
            </a:r>
            <a:r>
              <a:rPr lang="fa-IR" sz="1400" dirty="0">
                <a:cs typeface="B Nazanin" panose="00000400000000000000" pitchFamily="2" charset="-78"/>
              </a:rPr>
              <a:t> می کند.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تنها تفاوت متد </a:t>
            </a:r>
            <a:r>
              <a:rPr lang="en-US" sz="1400" dirty="0">
                <a:cs typeface="B Nazanin" panose="00000400000000000000" pitchFamily="2" charset="-78"/>
              </a:rPr>
              <a:t>train</a:t>
            </a:r>
            <a:r>
              <a:rPr lang="fa-IR" sz="1400" dirty="0">
                <a:cs typeface="B Nazanin" panose="00000400000000000000" pitchFamily="2" charset="-78"/>
              </a:rPr>
              <a:t> آن نیز، نیاز نداشتن به </a:t>
            </a:r>
            <a:r>
              <a:rPr lang="en-US" sz="1400" dirty="0">
                <a:cs typeface="B Nazanin" panose="00000400000000000000" pitchFamily="2" charset="-78"/>
              </a:rPr>
              <a:t>state</a:t>
            </a:r>
            <a:r>
              <a:rPr lang="fa-IR" sz="1400" dirty="0">
                <a:cs typeface="B Nazanin" panose="00000400000000000000" pitchFamily="2" charset="-78"/>
              </a:rPr>
              <a:t> های گسسته است.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9A2E6-7DEE-1DED-7F15-F8A9FBA0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7" y="1101212"/>
            <a:ext cx="7216765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456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720000" y="1438746"/>
            <a:ext cx="4188954" cy="248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کلاس </a:t>
            </a:r>
            <a:r>
              <a:rPr lang="en-US" sz="1400" dirty="0" err="1">
                <a:cs typeface="B Nazanin" panose="00000400000000000000" pitchFamily="2" charset="-78"/>
              </a:rPr>
              <a:t>DeepQ</a:t>
            </a:r>
            <a:r>
              <a:rPr lang="fa-IR" sz="1400" dirty="0">
                <a:cs typeface="B Nazanin" panose="00000400000000000000" pitchFamily="2" charset="-78"/>
              </a:rPr>
              <a:t>، پیاده سازی این الگوریتم برای </a:t>
            </a:r>
            <a:r>
              <a:rPr lang="en-US" sz="1400" dirty="0">
                <a:cs typeface="B Nazanin" panose="00000400000000000000" pitchFamily="2" charset="-78"/>
              </a:rPr>
              <a:t>lander</a:t>
            </a:r>
            <a:r>
              <a:rPr lang="fa-IR" sz="1400" dirty="0">
                <a:cs typeface="B Nazanin" panose="00000400000000000000" pitchFamily="2" charset="-78"/>
              </a:rPr>
              <a:t> است. 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تفاوت عمده این الگوریتم با الگوریتم های قبلی، عدم نیاز آن به </a:t>
            </a:r>
            <a:r>
              <a:rPr lang="en-US" sz="1400" dirty="0" err="1">
                <a:cs typeface="B Nazanin" panose="00000400000000000000" pitchFamily="2" charset="-78"/>
              </a:rPr>
              <a:t>Qtable</a:t>
            </a:r>
            <a:r>
              <a:rPr lang="fa-IR" sz="1400" dirty="0">
                <a:cs typeface="B Nazanin" panose="00000400000000000000" pitchFamily="2" charset="-78"/>
              </a:rPr>
              <a:t> و مقادیر </a:t>
            </a:r>
            <a:r>
              <a:rPr lang="en-US" sz="1400" dirty="0" err="1">
                <a:cs typeface="B Nazanin" panose="00000400000000000000" pitchFamily="2" charset="-78"/>
              </a:rPr>
              <a:t>QValue</a:t>
            </a:r>
            <a:r>
              <a:rPr lang="fa-IR" sz="1400" dirty="0">
                <a:cs typeface="B Nazanin" panose="00000400000000000000" pitchFamily="2" charset="-78"/>
              </a:rPr>
              <a:t> است؛ این کلاس در سازنده خود متغیر های روبه رو را مقدار دهی اولیه می کند.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38B77-29EF-C9D9-7338-1BD2C743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31" y="1438746"/>
            <a:ext cx="4435224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5417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پروژه </a:t>
            </a:r>
            <a:r>
              <a:rPr lang="en-US" dirty="0">
                <a:cs typeface="B Nazanin" panose="00000400000000000000" pitchFamily="2" charset="-78"/>
              </a:rPr>
              <a:t>Lunar Lander</a:t>
            </a:r>
            <a:r>
              <a:rPr lang="fa-IR" dirty="0">
                <a:cs typeface="B Nazanin" panose="00000400000000000000" pitchFamily="2" charset="-78"/>
              </a:rPr>
              <a:t> از نوع محیط های </a:t>
            </a:r>
            <a:r>
              <a:rPr lang="en-US" dirty="0">
                <a:cs typeface="B Nazanin" panose="00000400000000000000" pitchFamily="2" charset="-78"/>
              </a:rPr>
              <a:t>Box2D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1257028" y="1177724"/>
            <a:ext cx="3952200" cy="30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این محیط یک مسئله کلاسیک بهینه سازی مسیر موشک است. این محیط دارای </a:t>
            </a:r>
            <a:r>
              <a:rPr lang="fa-IR" sz="1700" dirty="0">
                <a:cs typeface="B Nazanin" panose="00000400000000000000" pitchFamily="2" charset="-78"/>
              </a:rPr>
              <a:t>دو اقدام</a:t>
            </a: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 مجزا است: موتور روشن یا خاموش.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دو نسخه محیطی وجود دارد: گسسته یا پیوسته.</a:t>
            </a:r>
            <a:endParaRPr lang="en-US" sz="1700" dirty="0">
              <a:solidFill>
                <a:schemeClr val="lt1"/>
              </a:solidFill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سکوی فرود همیشه در مختصات (0,0) قرار دارد. مختصات دو عدد اول در بردار </a:t>
            </a:r>
            <a:r>
              <a:rPr lang="en-US" sz="1700" dirty="0">
                <a:solidFill>
                  <a:schemeClr val="lt1"/>
                </a:solidFill>
                <a:cs typeface="B Nazanin" panose="00000400000000000000" pitchFamily="2" charset="-78"/>
              </a:rPr>
              <a:t>state</a:t>
            </a: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 هستند. فرود خارج از سکوی فرود امکان پذیر است. </a:t>
            </a:r>
            <a:endParaRPr lang="en-US" sz="1700" dirty="0">
              <a:solidFill>
                <a:schemeClr val="lt1"/>
              </a:solidFill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سوخت بی نهایت است، بنابراین یک مامور می تواند پرواز را یاد بگیرد و سپس در اولین تلاش خود فرود بیاید.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7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cs typeface="B Nazanin" panose="00000400000000000000" pitchFamily="2" charset="-78"/>
              </a:rPr>
              <a:t>lander</a:t>
            </a: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 با یک نیروی اولیه تصادفی که به مرکز جرم آن وارد می شود، از مرکز بالای صفحه شروع می شود.</a:t>
            </a:r>
            <a:endParaRPr sz="1700" dirty="0">
              <a:solidFill>
                <a:schemeClr val="lt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E4AA9-1B9B-E1FD-0FEB-05C2E9B4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65" y="1313613"/>
            <a:ext cx="3319235" cy="223512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720000" y="1438746"/>
            <a:ext cx="4188954" cy="248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متد </a:t>
            </a:r>
            <a:r>
              <a:rPr lang="en-US" sz="1400" dirty="0" err="1">
                <a:cs typeface="B Nazanin" panose="00000400000000000000" pitchFamily="2" charset="-78"/>
              </a:rPr>
              <a:t>buildnetword</a:t>
            </a:r>
            <a:r>
              <a:rPr lang="fa-IR" sz="1400" dirty="0">
                <a:cs typeface="B Nazanin" panose="00000400000000000000" pitchFamily="2" charset="-78"/>
              </a:rPr>
              <a:t>، در ابتدا با استفاده از کتابخانه </a:t>
            </a:r>
            <a:r>
              <a:rPr lang="en-US" sz="1400" dirty="0" err="1">
                <a:cs typeface="B Nazanin" panose="00000400000000000000" pitchFamily="2" charset="-78"/>
              </a:rPr>
              <a:t>keras</a:t>
            </a:r>
            <a:r>
              <a:rPr lang="fa-IR" sz="1400" dirty="0">
                <a:cs typeface="B Nazanin" panose="00000400000000000000" pitchFamily="2" charset="-78"/>
              </a:rPr>
              <a:t> و تابع </a:t>
            </a:r>
            <a:r>
              <a:rPr lang="en-US" sz="1400" dirty="0">
                <a:cs typeface="B Nazanin" panose="00000400000000000000" pitchFamily="2" charset="-78"/>
              </a:rPr>
              <a:t>Sequential()</a:t>
            </a:r>
            <a:r>
              <a:rPr lang="fa-IR" sz="1400" dirty="0">
                <a:cs typeface="B Nazanin" panose="00000400000000000000" pitchFamily="2" charset="-78"/>
              </a:rPr>
              <a:t>، مدل مسئله را بازسازی می کند. این مدل دارای سه لایه </a:t>
            </a:r>
            <a:r>
              <a:rPr lang="en-US" sz="1400" dirty="0">
                <a:cs typeface="B Nazanin" panose="00000400000000000000" pitchFamily="2" charset="-78"/>
              </a:rPr>
              <a:t>dense</a:t>
            </a:r>
            <a:r>
              <a:rPr lang="fa-IR" sz="1400" dirty="0">
                <a:cs typeface="B Nazanin" panose="00000400000000000000" pitchFamily="2" charset="-78"/>
              </a:rPr>
              <a:t> با اندازه های به ترتیب 8، 16 و به تعداد </a:t>
            </a:r>
            <a:r>
              <a:rPr lang="en-US" sz="1400" dirty="0">
                <a:cs typeface="B Nazanin" panose="00000400000000000000" pitchFamily="2" charset="-78"/>
              </a:rPr>
              <a:t>action</a:t>
            </a:r>
            <a:r>
              <a:rPr lang="fa-IR" sz="1400" dirty="0">
                <a:cs typeface="B Nazanin" panose="00000400000000000000" pitchFamily="2" charset="-78"/>
              </a:rPr>
              <a:t> ها می باشد که با دستور </a:t>
            </a:r>
            <a:r>
              <a:rPr lang="en-US" sz="1400" dirty="0" err="1">
                <a:cs typeface="B Nazanin" panose="00000400000000000000" pitchFamily="2" charset="-78"/>
              </a:rPr>
              <a:t>model.compile</a:t>
            </a:r>
            <a:r>
              <a:rPr lang="fa-IR" sz="1400" dirty="0">
                <a:cs typeface="B Nazanin" panose="00000400000000000000" pitchFamily="2" charset="-78"/>
              </a:rPr>
              <a:t>، این شبکه ایجاد می شود.</a:t>
            </a: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متد روبه رو، این متغیرها را که به عنوان ورودی میگیرد در </a:t>
            </a:r>
            <a:r>
              <a:rPr lang="en-US" sz="1400" dirty="0">
                <a:cs typeface="B Nazanin" panose="00000400000000000000" pitchFamily="2" charset="-78"/>
              </a:rPr>
              <a:t>attribute</a:t>
            </a:r>
            <a:r>
              <a:rPr lang="fa-IR" sz="1400" dirty="0">
                <a:cs typeface="B Nazanin" panose="00000400000000000000" pitchFamily="2" charset="-78"/>
              </a:rPr>
              <a:t> مربوطه ذخیره می کند.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5BF83-7167-3DCF-E64B-6DB92878E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804" y="1438746"/>
            <a:ext cx="5814564" cy="138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ED7E75-92CB-8956-82CA-97FBE8D9E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804" y="3085715"/>
            <a:ext cx="5090601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432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720000" y="1438746"/>
            <a:ext cx="4188954" cy="3107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متد </a:t>
            </a:r>
            <a:r>
              <a:rPr lang="en-US" sz="1400" dirty="0" err="1">
                <a:cs typeface="B Nazanin" panose="00000400000000000000" pitchFamily="2" charset="-78"/>
              </a:rPr>
              <a:t>getAction</a:t>
            </a:r>
            <a:r>
              <a:rPr lang="fa-IR" sz="1400" dirty="0">
                <a:cs typeface="B Nazanin" panose="00000400000000000000" pitchFamily="2" charset="-78"/>
              </a:rPr>
              <a:t> از این کلاس، باتوجه به مقدار </a:t>
            </a:r>
            <a:r>
              <a:rPr lang="en-US" sz="1400" dirty="0">
                <a:cs typeface="B Nazanin" panose="00000400000000000000" pitchFamily="2" charset="-78"/>
              </a:rPr>
              <a:t>epsilon</a:t>
            </a:r>
            <a:r>
              <a:rPr lang="fa-IR" sz="1400" dirty="0">
                <a:cs typeface="B Nazanin" panose="00000400000000000000" pitchFamily="2" charset="-78"/>
              </a:rPr>
              <a:t>، </a:t>
            </a:r>
            <a:r>
              <a:rPr lang="en-US" sz="1400" dirty="0">
                <a:cs typeface="B Nazanin" panose="00000400000000000000" pitchFamily="2" charset="-78"/>
              </a:rPr>
              <a:t>action</a:t>
            </a:r>
            <a:r>
              <a:rPr lang="fa-IR" sz="1400" dirty="0">
                <a:cs typeface="B Nazanin" panose="00000400000000000000" pitchFamily="2" charset="-78"/>
              </a:rPr>
              <a:t> مربوطه را یا به صورت رندوم یا با توجه به مدل بازسازی شده و شبکه عصبی محاسبه می کند.</a:t>
            </a: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متد </a:t>
            </a:r>
            <a:r>
              <a:rPr lang="en-US" sz="1400" dirty="0">
                <a:cs typeface="B Nazanin" panose="00000400000000000000" pitchFamily="2" charset="-78"/>
              </a:rPr>
              <a:t>update</a:t>
            </a:r>
            <a:r>
              <a:rPr lang="fa-IR" sz="1400" dirty="0">
                <a:cs typeface="B Nazanin" panose="00000400000000000000" pitchFamily="2" charset="-78"/>
              </a:rPr>
              <a:t> از این کلاس، ابتدا از </a:t>
            </a:r>
            <a:r>
              <a:rPr lang="en-US" sz="1400" dirty="0">
                <a:cs typeface="B Nazanin" panose="00000400000000000000" pitchFamily="2" charset="-78"/>
              </a:rPr>
              <a:t>memory</a:t>
            </a:r>
            <a:r>
              <a:rPr lang="fa-IR" sz="1400" dirty="0">
                <a:cs typeface="B Nazanin" panose="00000400000000000000" pitchFamily="2" charset="-78"/>
              </a:rPr>
              <a:t> ذخیره شده به اندازه </a:t>
            </a:r>
            <a:r>
              <a:rPr lang="en-US" sz="1400" dirty="0" err="1">
                <a:cs typeface="B Nazanin" panose="00000400000000000000" pitchFamily="2" charset="-78"/>
              </a:rPr>
              <a:t>batch_size</a:t>
            </a:r>
            <a:r>
              <a:rPr lang="fa-IR" sz="1400" dirty="0">
                <a:cs typeface="B Nazanin" panose="00000400000000000000" pitchFamily="2" charset="-78"/>
              </a:rPr>
              <a:t> که در ورودی می گیرد نمونه برداری کرده و سپس مدل بازسازی شده مسئله را با </a:t>
            </a:r>
            <a:r>
              <a:rPr lang="en-US" sz="1400" dirty="0">
                <a:cs typeface="B Nazanin" panose="00000400000000000000" pitchFamily="2" charset="-78"/>
              </a:rPr>
              <a:t>state</a:t>
            </a:r>
            <a:r>
              <a:rPr lang="fa-IR" sz="1400" dirty="0">
                <a:cs typeface="B Nazanin" panose="00000400000000000000" pitchFamily="2" charset="-78"/>
              </a:rPr>
              <a:t> مربوطه </a:t>
            </a:r>
            <a:r>
              <a:rPr lang="en-US" sz="1400" dirty="0">
                <a:cs typeface="B Nazanin" panose="00000400000000000000" pitchFamily="2" charset="-78"/>
              </a:rPr>
              <a:t>fit</a:t>
            </a:r>
            <a:r>
              <a:rPr lang="fa-IR" sz="1400" dirty="0">
                <a:cs typeface="B Nazanin" panose="00000400000000000000" pitchFamily="2" charset="-78"/>
              </a:rPr>
              <a:t> می کند.</a:t>
            </a:r>
            <a:endParaRPr lang="en-US" sz="14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8E9A5-CDFA-CE27-A1EE-0A34477A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714" y="1231089"/>
            <a:ext cx="4404742" cy="1493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E763B-7411-2210-2DBB-76DB69C3D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971" y="2785979"/>
            <a:ext cx="6416596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4410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957943" y="3316515"/>
            <a:ext cx="6084611" cy="1418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متد </a:t>
            </a:r>
            <a:r>
              <a:rPr lang="en-US" sz="1400" dirty="0">
                <a:cs typeface="B Nazanin" panose="00000400000000000000" pitchFamily="2" charset="-78"/>
              </a:rPr>
              <a:t>train</a:t>
            </a:r>
            <a:r>
              <a:rPr lang="fa-IR" sz="1400" dirty="0">
                <a:cs typeface="B Nazanin" panose="00000400000000000000" pitchFamily="2" charset="-78"/>
              </a:rPr>
              <a:t> این کلاس نیز نفاوت چندانی با سایر الگوریتم ها نداشته و ابتدا </a:t>
            </a:r>
            <a:r>
              <a:rPr lang="en-US" sz="1400" dirty="0" err="1">
                <a:cs typeface="B Nazanin" panose="00000400000000000000" pitchFamily="2" charset="-78"/>
              </a:rPr>
              <a:t>currentstate</a:t>
            </a:r>
            <a:r>
              <a:rPr lang="fa-IR" sz="1400" dirty="0">
                <a:cs typeface="B Nazanin" panose="00000400000000000000" pitchFamily="2" charset="-78"/>
              </a:rPr>
              <a:t> را </a:t>
            </a:r>
            <a:r>
              <a:rPr lang="en-US" sz="1400" dirty="0">
                <a:cs typeface="B Nazanin" panose="00000400000000000000" pitchFamily="2" charset="-78"/>
              </a:rPr>
              <a:t>reshape</a:t>
            </a:r>
            <a:r>
              <a:rPr lang="fa-IR" sz="1400" dirty="0">
                <a:cs typeface="B Nazanin" panose="00000400000000000000" pitchFamily="2" charset="-78"/>
              </a:rPr>
              <a:t> کرده و سپس </a:t>
            </a:r>
            <a:r>
              <a:rPr lang="en-US" sz="1400" dirty="0">
                <a:cs typeface="B Nazanin" panose="00000400000000000000" pitchFamily="2" charset="-78"/>
              </a:rPr>
              <a:t>action</a:t>
            </a:r>
            <a:r>
              <a:rPr lang="fa-IR" sz="1400" dirty="0">
                <a:cs typeface="B Nazanin" panose="00000400000000000000" pitchFamily="2" charset="-78"/>
              </a:rPr>
              <a:t> را می یابد. در ادامه مقدار </a:t>
            </a:r>
            <a:r>
              <a:rPr lang="en-US" sz="1400" dirty="0" err="1">
                <a:cs typeface="B Nazanin" panose="00000400000000000000" pitchFamily="2" charset="-78"/>
              </a:rPr>
              <a:t>nextstate</a:t>
            </a:r>
            <a:r>
              <a:rPr lang="fa-IR" sz="1400" dirty="0">
                <a:cs typeface="B Nazanin" panose="00000400000000000000" pitchFamily="2" charset="-78"/>
              </a:rPr>
              <a:t> را یافته و این مقادیر را در حافظه ذخیره میکند.</a:t>
            </a:r>
            <a:endParaRPr lang="en-US" sz="1400" dirty="0"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7D2DA-82B3-1DAB-1030-43DAF44F3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00" y="981162"/>
            <a:ext cx="7292972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7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957944" y="1211943"/>
            <a:ext cx="3998686" cy="352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این تابع هر </a:t>
            </a:r>
            <a:r>
              <a:rPr lang="en-US" sz="1400" dirty="0">
                <a:cs typeface="B Nazanin" panose="00000400000000000000" pitchFamily="2" charset="-78"/>
              </a:rPr>
              <a:t>state</a:t>
            </a:r>
            <a:r>
              <a:rPr lang="fa-IR" sz="1400" dirty="0">
                <a:cs typeface="B Nazanin" panose="00000400000000000000" pitchFamily="2" charset="-78"/>
              </a:rPr>
              <a:t> که در ابتدا به صورت مقادیری پیوسته است را به صورت مقادیری گسسته در یک بازه معین تبدیل می کند.</a:t>
            </a: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این تابع نیز مقدار </a:t>
            </a:r>
            <a:r>
              <a:rPr lang="en-US" sz="1400" dirty="0">
                <a:cs typeface="B Nazanin" panose="00000400000000000000" pitchFamily="2" charset="-78"/>
              </a:rPr>
              <a:t>epsilon</a:t>
            </a:r>
            <a:r>
              <a:rPr lang="fa-IR" sz="1400" dirty="0">
                <a:cs typeface="B Nazanin" panose="00000400000000000000" pitchFamily="2" charset="-78"/>
              </a:rPr>
              <a:t> را با عدد رندوم </a:t>
            </a:r>
            <a:r>
              <a:rPr lang="en-US" sz="1400" dirty="0">
                <a:cs typeface="B Nazanin" panose="00000400000000000000" pitchFamily="2" charset="-78"/>
              </a:rPr>
              <a:t>r</a:t>
            </a:r>
            <a:r>
              <a:rPr lang="fa-IR" sz="1400" dirty="0">
                <a:cs typeface="B Nazanin" panose="00000400000000000000" pitchFamily="2" charset="-78"/>
              </a:rPr>
              <a:t> مقایسه کرده و </a:t>
            </a:r>
            <a:r>
              <a:rPr lang="en-US" sz="1400" dirty="0">
                <a:cs typeface="B Nazanin" panose="00000400000000000000" pitchFamily="2" charset="-78"/>
              </a:rPr>
              <a:t>True</a:t>
            </a:r>
            <a:r>
              <a:rPr lang="fa-IR" sz="1400" dirty="0">
                <a:cs typeface="B Nazanin" panose="00000400000000000000" pitchFamily="2" charset="-78"/>
              </a:rPr>
              <a:t> یا </a:t>
            </a:r>
            <a:r>
              <a:rPr lang="en-US" sz="1400" dirty="0">
                <a:cs typeface="B Nazanin" panose="00000400000000000000" pitchFamily="2" charset="-78"/>
              </a:rPr>
              <a:t>False</a:t>
            </a:r>
            <a:r>
              <a:rPr lang="fa-IR" sz="1400" dirty="0">
                <a:cs typeface="B Nazanin" panose="00000400000000000000" pitchFamily="2" charset="-78"/>
              </a:rPr>
              <a:t> برمیگرداند.</a:t>
            </a:r>
            <a:endParaRPr lang="en-US" sz="14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A462F-D87B-5491-6763-CD4759901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02" y="1211943"/>
            <a:ext cx="5067739" cy="2110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24743E-B7E6-8C53-B948-5D9C4A906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02" y="3534597"/>
            <a:ext cx="191278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957944" y="1211943"/>
            <a:ext cx="3998686" cy="352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این تابع، </a:t>
            </a:r>
            <a:r>
              <a:rPr lang="en-US" sz="1400" dirty="0" err="1">
                <a:cs typeface="B Nazanin" panose="00000400000000000000" pitchFamily="2" charset="-78"/>
              </a:rPr>
              <a:t>Qtable</a:t>
            </a:r>
            <a:r>
              <a:rPr lang="fa-IR" sz="1400" dirty="0">
                <a:cs typeface="B Nazanin" panose="00000400000000000000" pitchFamily="2" charset="-78"/>
              </a:rPr>
              <a:t> را در یک فایل </a:t>
            </a:r>
            <a:r>
              <a:rPr lang="en-US" sz="1400" dirty="0">
                <a:cs typeface="B Nazanin" panose="00000400000000000000" pitchFamily="2" charset="-78"/>
              </a:rPr>
              <a:t>txt</a:t>
            </a:r>
            <a:r>
              <a:rPr lang="fa-IR" sz="1400" dirty="0">
                <a:cs typeface="B Nazanin" panose="00000400000000000000" pitchFamily="2" charset="-78"/>
              </a:rPr>
              <a:t> ذخیره می کند.</a:t>
            </a: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این تابع </a:t>
            </a:r>
            <a:r>
              <a:rPr lang="en-US" sz="1400" dirty="0" err="1">
                <a:cs typeface="B Nazanin" panose="00000400000000000000" pitchFamily="2" charset="-78"/>
              </a:rPr>
              <a:t>Qtable</a:t>
            </a:r>
            <a:r>
              <a:rPr lang="fa-IR" sz="1400" dirty="0">
                <a:cs typeface="B Nazanin" panose="00000400000000000000" pitchFamily="2" charset="-78"/>
              </a:rPr>
              <a:t>  را از یک فایل </a:t>
            </a:r>
            <a:r>
              <a:rPr lang="en-US" sz="1400" dirty="0">
                <a:cs typeface="B Nazanin" panose="00000400000000000000" pitchFamily="2" charset="-78"/>
              </a:rPr>
              <a:t>txt</a:t>
            </a:r>
            <a:r>
              <a:rPr lang="fa-IR" sz="1400" dirty="0">
                <a:cs typeface="B Nazanin" panose="00000400000000000000" pitchFamily="2" charset="-78"/>
              </a:rPr>
              <a:t> خوانده و آن را برمیگرداند.</a:t>
            </a: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این دوتابع نیز نمودار های دو بعدی و سه بعدی </a:t>
            </a:r>
            <a:r>
              <a:rPr lang="en-US" sz="1400" dirty="0">
                <a:cs typeface="B Nazanin" panose="00000400000000000000" pitchFamily="2" charset="-78"/>
              </a:rPr>
              <a:t>reward</a:t>
            </a:r>
            <a:r>
              <a:rPr lang="fa-IR" sz="1400" dirty="0">
                <a:cs typeface="B Nazanin" panose="00000400000000000000" pitchFamily="2" charset="-78"/>
              </a:rPr>
              <a:t> و </a:t>
            </a:r>
            <a:r>
              <a:rPr lang="en-US" sz="1400" dirty="0">
                <a:cs typeface="B Nazanin" panose="00000400000000000000" pitchFamily="2" charset="-78"/>
              </a:rPr>
              <a:t>time</a:t>
            </a:r>
            <a:r>
              <a:rPr lang="fa-IR" sz="1400" dirty="0">
                <a:cs typeface="B Nazanin" panose="00000400000000000000" pitchFamily="2" charset="-78"/>
              </a:rPr>
              <a:t> مربوط به </a:t>
            </a:r>
            <a:r>
              <a:rPr lang="en-US" sz="1400" dirty="0">
                <a:cs typeface="B Nazanin" panose="00000400000000000000" pitchFamily="2" charset="-78"/>
              </a:rPr>
              <a:t>agent</a:t>
            </a:r>
            <a:r>
              <a:rPr lang="fa-IR" sz="1400" dirty="0">
                <a:cs typeface="B Nazanin" panose="00000400000000000000" pitchFamily="2" charset="-78"/>
              </a:rPr>
              <a:t> را ترسیم و ذخیره می کنند.</a:t>
            </a:r>
            <a:endParaRPr lang="en-US" sz="1400" dirty="0"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AAC37-F843-055B-E180-C217E93C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54" y="1211943"/>
            <a:ext cx="3406435" cy="647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BC943-934D-C2A8-BC7C-BC5A9617A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54" y="2090480"/>
            <a:ext cx="3513124" cy="693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365ED-0DD4-8F30-159C-EAB123CE8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547" y="3931557"/>
            <a:ext cx="7468247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 err="1">
                <a:effectLst/>
                <a:latin typeface="-apple-system"/>
              </a:rPr>
              <a:t>QLearning</a:t>
            </a:r>
            <a:r>
              <a:rPr lang="en-US" b="1" i="0" dirty="0">
                <a:effectLst/>
                <a:latin typeface="-apple-system"/>
              </a:rPr>
              <a:t> Charts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91B98-620E-C4FA-F851-33ABCCBB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99603"/>
            <a:ext cx="3659057" cy="2744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3EDE3-20FE-0912-25F8-EE9E6069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944" y="1199603"/>
            <a:ext cx="3659056" cy="274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61238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 err="1">
                <a:effectLst/>
                <a:latin typeface="-apple-system"/>
              </a:rPr>
              <a:t>SarsaQLearning</a:t>
            </a:r>
            <a:r>
              <a:rPr lang="en-US" b="1" i="0" dirty="0">
                <a:effectLst/>
                <a:latin typeface="-apple-system"/>
              </a:rPr>
              <a:t> 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D93BF-7029-3576-975E-4B1C0D76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9" y="1180553"/>
            <a:ext cx="3709857" cy="2782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725BC-2C43-5FD8-805E-451396CD2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828" y="1180553"/>
            <a:ext cx="3709857" cy="27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9851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Random Agent Video</a:t>
            </a:r>
          </a:p>
        </p:txBody>
      </p:sp>
      <p:pic>
        <p:nvPicPr>
          <p:cNvPr id="2" name="random_agent">
            <a:hlinkClick r:id="" action="ppaction://media"/>
            <a:extLst>
              <a:ext uri="{FF2B5EF4-FFF2-40B4-BE49-F238E27FC236}">
                <a16:creationId xmlns:a16="http://schemas.microsoft.com/office/drawing/2014/main" id="{DC35DAA3-3B70-7B49-4A70-87DE2B242A8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43378" y="1153206"/>
            <a:ext cx="4587875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64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 err="1">
                <a:effectLst/>
                <a:latin typeface="-apple-system"/>
              </a:rPr>
              <a:t>QLearning</a:t>
            </a:r>
            <a:r>
              <a:rPr lang="en-US" b="1" i="0" dirty="0">
                <a:effectLst/>
                <a:latin typeface="-apple-system"/>
              </a:rPr>
              <a:t> Agent Video</a:t>
            </a:r>
          </a:p>
        </p:txBody>
      </p:sp>
      <p:pic>
        <p:nvPicPr>
          <p:cNvPr id="3" name="QLearning_agent">
            <a:hlinkClick r:id="" action="ppaction://media"/>
            <a:extLst>
              <a:ext uri="{FF2B5EF4-FFF2-40B4-BE49-F238E27FC236}">
                <a16:creationId xmlns:a16="http://schemas.microsoft.com/office/drawing/2014/main" id="{4B9C6823-9C4A-0897-68FD-5B5BB72C8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78062" y="1196749"/>
            <a:ext cx="4587875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00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1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 err="1">
                <a:effectLst/>
                <a:latin typeface="-apple-system"/>
              </a:rPr>
              <a:t>SarsaQLearning</a:t>
            </a:r>
            <a:r>
              <a:rPr lang="en-US" b="1" i="0" dirty="0">
                <a:effectLst/>
                <a:latin typeface="-apple-system"/>
              </a:rPr>
              <a:t> Agent Video</a:t>
            </a:r>
          </a:p>
        </p:txBody>
      </p:sp>
      <p:pic>
        <p:nvPicPr>
          <p:cNvPr id="2" name="SarsaQLearning_agent">
            <a:hlinkClick r:id="" action="ppaction://media"/>
            <a:extLst>
              <a:ext uri="{FF2B5EF4-FFF2-40B4-BE49-F238E27FC236}">
                <a16:creationId xmlns:a16="http://schemas.microsoft.com/office/drawing/2014/main" id="{B03626A9-E6EE-ABD3-8A12-A44947815B9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30463" y="1233034"/>
            <a:ext cx="4587875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831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3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Action Space &amp; Observation Space</a:t>
            </a:r>
            <a:br>
              <a:rPr lang="en-US" b="1" i="0" dirty="0">
                <a:effectLst/>
                <a:latin typeface="-apple-system"/>
              </a:rPr>
            </a:br>
            <a:endParaRPr lang="en-US" b="1" i="0" dirty="0">
              <a:effectLst/>
              <a:latin typeface="-apple-system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1685199" y="1235781"/>
            <a:ext cx="3952200" cy="30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چهار </a:t>
            </a:r>
            <a:r>
              <a:rPr lang="en-US" sz="1700" dirty="0">
                <a:cs typeface="B Nazanin" panose="00000400000000000000" pitchFamily="2" charset="-78"/>
              </a:rPr>
              <a:t>Action</a:t>
            </a:r>
            <a:r>
              <a:rPr lang="fa-IR" sz="1700" dirty="0">
                <a:cs typeface="B Nazanin" panose="00000400000000000000" pitchFamily="2" charset="-78"/>
              </a:rPr>
              <a:t> </a:t>
            </a: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مجزا در دسترس است:</a:t>
            </a:r>
            <a:endParaRPr lang="en-US" sz="1700" dirty="0">
              <a:solidFill>
                <a:schemeClr val="lt1"/>
              </a:solidFill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700" dirty="0">
              <a:solidFill>
                <a:schemeClr val="lt1"/>
              </a:solidFill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700" dirty="0">
                <a:cs typeface="B Nazanin" panose="00000400000000000000" pitchFamily="2" charset="-78"/>
              </a:rPr>
              <a:t>1</a:t>
            </a: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: هیچ کاری نکردن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2: روشن کردن موتور سمت چب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3: روشن کردن موتور اصلی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4: روشن کردن موتور سمت راست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7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cs typeface="B Nazanin" panose="00000400000000000000" pitchFamily="2" charset="-78"/>
              </a:rPr>
              <a:t>state</a:t>
            </a: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 یک بردار 8 بعدی است:</a:t>
            </a:r>
            <a:endParaRPr lang="en-US" sz="1700" dirty="0">
              <a:solidFill>
                <a:schemeClr val="lt1"/>
              </a:solidFill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مختصات </a:t>
            </a:r>
            <a:r>
              <a:rPr lang="en-US" sz="1700" dirty="0">
                <a:solidFill>
                  <a:schemeClr val="lt1"/>
                </a:solidFill>
                <a:cs typeface="B Nazanin" panose="00000400000000000000" pitchFamily="2" charset="-78"/>
              </a:rPr>
              <a:t>lander</a:t>
            </a: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 در </a:t>
            </a:r>
            <a:r>
              <a:rPr lang="en-US" sz="1700" dirty="0">
                <a:solidFill>
                  <a:schemeClr val="lt1"/>
                </a:solidFill>
                <a:cs typeface="B Nazanin" panose="00000400000000000000" pitchFamily="2" charset="-78"/>
              </a:rPr>
              <a:t>x </a:t>
            </a: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 و </a:t>
            </a:r>
            <a:r>
              <a:rPr lang="en-US" sz="1700" dirty="0">
                <a:solidFill>
                  <a:schemeClr val="lt1"/>
                </a:solidFill>
                <a:cs typeface="B Nazanin" panose="00000400000000000000" pitchFamily="2" charset="-78"/>
              </a:rPr>
              <a:t> y، </a:t>
            </a: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سرعت های خطی آن در </a:t>
            </a:r>
            <a:r>
              <a:rPr lang="en-US" sz="1700" dirty="0">
                <a:solidFill>
                  <a:schemeClr val="lt1"/>
                </a:solidFill>
                <a:cs typeface="B Nazanin" panose="00000400000000000000" pitchFamily="2" charset="-78"/>
              </a:rPr>
              <a:t>x &amp; y، </a:t>
            </a: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زاویه آن، سرعت زاویه ای آن، و دو </a:t>
            </a:r>
            <a:r>
              <a:rPr lang="en-US" sz="1700" dirty="0" err="1">
                <a:solidFill>
                  <a:schemeClr val="lt1"/>
                </a:solidFill>
                <a:cs typeface="B Nazanin" panose="00000400000000000000" pitchFamily="2" charset="-78"/>
              </a:rPr>
              <a:t>boolean</a:t>
            </a:r>
            <a:r>
              <a:rPr lang="fa-IR" sz="1700" dirty="0">
                <a:solidFill>
                  <a:schemeClr val="lt1"/>
                </a:solidFill>
                <a:cs typeface="B Nazanin" panose="00000400000000000000" pitchFamily="2" charset="-78"/>
              </a:rPr>
              <a:t> که نشان می دهد بازی به پایان رسیده یا خیر.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E4AA9-1B9B-E1FD-0FEB-05C2E9B4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894" y="1349898"/>
            <a:ext cx="3319235" cy="223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38558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17510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a-IR" sz="5000" b="1" i="0" dirty="0">
                <a:effectLst/>
                <a:latin typeface="-apple-system"/>
                <a:cs typeface="B Nazanin" panose="00000400000000000000" pitchFamily="2" charset="-78"/>
              </a:rPr>
              <a:t>پایان</a:t>
            </a:r>
            <a:endParaRPr lang="en-US" sz="5000" b="1" i="0" dirty="0">
              <a:effectLst/>
              <a:latin typeface="-apple-system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79956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Rewards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1706970" y="1090638"/>
            <a:ext cx="3952200" cy="30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بعد از هر مرحله یک جایزه تعلق می گیرد. مجموع پاداش یک اپیزود، مجموع پاداش برای تمام مراحل آن قسمت است.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برای هر مرحله، پاداش: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هر چه کاوشگر به سکوی فرود نزدیکتر یا بیشتر باشد، افزایش/کاهش می یابد.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هر چه کاوشگر کندتر/سریعتر حرکت کند افزایش/کاهش می یابد.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هر چه کاوشگر بیشتر کج شود کاهش می یابد.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برای هر پایی که با زمین در تماس است 10 امتیاز افزایش می یابد.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هر فریم که یک موتور جانبی شلیک می کند 0.03 امتیاز کاهش می یابد.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هر فریمی که موتور اصلی شلیک می کند 0.3 امتیاز کاهش می یابد.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این اپیزود به ترتیب برای تصادف یا فرود ایمن، پاداش اضافی 100- یا 100+ امتیاز دریافت می کند.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یک </a:t>
            </a:r>
            <a:r>
              <a:rPr lang="fa-IR" sz="1400" dirty="0">
                <a:cs typeface="B Nazanin" panose="00000400000000000000" pitchFamily="2" charset="-78"/>
              </a:rPr>
              <a:t>اپیزود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اگر حداقل 200 امتیاز کسب کند راه حل محسوب می شود.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E4AA9-1B9B-E1FD-0FEB-05C2E9B4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894" y="1349898"/>
            <a:ext cx="3319235" cy="223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811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>
                <a:latin typeface="-apple-system"/>
              </a:rPr>
              <a:t>Primary Code</a:t>
            </a:r>
            <a:endParaRPr lang="en-US" b="1" i="0" dirty="0">
              <a:effectLst/>
              <a:latin typeface="-apple-system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720000" y="3146338"/>
            <a:ext cx="6169185" cy="1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کد ابتدایی پروژه صرفا محیط بازی را با استفاده از کتابخانه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gym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ساخته، آماده کرده و در 1000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iteration</a:t>
            </a:r>
            <a:r>
              <a:rPr lang="fa-IR" sz="1400" dirty="0">
                <a:cs typeface="B Nazanin" panose="00000400000000000000" pitchFamily="2" charset="-78"/>
              </a:rPr>
              <a:t> آن را به نحوی اجرا می کند که در هر دور، یک </a:t>
            </a:r>
            <a:r>
              <a:rPr lang="en-US" sz="1400" dirty="0">
                <a:cs typeface="B Nazanin" panose="00000400000000000000" pitchFamily="2" charset="-78"/>
              </a:rPr>
              <a:t>action</a:t>
            </a:r>
            <a:r>
              <a:rPr lang="fa-IR" sz="1400" dirty="0">
                <a:cs typeface="B Nazanin" panose="00000400000000000000" pitchFamily="2" charset="-78"/>
              </a:rPr>
              <a:t> بصورت تصادفی انتخاب شده و توسط </a:t>
            </a:r>
            <a:r>
              <a:rPr lang="en-US" sz="1400" dirty="0">
                <a:cs typeface="B Nazanin" panose="00000400000000000000" pitchFamily="2" charset="-78"/>
              </a:rPr>
              <a:t>agent</a:t>
            </a:r>
            <a:r>
              <a:rPr lang="fa-IR" sz="1400" dirty="0">
                <a:cs typeface="B Nazanin" panose="00000400000000000000" pitchFamily="2" charset="-78"/>
              </a:rPr>
              <a:t> اجرا می شود. در صورت ایجاد شرایط </a:t>
            </a:r>
            <a:r>
              <a:rPr lang="en-US" sz="1400" dirty="0">
                <a:cs typeface="B Nazanin" panose="00000400000000000000" pitchFamily="2" charset="-78"/>
              </a:rPr>
              <a:t>terminated</a:t>
            </a:r>
            <a:r>
              <a:rPr lang="fa-IR" sz="1400" dirty="0">
                <a:cs typeface="B Nazanin" panose="00000400000000000000" pitchFamily="2" charset="-78"/>
              </a:rPr>
              <a:t> یا </a:t>
            </a:r>
            <a:r>
              <a:rPr lang="en-US" sz="1400" dirty="0">
                <a:cs typeface="B Nazanin" panose="00000400000000000000" pitchFamily="2" charset="-78"/>
              </a:rPr>
              <a:t>truncated</a:t>
            </a:r>
            <a:r>
              <a:rPr lang="fa-IR" sz="1400" dirty="0">
                <a:cs typeface="B Nazanin" panose="00000400000000000000" pitchFamily="2" charset="-78"/>
              </a:rPr>
              <a:t> نیز محیط بازی </a:t>
            </a:r>
            <a:r>
              <a:rPr lang="en-US" sz="1400" dirty="0">
                <a:cs typeface="B Nazanin" panose="00000400000000000000" pitchFamily="2" charset="-78"/>
              </a:rPr>
              <a:t>reset</a:t>
            </a:r>
            <a:r>
              <a:rPr lang="fa-IR" sz="1400" dirty="0">
                <a:cs typeface="B Nazanin" panose="00000400000000000000" pitchFamily="2" charset="-78"/>
              </a:rPr>
              <a:t> می شود.</a:t>
            </a:r>
            <a:endParaRPr lang="fa-IR" sz="1400" dirty="0">
              <a:solidFill>
                <a:schemeClr val="lt1"/>
              </a:solidFill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DC41F-0518-D8CE-0F37-672F98C0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81162"/>
            <a:ext cx="6637595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656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Solution to the Project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720000" y="3146338"/>
            <a:ext cx="6169185" cy="1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کل محتوای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solution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پروژه شامل دو فایل پایتون با نام های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main.py</a:t>
            </a:r>
            <a:r>
              <a:rPr lang="fa-IR" sz="1400" dirty="0">
                <a:cs typeface="B Nazanin" panose="00000400000000000000" pitchFamily="2" charset="-78"/>
              </a:rPr>
              <a:t> و </a:t>
            </a:r>
            <a:r>
              <a:rPr lang="en-US" sz="1400" dirty="0">
                <a:cs typeface="B Nazanin" panose="00000400000000000000" pitchFamily="2" charset="-78"/>
              </a:rPr>
              <a:t>rlagents.py</a:t>
            </a:r>
            <a:r>
              <a:rPr lang="fa-IR" sz="1400" dirty="0">
                <a:cs typeface="B Nazanin" panose="00000400000000000000" pitchFamily="2" charset="-78"/>
              </a:rPr>
              <a:t> می باشد.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در فایل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main.py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ابتدا کتابخانه های موردنیاز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gym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و </a:t>
            </a:r>
            <a:r>
              <a:rPr lang="en-US" sz="1400" dirty="0" err="1">
                <a:solidFill>
                  <a:schemeClr val="lt1"/>
                </a:solidFill>
                <a:cs typeface="B Nazanin" panose="00000400000000000000" pitchFamily="2" charset="-78"/>
              </a:rPr>
              <a:t>numpy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و سپس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 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کلاس های موردنیاز از فایل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rlagents.py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را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import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می کنیم؛ سپس در خط 6 یا 7 ابتدا محیط بازی ساخته می شود. پارامتر </a:t>
            </a:r>
            <a:r>
              <a:rPr lang="en-US" sz="1400" dirty="0" err="1">
                <a:solidFill>
                  <a:schemeClr val="lt1"/>
                </a:solidFill>
                <a:cs typeface="B Nazanin" panose="00000400000000000000" pitchFamily="2" charset="-78"/>
              </a:rPr>
              <a:t>render_mode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مشخص کننده نوع اجرای بازی بصورت گرافیکی یا غیرگرافیکی می باشد.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پس از ساخت محیط </a:t>
            </a:r>
            <a:r>
              <a:rPr lang="en-US" sz="1400" dirty="0">
                <a:cs typeface="B Nazanin" panose="00000400000000000000" pitchFamily="2" charset="-78"/>
              </a:rPr>
              <a:t>env</a:t>
            </a:r>
            <a:r>
              <a:rPr lang="fa-IR" sz="1400" dirty="0">
                <a:cs typeface="B Nazanin" panose="00000400000000000000" pitchFamily="2" charset="-78"/>
              </a:rPr>
              <a:t>، </a:t>
            </a:r>
            <a:r>
              <a:rPr lang="en-US" sz="1400" dirty="0">
                <a:cs typeface="B Nazanin" panose="00000400000000000000" pitchFamily="2" charset="-78"/>
              </a:rPr>
              <a:t>agent</a:t>
            </a:r>
            <a:r>
              <a:rPr lang="fa-IR" sz="1400" dirty="0">
                <a:cs typeface="B Nazanin" panose="00000400000000000000" pitchFamily="2" charset="-78"/>
              </a:rPr>
              <a:t> موردنظر را براساس الگوریتم مربوطه ایجاد میکنیم. نمونه </a:t>
            </a:r>
            <a:r>
              <a:rPr lang="en-US" sz="1400" dirty="0">
                <a:cs typeface="B Nazanin" panose="00000400000000000000" pitchFamily="2" charset="-78"/>
              </a:rPr>
              <a:t>agent</a:t>
            </a:r>
            <a:r>
              <a:rPr lang="fa-IR" sz="1400" dirty="0">
                <a:cs typeface="B Nazanin" panose="00000400000000000000" pitchFamily="2" charset="-78"/>
              </a:rPr>
              <a:t> های ساخته شده با الگوریتم های </a:t>
            </a:r>
            <a:r>
              <a:rPr lang="en-US" sz="1400" dirty="0" err="1">
                <a:cs typeface="B Nazanin" panose="00000400000000000000" pitchFamily="2" charset="-78"/>
              </a:rPr>
              <a:t>Qlearning</a:t>
            </a:r>
            <a:r>
              <a:rPr lang="fa-IR" sz="1400" dirty="0">
                <a:cs typeface="B Nazanin" panose="00000400000000000000" pitchFamily="2" charset="-78"/>
              </a:rPr>
              <a:t> و </a:t>
            </a:r>
            <a:r>
              <a:rPr lang="en-US" sz="1400" dirty="0" err="1">
                <a:cs typeface="B Nazanin" panose="00000400000000000000" pitchFamily="2" charset="-78"/>
              </a:rPr>
              <a:t>SarsaQLearning</a:t>
            </a:r>
            <a:r>
              <a:rPr lang="fa-IR" sz="1400" dirty="0">
                <a:cs typeface="B Nazanin" panose="00000400000000000000" pitchFamily="2" charset="-78"/>
              </a:rPr>
              <a:t> در کد بالا نمایان هستند.</a:t>
            </a:r>
            <a:endParaRPr lang="fa-IR" sz="1400" dirty="0">
              <a:solidFill>
                <a:schemeClr val="lt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F3661-D525-6E5B-9BA9-5849C202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24" y="1261768"/>
            <a:ext cx="4854361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7957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720000" y="3146338"/>
            <a:ext cx="6169185" cy="1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در ابتدا در این فایل کتابخانه های مورد نظر را </a:t>
            </a:r>
            <a:r>
              <a:rPr lang="en-US" sz="1400" dirty="0">
                <a:cs typeface="B Nazanin" panose="00000400000000000000" pitchFamily="2" charset="-78"/>
              </a:rPr>
              <a:t>import</a:t>
            </a:r>
            <a:r>
              <a:rPr lang="fa-IR" sz="1400" dirty="0">
                <a:cs typeface="B Nazanin" panose="00000400000000000000" pitchFamily="2" charset="-78"/>
              </a:rPr>
              <a:t> می کنیم.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در ادامه به تو</a:t>
            </a:r>
            <a:r>
              <a:rPr lang="fa-IR" sz="1400" dirty="0">
                <a:cs typeface="B Nazanin" panose="00000400000000000000" pitchFamily="2" charset="-78"/>
              </a:rPr>
              <a:t>صیف برخی توابع، متد ها و کلاس های پیاده شده در این فایل می پردازیم.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کلاس </a:t>
            </a:r>
            <a:r>
              <a:rPr lang="en-US" sz="1400" dirty="0" err="1">
                <a:solidFill>
                  <a:schemeClr val="lt1"/>
                </a:solidFill>
                <a:cs typeface="B Nazanin" panose="00000400000000000000" pitchFamily="2" charset="-78"/>
              </a:rPr>
              <a:t>Qtable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، </a:t>
            </a:r>
            <a:r>
              <a:rPr lang="en-US" sz="1400" dirty="0">
                <a:cs typeface="B Nazanin" panose="00000400000000000000" pitchFamily="2" charset="-78"/>
              </a:rPr>
              <a:t>table</a:t>
            </a:r>
            <a:r>
              <a:rPr lang="fa-IR" sz="1400" dirty="0">
                <a:cs typeface="B Nazanin" panose="00000400000000000000" pitchFamily="2" charset="-78"/>
              </a:rPr>
              <a:t> حاوی </a:t>
            </a:r>
            <a:r>
              <a:rPr lang="en-US" sz="1400" dirty="0" err="1">
                <a:cs typeface="B Nazanin" panose="00000400000000000000" pitchFamily="2" charset="-78"/>
              </a:rPr>
              <a:t>Qvalue</a:t>
            </a:r>
            <a:r>
              <a:rPr lang="fa-IR" sz="1400" dirty="0">
                <a:cs typeface="B Nazanin" panose="00000400000000000000" pitchFamily="2" charset="-78"/>
              </a:rPr>
              <a:t> های </a:t>
            </a:r>
            <a:r>
              <a:rPr lang="en-US" sz="1400" dirty="0">
                <a:cs typeface="B Nazanin" panose="00000400000000000000" pitchFamily="2" charset="-78"/>
              </a:rPr>
              <a:t>agent</a:t>
            </a:r>
            <a:r>
              <a:rPr lang="fa-IR" sz="1400" dirty="0">
                <a:cs typeface="B Nazanin" panose="00000400000000000000" pitchFamily="2" charset="-78"/>
              </a:rPr>
              <a:t> است که از کلاس </a:t>
            </a:r>
            <a:r>
              <a:rPr lang="en-US" sz="1400" dirty="0" err="1">
                <a:cs typeface="B Nazanin" panose="00000400000000000000" pitchFamily="2" charset="-78"/>
              </a:rPr>
              <a:t>dict</a:t>
            </a:r>
            <a:r>
              <a:rPr lang="fa-IR" sz="1400" dirty="0">
                <a:cs typeface="B Nazanin" panose="00000400000000000000" pitchFamily="2" charset="-78"/>
              </a:rPr>
              <a:t> ارث بری کرده و متد </a:t>
            </a:r>
            <a:r>
              <a:rPr lang="en-US" sz="1400" dirty="0" err="1">
                <a:cs typeface="B Nazanin" panose="00000400000000000000" pitchFamily="2" charset="-78"/>
              </a:rPr>
              <a:t>getitem</a:t>
            </a:r>
            <a:r>
              <a:rPr lang="fa-IR" sz="1400" dirty="0">
                <a:cs typeface="B Nazanin" panose="00000400000000000000" pitchFamily="2" charset="-78"/>
              </a:rPr>
              <a:t> آن را بصورت بالا </a:t>
            </a:r>
            <a:r>
              <a:rPr lang="en-US" sz="1400" dirty="0">
                <a:cs typeface="B Nazanin" panose="00000400000000000000" pitchFamily="2" charset="-78"/>
              </a:rPr>
              <a:t>override</a:t>
            </a:r>
            <a:r>
              <a:rPr lang="fa-IR" sz="1400" dirty="0">
                <a:cs typeface="B Nazanin" panose="00000400000000000000" pitchFamily="2" charset="-78"/>
              </a:rPr>
              <a:t> می کند.</a:t>
            </a:r>
            <a:endParaRPr lang="fa-IR" sz="1400" dirty="0">
              <a:solidFill>
                <a:schemeClr val="lt1"/>
              </a:solidFill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6498E-8849-C7B0-44DE-E00706969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56" y="1309507"/>
            <a:ext cx="3604572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647429" y="1202812"/>
            <a:ext cx="3924571" cy="2346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کلاس </a:t>
            </a:r>
            <a:r>
              <a:rPr lang="en-US" sz="1400" dirty="0" err="1">
                <a:cs typeface="B Nazanin" panose="00000400000000000000" pitchFamily="2" charset="-78"/>
              </a:rPr>
              <a:t>Qlearning</a:t>
            </a:r>
            <a:r>
              <a:rPr lang="fa-IR" sz="1400" dirty="0">
                <a:cs typeface="B Nazanin" panose="00000400000000000000" pitchFamily="2" charset="-78"/>
              </a:rPr>
              <a:t>، در هنگام ایجاد شدن، دو پارامتر تعداد </a:t>
            </a:r>
            <a:r>
              <a:rPr lang="en-US" sz="1400" dirty="0">
                <a:cs typeface="B Nazanin" panose="00000400000000000000" pitchFamily="2" charset="-78"/>
              </a:rPr>
              <a:t>iteration</a:t>
            </a:r>
            <a:r>
              <a:rPr lang="fa-IR" sz="1400" dirty="0">
                <a:cs typeface="B Nazanin" panose="00000400000000000000" pitchFamily="2" charset="-78"/>
              </a:rPr>
              <a:t>ها و یک </a:t>
            </a:r>
            <a:r>
              <a:rPr lang="en-US" sz="1400" dirty="0">
                <a:cs typeface="B Nazanin" panose="00000400000000000000" pitchFamily="2" charset="-78"/>
              </a:rPr>
              <a:t>flag</a:t>
            </a:r>
            <a:r>
              <a:rPr lang="fa-IR" sz="1400" dirty="0">
                <a:cs typeface="B Nazanin" panose="00000400000000000000" pitchFamily="2" charset="-78"/>
              </a:rPr>
              <a:t> برای مانیتور کردن مقدار </a:t>
            </a:r>
            <a:r>
              <a:rPr lang="en-US" sz="1400" dirty="0">
                <a:cs typeface="B Nazanin" panose="00000400000000000000" pitchFamily="2" charset="-78"/>
              </a:rPr>
              <a:t>epsilon</a:t>
            </a:r>
            <a:r>
              <a:rPr lang="fa-IR" sz="1400" dirty="0">
                <a:cs typeface="B Nazanin" panose="00000400000000000000" pitchFamily="2" charset="-78"/>
              </a:rPr>
              <a:t> و استفاده از </a:t>
            </a:r>
            <a:r>
              <a:rPr lang="en-US" sz="1400" dirty="0" err="1">
                <a:cs typeface="B Nazanin" panose="00000400000000000000" pitchFamily="2" charset="-78"/>
              </a:rPr>
              <a:t>Qtable</a:t>
            </a:r>
            <a:r>
              <a:rPr lang="fa-IR" sz="1400" dirty="0">
                <a:cs typeface="B Nazanin" panose="00000400000000000000" pitchFamily="2" charset="-78"/>
              </a:rPr>
              <a:t> ذخیره شده می باشد را به عنوان ورودی می گیرد.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سازنده این کلاس، </a:t>
            </a:r>
            <a:r>
              <a:rPr lang="en-US" sz="1400" dirty="0">
                <a:cs typeface="B Nazanin" panose="00000400000000000000" pitchFamily="2" charset="-78"/>
              </a:rPr>
              <a:t>attribute</a:t>
            </a:r>
            <a:r>
              <a:rPr lang="fa-IR" sz="1400" dirty="0">
                <a:cs typeface="B Nazanin" panose="00000400000000000000" pitchFamily="2" charset="-78"/>
              </a:rPr>
              <a:t> های مقابل را </a:t>
            </a:r>
            <a:r>
              <a:rPr lang="en-US" sz="1400" dirty="0">
                <a:cs typeface="B Nazanin" panose="00000400000000000000" pitchFamily="2" charset="-78"/>
              </a:rPr>
              <a:t>initialize</a:t>
            </a:r>
            <a:r>
              <a:rPr lang="fa-IR" sz="1400" dirty="0">
                <a:cs typeface="B Nazanin" panose="00000400000000000000" pitchFamily="2" charset="-78"/>
              </a:rPr>
              <a:t> می کند.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باید توجه شود که </a:t>
            </a:r>
            <a:r>
              <a:rPr lang="en-US" sz="1400" dirty="0" err="1">
                <a:cs typeface="B Nazanin" panose="00000400000000000000" pitchFamily="2" charset="-78"/>
              </a:rPr>
              <a:t>Qvalues</a:t>
            </a:r>
            <a:r>
              <a:rPr lang="fa-IR" sz="1400" dirty="0">
                <a:cs typeface="B Nazanin" panose="00000400000000000000" pitchFamily="2" charset="-78"/>
              </a:rPr>
              <a:t> همان </a:t>
            </a:r>
            <a:r>
              <a:rPr lang="en-US" sz="1400" dirty="0">
                <a:cs typeface="B Nazanin" panose="00000400000000000000" pitchFamily="2" charset="-78"/>
              </a:rPr>
              <a:t>table</a:t>
            </a:r>
            <a:r>
              <a:rPr lang="fa-IR" sz="1400" dirty="0">
                <a:cs typeface="B Nazanin" panose="00000400000000000000" pitchFamily="2" charset="-78"/>
              </a:rPr>
              <a:t> حاوی </a:t>
            </a:r>
            <a:r>
              <a:rPr lang="en-US" sz="1400" dirty="0" err="1">
                <a:cs typeface="B Nazanin" panose="00000400000000000000" pitchFamily="2" charset="-78"/>
              </a:rPr>
              <a:t>Qvalue</a:t>
            </a:r>
            <a:r>
              <a:rPr lang="fa-IR" sz="1400" dirty="0">
                <a:cs typeface="B Nazanin" panose="00000400000000000000" pitchFamily="2" charset="-78"/>
              </a:rPr>
              <a:t> ها است که درصورت استفاده نکردن از </a:t>
            </a:r>
            <a:r>
              <a:rPr lang="en-US" sz="1400" dirty="0" err="1">
                <a:cs typeface="B Nazanin" panose="00000400000000000000" pitchFamily="2" charset="-78"/>
              </a:rPr>
              <a:t>load_qtable</a:t>
            </a:r>
            <a:r>
              <a:rPr lang="en-US" sz="1400" dirty="0">
                <a:cs typeface="B Nazanin" panose="00000400000000000000" pitchFamily="2" charset="-78"/>
              </a:rPr>
              <a:t>()</a:t>
            </a:r>
            <a:r>
              <a:rPr lang="fa-IR" sz="1400" dirty="0">
                <a:cs typeface="B Nazanin" panose="00000400000000000000" pitchFamily="2" charset="-78"/>
              </a:rPr>
              <a:t>، از ابتدا شروع  به مقدارگیری کرده اما درصورت </a:t>
            </a:r>
            <a:r>
              <a:rPr lang="en-US" sz="1400" dirty="0">
                <a:cs typeface="B Nazanin" panose="00000400000000000000" pitchFamily="2" charset="-78"/>
              </a:rPr>
              <a:t>load</a:t>
            </a:r>
            <a:r>
              <a:rPr lang="fa-IR" sz="1400" dirty="0">
                <a:cs typeface="B Nazanin" panose="00000400000000000000" pitchFamily="2" charset="-78"/>
              </a:rPr>
              <a:t> کردن آن، از </a:t>
            </a:r>
            <a:r>
              <a:rPr lang="en-US" sz="1400" dirty="0" err="1">
                <a:cs typeface="B Nazanin" panose="00000400000000000000" pitchFamily="2" charset="-78"/>
              </a:rPr>
              <a:t>Qvalue</a:t>
            </a:r>
            <a:r>
              <a:rPr lang="fa-IR" sz="1400" dirty="0">
                <a:cs typeface="B Nazanin" panose="00000400000000000000" pitchFamily="2" charset="-78"/>
              </a:rPr>
              <a:t> های پیشین </a:t>
            </a:r>
            <a:r>
              <a:rPr lang="en-US" sz="1400" dirty="0">
                <a:cs typeface="B Nazanin" panose="00000400000000000000" pitchFamily="2" charset="-78"/>
              </a:rPr>
              <a:t>agent</a:t>
            </a:r>
            <a:r>
              <a:rPr lang="fa-IR" sz="1400" dirty="0">
                <a:cs typeface="B Nazanin" panose="00000400000000000000" pitchFamily="2" charset="-78"/>
              </a:rPr>
              <a:t>، دوباره می توان بهره برد.</a:t>
            </a:r>
            <a:endParaRPr lang="fa-IR" sz="1400" dirty="0">
              <a:solidFill>
                <a:schemeClr val="lt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20F82-6866-2727-AADB-419FDFD6E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97" y="1286408"/>
            <a:ext cx="379508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54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720000" y="408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i="0" dirty="0">
                <a:effectLst/>
                <a:latin typeface="-apple-system"/>
              </a:rPr>
              <a:t>rlagents.py</a:t>
            </a: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647429" y="1202812"/>
            <a:ext cx="3924571" cy="3390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متد </a:t>
            </a:r>
            <a:r>
              <a:rPr lang="en-US" sz="1400" dirty="0" err="1">
                <a:solidFill>
                  <a:schemeClr val="lt1"/>
                </a:solidFill>
                <a:cs typeface="B Nazanin" panose="00000400000000000000" pitchFamily="2" charset="-78"/>
              </a:rPr>
              <a:t>getQValue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یک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state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و یک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action</a:t>
            </a:r>
            <a:r>
              <a:rPr lang="fa-IR" sz="1400" dirty="0">
                <a:cs typeface="B Nazanin" panose="00000400000000000000" pitchFamily="2" charset="-78"/>
              </a:rPr>
              <a:t> را به عنوان ورودی گرفته و درصورت وجود چنین </a:t>
            </a:r>
            <a:r>
              <a:rPr lang="en-US" sz="1400" dirty="0">
                <a:cs typeface="B Nazanin" panose="00000400000000000000" pitchFamily="2" charset="-78"/>
              </a:rPr>
              <a:t>key</a:t>
            </a:r>
            <a:r>
              <a:rPr lang="fa-IR" sz="1400" dirty="0">
                <a:cs typeface="B Nazanin" panose="00000400000000000000" pitchFamily="2" charset="-78"/>
              </a:rPr>
              <a:t>ای در </a:t>
            </a:r>
            <a:r>
              <a:rPr lang="en-US" sz="1400" dirty="0" err="1">
                <a:cs typeface="B Nazanin" panose="00000400000000000000" pitchFamily="2" charset="-78"/>
              </a:rPr>
              <a:t>Qtable</a:t>
            </a:r>
            <a:r>
              <a:rPr lang="fa-IR" sz="1400" dirty="0">
                <a:cs typeface="B Nazanin" panose="00000400000000000000" pitchFamily="2" charset="-78"/>
              </a:rPr>
              <a:t>، </a:t>
            </a:r>
            <a:r>
              <a:rPr lang="en-US" sz="1400" dirty="0" err="1">
                <a:cs typeface="B Nazanin" panose="00000400000000000000" pitchFamily="2" charset="-78"/>
              </a:rPr>
              <a:t>Qvalue</a:t>
            </a:r>
            <a:r>
              <a:rPr lang="fa-IR" sz="1400" dirty="0">
                <a:cs typeface="B Nazanin" panose="00000400000000000000" pitchFamily="2" charset="-78"/>
              </a:rPr>
              <a:t> مربوطه را بر می گرداند.</a:t>
            </a: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lt1"/>
              </a:solidFill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cs typeface="B Nazanin" panose="00000400000000000000" pitchFamily="2" charset="-78"/>
              </a:rPr>
              <a:t>همچنین متد مقابل نیز، یک </a:t>
            </a:r>
            <a:r>
              <a:rPr lang="en-US" sz="1400" dirty="0">
                <a:cs typeface="B Nazanin" panose="00000400000000000000" pitchFamily="2" charset="-78"/>
              </a:rPr>
              <a:t>state</a:t>
            </a:r>
            <a:r>
              <a:rPr lang="fa-IR" sz="1400" dirty="0">
                <a:cs typeface="B Nazanin" panose="00000400000000000000" pitchFamily="2" charset="-78"/>
              </a:rPr>
              <a:t> را به عنوان ورودی گرفته و برای آن </a:t>
            </a:r>
            <a:r>
              <a:rPr lang="en-US" sz="1400" dirty="0">
                <a:cs typeface="B Nazanin" panose="00000400000000000000" pitchFamily="2" charset="-78"/>
              </a:rPr>
              <a:t>state</a:t>
            </a:r>
            <a:r>
              <a:rPr lang="fa-IR" sz="1400" dirty="0">
                <a:cs typeface="B Nazanin" panose="00000400000000000000" pitchFamily="2" charset="-78"/>
              </a:rPr>
              <a:t>، </a:t>
            </a:r>
            <a:r>
              <a:rPr lang="en-US" sz="1400" dirty="0" err="1">
                <a:cs typeface="B Nazanin" panose="00000400000000000000" pitchFamily="2" charset="-78"/>
              </a:rPr>
              <a:t>Qvalue</a:t>
            </a:r>
            <a:r>
              <a:rPr lang="fa-IR" sz="1400" dirty="0">
                <a:cs typeface="B Nazanin" panose="00000400000000000000" pitchFamily="2" charset="-78"/>
              </a:rPr>
              <a:t> بیشینه را از بین </a:t>
            </a:r>
            <a:r>
              <a:rPr lang="en-US" sz="1400" dirty="0" err="1">
                <a:cs typeface="B Nazanin" panose="00000400000000000000" pitchFamily="2" charset="-78"/>
              </a:rPr>
              <a:t>Qvalue</a:t>
            </a:r>
            <a:r>
              <a:rPr lang="fa-IR" sz="1400" dirty="0">
                <a:cs typeface="B Nazanin" panose="00000400000000000000" pitchFamily="2" charset="-78"/>
              </a:rPr>
              <a:t> های </a:t>
            </a:r>
            <a:r>
              <a:rPr lang="en-US" sz="1400" dirty="0">
                <a:cs typeface="B Nazanin" panose="00000400000000000000" pitchFamily="2" charset="-78"/>
              </a:rPr>
              <a:t>action</a:t>
            </a:r>
            <a:r>
              <a:rPr lang="fa-IR" sz="1400" dirty="0">
                <a:cs typeface="B Nazanin" panose="00000400000000000000" pitchFamily="2" charset="-78"/>
              </a:rPr>
              <a:t> های آن می یابد.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solidFill>
                <a:schemeClr val="lt1"/>
              </a:solidFill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lang="fa-IR" sz="1400" dirty="0">
              <a:cs typeface="B Nazanin" panose="00000400000000000000" pitchFamily="2" charset="-78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متد رو به رو، با توجه به مقدار بیشینه </a:t>
            </a:r>
            <a:r>
              <a:rPr lang="en-US" sz="1400" dirty="0" err="1">
                <a:solidFill>
                  <a:schemeClr val="lt1"/>
                </a:solidFill>
                <a:cs typeface="B Nazanin" panose="00000400000000000000" pitchFamily="2" charset="-78"/>
              </a:rPr>
              <a:t>Qvalue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برای هر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state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، </a:t>
            </a:r>
            <a:r>
              <a:rPr lang="en-US" sz="1400" dirty="0">
                <a:solidFill>
                  <a:schemeClr val="lt1"/>
                </a:solidFill>
                <a:cs typeface="B Nazanin" panose="00000400000000000000" pitchFamily="2" charset="-78"/>
              </a:rPr>
              <a:t>action 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دارای آن </a:t>
            </a:r>
            <a:r>
              <a:rPr lang="en-US" sz="1400" dirty="0" err="1">
                <a:solidFill>
                  <a:schemeClr val="lt1"/>
                </a:solidFill>
                <a:cs typeface="B Nazanin" panose="00000400000000000000" pitchFamily="2" charset="-78"/>
              </a:rPr>
              <a:t>Qvalue</a:t>
            </a:r>
            <a:r>
              <a:rPr lang="fa-IR" sz="1400" dirty="0">
                <a:solidFill>
                  <a:schemeClr val="lt1"/>
                </a:solidFill>
                <a:cs typeface="B Nazanin" panose="00000400000000000000" pitchFamily="2" charset="-78"/>
              </a:rPr>
              <a:t> را بر میگرداند.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A01C1-1712-118B-344E-E2120C91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445" y="1202812"/>
            <a:ext cx="3444538" cy="937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572DC7-FAB9-A4CA-963E-5B5F6698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445" y="2254873"/>
            <a:ext cx="3894157" cy="1234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ADA98B-A486-CD6D-6CD1-2176B031B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445" y="3549744"/>
            <a:ext cx="3680779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0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uctures base template">
  <a:themeElements>
    <a:clrScheme name="Simple Light">
      <a:dk1>
        <a:srgbClr val="191919"/>
      </a:dk1>
      <a:lt1>
        <a:srgbClr val="FFFFFF"/>
      </a:lt1>
      <a:dk2>
        <a:srgbClr val="979797"/>
      </a:dk2>
      <a:lt2>
        <a:srgbClr val="DDDDDD"/>
      </a:lt2>
      <a:accent1>
        <a:srgbClr val="868686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1793</Words>
  <Application>Microsoft Office PowerPoint</Application>
  <PresentationFormat>On-screen Show (16:9)</PresentationFormat>
  <Paragraphs>139</Paragraphs>
  <Slides>30</Slides>
  <Notes>30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-apple-system</vt:lpstr>
      <vt:lpstr>Maven Pro</vt:lpstr>
      <vt:lpstr>Arial</vt:lpstr>
      <vt:lpstr>Encode Sans Expanded</vt:lpstr>
      <vt:lpstr>Structures base template</vt:lpstr>
      <vt:lpstr>LUNAR LANDER</vt:lpstr>
      <vt:lpstr>پروژه Lunar Lander از نوع محیط های Box2D</vt:lpstr>
      <vt:lpstr>Action Space &amp; Observation Space </vt:lpstr>
      <vt:lpstr>Rewards</vt:lpstr>
      <vt:lpstr>Primary Code</vt:lpstr>
      <vt:lpstr>Solution to the Project</vt:lpstr>
      <vt:lpstr>rlagents.py</vt:lpstr>
      <vt:lpstr>rlagents.py</vt:lpstr>
      <vt:lpstr>rlagents.py</vt:lpstr>
      <vt:lpstr>rlagents.py</vt:lpstr>
      <vt:lpstr>rlagents.py</vt:lpstr>
      <vt:lpstr>rlagents.py</vt:lpstr>
      <vt:lpstr>rlagents.py</vt:lpstr>
      <vt:lpstr>rlagents.py</vt:lpstr>
      <vt:lpstr>rlagents.py</vt:lpstr>
      <vt:lpstr>rlagents.py</vt:lpstr>
      <vt:lpstr>rlagents.py</vt:lpstr>
      <vt:lpstr>rlagents.py</vt:lpstr>
      <vt:lpstr>rlagents.py</vt:lpstr>
      <vt:lpstr>rlagents.py</vt:lpstr>
      <vt:lpstr>rlagents.py</vt:lpstr>
      <vt:lpstr>rlagents.py</vt:lpstr>
      <vt:lpstr>rlagents.py</vt:lpstr>
      <vt:lpstr>rlagents.py</vt:lpstr>
      <vt:lpstr>QLearning Charts</vt:lpstr>
      <vt:lpstr>SarsaQLearning Charts</vt:lpstr>
      <vt:lpstr>Random Agent Video</vt:lpstr>
      <vt:lpstr>QLearning Agent Video</vt:lpstr>
      <vt:lpstr>SarsaQLearning Agent Video</vt:lpstr>
      <vt:lpstr>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SILVER CHROME BUSINESS PLAN BASIC TEMPLATE</dc:title>
  <cp:lastModifiedBy>Mahdi Ghazavi</cp:lastModifiedBy>
  <cp:revision>10</cp:revision>
  <dcterms:modified xsi:type="dcterms:W3CDTF">2023-01-26T01:40:54Z</dcterms:modified>
</cp:coreProperties>
</file>