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305" r:id="rId4"/>
    <p:sldId id="307" r:id="rId5"/>
    <p:sldId id="306" r:id="rId6"/>
    <p:sldId id="308" r:id="rId7"/>
    <p:sldId id="309" r:id="rId8"/>
    <p:sldId id="310" r:id="rId9"/>
    <p:sldId id="311" r:id="rId10"/>
    <p:sldId id="303" r:id="rId11"/>
    <p:sldId id="295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TK" initials="D" lastIdx="1" clrIdx="0">
    <p:extLst>
      <p:ext uri="{19B8F6BF-5375-455C-9EA6-DF929625EA0E}">
        <p15:presenceInfo xmlns:p15="http://schemas.microsoft.com/office/powerpoint/2012/main" userId="DT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>
      <p:cViewPr varScale="1">
        <p:scale>
          <a:sx n="71" d="100"/>
          <a:sy n="71" d="100"/>
        </p:scale>
        <p:origin x="12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D486E-2EBD-4E2E-BAE1-50C2CE583930}" type="datetimeFigureOut">
              <a:rPr lang="id-ID" smtClean="0"/>
              <a:t>08/12/2017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E2427-1ED8-4B96-A545-94141C4EFA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7843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91C16-5680-4991-A416-B4CECE123990}" type="datetimeFigureOut">
              <a:rPr kumimoji="1" lang="ja-JP" altLang="en-US" smtClean="0"/>
              <a:pPr/>
              <a:t>2017/12/8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39048-ABC6-4CC2-80EE-AA85D3CCD0C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83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Zoo dataset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utk</a:t>
            </a:r>
            <a:r>
              <a:rPr lang="en-US" dirty="0" smtClean="0"/>
              <a:t> </a:t>
            </a:r>
            <a:r>
              <a:rPr lang="en-US" dirty="0" err="1" smtClean="0"/>
              <a:t>mendemonstrasikan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partitioning </a:t>
            </a:r>
            <a:r>
              <a:rPr lang="en-US" dirty="0" err="1" smtClean="0"/>
              <a:t>dan</a:t>
            </a:r>
            <a:r>
              <a:rPr lang="en-US" dirty="0" smtClean="0"/>
              <a:t> machine learning. </a:t>
            </a:r>
            <a:r>
              <a:rPr lang="en-US" dirty="0" err="1" smtClean="0"/>
              <a:t>Sehingga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benar2 </a:t>
            </a:r>
            <a:r>
              <a:rPr lang="en-US" baseline="0" dirty="0" err="1" smtClean="0"/>
              <a:t>dibagi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7 class non-</a:t>
            </a:r>
            <a:r>
              <a:rPr lang="en-US" baseline="0" dirty="0" err="1" smtClean="0"/>
              <a:t>opverlapping</a:t>
            </a:r>
            <a:r>
              <a:rPr lang="en-US" baseline="0" dirty="0" smtClean="0"/>
              <a:t> dg </a:t>
            </a:r>
            <a:r>
              <a:rPr lang="en-US" baseline="0" dirty="0" err="1" smtClean="0"/>
              <a:t>algoritma</a:t>
            </a:r>
            <a:r>
              <a:rPr lang="en-US" baseline="0" dirty="0" smtClean="0"/>
              <a:t> clustering </a:t>
            </a:r>
            <a:r>
              <a:rPr lang="en-US" baseline="0" dirty="0" err="1" smtClean="0"/>
              <a:t>tradisional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Individual stability index K=7.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Fruit bat (object 1) ST = 0.495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vampire bat (object 5 ST=0.496) </a:t>
            </a:r>
            <a:r>
              <a:rPr lang="en-US" baseline="0" dirty="0" err="1" smtClean="0"/>
              <a:t>mempunyai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stability paling </a:t>
            </a:r>
            <a:r>
              <a:rPr lang="en-US" baseline="0" dirty="0" err="1" smtClean="0"/>
              <a:t>rendah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Menunjukkan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species </a:t>
            </a:r>
            <a:r>
              <a:rPr lang="en-US" baseline="0" dirty="0" err="1" smtClean="0"/>
              <a:t>kelelawar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ditetapkan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sbg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berbeda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proses partitioning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Girl &amp; gorilla (object 2 &amp; 3) juga </a:t>
            </a:r>
            <a:r>
              <a:rPr lang="en-US" baseline="0" dirty="0" err="1" smtClean="0"/>
              <a:t>sangat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stabil</a:t>
            </a:r>
            <a:r>
              <a:rPr lang="en-US" baseline="0" dirty="0" smtClean="0"/>
              <a:t> ST-indices = 0.643 &amp; 0.641. 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Porpoise &amp; dolphin </a:t>
            </a:r>
            <a:r>
              <a:rPr lang="en-US" baseline="0" dirty="0" err="1" smtClean="0"/>
              <a:t>mempunyai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stabilitas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tinggi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obj</a:t>
            </a:r>
            <a:r>
              <a:rPr lang="en-US" baseline="0" dirty="0" smtClean="0"/>
              <a:t> 10 &amp; 11)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Dari </a:t>
            </a:r>
            <a:r>
              <a:rPr lang="en-US" baseline="0" dirty="0" err="1" smtClean="0"/>
              <a:t>gambar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diperoleh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global stability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solusi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partisi</a:t>
            </a:r>
            <a:r>
              <a:rPr lang="en-US" baseline="0" dirty="0" smtClean="0"/>
              <a:t> K-means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rentang</a:t>
            </a:r>
            <a:r>
              <a:rPr lang="en-US" baseline="0" dirty="0" smtClean="0"/>
              <a:t> 2-10 class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CH &amp; Silhouette</a:t>
            </a:r>
          </a:p>
          <a:p>
            <a:pPr marL="228600" lvl="0" indent="-228600">
              <a:buAutoNum type="arabicPeriod"/>
            </a:pPr>
            <a:r>
              <a:rPr lang="en-US" baseline="0" dirty="0" err="1" smtClean="0"/>
              <a:t>Curva</a:t>
            </a:r>
            <a:r>
              <a:rPr lang="en-US" baseline="0" dirty="0" smtClean="0"/>
              <a:t> paling </a:t>
            </a:r>
            <a:r>
              <a:rPr lang="en-US" baseline="0" dirty="0" err="1" smtClean="0"/>
              <a:t>tinggi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menentukan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class (</a:t>
            </a:r>
            <a:r>
              <a:rPr lang="en-US" baseline="0" dirty="0" err="1" smtClean="0"/>
              <a:t>dimana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algoritma</a:t>
            </a:r>
            <a:r>
              <a:rPr lang="en-US" baseline="0" dirty="0" smtClean="0"/>
              <a:t> clustering K-means, bias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2&amp;5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class optimal)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39048-ABC6-4CC2-80EE-AA85D3CCD0CE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51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6319-D9DC-4D82-BF6F-3C33E9BB5077}" type="datetime1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Article Reading@Hirota/Sakurai lab.</a:t>
            </a:r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3997-5E31-4D60-9869-183BBB6BE08A}" type="slidenum">
              <a:rPr kumimoji="1" lang="ja-JP" altLang="en-US" smtClean="0"/>
              <a:pPr/>
              <a:t>‹#›</a:t>
            </a:fld>
            <a:r>
              <a:rPr kumimoji="1" lang="en-US" altLang="ja-JP" dirty="0" smtClean="0"/>
              <a:t>/39</a:t>
            </a:r>
            <a:endParaRPr kumimoji="1" lang="ja-JP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2262-840C-4647-AFD4-22AE380E7756}" type="datetime1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Article Reading@Hirota/Sakurai lab.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3997-5E31-4D60-9869-183BBB6BE08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D717-C5DD-455F-B44D-D48C458717DA}" type="datetime1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Article Reading@Hirota/Sakurai lab.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3997-5E31-4D60-9869-183BBB6BE08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06C-E287-4CDA-BC87-2D5D2A13A4A5}" type="datetime1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Article Reading@Hirota/Sakurai lab.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3997-5E31-4D60-9869-183BBB6BE08A}" type="slidenum">
              <a:rPr kumimoji="1" lang="ja-JP" altLang="en-US" smtClean="0"/>
              <a:pPr/>
              <a:t>‹#›</a:t>
            </a:fld>
            <a:r>
              <a:rPr kumimoji="1" lang="en-US" altLang="ja-JP" dirty="0" smtClean="0"/>
              <a:t>/39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0DBB-693A-43E5-B3EE-3C5FC28C0B42}" type="datetime1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Article Reading@Hirota/Sakurai lab.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3997-5E31-4D60-9869-183BBB6BE08A}" type="slidenum">
              <a:rPr kumimoji="1" lang="ja-JP" altLang="en-US" smtClean="0"/>
              <a:pPr/>
              <a:t>‹#›</a:t>
            </a:fld>
            <a:r>
              <a:rPr kumimoji="1" lang="en-US" altLang="ja-JP" dirty="0" smtClean="0"/>
              <a:t>/39</a:t>
            </a:r>
            <a:endParaRPr kumimoji="1" lang="ja-JP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FC30-75C2-4E72-BF24-455D20E87DAF}" type="datetime1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Article Reading@Hirota/Sakurai lab.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3997-5E31-4D60-9869-183BBB6BE08A}" type="slidenum">
              <a:rPr kumimoji="1" lang="ja-JP" altLang="en-US" smtClean="0"/>
              <a:pPr/>
              <a:t>‹#›</a:t>
            </a:fld>
            <a:r>
              <a:rPr kumimoji="1" lang="en-US" altLang="ja-JP" dirty="0" smtClean="0"/>
              <a:t>/39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0ABD-A5BF-4B1C-AE87-594769EF5008}" type="datetime1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Article Reading@Hirota/Sakurai lab.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3997-5E31-4D60-9869-183BBB6BE08A}" type="slidenum">
              <a:rPr kumimoji="1" lang="ja-JP" altLang="en-US" smtClean="0"/>
              <a:pPr/>
              <a:t>‹#›</a:t>
            </a:fld>
            <a:r>
              <a:rPr kumimoji="1" lang="en-US" altLang="ja-JP" dirty="0" smtClean="0"/>
              <a:t>/39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2552-98A7-49D8-AFE3-3F85CE74A62C}" type="datetime1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Article Reading@Hirota/Sakurai lab.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3997-5E31-4D60-9869-183BBB6BE08A}" type="slidenum">
              <a:rPr kumimoji="1" lang="ja-JP" altLang="en-US" smtClean="0"/>
              <a:pPr/>
              <a:t>‹#›</a:t>
            </a:fld>
            <a:r>
              <a:rPr kumimoji="1" lang="en-US" altLang="ja-JP" dirty="0" smtClean="0"/>
              <a:t>/39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6F19-5675-4212-A84A-8AC56D75FFD9}" type="datetime1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Article Reading@Hirota/Sakurai lab.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3997-5E31-4D60-9869-183BBB6BE08A}" type="slidenum">
              <a:rPr kumimoji="1" lang="ja-JP" altLang="en-US" smtClean="0"/>
              <a:pPr/>
              <a:t>‹#›</a:t>
            </a:fld>
            <a:r>
              <a:rPr kumimoji="1" lang="en-US" altLang="ja-JP" dirty="0" smtClean="0"/>
              <a:t>/39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6180-8E80-4BBD-A08C-9EAD54248D10}" type="datetime1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Article Reading@Hirota/Sakurai lab.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3997-5E31-4D60-9869-183BBB6BE08A}" type="slidenum">
              <a:rPr kumimoji="1" lang="ja-JP" altLang="en-US" smtClean="0"/>
              <a:pPr/>
              <a:t>‹#›</a:t>
            </a:fld>
            <a:r>
              <a:rPr kumimoji="1" lang="en-US" altLang="ja-JP" dirty="0" smtClean="0"/>
              <a:t>/39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丸めた四角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B961-7C13-4FA9-BEFF-929F84C423BA}" type="datetime1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Article Reading@Hirota/Sakurai lab.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6473997-5E31-4D60-9869-183BBB6BE08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3899CF-6F38-4386-BD4F-AF94AEAD4C68}" type="datetime1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kumimoji="1" lang="en-US" altLang="ja-JP" smtClean="0"/>
              <a:t>Article Reading@Hirota/Sakurai lab.</a:t>
            </a:r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473997-5E31-4D60-9869-183BBB6BE08A}" type="slidenum">
              <a:rPr kumimoji="1" lang="ja-JP" altLang="en-US" smtClean="0"/>
              <a:pPr/>
              <a:t>‹#›</a:t>
            </a:fld>
            <a:r>
              <a:rPr kumimoji="1" lang="en-US" altLang="ja-JP" dirty="0" smtClean="0"/>
              <a:t>/39</a:t>
            </a:r>
            <a:endParaRPr kumimoji="1" lang="ja-JP" alt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フリーフォーム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フリーフォーム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7504" y="1371600"/>
            <a:ext cx="8928992" cy="1828800"/>
          </a:xfrm>
        </p:spPr>
        <p:txBody>
          <a:bodyPr>
            <a:noAutofit/>
          </a:bodyPr>
          <a:lstStyle/>
          <a:p>
            <a:r>
              <a:rPr lang="en-US" altLang="ja-JP" sz="3200" dirty="0" smtClean="0"/>
              <a:t>USING THE STABILITY OF OBJECTS TO DETERMINE THE NUMBER OF CLUSTERS IN DATASETS</a:t>
            </a:r>
            <a:endParaRPr kumimoji="1" lang="ja-JP" altLang="en-US" sz="32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9195-ADEB-4B11-A88A-D273F121EE63}" type="datetime1">
              <a:rPr kumimoji="1" lang="ja-JP" altLang="en-US" smtClean="0">
                <a:solidFill>
                  <a:srgbClr val="FFC000"/>
                </a:solidFill>
              </a:rPr>
              <a:t>2017/12/8</a:t>
            </a:fld>
            <a:endParaRPr kumimoji="1" lang="ja-JP" altLang="en-US" dirty="0">
              <a:solidFill>
                <a:srgbClr val="FFC000"/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3997-5E31-4D60-9869-183BBB6BE08A}" type="slidenum">
              <a:rPr kumimoji="1" lang="ja-JP" altLang="en-US" smtClean="0">
                <a:solidFill>
                  <a:srgbClr val="FFC000"/>
                </a:solidFill>
              </a:rPr>
              <a:pPr/>
              <a:t>1</a:t>
            </a:fld>
            <a:r>
              <a:rPr kumimoji="1" lang="en-US" altLang="ja-JP" dirty="0" smtClean="0">
                <a:solidFill>
                  <a:srgbClr val="FFC000"/>
                </a:solidFill>
              </a:rPr>
              <a:t>/39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FFC000"/>
                </a:solidFill>
              </a:rPr>
              <a:t>Advanced Topic in Data Mining</a:t>
            </a: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137782" y="3863975"/>
            <a:ext cx="8928992" cy="18288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1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dirty="0" smtClean="0">
                <a:solidFill>
                  <a:srgbClr val="FFC000"/>
                </a:solidFill>
                <a:effectLst/>
              </a:rPr>
              <a:t>Ari Effendi</a:t>
            </a:r>
          </a:p>
          <a:p>
            <a:r>
              <a:rPr lang="en-US" altLang="ja-JP" sz="2400" dirty="0" smtClean="0">
                <a:solidFill>
                  <a:srgbClr val="FFC000"/>
                </a:solidFill>
                <a:effectLst/>
              </a:rPr>
              <a:t>Reza </a:t>
            </a:r>
            <a:r>
              <a:rPr lang="en-US" altLang="ja-JP" sz="2400" dirty="0" err="1" smtClean="0">
                <a:solidFill>
                  <a:srgbClr val="FFC000"/>
                </a:solidFill>
                <a:effectLst/>
              </a:rPr>
              <a:t>Pasetya</a:t>
            </a:r>
            <a:r>
              <a:rPr lang="en-US" altLang="ja-JP" sz="2400" dirty="0" smtClean="0">
                <a:solidFill>
                  <a:srgbClr val="FFC000"/>
                </a:solidFill>
                <a:effectLst/>
              </a:rPr>
              <a:t> </a:t>
            </a:r>
            <a:r>
              <a:rPr lang="en-US" altLang="ja-JP" sz="2400" dirty="0" err="1" smtClean="0">
                <a:solidFill>
                  <a:srgbClr val="FFC000"/>
                </a:solidFill>
                <a:effectLst/>
              </a:rPr>
              <a:t>Prayogo</a:t>
            </a:r>
            <a:endParaRPr lang="en-US" altLang="ja-JP" sz="2400" dirty="0" smtClean="0">
              <a:solidFill>
                <a:srgbClr val="FFC000"/>
              </a:solidFill>
              <a:effectLst/>
            </a:endParaRPr>
          </a:p>
          <a:p>
            <a:r>
              <a:rPr lang="en-US" altLang="ja-JP" sz="2400" dirty="0" err="1" smtClean="0">
                <a:solidFill>
                  <a:srgbClr val="FFC000"/>
                </a:solidFill>
                <a:effectLst/>
              </a:rPr>
              <a:t>Addien</a:t>
            </a:r>
            <a:r>
              <a:rPr lang="en-US" altLang="ja-JP" sz="2400" dirty="0" smtClean="0">
                <a:solidFill>
                  <a:srgbClr val="FFC000"/>
                </a:solidFill>
                <a:effectLst/>
              </a:rPr>
              <a:t> </a:t>
            </a:r>
            <a:r>
              <a:rPr lang="en-US" altLang="ja-JP" sz="2400" dirty="0" err="1" smtClean="0">
                <a:solidFill>
                  <a:srgbClr val="FFC000"/>
                </a:solidFill>
                <a:effectLst/>
              </a:rPr>
              <a:t>Hanifary</a:t>
            </a:r>
            <a:endParaRPr lang="en-US" altLang="ja-JP" sz="2400" dirty="0" smtClean="0">
              <a:solidFill>
                <a:srgbClr val="FFC000"/>
              </a:solidFill>
              <a:effectLst/>
            </a:endParaRPr>
          </a:p>
          <a:p>
            <a:endParaRPr lang="en-US" altLang="ja-JP" sz="2400" dirty="0">
              <a:solidFill>
                <a:srgbClr val="FFC000"/>
              </a:solidFill>
              <a:effectLst/>
            </a:endParaRPr>
          </a:p>
          <a:p>
            <a:endParaRPr lang="en-US" altLang="ja-JP" sz="2400" dirty="0" smtClean="0">
              <a:solidFill>
                <a:srgbClr val="FFC000"/>
              </a:solidFill>
              <a:effectLst/>
            </a:endParaRPr>
          </a:p>
          <a:p>
            <a:r>
              <a:rPr lang="en-US" altLang="ja-JP" sz="2400" dirty="0" smtClean="0">
                <a:solidFill>
                  <a:srgbClr val="FFC000"/>
                </a:solidFill>
                <a:effectLst/>
              </a:rPr>
              <a:t>Progress </a:t>
            </a:r>
            <a:r>
              <a:rPr lang="en-US" altLang="ja-JP" sz="2400" smtClean="0">
                <a:solidFill>
                  <a:srgbClr val="FFC000"/>
                </a:solidFill>
                <a:effectLst/>
              </a:rPr>
              <a:t>Final Project</a:t>
            </a:r>
            <a:endParaRPr lang="ja-JP" altLang="en-US" sz="2400" dirty="0">
              <a:solidFill>
                <a:srgbClr val="FFC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19256" cy="722344"/>
          </a:xfrm>
        </p:spPr>
        <p:txBody>
          <a:bodyPr>
            <a:normAutofit/>
          </a:bodyPr>
          <a:lstStyle/>
          <a:p>
            <a:r>
              <a:rPr lang="en-US" altLang="ja-JP" sz="4400" dirty="0" smtClean="0">
                <a:solidFill>
                  <a:srgbClr val="4E5B6F"/>
                </a:solidFill>
              </a:rPr>
              <a:t>Stability Index</a:t>
            </a:r>
            <a:endParaRPr kumimoji="1" lang="ja-JP" altLang="en-US" dirty="0"/>
          </a:p>
        </p:txBody>
      </p:sp>
      <p:sp>
        <p:nvSpPr>
          <p:cNvPr id="13" name="日付プレースホル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B2B-6E0B-433E-9A0F-E534D84F5F71}" type="datetime1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3997-5E31-4D60-9869-183BBB6BE08A}" type="slidenum">
              <a:rPr kumimoji="1" lang="ja-JP" altLang="en-US" smtClean="0"/>
              <a:pPr/>
              <a:t>10</a:t>
            </a:fld>
            <a:r>
              <a:rPr kumimoji="1" lang="en-US" altLang="ja-JP" smtClean="0"/>
              <a:t>/39</a:t>
            </a:r>
            <a:endParaRPr kumimoji="1" lang="ja-JP" altLang="en-US" dirty="0"/>
          </a:p>
        </p:txBody>
      </p:sp>
      <p:sp>
        <p:nvSpPr>
          <p:cNvPr id="15" name="フッター プレースホル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Advanced Topic in Data Mining</a:t>
            </a:r>
            <a:endParaRPr kumimoji="1" lang="ja-JP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950" y="1249473"/>
            <a:ext cx="4835425" cy="24825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654" y="3732062"/>
            <a:ext cx="4835425" cy="259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208171" y="2060848"/>
            <a:ext cx="46300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ja-JP" sz="5400" b="1" cap="all" spc="0" dirty="0" smtClean="0">
                <a:ln/>
                <a:solidFill>
                  <a:schemeClr val="accent2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2">
                      <a:lumMod val="40000"/>
                      <a:lumOff val="6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TERIMA KASIH</a:t>
            </a:r>
            <a:endParaRPr lang="ja-JP" altLang="en-US" sz="5400" b="1" cap="all" spc="0" dirty="0">
              <a:ln/>
              <a:solidFill>
                <a:schemeClr val="accent2">
                  <a:lumMod val="75000"/>
                </a:schemeClr>
              </a:solidFill>
              <a:effectLst>
                <a:outerShdw blurRad="19685" dist="12700" dir="5400000" algn="tl" rotWithShape="0">
                  <a:schemeClr val="accent2">
                    <a:lumMod val="40000"/>
                    <a:lumOff val="6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250E-17C8-4B63-90CE-EA34920A8785}" type="datetime1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3997-5E31-4D60-9869-183BBB6BE08A}" type="slidenum">
              <a:rPr kumimoji="1" lang="ja-JP" altLang="en-US" smtClean="0"/>
              <a:pPr/>
              <a:t>11</a:t>
            </a:fld>
            <a:r>
              <a:rPr kumimoji="1" lang="en-US" altLang="ja-JP" smtClean="0"/>
              <a:t>/39</a:t>
            </a:r>
            <a:endParaRPr kumimoji="1" lang="ja-JP" altLang="en-US" dirty="0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Article Reading@Hirota/Sakurai lab.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782960"/>
          </a:xfrm>
        </p:spPr>
        <p:txBody>
          <a:bodyPr>
            <a:normAutofit/>
          </a:bodyPr>
          <a:lstStyle/>
          <a:p>
            <a:r>
              <a:rPr kumimoji="1" lang="en-US" altLang="ja-JP" sz="4400" dirty="0" smtClean="0"/>
              <a:t>Dataset - Zoo</a:t>
            </a:r>
            <a:endParaRPr kumimoji="1" lang="ja-JP" altLang="en-US" sz="4400" dirty="0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246F-3406-4AB3-84C6-4A7352B277C6}" type="datetime1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11" name="スライド番号プレースホル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3997-5E31-4D60-9869-183BBB6BE08A}" type="slidenum">
              <a:rPr kumimoji="1" lang="ja-JP" altLang="en-US" smtClean="0"/>
              <a:pPr/>
              <a:t>2</a:t>
            </a:fld>
            <a:r>
              <a:rPr kumimoji="1" lang="en-US" altLang="ja-JP" smtClean="0"/>
              <a:t>/39</a:t>
            </a:r>
            <a:endParaRPr kumimoji="1" lang="ja-JP" altLang="en-US" dirty="0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Advanced Topic in Data Mining</a:t>
            </a:r>
            <a:endParaRPr kumimoji="1" lang="ja-JP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58104"/>
            <a:ext cx="8856984" cy="4679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782960"/>
          </a:xfrm>
        </p:spPr>
        <p:txBody>
          <a:bodyPr>
            <a:normAutofit/>
          </a:bodyPr>
          <a:lstStyle/>
          <a:p>
            <a:r>
              <a:rPr lang="en-US" altLang="ja-JP" sz="4400" dirty="0" err="1"/>
              <a:t>Variabel</a:t>
            </a:r>
            <a:r>
              <a:rPr lang="en-US" altLang="ja-JP" sz="4400" dirty="0"/>
              <a:t> </a:t>
            </a:r>
            <a:r>
              <a:rPr lang="en-US" altLang="ja-JP" sz="4400" dirty="0" smtClean="0"/>
              <a:t>Global</a:t>
            </a:r>
            <a:endParaRPr kumimoji="1" lang="ja-JP" altLang="en-US" sz="4400" dirty="0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246F-3406-4AB3-84C6-4A7352B277C6}" type="datetime1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11" name="スライド番号プレースホル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3997-5E31-4D60-9869-183BBB6BE08A}" type="slidenum">
              <a:rPr kumimoji="1" lang="ja-JP" altLang="en-US" smtClean="0"/>
              <a:pPr/>
              <a:t>3</a:t>
            </a:fld>
            <a:r>
              <a:rPr kumimoji="1" lang="en-US" altLang="ja-JP" smtClean="0"/>
              <a:t>/39</a:t>
            </a:r>
            <a:endParaRPr kumimoji="1" lang="ja-JP" altLang="en-US" dirty="0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Advanced Topic in Data Mining</a:t>
            </a:r>
            <a:endParaRPr kumimoji="1" lang="ja-JP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40" y="1464419"/>
            <a:ext cx="5718520" cy="507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2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782960"/>
          </a:xfrm>
        </p:spPr>
        <p:txBody>
          <a:bodyPr>
            <a:normAutofit/>
          </a:bodyPr>
          <a:lstStyle/>
          <a:p>
            <a:r>
              <a:rPr lang="en-US" altLang="ja-JP" sz="4400" dirty="0" smtClean="0"/>
              <a:t>Silhouette K = 2</a:t>
            </a:r>
            <a:endParaRPr kumimoji="1" lang="ja-JP" altLang="en-US" sz="4400" dirty="0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246F-3406-4AB3-84C6-4A7352B277C6}" type="datetime1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11" name="スライド番号プレースホル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3997-5E31-4D60-9869-183BBB6BE08A}" type="slidenum">
              <a:rPr kumimoji="1" lang="ja-JP" altLang="en-US" smtClean="0"/>
              <a:pPr/>
              <a:t>4</a:t>
            </a:fld>
            <a:r>
              <a:rPr kumimoji="1" lang="en-US" altLang="ja-JP" smtClean="0"/>
              <a:t>/39</a:t>
            </a:r>
            <a:endParaRPr kumimoji="1" lang="ja-JP" altLang="en-US" dirty="0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Advanced Topic in Data Mining</a:t>
            </a:r>
            <a:endParaRPr kumimoji="1" lang="ja-JP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8291264" cy="411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782960"/>
          </a:xfrm>
        </p:spPr>
        <p:txBody>
          <a:bodyPr>
            <a:normAutofit/>
          </a:bodyPr>
          <a:lstStyle/>
          <a:p>
            <a:r>
              <a:rPr lang="en-US" altLang="ja-JP" sz="4400" dirty="0" smtClean="0"/>
              <a:t>Silhouette K = 2</a:t>
            </a:r>
            <a:endParaRPr kumimoji="1" lang="ja-JP" altLang="en-US" sz="4400" dirty="0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246F-3406-4AB3-84C6-4A7352B277C6}" type="datetime1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11" name="スライド番号プレースホル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3997-5E31-4D60-9869-183BBB6BE08A}" type="slidenum">
              <a:rPr kumimoji="1" lang="ja-JP" altLang="en-US" smtClean="0"/>
              <a:pPr/>
              <a:t>5</a:t>
            </a:fld>
            <a:r>
              <a:rPr kumimoji="1" lang="en-US" altLang="ja-JP" smtClean="0"/>
              <a:t>/39</a:t>
            </a:r>
            <a:endParaRPr kumimoji="1" lang="ja-JP" altLang="en-US" dirty="0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Advanced Topic in Data Mining</a:t>
            </a:r>
            <a:endParaRPr kumimoji="1"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288" y="1440088"/>
            <a:ext cx="6236096" cy="485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6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782960"/>
          </a:xfrm>
        </p:spPr>
        <p:txBody>
          <a:bodyPr>
            <a:normAutofit/>
          </a:bodyPr>
          <a:lstStyle/>
          <a:p>
            <a:r>
              <a:rPr lang="en-US" altLang="ja-JP" sz="4400" dirty="0" smtClean="0"/>
              <a:t>Eq.(2)</a:t>
            </a:r>
            <a:endParaRPr kumimoji="1" lang="ja-JP" altLang="en-US" sz="4400" dirty="0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246F-3406-4AB3-84C6-4A7352B277C6}" type="datetime1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11" name="スライド番号プレースホル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3997-5E31-4D60-9869-183BBB6BE08A}" type="slidenum">
              <a:rPr kumimoji="1" lang="ja-JP" altLang="en-US" smtClean="0"/>
              <a:pPr/>
              <a:t>6</a:t>
            </a:fld>
            <a:r>
              <a:rPr kumimoji="1" lang="en-US" altLang="ja-JP" smtClean="0"/>
              <a:t>/39</a:t>
            </a:r>
            <a:endParaRPr kumimoji="1" lang="ja-JP" altLang="en-US" dirty="0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Advanced Topic in Data Mining</a:t>
            </a:r>
            <a:endParaRPr kumimoji="1" lang="ja-JP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60848"/>
            <a:ext cx="816793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0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782960"/>
          </a:xfrm>
        </p:spPr>
        <p:txBody>
          <a:bodyPr>
            <a:normAutofit/>
          </a:bodyPr>
          <a:lstStyle/>
          <a:p>
            <a:r>
              <a:rPr lang="en-US" altLang="ja-JP" sz="4400" dirty="0" smtClean="0"/>
              <a:t>Eq.(2)</a:t>
            </a:r>
            <a:endParaRPr kumimoji="1" lang="ja-JP" altLang="en-US" sz="4400" dirty="0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246F-3406-4AB3-84C6-4A7352B277C6}" type="datetime1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11" name="スライド番号プレースホル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3997-5E31-4D60-9869-183BBB6BE08A}" type="slidenum">
              <a:rPr kumimoji="1" lang="ja-JP" altLang="en-US" smtClean="0"/>
              <a:pPr/>
              <a:t>7</a:t>
            </a:fld>
            <a:r>
              <a:rPr kumimoji="1" lang="en-US" altLang="ja-JP" smtClean="0"/>
              <a:t>/39</a:t>
            </a:r>
            <a:endParaRPr kumimoji="1" lang="ja-JP" altLang="en-US" dirty="0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Advanced Topic in Data Mining</a:t>
            </a:r>
            <a:endParaRPr kumimoji="1"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424" y="1448344"/>
            <a:ext cx="4425824" cy="48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6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782960"/>
          </a:xfrm>
        </p:spPr>
        <p:txBody>
          <a:bodyPr>
            <a:normAutofit/>
          </a:bodyPr>
          <a:lstStyle/>
          <a:p>
            <a:r>
              <a:rPr lang="en-US" altLang="ja-JP" sz="4400" dirty="0" smtClean="0"/>
              <a:t>Eq.(1)</a:t>
            </a:r>
            <a:endParaRPr kumimoji="1" lang="ja-JP" altLang="en-US" sz="4400" dirty="0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246F-3406-4AB3-84C6-4A7352B277C6}" type="datetime1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11" name="スライド番号プレースホル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3997-5E31-4D60-9869-183BBB6BE08A}" type="slidenum">
              <a:rPr kumimoji="1" lang="ja-JP" altLang="en-US" smtClean="0"/>
              <a:pPr/>
              <a:t>8</a:t>
            </a:fld>
            <a:r>
              <a:rPr kumimoji="1" lang="en-US" altLang="ja-JP" smtClean="0"/>
              <a:t>/39</a:t>
            </a:r>
            <a:endParaRPr kumimoji="1" lang="ja-JP" altLang="en-US" dirty="0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Advanced Topic in Data Mining</a:t>
            </a:r>
            <a:endParaRPr kumimoji="1" lang="ja-JP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3429000" cy="3981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536" y="1389888"/>
            <a:ext cx="5319464" cy="40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9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782960"/>
          </a:xfrm>
        </p:spPr>
        <p:txBody>
          <a:bodyPr>
            <a:normAutofit/>
          </a:bodyPr>
          <a:lstStyle/>
          <a:p>
            <a:r>
              <a:rPr lang="en-US" altLang="ja-JP" sz="4400" dirty="0" smtClean="0"/>
              <a:t>Eq.(1) - 2</a:t>
            </a:r>
            <a:endParaRPr kumimoji="1" lang="ja-JP" altLang="en-US" sz="4400" dirty="0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246F-3406-4AB3-84C6-4A7352B277C6}" type="datetime1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11" name="スライド番号プレースホル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3997-5E31-4D60-9869-183BBB6BE08A}" type="slidenum">
              <a:rPr kumimoji="1" lang="ja-JP" altLang="en-US" smtClean="0"/>
              <a:pPr/>
              <a:t>9</a:t>
            </a:fld>
            <a:r>
              <a:rPr kumimoji="1" lang="en-US" altLang="ja-JP" smtClean="0"/>
              <a:t>/39</a:t>
            </a:r>
            <a:endParaRPr kumimoji="1" lang="ja-JP" altLang="en-US" dirty="0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Advanced Topic in Data Mining</a:t>
            </a:r>
            <a:endParaRPr kumimoji="1"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475656"/>
            <a:ext cx="5953125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996952"/>
            <a:ext cx="9144000" cy="32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7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リゾート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キュート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リゾート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3961</TotalTime>
  <Words>287</Words>
  <Application>Microsoft Office PowerPoint</Application>
  <PresentationFormat>On-screen Show (4:3)</PresentationFormat>
  <Paragraphs>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Calibri</vt:lpstr>
      <vt:lpstr>HG丸ｺﾞｼｯｸM-PRO</vt:lpstr>
      <vt:lpstr>Trebuchet MS</vt:lpstr>
      <vt:lpstr>Wingdings 2</vt:lpstr>
      <vt:lpstr>リゾート</vt:lpstr>
      <vt:lpstr>USING THE STABILITY OF OBJECTS TO DETERMINE THE NUMBER OF CLUSTERS IN DATASETS</vt:lpstr>
      <vt:lpstr>Dataset - Zoo</vt:lpstr>
      <vt:lpstr>Variabel Global</vt:lpstr>
      <vt:lpstr>Silhouette K = 2</vt:lpstr>
      <vt:lpstr>Silhouette K = 2</vt:lpstr>
      <vt:lpstr>Eq.(2)</vt:lpstr>
      <vt:lpstr>Eq.(2)</vt:lpstr>
      <vt:lpstr>Eq.(1)</vt:lpstr>
      <vt:lpstr>Eq.(1) - 2</vt:lpstr>
      <vt:lpstr>Stability Index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a complexity-based Choquet integral  to evaluate students’ performance</dc:title>
  <dc:creator>mm0129</dc:creator>
  <cp:lastModifiedBy>DTK</cp:lastModifiedBy>
  <cp:revision>377</cp:revision>
  <dcterms:created xsi:type="dcterms:W3CDTF">2010-10-11T05:58:13Z</dcterms:created>
  <dcterms:modified xsi:type="dcterms:W3CDTF">2017-12-08T01:28:03Z</dcterms:modified>
</cp:coreProperties>
</file>