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32"/>
  </p:notesMasterIdLst>
  <p:sldIdLst>
    <p:sldId id="323" r:id="rId2"/>
    <p:sldId id="332" r:id="rId3"/>
    <p:sldId id="403" r:id="rId4"/>
    <p:sldId id="329" r:id="rId5"/>
    <p:sldId id="413" r:id="rId6"/>
    <p:sldId id="333" r:id="rId7"/>
    <p:sldId id="417" r:id="rId8"/>
    <p:sldId id="414" r:id="rId9"/>
    <p:sldId id="335" r:id="rId10"/>
    <p:sldId id="404" r:id="rId11"/>
    <p:sldId id="344" r:id="rId12"/>
    <p:sldId id="345" r:id="rId13"/>
    <p:sldId id="425" r:id="rId14"/>
    <p:sldId id="426" r:id="rId15"/>
    <p:sldId id="427" r:id="rId16"/>
    <p:sldId id="418" r:id="rId17"/>
    <p:sldId id="422" r:id="rId18"/>
    <p:sldId id="421" r:id="rId19"/>
    <p:sldId id="423" r:id="rId20"/>
    <p:sldId id="424" r:id="rId21"/>
    <p:sldId id="406" r:id="rId22"/>
    <p:sldId id="341" r:id="rId23"/>
    <p:sldId id="407" r:id="rId24"/>
    <p:sldId id="428" r:id="rId25"/>
    <p:sldId id="347" r:id="rId26"/>
    <p:sldId id="343" r:id="rId27"/>
    <p:sldId id="348" r:id="rId28"/>
    <p:sldId id="351" r:id="rId29"/>
    <p:sldId id="416" r:id="rId30"/>
    <p:sldId id="40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22"/>
    <p:restoredTop sz="50000" autoAdjust="0"/>
  </p:normalViewPr>
  <p:slideViewPr>
    <p:cSldViewPr snapToGrid="0" snapToObjects="1">
      <p:cViewPr>
        <p:scale>
          <a:sx n="107" d="100"/>
          <a:sy n="107" d="100"/>
        </p:scale>
        <p:origin x="144" y="248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728AC-4B4F-4348-A192-856689668E8F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1C37-763A-A544-96C6-A43233B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chatbotslife.com</a:t>
            </a:r>
            <a:r>
              <a:rPr lang="en-US" dirty="0" smtClean="0"/>
              <a:t>/regularization-in-deep-learning-f649a45d6e0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D9E1-75D0-4044-9DBB-6F249CDCE0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6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CS109A </a:t>
            </a: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Introduction to Data Science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 and Kevin Rader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271.png"/><Relationship Id="rId4" Type="http://schemas.openxmlformats.org/officeDocument/2006/relationships/image" Target="../media/image17.png"/><Relationship Id="rId5" Type="http://schemas.openxmlformats.org/officeDocument/2006/relationships/image" Target="../media/image280.png"/><Relationship Id="rId6" Type="http://schemas.openxmlformats.org/officeDocument/2006/relationships/image" Target="../media/image290.png"/><Relationship Id="rId7" Type="http://schemas.openxmlformats.org/officeDocument/2006/relationships/image" Target="../media/image30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4" Type="http://schemas.openxmlformats.org/officeDocument/2006/relationships/image" Target="../media/image350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28.png"/><Relationship Id="rId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260.png"/><Relationship Id="rId5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00.png"/><Relationship Id="rId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19</a:t>
            </a:r>
            <a:r>
              <a:rPr lang="en-US" smtClean="0"/>
              <a:t>: </a:t>
            </a:r>
            <a:r>
              <a:rPr lang="en-US" smtClean="0"/>
              <a:t>NN 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rgbClr val="0070C0"/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2200" dirty="0" smtClean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11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8014297" y="4958748"/>
            <a:ext cx="4186912" cy="1165104"/>
          </a:xfrm>
          <a:prstGeom prst="cloudCallout">
            <a:avLst>
              <a:gd name="adj1" fmla="val -57125"/>
              <a:gd name="adj2" fmla="val -43268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Training time can be treated as a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hyperparameter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12" y="1736562"/>
            <a:ext cx="7470099" cy="498006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079052" y="1129352"/>
            <a:ext cx="10033896" cy="3097243"/>
            <a:chOff x="1079052" y="1129352"/>
            <a:chExt cx="10033896" cy="3097243"/>
          </a:xfrm>
        </p:grpSpPr>
        <p:sp>
          <p:nvSpPr>
            <p:cNvPr id="5" name="TextBox 4"/>
            <p:cNvSpPr txBox="1"/>
            <p:nvPr/>
          </p:nvSpPr>
          <p:spPr>
            <a:xfrm>
              <a:off x="1079052" y="1129352"/>
              <a:ext cx="10033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rPr>
                <a:t>Early stopping: terminate while validation set performance is better 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732552" y="1591017"/>
              <a:ext cx="487850" cy="2635578"/>
            </a:xfrm>
            <a:prstGeom prst="straightConnector1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38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03" y="1237451"/>
            <a:ext cx="8794793" cy="46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14" y="1004445"/>
            <a:ext cx="8732394" cy="4925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74" y="2519804"/>
            <a:ext cx="1789452" cy="21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8" y="998797"/>
            <a:ext cx="9144000" cy="51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>
                <a:solidFill>
                  <a:srgbClr val="0070C0"/>
                </a:solidFill>
              </a:rPr>
              <a:t>Sparse </a:t>
            </a:r>
            <a:r>
              <a:rPr lang="en-US" sz="2200" b="1" dirty="0" smtClean="0">
                <a:solidFill>
                  <a:srgbClr val="0070C0"/>
                </a:solidFill>
              </a:rPr>
              <a:t>Representation</a:t>
            </a:r>
            <a:endParaRPr lang="en-US" sz="2200" dirty="0" smtClean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78663" y="600169"/>
            <a:ext cx="7413995" cy="3222900"/>
            <a:chOff x="2578663" y="600169"/>
            <a:chExt cx="7413995" cy="3222900"/>
          </a:xfrm>
        </p:grpSpPr>
        <p:pic>
          <p:nvPicPr>
            <p:cNvPr id="11" name="Content Placeholder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663" y="600169"/>
              <a:ext cx="7413995" cy="32229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71942" y="4557022"/>
                <a:ext cx="429066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4.34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2.0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1.8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4290662" cy="9766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9602886" y="2385070"/>
            <a:ext cx="9579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930247" y="5746852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47" y="5746852"/>
                <a:ext cx="533864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 rot="5400000">
            <a:off x="6042941" y="4630428"/>
            <a:ext cx="308476" cy="1806417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1942" y="4557022"/>
                <a:ext cx="412074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0.69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4120743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charset="0"/>
                        </a:rPr>
                        <m:t>Ω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𝑊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333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78663" y="600169"/>
            <a:ext cx="7413995" cy="3222900"/>
            <a:chOff x="2578663" y="600169"/>
            <a:chExt cx="7413995" cy="3222900"/>
          </a:xfrm>
        </p:grpSpPr>
        <p:pic>
          <p:nvPicPr>
            <p:cNvPr id="11" name="Content Placeholder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663" y="600169"/>
              <a:ext cx="7413995" cy="32229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549885" y="6082751"/>
            <a:ext cx="3969542" cy="1079280"/>
            <a:chOff x="7865787" y="5185194"/>
            <a:chExt cx="3549270" cy="51966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7865787" y="5185194"/>
              <a:ext cx="186014" cy="119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008394" y="5304752"/>
              <a:ext cx="3406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Karla" charset="0"/>
                  <a:ea typeface="Karla" charset="0"/>
                  <a:cs typeface="Karla" charset="0"/>
                </a:rPr>
                <a:t>Weights in output 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9602886" y="2385070"/>
            <a:ext cx="9579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900928" y="5775931"/>
                <a:ext cx="3320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8" y="5775931"/>
                <a:ext cx="332059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/>
          <p:cNvSpPr/>
          <p:nvPr/>
        </p:nvSpPr>
        <p:spPr>
          <a:xfrm rot="5400000">
            <a:off x="5953214" y="4696614"/>
            <a:ext cx="351046" cy="1649440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63" y="600169"/>
            <a:ext cx="7413995" cy="3222900"/>
          </a:xfrm>
          <a:prstGeom prst="rect">
            <a:avLst/>
          </a:prstGeom>
          <a:ln>
            <a:noFill/>
          </a:ln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71942" y="4557022"/>
                <a:ext cx="382579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4.34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3825791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9602886" y="2385070"/>
            <a:ext cx="9579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>
            <a:off x="7845833" y="4606620"/>
            <a:ext cx="332436" cy="877418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r="-6048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63" y="600169"/>
            <a:ext cx="7413995" cy="3222900"/>
          </a:xfrm>
          <a:prstGeom prst="rect">
            <a:avLst/>
          </a:prstGeom>
          <a:ln>
            <a:noFill/>
          </a:ln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charset="0"/>
                        </a:rPr>
                        <m:t>Ω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602075" y="5705279"/>
            <a:ext cx="3016512" cy="828433"/>
            <a:chOff x="7364877" y="3621531"/>
            <a:chExt cx="3016512" cy="82843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80437" y="3621531"/>
              <a:ext cx="526774" cy="42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364877" y="4049854"/>
              <a:ext cx="3016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Karla" charset="0"/>
                  <a:ea typeface="Karla" charset="0"/>
                  <a:cs typeface="Karla" charset="0"/>
                </a:rPr>
                <a:t>Output of hidden 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71942" y="4557022"/>
                <a:ext cx="365587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1.3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3655873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>
            <a:off x="7845833" y="4606620"/>
            <a:ext cx="332436" cy="877418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290" r="-6048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1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Sparse Representation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43082"/>
            <a:ext cx="9144000" cy="487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Sparse Representation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Dropout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Random </a:t>
            </a:r>
            <a:r>
              <a:rPr lang="en-US" sz="2400" dirty="0" smtClean="0">
                <a:solidFill>
                  <a:srgbClr val="0000FF"/>
                </a:solidFill>
              </a:rPr>
              <a:t>perturbation of network weights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Gaussian noise: Equivalent to minimizing loss with regularization term 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Encourages smooth function: small perturbation in weights leads to small changes in output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Injecting </a:t>
            </a:r>
            <a:r>
              <a:rPr lang="en-US" sz="2400" dirty="0" smtClean="0">
                <a:solidFill>
                  <a:srgbClr val="0000FF"/>
                </a:solidFill>
              </a:rPr>
              <a:t>noise in output labels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Better convergence: prevents pursuit of hard probabilities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28" y="1287516"/>
            <a:ext cx="5468173" cy="5132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465" y="1368603"/>
            <a:ext cx="4194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Karla" charset="0"/>
                <a:ea typeface="Karla" charset="0"/>
                <a:cs typeface="Karla" charset="0"/>
              </a:rPr>
              <a:t>Train all sub-networks obtained by removing non-output units from base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2628" y="1507102"/>
            <a:ext cx="20418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Dropout: Stochastic 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322" y="1166018"/>
            <a:ext cx="10507996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For each new example/mini-batch: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Randomly </a:t>
            </a:r>
            <a:r>
              <a:rPr lang="en-US" sz="2200" dirty="0" smtClean="0">
                <a:solidFill>
                  <a:srgbClr val="0000FF"/>
                </a:solidFill>
              </a:rPr>
              <a:t>sample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a binary mask </a:t>
            </a:r>
            <a:r>
              <a:rPr lang="en-US" sz="2200" i="1" dirty="0" smtClean="0">
                <a:solidFill>
                  <a:srgbClr val="0000FF"/>
                </a:solidFill>
                <a:latin typeface="Times"/>
                <a:cs typeface="Times"/>
              </a:rPr>
              <a:t>μ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independently, where </a:t>
            </a:r>
            <a:r>
              <a:rPr lang="en-US" sz="2200" i="1" dirty="0" err="1" smtClean="0">
                <a:latin typeface="Times"/>
                <a:cs typeface="Times"/>
              </a:rPr>
              <a:t>μ</a:t>
            </a:r>
            <a:r>
              <a:rPr lang="en-US" sz="2200" i="1" baseline="-25000" dirty="0" err="1" smtClean="0">
                <a:latin typeface="Times"/>
                <a:cs typeface="Times"/>
              </a:rPr>
              <a:t>i</a:t>
            </a:r>
            <a:r>
              <a:rPr lang="en-US" sz="2200" dirty="0" smtClean="0">
                <a:latin typeface="Times"/>
                <a:cs typeface="Times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indicates if</a:t>
            </a:r>
            <a:r>
              <a:rPr lang="en-US" sz="2200" dirty="0" smtClean="0"/>
              <a:t> input/hidden node </a:t>
            </a:r>
            <a:r>
              <a:rPr lang="en-US" sz="2200" i="1" dirty="0" err="1" smtClean="0">
                <a:latin typeface="Times"/>
                <a:cs typeface="Times"/>
              </a:rPr>
              <a:t>i</a:t>
            </a:r>
            <a:r>
              <a:rPr lang="en-US" sz="2200" dirty="0" smtClean="0"/>
              <a:t> is included</a:t>
            </a:r>
            <a:endParaRPr lang="en-US" sz="2200" i="1" baseline="-25000" dirty="0" smtClean="0">
              <a:latin typeface="Calibri"/>
              <a:cs typeface="Calibri"/>
            </a:endParaRP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>
                <a:solidFill>
                  <a:srgbClr val="0000FF"/>
                </a:solidFill>
              </a:rPr>
              <a:t>Multiply output of node </a:t>
            </a:r>
            <a:r>
              <a:rPr lang="en-US" sz="2200" i="1" dirty="0" err="1" smtClean="0">
                <a:solidFill>
                  <a:srgbClr val="0000FF"/>
                </a:solidFill>
                <a:latin typeface="Times"/>
                <a:cs typeface="Times"/>
              </a:rPr>
              <a:t>i</a:t>
            </a:r>
            <a:r>
              <a:rPr lang="en-US" sz="2200" i="1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with </a:t>
            </a:r>
            <a:r>
              <a:rPr lang="en-US" sz="2200" i="1" dirty="0" err="1" smtClean="0">
                <a:solidFill>
                  <a:srgbClr val="0000FF"/>
                </a:solidFill>
                <a:latin typeface="Times"/>
                <a:cs typeface="Times"/>
              </a:rPr>
              <a:t>μ</a:t>
            </a:r>
            <a:r>
              <a:rPr lang="en-US" sz="2200" i="1" baseline="-25000" dirty="0" err="1" smtClean="0">
                <a:solidFill>
                  <a:srgbClr val="0000FF"/>
                </a:solidFill>
                <a:latin typeface="Times"/>
                <a:cs typeface="Times"/>
              </a:rPr>
              <a:t>i</a:t>
            </a:r>
            <a:r>
              <a:rPr lang="en-US" sz="2200" dirty="0" smtClean="0"/>
              <a:t>, and perform gradient update</a:t>
            </a:r>
          </a:p>
          <a:p>
            <a:pPr>
              <a:spcAft>
                <a:spcPts val="1200"/>
              </a:spcAft>
            </a:pP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Typically, an input node is </a:t>
            </a:r>
            <a:r>
              <a:rPr lang="en-US" sz="2400" b="1" dirty="0" smtClean="0">
                <a:solidFill>
                  <a:schemeClr val="accent2"/>
                </a:solidFill>
              </a:rPr>
              <a:t>included</a:t>
            </a:r>
            <a:r>
              <a:rPr lang="en-US" sz="2400" dirty="0" smtClean="0"/>
              <a:t> with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prob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=0.8</a:t>
            </a:r>
            <a:r>
              <a:rPr lang="en-US" sz="2400" dirty="0" smtClean="0"/>
              <a:t>, hidden node with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prob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=0.5.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Dropout: Weight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During prediction time use all units, but scale weights with probability of inclusion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16" y="2141206"/>
            <a:ext cx="7676631" cy="35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Adversarial Examples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2" descr="https://www.kdnuggets.com/images/p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86" y="188876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6" name="Picture 2" descr="https://www.kdnuggets.com/images/perturb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8876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8" name="Picture 4" descr="https://www.kdnuggets.com/images/p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511" y="188876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28972" y="2591604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+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972" y="2591604"/>
                <a:ext cx="44884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27141" y="2591604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41" y="2591604"/>
                <a:ext cx="448841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499015" y="5171066"/>
            <a:ext cx="1011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Training </a:t>
            </a:r>
            <a:r>
              <a:rPr lang="en-US" sz="2400" smtClean="0">
                <a:latin typeface="Karla" charset="0"/>
                <a:ea typeface="Karla" charset="0"/>
                <a:cs typeface="Karla" charset="0"/>
              </a:rPr>
              <a:t>on adversarial </a:t>
            </a:r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examples is mostly intended to improve security, but can sometimes provide generic regularization.  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3461" y="4314328"/>
            <a:ext cx="334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Panda 57</a:t>
            </a:r>
            <a:r>
              <a:rPr lang="en-US" sz="2400" smtClean="0">
                <a:latin typeface="Karla" charset="0"/>
                <a:ea typeface="Karla" charset="0"/>
                <a:cs typeface="Karla" charset="0"/>
              </a:rPr>
              <a:t>% confidence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3582" y="4342337"/>
            <a:ext cx="37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Gibbon 99.3</a:t>
            </a:r>
            <a:r>
              <a:rPr lang="en-US" sz="2400" smtClean="0">
                <a:latin typeface="Karla" charset="0"/>
                <a:ea typeface="Karla" charset="0"/>
                <a:cs typeface="Karla" charset="0"/>
              </a:rPr>
              <a:t>% confidence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8086" y="4314328"/>
            <a:ext cx="334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Karla" charset="0"/>
                <a:ea typeface="Karla" charset="0"/>
                <a:cs typeface="Karla" charset="0"/>
              </a:rPr>
              <a:t>noise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rgbClr val="0070C0"/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2200" dirty="0" smtClean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Sparse Representation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5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35" y="2661724"/>
            <a:ext cx="10972800" cy="767276"/>
          </a:xfrm>
        </p:spPr>
        <p:txBody>
          <a:bodyPr/>
          <a:lstStyle/>
          <a:p>
            <a:r>
              <a:rPr lang="en-US" sz="3200" dirty="0" smtClean="0"/>
              <a:t>Regularization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0790" y="3922088"/>
            <a:ext cx="10790419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 is any modification we make to a learning algorithm that is intended to </a:t>
            </a:r>
            <a:r>
              <a:rPr lang="en-US" sz="2400" b="1" dirty="0" smtClean="0">
                <a:solidFill>
                  <a:schemeClr val="accent1"/>
                </a:solidFill>
              </a:rPr>
              <a:t>reduce its generalization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 but not its training error.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73454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292" y="1244184"/>
            <a:ext cx="1149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Fitting a deep neural network with 5 layers and 100 neurons per layer can lead to a very good prediction on the training set but poor prediction on validations set.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Penalties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/>
                  <a:t>We used to optimize: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Change to </a:t>
                </a:r>
                <a:r>
                  <a:rPr lang="mr-IN" dirty="0" smtClean="0"/>
                  <a:t>…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Ω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𝑊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sz="5400" dirty="0"/>
              </a:p>
              <a:p>
                <a:r>
                  <a:rPr lang="en-US" sz="2400" i="1" dirty="0" smtClean="0"/>
                  <a:t>L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regularization:</a:t>
                </a:r>
              </a:p>
              <a:p>
                <a:pPr lvl="1"/>
                <a:r>
                  <a:rPr lang="en-US" sz="1800" dirty="0" smtClean="0"/>
                  <a:t>Weights decay</a:t>
                </a:r>
              </a:p>
              <a:p>
                <a:pPr lvl="1"/>
                <a:r>
                  <a:rPr lang="en-US" sz="1800" dirty="0" smtClean="0"/>
                  <a:t>MAP estimation with Gaussian prior</a:t>
                </a:r>
              </a:p>
              <a:p>
                <a:r>
                  <a:rPr lang="en-US" sz="2400" i="1" dirty="0" smtClean="0"/>
                  <a:t>L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regularization:</a:t>
                </a:r>
              </a:p>
              <a:p>
                <a:pPr lvl="1"/>
                <a:r>
                  <a:rPr lang="en-US" sz="1800" dirty="0"/>
                  <a:t>encourages </a:t>
                </a:r>
                <a:r>
                  <a:rPr lang="en-US" sz="1800" dirty="0" err="1" smtClean="0"/>
                  <a:t>sparsity</a:t>
                </a:r>
                <a:endParaRPr lang="en-US" sz="1800" dirty="0"/>
              </a:p>
              <a:p>
                <a:pPr lvl="1"/>
                <a:r>
                  <a:rPr lang="en-US" sz="1800" dirty="0"/>
                  <a:t>MAP estimation with </a:t>
                </a:r>
                <a:r>
                  <a:rPr lang="en-US" sz="1800" dirty="0" err="1" smtClean="0"/>
                  <a:t>Laplacian</a:t>
                </a:r>
                <a:r>
                  <a:rPr lang="en-US" sz="1800" dirty="0" smtClean="0"/>
                  <a:t> prior</a:t>
                </a:r>
                <a:endParaRPr lang="en-US" sz="1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  <a:blipFill rotWithShape="0">
                <a:blip r:embed="rId3"/>
                <a:stretch>
                  <a:fillRect l="-1047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6</a:t>
            </a:fld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9383163" y="2607220"/>
            <a:ext cx="2014695" cy="1165104"/>
          </a:xfrm>
          <a:prstGeom prst="cloudCallout">
            <a:avLst>
              <a:gd name="adj1" fmla="val -14831"/>
              <a:gd name="adj2" fmla="val 78146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Biases not penalized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𝑊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08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Penalties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/>
                  <a:t>We used to optimize: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Change to </a:t>
                </a:r>
                <a:r>
                  <a:rPr lang="mr-IN" dirty="0" smtClean="0"/>
                  <a:t>…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Ω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𝑊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sz="5400" dirty="0"/>
              </a:p>
              <a:p>
                <a:r>
                  <a:rPr lang="en-US" sz="2400" i="1" dirty="0" smtClean="0"/>
                  <a:t>L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regularization:</a:t>
                </a:r>
              </a:p>
              <a:p>
                <a:pPr lvl="1"/>
                <a:r>
                  <a:rPr lang="en-US" sz="1800" b="1" dirty="0" smtClean="0"/>
                  <a:t>Decay of weights</a:t>
                </a:r>
              </a:p>
              <a:p>
                <a:pPr lvl="1"/>
                <a:r>
                  <a:rPr lang="en-US" sz="1800" dirty="0" smtClean="0"/>
                  <a:t>MAP estimation with Gaussian prior</a:t>
                </a:r>
              </a:p>
              <a:p>
                <a:r>
                  <a:rPr lang="en-US" sz="2400" i="1" dirty="0" smtClean="0"/>
                  <a:t>L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regularization:</a:t>
                </a:r>
              </a:p>
              <a:p>
                <a:pPr lvl="1"/>
                <a:r>
                  <a:rPr lang="en-US" sz="1800" dirty="0"/>
                  <a:t>encourages </a:t>
                </a:r>
                <a:r>
                  <a:rPr lang="en-US" sz="1800" dirty="0" err="1" smtClean="0"/>
                  <a:t>sparsity</a:t>
                </a:r>
                <a:endParaRPr lang="en-US" sz="1800" dirty="0"/>
              </a:p>
              <a:p>
                <a:pPr lvl="1"/>
                <a:r>
                  <a:rPr lang="en-US" sz="1800" dirty="0"/>
                  <a:t>MAP estimation with </a:t>
                </a:r>
                <a:r>
                  <a:rPr lang="en-US" sz="1800" dirty="0" err="1" smtClean="0"/>
                  <a:t>Laplacian</a:t>
                </a:r>
                <a:r>
                  <a:rPr lang="en-US" sz="1800" dirty="0" smtClean="0"/>
                  <a:t> prior</a:t>
                </a:r>
                <a:endParaRPr lang="en-US" sz="1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  <a:blipFill rotWithShape="0">
                <a:blip r:embed="rId3"/>
                <a:stretch>
                  <a:fillRect l="-1047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7</a:t>
            </a:fld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9383163" y="2607220"/>
            <a:ext cx="2014695" cy="1165104"/>
          </a:xfrm>
          <a:prstGeom prst="cloudCallout">
            <a:avLst>
              <a:gd name="adj1" fmla="val -14831"/>
              <a:gd name="adj2" fmla="val 78146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Biases not penalized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𝑊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05906" y="1704641"/>
                <a:ext cx="6096000" cy="21882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𝜆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𝛼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𝜆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𝜆𝛼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𝑊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06" y="1704641"/>
                <a:ext cx="6096000" cy="21882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644640" y="3226348"/>
            <a:ext cx="1097280" cy="58255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8979397" y="1098068"/>
            <a:ext cx="2014695" cy="1165104"/>
          </a:xfrm>
          <a:prstGeom prst="cloudCallout">
            <a:avLst>
              <a:gd name="adj1" fmla="val -108630"/>
              <a:gd name="adj2" fmla="val 131514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weights </a:t>
            </a:r>
            <a:r>
              <a:rPr lang="en-US" dirty="0"/>
              <a:t>decay in proportion to its size.</a:t>
            </a:r>
          </a:p>
        </p:txBody>
      </p:sp>
    </p:spTree>
    <p:extLst>
      <p:ext uri="{BB962C8B-B14F-4D97-AF65-F5344CB8AC3E}">
        <p14:creationId xmlns:p14="http://schemas.microsoft.com/office/powerpoint/2010/main" val="12223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Penalties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4" y="579495"/>
            <a:ext cx="54864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4" y="3638863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18424" y="1624491"/>
                <a:ext cx="25794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424" y="1624491"/>
                <a:ext cx="2579489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798306" y="4683859"/>
                <a:ext cx="25723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𝑊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06" y="4683859"/>
                <a:ext cx="2572371" cy="7838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6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Penalties as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166" y="2482037"/>
            <a:ext cx="8229600" cy="328088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Useful if </a:t>
            </a:r>
            <a:r>
              <a:rPr lang="en-US" sz="2400" i="1" dirty="0" smtClean="0"/>
              <a:t>K</a:t>
            </a:r>
            <a:r>
              <a:rPr lang="en-US" sz="2400" dirty="0" smtClean="0"/>
              <a:t> is known in advance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Optimization: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/>
              <a:t>Construct </a:t>
            </a:r>
            <a:r>
              <a:rPr lang="en-US" dirty="0" err="1" smtClean="0"/>
              <a:t>Lagrangian</a:t>
            </a:r>
            <a:r>
              <a:rPr lang="en-US" dirty="0" smtClean="0"/>
              <a:t> and apply gradient descent</a:t>
            </a:r>
            <a:endParaRPr lang="en-US" dirty="0"/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/>
              <a:t>Projected gradient descent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34207" y="1407202"/>
                <a:ext cx="2323585" cy="520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400" i="0" smtClean="0">
                                  <a:latin typeface="Cambria Math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207" y="1407202"/>
                <a:ext cx="2323585" cy="520592"/>
              </a:xfrm>
              <a:prstGeom prst="rect">
                <a:avLst/>
              </a:prstGeom>
              <a:blipFill rotWithShape="0">
                <a:blip r:embed="rId2"/>
                <a:stretch>
                  <a:fillRect l="-1571" r="-4188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2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109a_template" id="{0AFD6BA7-B61A-7D41-8908-7B4B78340F6A}" vid="{597147FF-0FC3-AD43-965A-DDFE9BDB59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CS109a_template</Template>
  <TotalTime>9512</TotalTime>
  <Words>990</Words>
  <Application>Microsoft Macintosh PowerPoint</Application>
  <PresentationFormat>Widescreen</PresentationFormat>
  <Paragraphs>224</Paragraphs>
  <Slides>30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Karla</vt:lpstr>
      <vt:lpstr>Mangal</vt:lpstr>
      <vt:lpstr>Times</vt:lpstr>
      <vt:lpstr>Wingdings</vt:lpstr>
      <vt:lpstr>GEC_template</vt:lpstr>
      <vt:lpstr>Lecture 19: NN Regularization</vt:lpstr>
      <vt:lpstr>Outline</vt:lpstr>
      <vt:lpstr>Outline</vt:lpstr>
      <vt:lpstr>Regularization</vt:lpstr>
      <vt:lpstr>Overfitting</vt:lpstr>
      <vt:lpstr>Norm Penalties</vt:lpstr>
      <vt:lpstr>Norm Penalties</vt:lpstr>
      <vt:lpstr>Norm Penalties</vt:lpstr>
      <vt:lpstr>Norm Penalties as Constraints</vt:lpstr>
      <vt:lpstr>Outline</vt:lpstr>
      <vt:lpstr>Early Stopping</vt:lpstr>
      <vt:lpstr>Early Stopping</vt:lpstr>
      <vt:lpstr>Outline</vt:lpstr>
      <vt:lpstr>Data Augmentation</vt:lpstr>
      <vt:lpstr>Data Augmentation</vt:lpstr>
      <vt:lpstr>Outline</vt:lpstr>
      <vt:lpstr>Sparse Representation </vt:lpstr>
      <vt:lpstr>Sparse Representation </vt:lpstr>
      <vt:lpstr>Sparse Representation </vt:lpstr>
      <vt:lpstr>Sparse Representation </vt:lpstr>
      <vt:lpstr>Outline</vt:lpstr>
      <vt:lpstr>PowerPoint Presentation</vt:lpstr>
      <vt:lpstr>Outline</vt:lpstr>
      <vt:lpstr>Noise Robustness</vt:lpstr>
      <vt:lpstr>Dropout</vt:lpstr>
      <vt:lpstr>Dropout: Stochastic GD</vt:lpstr>
      <vt:lpstr>Dropout: Weight Scaling</vt:lpstr>
      <vt:lpstr>Adversarial Examples</vt:lpstr>
      <vt:lpstr>Adversarial Examples</vt:lpstr>
      <vt:lpstr>Recap </vt:lpstr>
    </vt:vector>
  </TitlesOfParts>
  <Company>Harvard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Feedforward Networks</dc:title>
  <dc:creator>Harikrishna Narasimhan</dc:creator>
  <cp:lastModifiedBy>Microsoft Office User</cp:lastModifiedBy>
  <cp:revision>288</cp:revision>
  <cp:lastPrinted>2018-12-28T18:37:16Z</cp:lastPrinted>
  <dcterms:created xsi:type="dcterms:W3CDTF">2017-11-02T16:57:55Z</dcterms:created>
  <dcterms:modified xsi:type="dcterms:W3CDTF">2018-12-29T21:42:03Z</dcterms:modified>
</cp:coreProperties>
</file>