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Karla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Karla-bold.fntdata"/><Relationship Id="rId14" Type="http://schemas.openxmlformats.org/officeDocument/2006/relationships/slide" Target="slides/slide10.xml"/><Relationship Id="rId36" Type="http://schemas.openxmlformats.org/officeDocument/2006/relationships/font" Target="fonts/Karla-regular.fntdata"/><Relationship Id="rId17" Type="http://schemas.openxmlformats.org/officeDocument/2006/relationships/slide" Target="slides/slide13.xml"/><Relationship Id="rId39" Type="http://schemas.openxmlformats.org/officeDocument/2006/relationships/font" Target="fonts/Karla-boldItalic.fntdata"/><Relationship Id="rId16" Type="http://schemas.openxmlformats.org/officeDocument/2006/relationships/slide" Target="slides/slide12.xml"/><Relationship Id="rId38" Type="http://schemas.openxmlformats.org/officeDocument/2006/relationships/font" Target="fonts/Karla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506a6d214_0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506a6d214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Gram-Schmidt process </a:t>
            </a:r>
            <a:endParaRPr/>
          </a:p>
        </p:txBody>
      </p:sp>
      <p:sp>
        <p:nvSpPr>
          <p:cNvPr id="219" name="Google Shape;219;g4506a6d214_0_2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4e47b3645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4e47b3645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r>
              <a:rPr lang="en-US"/>
              <a:t>roup the terms</a:t>
            </a:r>
            <a:endParaRPr/>
          </a:p>
        </p:txBody>
      </p:sp>
      <p:sp>
        <p:nvSpPr>
          <p:cNvPr id="228" name="Google Shape;228;g44e47b3645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506a6d214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506a6d214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the terms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eigenvalues are unchanged</a:t>
            </a:r>
            <a:endParaRPr/>
          </a:p>
        </p:txBody>
      </p:sp>
      <p:sp>
        <p:nvSpPr>
          <p:cNvPr id="242" name="Google Shape;242;g4506a6d214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506a6d214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506a6d214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4506a6d214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4e47b3645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44e47b3645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4e47b3645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4e47b3645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each of the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rows represents a different repetition of the experiment, and each of the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columns gives a particular kind of feature</a:t>
            </a:r>
            <a:endParaRPr/>
          </a:p>
        </p:txBody>
      </p:sp>
      <p:sp>
        <p:nvSpPr>
          <p:cNvPr id="277" name="Google Shape;277;g44e47b3645_0_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4e47b3645_0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4e47b3645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44e47b3645_0_1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With the above preliminaries, the actual methodology of PCA is now quite simple.</a:t>
            </a:r>
            <a:br>
              <a:rPr lang="en-US"/>
            </a:br>
            <a:r>
              <a:rPr lang="en-US"/>
              <a:t>The idea is to remove as much redundancy in our predictors as possible. </a:t>
            </a:r>
            <a:br>
              <a:rPr lang="en-US"/>
            </a:br>
            <a:r>
              <a:rPr lang="en-US"/>
              <a:t>The redundancy is defined through the correlation between the predictors.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4" name="Google Shape;3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4ec726a93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4ec726a93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Linear Algebra</a:t>
            </a:r>
            <a:endParaRPr/>
          </a:p>
        </p:txBody>
      </p:sp>
      <p:sp>
        <p:nvSpPr>
          <p:cNvPr id="311" name="Google Shape;311;g44ec726a93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506a6d214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506a6d214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Linear Algebra</a:t>
            </a:r>
            <a:endParaRPr/>
          </a:p>
        </p:txBody>
      </p:sp>
      <p:sp>
        <p:nvSpPr>
          <p:cNvPr id="328" name="Google Shape;328;g4506a6d214_0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4ec726a93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4ec726a9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44ec726a93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506a6d214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506a6d214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4506a6d214_0_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4ec726a93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4ec726a93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Usually the first eigenvalue are orders of magnitude greater than the others because the data may have fewer degrees of freedom than the number of the predictors.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44ec726a93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4ec726a93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4ec726a93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Usually the first eigenvalue are orders of magnitude greater than the others because the data may have fewer degrees of freedom than the number of the predictors.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eigenvalues to keep is left in teh</a:t>
            </a:r>
            <a:endParaRPr/>
          </a:p>
        </p:txBody>
      </p:sp>
      <p:sp>
        <p:nvSpPr>
          <p:cNvPr id="381" name="Google Shape;381;g44ec726a93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44ec726a93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44ec726a93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4ec726a93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44ec726a93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4ec726a93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44ec726a93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4ec726a93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44ec726a93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4ef648d64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44ef648d64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4ec726a93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44ec726a93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4e47b364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44e47b364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44e47b3645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4e47b3645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44e47b3645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We ll see a review on Statistics and LA concepts since you have seen them in previous adv. sections.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44e47b3645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4e47b3645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44e47b3645_0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4e47b3645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4e47b3645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44e47b3645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4e47b3645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4e47b3645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t/>
            </a:r>
            <a:endParaRPr/>
          </a:p>
        </p:txBody>
      </p:sp>
      <p:sp>
        <p:nvSpPr>
          <p:cNvPr id="186" name="Google Shape;186;g44e47b3645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4fb45a767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4fb45a767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44fb45a767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rgbClr val="F9F9F9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  <a:defRPr b="0" i="0" sz="34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Karla"/>
              <a:buNone/>
            </a:pPr>
            <a:r>
              <a:rPr b="0" i="0" lang="en-US" sz="32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CS109A Introduction to Data Science</a:t>
            </a:r>
            <a:endParaRPr b="0" i="0" sz="2400" u="none" cap="none" strike="noStrike">
              <a:solidFill>
                <a:srgbClr val="3F3F3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F3F3F"/>
                </a:solidFill>
                <a:latin typeface="Karla"/>
                <a:ea typeface="Karla"/>
                <a:cs typeface="Karla"/>
                <a:sym typeface="Karla"/>
              </a:rPr>
              <a:t>Pavlos Protopapas and Kevin Rader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"/>
          <p:cNvGrpSpPr/>
          <p:nvPr/>
        </p:nvGrpSpPr>
        <p:grpSpPr>
          <a:xfrm>
            <a:off x="4475134" y="4428549"/>
            <a:ext cx="3154320" cy="1764795"/>
            <a:chOff x="3383860" y="4092499"/>
            <a:chExt cx="1774304" cy="1102997"/>
          </a:xfrm>
        </p:grpSpPr>
        <p:pic>
          <p:nvPicPr>
            <p:cNvPr descr="iacs.png" id="20" name="Google Shape;20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21" name="Google Shape;2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b="1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 rot="5400000">
            <a:off x="5040429" y="-1834346"/>
            <a:ext cx="211114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 rot="5400000">
            <a:off x="7285037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 rot="5400000">
            <a:off x="1697037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 2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  <a:defRPr b="0" i="0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27" name="Google Shape;27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28" name="Google Shape;2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" name="Google Shape;29;p3"/>
          <p:cNvCxnSpPr/>
          <p:nvPr/>
        </p:nvCxnSpPr>
        <p:spPr>
          <a:xfrm>
            <a:off x="0" y="789856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small" strike="noStrike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  <a:defRPr b="1" i="0" sz="4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ly Content ">
  <p:cSld name="Only Content 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" type="body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646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small" strike="noStrike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5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42" name="Google Shape;42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43" name="Google Shape;43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 txBox="1"/>
          <p:nvPr/>
        </p:nvSpPr>
        <p:spPr>
          <a:xfrm>
            <a:off x="10109057" y="6109785"/>
            <a:ext cx="128913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small" strike="noStrike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Pavlos Protopapas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6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52" name="Google Shape;52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53" name="Google Shape;5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2" name="Google Shape;62;p7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63" name="Google Shape;63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64" name="Google Shape;6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Karla"/>
              <a:buNone/>
              <a:defRPr b="0" i="0" sz="32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small" strike="noStrike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8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70" name="Google Shape;70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71" name="Google Shape;7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5257800" y="6400800"/>
            <a:ext cx="180369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small" strike="noStrike">
                <a:solidFill>
                  <a:srgbClr val="7F7F7F"/>
                </a:solidFill>
                <a:latin typeface="Karla"/>
                <a:ea typeface="Karla"/>
                <a:cs typeface="Karla"/>
                <a:sym typeface="Karla"/>
              </a:rPr>
              <a:t>CS109A, Protopapas, Rader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457200" y="6400800"/>
            <a:ext cx="487418" cy="274320"/>
            <a:chOff x="8442646" y="6356350"/>
            <a:chExt cx="482609" cy="274320"/>
          </a:xfrm>
        </p:grpSpPr>
        <p:pic>
          <p:nvPicPr>
            <p:cNvPr descr="iacs.png" id="76" name="Google Shape;76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arvard.png" id="77" name="Google Shape;77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None/>
              <a:defRPr b="1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2" type="body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F9F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Relationship Id="rId6" Type="http://schemas.openxmlformats.org/officeDocument/2006/relationships/image" Target="../media/image5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31.png"/><Relationship Id="rId5" Type="http://schemas.openxmlformats.org/officeDocument/2006/relationships/image" Target="../media/image27.png"/><Relationship Id="rId6" Type="http://schemas.openxmlformats.org/officeDocument/2006/relationships/image" Target="../media/image22.png"/><Relationship Id="rId7" Type="http://schemas.openxmlformats.org/officeDocument/2006/relationships/image" Target="../media/image26.png"/><Relationship Id="rId8" Type="http://schemas.openxmlformats.org/officeDocument/2006/relationships/image" Target="../media/image5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30.png"/><Relationship Id="rId5" Type="http://schemas.openxmlformats.org/officeDocument/2006/relationships/image" Target="../media/image5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Relationship Id="rId6" Type="http://schemas.openxmlformats.org/officeDocument/2006/relationships/image" Target="../media/image5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Relationship Id="rId5" Type="http://schemas.openxmlformats.org/officeDocument/2006/relationships/image" Target="../media/image38.png"/><Relationship Id="rId6" Type="http://schemas.openxmlformats.org/officeDocument/2006/relationships/image" Target="../media/image37.png"/><Relationship Id="rId7" Type="http://schemas.openxmlformats.org/officeDocument/2006/relationships/image" Target="../media/image40.png"/><Relationship Id="rId8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Relationship Id="rId5" Type="http://schemas.openxmlformats.org/officeDocument/2006/relationships/image" Target="../media/image46.png"/><Relationship Id="rId6" Type="http://schemas.openxmlformats.org/officeDocument/2006/relationships/image" Target="../media/image4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Relationship Id="rId4" Type="http://schemas.openxmlformats.org/officeDocument/2006/relationships/image" Target="../media/image4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1.png"/><Relationship Id="rId4" Type="http://schemas.openxmlformats.org/officeDocument/2006/relationships/image" Target="../media/image56.png"/><Relationship Id="rId5" Type="http://schemas.openxmlformats.org/officeDocument/2006/relationships/image" Target="../media/image5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Relationship Id="rId8" Type="http://schemas.openxmlformats.org/officeDocument/2006/relationships/image" Target="../media/image4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24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5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ctrTitle"/>
          </p:nvPr>
        </p:nvSpPr>
        <p:spPr>
          <a:xfrm>
            <a:off x="881750" y="168549"/>
            <a:ext cx="10363200" cy="1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</a:pPr>
            <a: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Advanced Section #</a:t>
            </a:r>
            <a:r>
              <a:rPr lang="en-US" sz="3200"/>
              <a:t>4</a:t>
            </a:r>
            <a: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: </a:t>
            </a:r>
            <a:b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M</a:t>
            </a:r>
            <a:r>
              <a:rPr lang="en-US" sz="3200"/>
              <a:t>ethods of Dimensionality Reduction:</a:t>
            </a:r>
            <a:br>
              <a:rPr lang="en-US" sz="3200"/>
            </a:br>
            <a:r>
              <a:rPr lang="en-US" sz="3200"/>
              <a:t>Principal Component Analysis (PCA)</a:t>
            </a:r>
            <a:b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b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</a:b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0" y="2076225"/>
            <a:ext cx="12192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Karla"/>
                <a:ea typeface="Karla"/>
                <a:cs typeface="Karla"/>
                <a:sym typeface="Karla"/>
              </a:rPr>
              <a:t>Marios Mattheakis and Pavlos Protopapas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Numerical verification of decomposition property</a:t>
            </a:r>
            <a:endParaRPr/>
          </a:p>
        </p:txBody>
      </p:sp>
      <p:sp>
        <p:nvSpPr>
          <p:cNvPr id="222" name="Google Shape;222;p23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2373"/>
            <a:ext cx="5874425" cy="515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175" y="1225517"/>
            <a:ext cx="5874425" cy="449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 &amp; Positive Eigenvalues: Gram Matrix</a:t>
            </a:r>
            <a:endParaRPr/>
          </a:p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345625" y="1060125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 eigenvalues of             are positive and real numbers: </a:t>
            </a:r>
            <a:endParaRPr/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1454725" y="5327325"/>
            <a:ext cx="83196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➢"/>
            </a:pPr>
            <a:r>
              <a:rPr lang="en-US"/>
              <a:t>Hence,			and		     are </a:t>
            </a:r>
            <a:r>
              <a:rPr b="1" lang="en-US"/>
              <a:t>Gram</a:t>
            </a:r>
            <a:r>
              <a:rPr lang="en-US"/>
              <a:t> matrices.   </a:t>
            </a:r>
            <a:endParaRPr/>
          </a:p>
        </p:txBody>
      </p:sp>
      <p:pic>
        <p:nvPicPr>
          <p:cNvPr descr="X^T X" id="233" name="Google Shape;233;p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125" y="5483200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X^T" id="234" name="Google Shape;234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696" y="5495526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T X" id="235" name="Google Shape;235;p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364" y="1210384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X^T X u &amp;= \lambda u \\ &#10;u^T X^T X u &amp;= u^T \lambda u \\&#10;(X u)^T(X u) &amp;= \lambda u^T  u \\&#10;||Xu||^2 &amp;= \lambda ||u||^2 \\&#10;&amp;\Rightarrow  \lambda &gt;0&#10;\end{align}&#10;&#10;" id="236" name="Google Shape;236;p2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6150" y="2001688"/>
            <a:ext cx="3147298" cy="23132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X^T" id="237" name="Google Shape;237;p2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3067" y="4594160"/>
            <a:ext cx="792424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 txBox="1"/>
          <p:nvPr>
            <p:ph idx="1" type="body"/>
          </p:nvPr>
        </p:nvSpPr>
        <p:spPr>
          <a:xfrm>
            <a:off x="8239725" y="4445526"/>
            <a:ext cx="21717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Similar for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Same eigenvalues</a:t>
            </a:r>
            <a:endParaRPr/>
          </a:p>
        </p:txBody>
      </p:sp>
      <p:sp>
        <p:nvSpPr>
          <p:cNvPr id="245" name="Google Shape;245;p25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1251700" y="4409861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Same eigenvalues.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Transformed </a:t>
            </a:r>
            <a:r>
              <a:rPr lang="en-US"/>
              <a:t>eigenvectors: 		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498025" y="1212525"/>
            <a:ext cx="10326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              and  </a:t>
            </a:r>
            <a:r>
              <a:rPr lang="en-US"/>
              <a:t>           share the same eigenvalues:</a:t>
            </a:r>
            <a:endParaRPr/>
          </a:p>
        </p:txBody>
      </p:sp>
      <p:pic>
        <p:nvPicPr>
          <p:cNvPr descr="X^T X" id="248" name="Google Shape;248;p2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000" y="1362784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X^T" id="249" name="Google Shape;249;p25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8913" y="1362776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X^T X u &amp;= \lambda u \\&#10;X X^T X u &amp;=X \lambda u \\&#10;X X^T (X u) &amp;= \lambda (X u) \\&#10;XX^T \tilde u &amp;= \lambda \tilde u&#10;\end{align}&#10;&#10;" id="250" name="Google Shape;250;p25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3575" y="2208525"/>
            <a:ext cx="3129364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ilde{u} = X u" id="251" name="Google Shape;251;p25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8975" y="5561275"/>
            <a:ext cx="1619626" cy="4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492067" y="110656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sum of eigenvalues of       	is equal to its trace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X^T X" id="259" name="Google Shape;259;p2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350" y="236642"/>
            <a:ext cx="792424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498025" y="832327"/>
            <a:ext cx="103269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Cyclic Property of Trace:</a:t>
            </a:r>
            <a:br>
              <a:rPr lang="en-US"/>
            </a:br>
            <a:r>
              <a:rPr lang="en-US"/>
              <a:t>Suppose the matrices:   </a:t>
            </a:r>
            <a:endParaRPr/>
          </a:p>
        </p:txBody>
      </p:sp>
      <p:pic>
        <p:nvPicPr>
          <p:cNvPr descr="B_{m\times n} \quad \&amp; \quad  C_{n\times m} " id="261" name="Google Shape;261;p2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7001" y="1595415"/>
            <a:ext cx="2679646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\text{Tr }(BC) = \sum_i^m(BC)_{ii}=\sum_i^m\sum_j^n B_{ij} C_{ji} \\&#10; \sum_i^m\sum_j^n  C_{ji} B_{ij} = \sum_j^n (CB)_{jj} = \text{Tr }(CB) &#10;\end{align}" id="262" name="Google Shape;262;p2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5150" y="2384650"/>
            <a:ext cx="5114094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\text{Tr }(BC) =  \text{Tr }(CB) &#10;\end{align}" id="263" name="Google Shape;263;p2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8275" y="887831"/>
            <a:ext cx="2679650" cy="4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 txBox="1"/>
          <p:nvPr>
            <p:ph idx="1" type="body"/>
          </p:nvPr>
        </p:nvSpPr>
        <p:spPr>
          <a:xfrm>
            <a:off x="498025" y="4489125"/>
            <a:ext cx="103269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The trace of a Gram matrix is the sum of its eigenvalues.</a:t>
            </a:r>
            <a:endParaRPr/>
          </a:p>
        </p:txBody>
      </p:sp>
      <p:pic>
        <p:nvPicPr>
          <p:cNvPr descr="\begin{align}&#10;\text{Tr }(X^T X) &amp;= \text{Tr }(U\Lambda U^T) = \text{Tr }( U^TU\Lambda)=\text{Tr }( \Lambda) \\&#10;&amp;\Rightarrow \text{Tr }(X^T X) = \sum_{i=1}^p \lambda_i&#10;\end{align}" id="265" name="Google Shape;265;p26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40325" y="5136950"/>
            <a:ext cx="6488676" cy="14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5404157">
            <a:off x="4114340" y="5337829"/>
            <a:ext cx="248100" cy="57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\times p" id="267" name="Google Shape;267;p26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3601" y="5772567"/>
            <a:ext cx="585900" cy="22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832025" y="2101975"/>
            <a:ext cx="1053960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</a:pPr>
            <a:r>
              <a:rPr lang="en-US"/>
              <a:t>Statistics</a:t>
            </a:r>
            <a:r>
              <a:rPr lang="en-US"/>
              <a:t> (Recap)</a:t>
            </a:r>
            <a:endParaRPr b="1" i="0" sz="4000" u="none" cap="none" strike="noStrik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3" name="Google Shape;273;p27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Centered Model Matrix </a:t>
            </a:r>
            <a:endParaRPr/>
          </a:p>
        </p:txBody>
      </p:sp>
      <p:sp>
        <p:nvSpPr>
          <p:cNvPr id="280" name="Google Shape;280;p28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536526" y="1136325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Suppose the model (data) matrix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599892" y="4489125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Centered Model Matrix: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pic>
        <p:nvPicPr>
          <p:cNvPr descr="X \in {\rm I\!R}^{n\times p}&#10;" id="283" name="Google Shape;283;p2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648" y="1278859"/>
            <a:ext cx="1607232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\hat\mu_j=\frac{1}{n}\sum_{i=1}^n x_{ij}&#10;\end{align}" id="284" name="Google Shape;284;p2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350" y="3184936"/>
            <a:ext cx="2449002" cy="1089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8"/>
          <p:cNvSpPr txBox="1"/>
          <p:nvPr/>
        </p:nvSpPr>
        <p:spPr>
          <a:xfrm>
            <a:off x="533400" y="2095125"/>
            <a:ext cx="113793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We m</a:t>
            </a: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ake the predictors </a:t>
            </a:r>
            <a:r>
              <a:rPr i="1"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centered (</a:t>
            </a: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each column has zero expectation)</a:t>
            </a:r>
            <a:r>
              <a:rPr i="1"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sz="2800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by subtracting the sample mean: </a:t>
            </a:r>
            <a:endParaRPr/>
          </a:p>
        </p:txBody>
      </p:sp>
      <p:pic>
        <p:nvPicPr>
          <p:cNvPr descr="\tilde X = (\vec x_1 - \hat \mu_1,...,\vec x_p - \hat \mu_p)" id="286" name="Google Shape;286;p28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224" y="5228125"/>
            <a:ext cx="4826176" cy="5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Covariance Matrix</a:t>
            </a:r>
            <a:endParaRPr/>
          </a:p>
        </p:txBody>
      </p:sp>
      <p:sp>
        <p:nvSpPr>
          <p:cNvPr id="293" name="Google Shape;293;p29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29"/>
          <p:cNvSpPr txBox="1"/>
          <p:nvPr>
            <p:ph idx="1" type="body"/>
          </p:nvPr>
        </p:nvSpPr>
        <p:spPr>
          <a:xfrm>
            <a:off x="650425" y="983925"/>
            <a:ext cx="105909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Consider the Covariance matrix: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295" name="Google Shape;295;p29"/>
          <p:cNvSpPr txBox="1"/>
          <p:nvPr>
            <p:ph idx="1" type="body"/>
          </p:nvPr>
        </p:nvSpPr>
        <p:spPr>
          <a:xfrm>
            <a:off x="650425" y="2355525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Inspecting the terms:</a:t>
            </a:r>
            <a:endParaRPr/>
          </a:p>
        </p:txBody>
      </p:sp>
      <p:sp>
        <p:nvSpPr>
          <p:cNvPr id="296" name="Google Shape;296;p29"/>
          <p:cNvSpPr txBox="1"/>
          <p:nvPr>
            <p:ph idx="1" type="body"/>
          </p:nvPr>
        </p:nvSpPr>
        <p:spPr>
          <a:xfrm>
            <a:off x="650425" y="2888925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➢"/>
            </a:pPr>
            <a:r>
              <a:rPr lang="en-US"/>
              <a:t>The diagonal terms are the sample variances:</a:t>
            </a:r>
            <a:endParaRPr/>
          </a:p>
        </p:txBody>
      </p:sp>
      <p:sp>
        <p:nvSpPr>
          <p:cNvPr id="297" name="Google Shape;297;p29"/>
          <p:cNvSpPr txBox="1"/>
          <p:nvPr>
            <p:ph idx="1" type="body"/>
          </p:nvPr>
        </p:nvSpPr>
        <p:spPr>
          <a:xfrm>
            <a:off x="650425" y="4781893"/>
            <a:ext cx="10590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➢"/>
            </a:pPr>
            <a:r>
              <a:rPr lang="en-US"/>
              <a:t>The non-d</a:t>
            </a:r>
            <a:r>
              <a:rPr lang="en-US"/>
              <a:t>iagonal terms are the sample covariances:</a:t>
            </a:r>
            <a:endParaRPr/>
          </a:p>
        </p:txBody>
      </p:sp>
      <p:pic>
        <p:nvPicPr>
          <p:cNvPr descr="\begin{align} &#10;S_{jj} = \frac{1}{n-1}\sum_{i=1}^n(x_{ij}-\hat\mu_j)^2&#10;\end{align}" id="298" name="Google Shape;298;p2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475" y="3603825"/>
            <a:ext cx="3945408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 &#10;S_{jk} = \frac{1}{n-1}\sum_{i=1}^n(x_{ij}-\hat\mu_j)(x_{ik}-\hat\mu_k)&#10;\end{align}" id="299" name="Google Shape;299;p2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566" y="5370041"/>
            <a:ext cx="5429198" cy="100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 &#10;S = \frac{1}{n-1}\tilde{X}^T \tilde{X}&#10;\end{align}" id="300" name="Google Shape;300;p2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9549" y="1599875"/>
            <a:ext cx="2844900" cy="899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j\neq k)" id="301" name="Google Shape;301;p2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58898" y="5670050"/>
            <a:ext cx="91848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type="title"/>
          </p:nvPr>
        </p:nvSpPr>
        <p:spPr>
          <a:xfrm>
            <a:off x="832025" y="2101975"/>
            <a:ext cx="1053960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</a:pPr>
            <a:r>
              <a:rPr lang="en-US"/>
              <a:t>Principal Components Analysis</a:t>
            </a:r>
            <a:r>
              <a:rPr b="1" i="0" lang="en-US" sz="4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(</a:t>
            </a:r>
            <a:r>
              <a:rPr lang="en-US"/>
              <a:t>PCA</a:t>
            </a:r>
            <a:r>
              <a:rPr b="1" i="0" lang="en-US" sz="4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b="1" i="0" sz="4000" u="none" cap="none" strike="noStrik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07" name="Google Shape;307;p3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	</a:t>
            </a:r>
            <a:endParaRPr/>
          </a:p>
        </p:txBody>
      </p:sp>
      <p:sp>
        <p:nvSpPr>
          <p:cNvPr id="314" name="Google Shape;314;p31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31"/>
          <p:cNvSpPr txBox="1"/>
          <p:nvPr>
            <p:ph idx="1" type="body"/>
          </p:nvPr>
        </p:nvSpPr>
        <p:spPr>
          <a:xfrm>
            <a:off x="419400" y="2165443"/>
            <a:ext cx="77820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PCA is a </a:t>
            </a:r>
            <a:r>
              <a:rPr b="1" lang="en-US">
                <a:solidFill>
                  <a:srgbClr val="0000FF"/>
                </a:solidFill>
              </a:rPr>
              <a:t>linear transformation</a:t>
            </a:r>
            <a:r>
              <a:rPr lang="en-US"/>
              <a:t> that transforms data to a new coordinate system.</a:t>
            </a:r>
            <a:endParaRPr/>
          </a:p>
        </p:txBody>
      </p:sp>
      <p:sp>
        <p:nvSpPr>
          <p:cNvPr id="316" name="Google Shape;316;p31"/>
          <p:cNvSpPr txBox="1"/>
          <p:nvPr>
            <p:ph idx="1" type="body"/>
          </p:nvPr>
        </p:nvSpPr>
        <p:spPr>
          <a:xfrm>
            <a:off x="406566" y="3612441"/>
            <a:ext cx="80124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data with the greatest variance lie on the first axis (first principal component) and so on.</a:t>
            </a:r>
            <a:endParaRPr/>
          </a:p>
        </p:txBody>
      </p:sp>
      <p:sp>
        <p:nvSpPr>
          <p:cNvPr id="317" name="Google Shape;317;p31"/>
          <p:cNvSpPr txBox="1"/>
          <p:nvPr>
            <p:ph idx="1" type="body"/>
          </p:nvPr>
        </p:nvSpPr>
        <p:spPr>
          <a:xfrm>
            <a:off x="419400" y="1110675"/>
            <a:ext cx="7601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PCA tries to fit an </a:t>
            </a:r>
            <a:r>
              <a:rPr b="1" lang="en-US">
                <a:solidFill>
                  <a:srgbClr val="38761D"/>
                </a:solidFill>
              </a:rPr>
              <a:t>ellipsoid</a:t>
            </a:r>
            <a:r>
              <a:rPr lang="en-US"/>
              <a:t> to the data.</a:t>
            </a:r>
            <a:endParaRPr/>
          </a:p>
        </p:txBody>
      </p:sp>
      <p:pic>
        <p:nvPicPr>
          <p:cNvPr id="318" name="Google Shape;3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6328" y="879373"/>
            <a:ext cx="3269275" cy="22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7002" y="4188973"/>
            <a:ext cx="3269275" cy="230773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/>
          <p:nvPr/>
        </p:nvSpPr>
        <p:spPr>
          <a:xfrm>
            <a:off x="9950911" y="3292464"/>
            <a:ext cx="397800" cy="767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1"/>
          <p:cNvSpPr/>
          <p:nvPr/>
        </p:nvSpPr>
        <p:spPr>
          <a:xfrm rot="2701017">
            <a:off x="9749906" y="422936"/>
            <a:ext cx="716794" cy="3086097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2360000" dist="19050">
              <a:srgbClr val="38761D">
                <a:alpha val="5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22" name="Google Shape;322;p31"/>
          <p:cNvSpPr/>
          <p:nvPr/>
        </p:nvSpPr>
        <p:spPr>
          <a:xfrm rot="5401439">
            <a:off x="9850850" y="3939123"/>
            <a:ext cx="716700" cy="27849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2360000" dist="19050">
              <a:srgbClr val="38761D">
                <a:alpha val="5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10040749" y="6445192"/>
            <a:ext cx="1718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J. Jauregui (2012)</a:t>
            </a:r>
            <a:endParaRPr/>
          </a:p>
        </p:txBody>
      </p:sp>
      <p:sp>
        <p:nvSpPr>
          <p:cNvPr id="324" name="Google Shape;324;p31"/>
          <p:cNvSpPr txBox="1"/>
          <p:nvPr>
            <p:ph idx="1" type="body"/>
          </p:nvPr>
        </p:nvSpPr>
        <p:spPr>
          <a:xfrm>
            <a:off x="419400" y="5099544"/>
            <a:ext cx="77820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PCA reduces the dimensions by throwing away the low variance principal components.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foundation	</a:t>
            </a:r>
            <a:endParaRPr/>
          </a:p>
        </p:txBody>
      </p:sp>
      <p:sp>
        <p:nvSpPr>
          <p:cNvPr id="331" name="Google Shape;331;p32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32"/>
          <p:cNvSpPr txBox="1"/>
          <p:nvPr>
            <p:ph idx="1" type="body"/>
          </p:nvPr>
        </p:nvSpPr>
        <p:spPr>
          <a:xfrm>
            <a:off x="523200" y="907725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Since  		  is a Gram matrix</a:t>
            </a:r>
            <a:r>
              <a:rPr i="1" lang="en-US"/>
              <a:t>, </a:t>
            </a:r>
            <a:r>
              <a:rPr lang="en-US"/>
              <a:t>   </a:t>
            </a:r>
            <a:r>
              <a:rPr i="1" lang="en-US"/>
              <a:t>   </a:t>
            </a:r>
            <a:r>
              <a:rPr i="1" lang="en-US"/>
              <a:t>w</a:t>
            </a:r>
            <a:r>
              <a:rPr lang="en-US"/>
              <a:t>ill be a Gram matrix too, hence:</a:t>
            </a:r>
            <a:endParaRPr/>
          </a:p>
        </p:txBody>
      </p:sp>
      <p:pic>
        <p:nvPicPr>
          <p:cNvPr id="333" name="Google Shape;3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923" y="1059859"/>
            <a:ext cx="832700" cy="31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 &#10;S&#10;\end{align}" id="334" name="Google Shape;334;p3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0692" y="1034750"/>
            <a:ext cx="357766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2"/>
          <p:cNvSpPr txBox="1"/>
          <p:nvPr>
            <p:ph idx="1" type="body"/>
          </p:nvPr>
        </p:nvSpPr>
        <p:spPr>
          <a:xfrm>
            <a:off x="523200" y="5225483"/>
            <a:ext cx="11493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eigenvector       is called the i</a:t>
            </a:r>
            <a:r>
              <a:rPr baseline="30000" lang="en-US"/>
              <a:t>th</a:t>
            </a:r>
            <a:r>
              <a:rPr lang="en-US"/>
              <a:t> </a:t>
            </a:r>
            <a:r>
              <a:rPr b="1" lang="en-US"/>
              <a:t>principal component</a:t>
            </a:r>
            <a:r>
              <a:rPr lang="en-US"/>
              <a:t> of </a:t>
            </a:r>
            <a:endParaRPr/>
          </a:p>
        </p:txBody>
      </p:sp>
      <p:pic>
        <p:nvPicPr>
          <p:cNvPr descr="\begin{align} &#10; S v_i = \lambda_i v_i&#10;\end{align}" id="336" name="Google Shape;336;p3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9451" y="1695885"/>
            <a:ext cx="2136926" cy="5288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 &#10; S = V\Lambda V^T&#10;\end{align}" id="337" name="Google Shape;337;p3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3110" y="2420750"/>
            <a:ext cx="2136914" cy="5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2"/>
          <p:cNvSpPr txBox="1"/>
          <p:nvPr>
            <p:ph idx="1" type="body"/>
          </p:nvPr>
        </p:nvSpPr>
        <p:spPr>
          <a:xfrm>
            <a:off x="447000" y="3498525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eigenvalues are sorted in      as:  </a:t>
            </a:r>
            <a:endParaRPr/>
          </a:p>
        </p:txBody>
      </p:sp>
      <p:pic>
        <p:nvPicPr>
          <p:cNvPr descr="\begin{align} &#10;\Lambda&#10;\end{align}" id="339" name="Google Shape;339;p3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4633" y="3631439"/>
            <a:ext cx="357750" cy="4261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 &#10;\lambda_1&gt;\lambda_2&gt;...&gt;\lambda_p&#10;\end{align}" id="340" name="Google Shape;340;p32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98476" y="4158350"/>
            <a:ext cx="3387724" cy="520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 &#10;v_i&#10;\end{align}" id="341" name="Google Shape;341;p32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87765" y="5316248"/>
            <a:ext cx="425862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 &#10;S&#10;\end{align}" id="342" name="Google Shape;342;p3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1909" y="5328272"/>
            <a:ext cx="357766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Outline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117075" y="1568725"/>
            <a:ext cx="10631100" cy="3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rabicPeriod"/>
            </a:pPr>
            <a:r>
              <a:rPr lang="en-US"/>
              <a:t>Introduction:</a:t>
            </a:r>
            <a:endParaRPr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Why Dimensionality Reduction?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Linear Algebra (Recap).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Statistics (Recap).</a:t>
            </a:r>
            <a:br>
              <a:rPr lang="en-US" sz="2800"/>
            </a:b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rabicPeriod"/>
            </a:pPr>
            <a:r>
              <a:rPr lang="en-US"/>
              <a:t>Principal Component Analysis</a:t>
            </a:r>
            <a:r>
              <a:rPr lang="en-US"/>
              <a:t>:</a:t>
            </a:r>
            <a:endParaRPr b="0" i="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Foundation.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Assumptions &amp; Limitations.</a:t>
            </a:r>
            <a:endParaRPr sz="2800"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AutoNum type="alphaLcPeriod"/>
            </a:pPr>
            <a:r>
              <a:rPr lang="en-US" sz="2800"/>
              <a:t>Kernel PCA for nonlinear dimensionality reduction.</a:t>
            </a:r>
            <a:br>
              <a:rPr lang="en-US" sz="2800"/>
            </a:br>
            <a:endParaRPr b="0" i="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 the importance of the principal components</a:t>
            </a:r>
            <a:endParaRPr/>
          </a:p>
        </p:txBody>
      </p:sp>
      <p:sp>
        <p:nvSpPr>
          <p:cNvPr id="349" name="Google Shape;349;p33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p33"/>
          <p:cNvSpPr txBox="1"/>
          <p:nvPr>
            <p:ph idx="1" type="body"/>
          </p:nvPr>
        </p:nvSpPr>
        <p:spPr>
          <a:xfrm>
            <a:off x="574225" y="1250625"/>
            <a:ext cx="113385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</a:t>
            </a:r>
            <a:r>
              <a:rPr b="1" lang="en-US"/>
              <a:t>total sample variance</a:t>
            </a:r>
            <a:r>
              <a:rPr lang="en-US"/>
              <a:t> of the predictors: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351" name="Google Shape;351;p33"/>
          <p:cNvSpPr txBox="1"/>
          <p:nvPr>
            <p:ph idx="1" type="body"/>
          </p:nvPr>
        </p:nvSpPr>
        <p:spPr>
          <a:xfrm>
            <a:off x="469750" y="3269925"/>
            <a:ext cx="114933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fraction of the total sample variance that corresponds to      :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352" name="Google Shape;352;p33"/>
          <p:cNvSpPr txBox="1"/>
          <p:nvPr>
            <p:ph idx="1" type="body"/>
          </p:nvPr>
        </p:nvSpPr>
        <p:spPr>
          <a:xfrm>
            <a:off x="726625" y="5289225"/>
            <a:ext cx="113385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so, the       indicates the “importance” of the </a:t>
            </a:r>
            <a:r>
              <a:rPr lang="en-US"/>
              <a:t>i</a:t>
            </a:r>
            <a:r>
              <a:rPr baseline="30000" lang="en-US"/>
              <a:t>th</a:t>
            </a:r>
            <a:r>
              <a:rPr lang="en-US"/>
              <a:t> </a:t>
            </a:r>
            <a:r>
              <a:rPr lang="en-US"/>
              <a:t>principal component.</a:t>
            </a:r>
            <a:endParaRPr/>
          </a:p>
        </p:txBody>
      </p:sp>
      <p:pic>
        <p:nvPicPr>
          <p:cNvPr descr="\begin{align} &#10;\lambda_i&#10;\end{align}" id="353" name="Google Shape;353;p3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825" y="5468799"/>
            <a:ext cx="39329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#10;\begin{align}&#10;\text{Tr }(S) &amp;= \sum_{j=1}^p S_{jj}= \frac{1}{n-1} \sum_{j=1}^p \sum_{i=1}^n (x_{ij}-\hat\mu_j)^2 = \sum_{i=1}^p \lambda_i&#10;\end{align}" id="354" name="Google Shape;354;p3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7825" y="1975625"/>
            <a:ext cx="7238904" cy="100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\frac{\lambda_i}{\sum_{j=1}^p \lambda_j }= \frac{\lambda_i}{\text{Tr }(S)}&#10;\end{align}" id="355" name="Google Shape;355;p3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3127" y="3983878"/>
            <a:ext cx="2844900" cy="953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v_i&#10;\end{align}" id="356" name="Google Shape;356;p3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23622" y="3316198"/>
            <a:ext cx="483234" cy="5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 to spring-mass example</a:t>
            </a:r>
            <a:endParaRPr/>
          </a:p>
        </p:txBody>
      </p:sp>
      <p:sp>
        <p:nvSpPr>
          <p:cNvPr id="363" name="Google Shape;363;p34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4" name="Google Shape;3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5" y="1182250"/>
            <a:ext cx="4816285" cy="33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4"/>
          <p:cNvSpPr txBox="1"/>
          <p:nvPr>
            <p:ph idx="1" type="body"/>
          </p:nvPr>
        </p:nvSpPr>
        <p:spPr>
          <a:xfrm>
            <a:off x="5750300" y="1479225"/>
            <a:ext cx="6092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PCA finds: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\begin{align}&#10;\lambda_1/\sum_j\lambda_j \simeq 1&#10;\end{align}" id="366" name="Google Shape;366;p3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9525" y="2255575"/>
            <a:ext cx="2316500" cy="8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4"/>
          <p:cNvSpPr txBox="1"/>
          <p:nvPr>
            <p:ph idx="1" type="body"/>
          </p:nvPr>
        </p:nvSpPr>
        <p:spPr>
          <a:xfrm>
            <a:off x="574225" y="4984425"/>
            <a:ext cx="113385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Hence, PCA indicates that there may be fewer variables that are essentially responsible for the variability of the response.</a:t>
            </a:r>
            <a:endParaRPr/>
          </a:p>
        </p:txBody>
      </p:sp>
      <p:sp>
        <p:nvSpPr>
          <p:cNvPr id="368" name="Google Shape;368;p34"/>
          <p:cNvSpPr txBox="1"/>
          <p:nvPr>
            <p:ph idx="1" type="body"/>
          </p:nvPr>
        </p:nvSpPr>
        <p:spPr>
          <a:xfrm>
            <a:off x="5750300" y="3384225"/>
            <a:ext cx="616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revealing the one-degree of freedom.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Dimensionality Reduction	</a:t>
            </a:r>
            <a:endParaRPr/>
          </a:p>
        </p:txBody>
      </p:sp>
      <p:sp>
        <p:nvSpPr>
          <p:cNvPr id="375" name="Google Shape;375;p35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650425" y="983925"/>
            <a:ext cx="105909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Spectrum represents the dimensionality reduction by PCA.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025" y="1849525"/>
            <a:ext cx="6787450" cy="43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PCA Dimensionality Reduction	</a:t>
            </a:r>
            <a:endParaRPr/>
          </a:p>
        </p:txBody>
      </p:sp>
      <p:sp>
        <p:nvSpPr>
          <p:cNvPr id="384" name="Google Shape;384;p36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5" name="Google Shape;385;p36"/>
          <p:cNvSpPr txBox="1"/>
          <p:nvPr>
            <p:ph idx="1" type="body"/>
          </p:nvPr>
        </p:nvSpPr>
        <p:spPr>
          <a:xfrm>
            <a:off x="650425" y="983925"/>
            <a:ext cx="105909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There is no rule in how many eigenvalues to keep, but it is generally clear and left in analyst’s discretion.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  <p:grpSp>
        <p:nvGrpSpPr>
          <p:cNvPr id="386" name="Google Shape;386;p36"/>
          <p:cNvGrpSpPr/>
          <p:nvPr/>
        </p:nvGrpSpPr>
        <p:grpSpPr>
          <a:xfrm>
            <a:off x="1295400" y="2606625"/>
            <a:ext cx="9679526" cy="2478650"/>
            <a:chOff x="1447800" y="3521025"/>
            <a:chExt cx="9679526" cy="2478650"/>
          </a:xfrm>
        </p:grpSpPr>
        <p:pic>
          <p:nvPicPr>
            <p:cNvPr id="387" name="Google Shape;387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7800" y="3521025"/>
              <a:ext cx="9679526" cy="2270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69900" y="5666300"/>
              <a:ext cx="1743075" cy="333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9" name="Google Shape;389;p36"/>
          <p:cNvSpPr txBox="1"/>
          <p:nvPr/>
        </p:nvSpPr>
        <p:spPr>
          <a:xfrm>
            <a:off x="7876300" y="5732325"/>
            <a:ext cx="3896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C. Bishop,</a:t>
            </a:r>
            <a:r>
              <a:rPr i="1" lang="en-US"/>
              <a:t> Pattern Recognition and Machine Learning</a:t>
            </a:r>
            <a:r>
              <a:rPr lang="en-US"/>
              <a:t>, Springer (2008).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/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Assumptions of PCA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5" name="Google Shape;395;p37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7"/>
          <p:cNvSpPr txBox="1"/>
          <p:nvPr>
            <p:ph idx="1" type="body"/>
          </p:nvPr>
        </p:nvSpPr>
        <p:spPr>
          <a:xfrm>
            <a:off x="650425" y="1212525"/>
            <a:ext cx="105909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Although PCA is a powerful tool for dimension reduction, it is based on some strong assumptions.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397" name="Google Shape;397;p37"/>
          <p:cNvSpPr txBox="1"/>
          <p:nvPr>
            <p:ph idx="1" type="body"/>
          </p:nvPr>
        </p:nvSpPr>
        <p:spPr>
          <a:xfrm>
            <a:off x="650425" y="2812725"/>
            <a:ext cx="105909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assumptions are reasonable, but they must be checked in practice before drawing conclusions from PCA.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br>
              <a:rPr lang="en-US"/>
            </a:br>
            <a:r>
              <a:rPr lang="en-US"/>
              <a:t>	</a:t>
            </a:r>
            <a:endParaRPr/>
          </a:p>
        </p:txBody>
      </p:sp>
      <p:sp>
        <p:nvSpPr>
          <p:cNvPr id="398" name="Google Shape;398;p37"/>
          <p:cNvSpPr txBox="1"/>
          <p:nvPr>
            <p:ph idx="1" type="body"/>
          </p:nvPr>
        </p:nvSpPr>
        <p:spPr>
          <a:xfrm>
            <a:off x="650425" y="4412925"/>
            <a:ext cx="105909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When PCA assumptions fail, we need to use other Linear or Nonlinear dimension reduction methods.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Mean/Variance are sufficient 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04" name="Google Shape;404;p38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8"/>
          <p:cNvSpPr txBox="1"/>
          <p:nvPr>
            <p:ph idx="1" type="body"/>
          </p:nvPr>
        </p:nvSpPr>
        <p:spPr>
          <a:xfrm>
            <a:off x="650425" y="1288725"/>
            <a:ext cx="108879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In applying PCA, we assume that </a:t>
            </a:r>
            <a:r>
              <a:rPr lang="en-US"/>
              <a:t>means and covariance matrix are sufficient for describing the distributions of the predictors.</a:t>
            </a:r>
            <a:r>
              <a:rPr lang="en-US"/>
              <a:t> </a:t>
            </a:r>
            <a:endParaRPr/>
          </a:p>
        </p:txBody>
      </p:sp>
      <p:sp>
        <p:nvSpPr>
          <p:cNvPr id="406" name="Google Shape;406;p38"/>
          <p:cNvSpPr txBox="1"/>
          <p:nvPr>
            <p:ph idx="1" type="body"/>
          </p:nvPr>
        </p:nvSpPr>
        <p:spPr>
          <a:xfrm>
            <a:off x="650425" y="2812725"/>
            <a:ext cx="113385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This is true only if the predictors are drawn by a multivariable Normal distribution, but approximately works for many </a:t>
            </a:r>
            <a:r>
              <a:rPr lang="en-US"/>
              <a:t>situations.</a:t>
            </a:r>
            <a:br>
              <a:rPr lang="en-US"/>
            </a:br>
            <a:endParaRPr/>
          </a:p>
        </p:txBody>
      </p:sp>
      <p:sp>
        <p:nvSpPr>
          <p:cNvPr id="407" name="Google Shape;407;p38"/>
          <p:cNvSpPr txBox="1"/>
          <p:nvPr>
            <p:ph idx="1" type="body"/>
          </p:nvPr>
        </p:nvSpPr>
        <p:spPr>
          <a:xfrm>
            <a:off x="650425" y="4336725"/>
            <a:ext cx="113385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When a predictor is heavily deviate from Normal distribution, an appropriate nonlinear transformation may solve this problem.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High Variance indicates importance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3" name="Google Shape;413;p39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39"/>
          <p:cNvSpPr txBox="1"/>
          <p:nvPr>
            <p:ph idx="1" type="body"/>
          </p:nvPr>
        </p:nvSpPr>
        <p:spPr>
          <a:xfrm>
            <a:off x="636300" y="1593525"/>
            <a:ext cx="110859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The eigenvalue       is measures the “importance” of the i</a:t>
            </a:r>
            <a:r>
              <a:rPr baseline="30000" lang="en-US"/>
              <a:t>th</a:t>
            </a:r>
            <a:r>
              <a:rPr lang="en-US"/>
              <a:t> principal component.</a:t>
            </a:r>
            <a:endParaRPr/>
          </a:p>
        </p:txBody>
      </p:sp>
      <p:sp>
        <p:nvSpPr>
          <p:cNvPr id="415" name="Google Shape;415;p39"/>
          <p:cNvSpPr txBox="1"/>
          <p:nvPr>
            <p:ph idx="1" type="body"/>
          </p:nvPr>
        </p:nvSpPr>
        <p:spPr>
          <a:xfrm>
            <a:off x="636300" y="3498525"/>
            <a:ext cx="11085900" cy="1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It is intuitively reasonable, that lower variability components describe less the data, but it is not always true.</a:t>
            </a:r>
            <a:endParaRPr/>
          </a:p>
        </p:txBody>
      </p:sp>
      <p:pic>
        <p:nvPicPr>
          <p:cNvPr descr="\begin{align}&#10;\lambda_i&#10;\end{align}" id="416" name="Google Shape;416;p3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887" y="1682559"/>
            <a:ext cx="469216" cy="45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Principal Components are orthogonal 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2" name="Google Shape;422;p40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0"/>
          <p:cNvSpPr txBox="1"/>
          <p:nvPr>
            <p:ph idx="1" type="body"/>
          </p:nvPr>
        </p:nvSpPr>
        <p:spPr>
          <a:xfrm>
            <a:off x="650425" y="1517325"/>
            <a:ext cx="10590900" cy="1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PCA assumes that the </a:t>
            </a:r>
            <a:r>
              <a:rPr i="1" lang="en-US"/>
              <a:t>intrinsic dimensions</a:t>
            </a:r>
            <a:r>
              <a:rPr lang="en-US"/>
              <a:t> are orthogonal allowing us to use linear algebra techniques.</a:t>
            </a:r>
            <a:endParaRPr/>
          </a:p>
        </p:txBody>
      </p:sp>
      <p:sp>
        <p:nvSpPr>
          <p:cNvPr id="424" name="Google Shape;424;p40"/>
          <p:cNvSpPr txBox="1"/>
          <p:nvPr>
            <p:ph idx="1" type="body"/>
          </p:nvPr>
        </p:nvSpPr>
        <p:spPr>
          <a:xfrm>
            <a:off x="650425" y="3727125"/>
            <a:ext cx="10916400" cy="1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When this assumption fails, we need to assume non-orthogonal components which are non compatible with PCA.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Linear Change of Basis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0" name="Google Shape;430;p41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1"/>
          <p:cNvSpPr txBox="1"/>
          <p:nvPr>
            <p:ph idx="1" type="body"/>
          </p:nvPr>
        </p:nvSpPr>
        <p:spPr>
          <a:xfrm>
            <a:off x="539025" y="1593525"/>
            <a:ext cx="113034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PCA assumes that data lie on a lower dimensional </a:t>
            </a:r>
            <a:r>
              <a:rPr lang="en-US"/>
              <a:t>linear manifold. So, a linear transformation</a:t>
            </a:r>
            <a:r>
              <a:rPr b="1" lang="en-US"/>
              <a:t> </a:t>
            </a:r>
            <a:r>
              <a:rPr lang="en-US"/>
              <a:t>yields an orthonormal basis.</a:t>
            </a:r>
            <a:endParaRPr/>
          </a:p>
        </p:txBody>
      </p:sp>
      <p:sp>
        <p:nvSpPr>
          <p:cNvPr id="432" name="Google Shape;432;p41"/>
          <p:cNvSpPr txBox="1"/>
          <p:nvPr>
            <p:ph idx="1" type="body"/>
          </p:nvPr>
        </p:nvSpPr>
        <p:spPr>
          <a:xfrm>
            <a:off x="603175" y="3879525"/>
            <a:ext cx="10722000" cy="1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When the data lie on a nonlinear manifold in the predictor space, then linear methods are doomed to fail.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2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Kernel PCA for </a:t>
            </a:r>
            <a:r>
              <a:rPr lang="en-US"/>
              <a:t>Nonlinear Dimensionality Reduction</a:t>
            </a:r>
            <a:r>
              <a:rPr lang="en-US"/>
              <a:t> 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8" name="Google Shape;438;p42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650425" y="1136325"/>
            <a:ext cx="110082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</a:t>
            </a:r>
            <a:r>
              <a:rPr lang="en-US"/>
              <a:t>pplying a nonlinear map Φ (</a:t>
            </a:r>
            <a:r>
              <a:rPr lang="en-US"/>
              <a:t>called  </a:t>
            </a:r>
            <a:r>
              <a:rPr i="1" lang="en-US"/>
              <a:t>feature map</a:t>
            </a:r>
            <a:r>
              <a:rPr lang="en-US"/>
              <a:t>) on data yields PCA kernel:</a:t>
            </a:r>
            <a:endParaRPr/>
          </a:p>
        </p:txBody>
      </p:sp>
      <p:sp>
        <p:nvSpPr>
          <p:cNvPr id="440" name="Google Shape;440;p42"/>
          <p:cNvSpPr txBox="1"/>
          <p:nvPr>
            <p:ph idx="1" type="body"/>
          </p:nvPr>
        </p:nvSpPr>
        <p:spPr>
          <a:xfrm>
            <a:off x="650425" y="2965125"/>
            <a:ext cx="11008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Centered nonlinear representation:</a:t>
            </a:r>
            <a:endParaRPr/>
          </a:p>
        </p:txBody>
      </p:sp>
      <p:sp>
        <p:nvSpPr>
          <p:cNvPr id="441" name="Google Shape;441;p42"/>
          <p:cNvSpPr txBox="1"/>
          <p:nvPr>
            <p:ph idx="1" type="body"/>
          </p:nvPr>
        </p:nvSpPr>
        <p:spPr>
          <a:xfrm>
            <a:off x="650425" y="4793925"/>
            <a:ext cx="110082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Apply PCA to the modified Kernel:</a:t>
            </a:r>
            <a:endParaRPr/>
          </a:p>
        </p:txBody>
      </p:sp>
      <p:pic>
        <p:nvPicPr>
          <p:cNvPr descr="\begin{align}&#10;K = \Phi(X)^T\Phi(X)&#10;\end{align}" id="442" name="Google Shape;442;p4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075" y="2172625"/>
            <a:ext cx="301037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\tilde{K} = \tilde\Phi(X)^T \tilde\Phi(X)&#10;\end{align}" id="443" name="Google Shape;443;p4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275" y="5451825"/>
            <a:ext cx="301037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align}&#10; \tilde\Phi(X)= \Phi(X) -E[\Phi(X)]&#10;\end{align}" id="444" name="Google Shape;444;p4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2850" y="3812225"/>
            <a:ext cx="4063932" cy="47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400"/>
              <a:buFont typeface="Karla"/>
              <a:buNone/>
            </a:pPr>
            <a:r>
              <a:rPr lang="en-US" sz="3400"/>
              <a:t>Dimensionality Reduction, why?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735450" y="1182225"/>
            <a:ext cx="103269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A </a:t>
            </a:r>
            <a:r>
              <a:rPr lang="en-US"/>
              <a:t>process of reducing the number of predictor variables under consideration.</a:t>
            </a:r>
            <a:endParaRPr/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740950" y="2313525"/>
            <a:ext cx="103269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To find a more meaningful basis to express our data filtering the noise and revealing the hidden structure.</a:t>
            </a:r>
            <a:endParaRPr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1447800" y="3673425"/>
            <a:ext cx="9679526" cy="2478650"/>
            <a:chOff x="1447800" y="3521025"/>
            <a:chExt cx="9679526" cy="2478650"/>
          </a:xfrm>
        </p:grpSpPr>
        <p:pic>
          <p:nvPicPr>
            <p:cNvPr id="129" name="Google Shape;12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7800" y="3521025"/>
              <a:ext cx="9679526" cy="2270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69900" y="5666300"/>
              <a:ext cx="1743075" cy="3333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6"/>
          <p:cNvSpPr txBox="1"/>
          <p:nvPr/>
        </p:nvSpPr>
        <p:spPr>
          <a:xfrm>
            <a:off x="7876300" y="6113325"/>
            <a:ext cx="38967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C. Bishop,</a:t>
            </a:r>
            <a:r>
              <a:rPr i="1" lang="en-US"/>
              <a:t> Pattern Recognition and Machine Learning</a:t>
            </a:r>
            <a:r>
              <a:rPr lang="en-US"/>
              <a:t>, Springer (2008).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3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Summary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0" name="Google Shape;450;p43"/>
          <p:cNvSpPr txBox="1"/>
          <p:nvPr>
            <p:ph idx="1" type="body"/>
          </p:nvPr>
        </p:nvSpPr>
        <p:spPr>
          <a:xfrm>
            <a:off x="636300" y="949150"/>
            <a:ext cx="11100000" cy="52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•"/>
            </a:pPr>
            <a:r>
              <a:rPr b="1" lang="en-US" sz="2400"/>
              <a:t>Dimensionality Reduction Methods </a:t>
            </a:r>
            <a:endParaRPr b="1" i="0" sz="2400" u="none" cap="none" strike="noStrike">
              <a:solidFill>
                <a:srgbClr val="464646"/>
              </a:solidFill>
            </a:endParaRPr>
          </a:p>
          <a:p>
            <a:pPr indent="-539750" lvl="1" marL="125726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A process of reducing the number of predictor variables under consideration.</a:t>
            </a:r>
            <a:endParaRPr/>
          </a:p>
          <a:p>
            <a:pPr indent="-539750" lvl="1" marL="1257269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To find a more meaningful basis to express our data filtering the noise and revealing the hidden structure.</a:t>
            </a:r>
            <a:br>
              <a:rPr lang="en-US"/>
            </a:br>
            <a:endParaRPr b="0" i="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Char char="•"/>
            </a:pPr>
            <a:r>
              <a:rPr b="1" lang="en-US" sz="2400"/>
              <a:t>Principal Component Analysis</a:t>
            </a:r>
            <a:endParaRPr b="1" i="0" sz="2400" u="none" cap="none" strike="noStrike">
              <a:solidFill>
                <a:srgbClr val="464646"/>
              </a:solidFill>
            </a:endParaRPr>
          </a:p>
          <a:p>
            <a:pPr indent="-539750" lvl="1" marL="1257269" rtl="0" algn="l"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Arial"/>
              <a:buAutoNum type="arabicPeriod"/>
            </a:pPr>
            <a:r>
              <a:rPr lang="en-US"/>
              <a:t>A powerful </a:t>
            </a:r>
            <a:r>
              <a:rPr i="1" lang="en-US"/>
              <a:t>Statistical </a:t>
            </a:r>
            <a:r>
              <a:rPr lang="en-US"/>
              <a:t>tool for analyzing  data sets and is formulated in the context of </a:t>
            </a:r>
            <a:r>
              <a:rPr i="1" lang="en-US"/>
              <a:t>Linear Algebra</a:t>
            </a:r>
            <a:r>
              <a:rPr lang="en-US"/>
              <a:t>.</a:t>
            </a:r>
            <a:endParaRPr/>
          </a:p>
          <a:p>
            <a:pPr indent="-539750" lvl="1" marL="125726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Spectral decomposition: We reduce the dimension of predictors by reducing the number of principal components and their eigenvalues.</a:t>
            </a:r>
            <a:endParaRPr/>
          </a:p>
          <a:p>
            <a:pPr indent="-539750" lvl="1" marL="125726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PCA is based on strong assumptions that we need to check.</a:t>
            </a:r>
            <a:endParaRPr/>
          </a:p>
          <a:p>
            <a:pPr indent="-539750" lvl="1" marL="1257269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64646"/>
              </a:buClr>
              <a:buSzPts val="2400"/>
              <a:buFont typeface="Calibri"/>
              <a:buAutoNum type="arabicPeriod"/>
            </a:pPr>
            <a:r>
              <a:rPr lang="en-US"/>
              <a:t>Kernel PCA for nonlinear dimensionality reduction.</a:t>
            </a:r>
            <a:endParaRPr/>
          </a:p>
        </p:txBody>
      </p:sp>
      <p:sp>
        <p:nvSpPr>
          <p:cNvPr id="451" name="Google Shape;451;p43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"/>
          <p:cNvSpPr txBox="1"/>
          <p:nvPr>
            <p:ph idx="1" type="body"/>
          </p:nvPr>
        </p:nvSpPr>
        <p:spPr>
          <a:xfrm>
            <a:off x="833425" y="994825"/>
            <a:ext cx="10326900" cy="4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464646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464646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Thank you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Office hours for </a:t>
            </a:r>
            <a:r>
              <a:rPr lang="en-US"/>
              <a:t>A</a:t>
            </a:r>
            <a:r>
              <a:rPr b="0" i="0" lang="en-US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dv. </a:t>
            </a:r>
            <a:r>
              <a:rPr lang="en-US"/>
              <a:t>Sec.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	Monday 6:00-7:30</a:t>
            </a:r>
            <a:r>
              <a:rPr lang="en-US"/>
              <a:t>  pm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	Tuesday 6:30-8:00 pm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7" name="Google Shape;457;p44"/>
          <p:cNvSpPr txBox="1"/>
          <p:nvPr>
            <p:ph idx="12" type="sldNum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4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Advanced Section </a:t>
            </a:r>
            <a:r>
              <a:rPr lang="en-US"/>
              <a:t>4</a:t>
            </a:r>
            <a:r>
              <a:rPr b="0" i="0" lang="en-US" sz="3200" u="none" cap="none" strike="noStrike">
                <a:solidFill>
                  <a:srgbClr val="464646"/>
                </a:solidFill>
                <a:latin typeface="Karla"/>
                <a:ea typeface="Karla"/>
                <a:cs typeface="Karla"/>
                <a:sym typeface="Karla"/>
              </a:rPr>
              <a:t>:</a:t>
            </a:r>
            <a:r>
              <a:rPr lang="en-US" sz="3400"/>
              <a:t> </a:t>
            </a:r>
            <a:r>
              <a:rPr lang="en-US"/>
              <a:t>Dimensionality Reduction, PCA</a:t>
            </a:r>
            <a:r>
              <a:rPr lang="en-US" sz="3400"/>
              <a:t> 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A simple example taken by Physics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735450" y="959125"/>
            <a:ext cx="103269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Consider an ideal spring-mass system oscillating along x.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Seeking for the pressure </a:t>
            </a:r>
            <a:r>
              <a:rPr i="1" lang="en-US"/>
              <a:t>Y</a:t>
            </a:r>
            <a:r>
              <a:rPr lang="en-US"/>
              <a:t> that spring exerts on the wall. </a:t>
            </a:r>
            <a:endParaRPr/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525" y="2233225"/>
            <a:ext cx="5489550" cy="38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6716600" y="2604150"/>
            <a:ext cx="5126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LASSO regression model:</a:t>
            </a:r>
            <a:endParaRPr sz="2800"/>
          </a:p>
        </p:txBody>
      </p:sp>
      <p:sp>
        <p:nvSpPr>
          <p:cNvPr id="142" name="Google Shape;142;p17"/>
          <p:cNvSpPr txBox="1"/>
          <p:nvPr/>
        </p:nvSpPr>
        <p:spPr>
          <a:xfrm>
            <a:off x="6711100" y="4566950"/>
            <a:ext cx="51261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LASSO variable selection:</a:t>
            </a:r>
            <a:endParaRPr sz="2800"/>
          </a:p>
        </p:txBody>
      </p:sp>
      <p:sp>
        <p:nvSpPr>
          <p:cNvPr id="143" name="Google Shape;143;p17"/>
          <p:cNvSpPr txBox="1"/>
          <p:nvPr/>
        </p:nvSpPr>
        <p:spPr>
          <a:xfrm>
            <a:off x="1205350" y="6137564"/>
            <a:ext cx="396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J. Shlens, </a:t>
            </a:r>
            <a:r>
              <a:rPr i="1" lang="en-US"/>
              <a:t>A Tutorial on Principal Component Analysis</a:t>
            </a:r>
            <a:r>
              <a:rPr lang="en-US"/>
              <a:t>, (2003).</a:t>
            </a:r>
            <a:endParaRPr/>
          </a:p>
        </p:txBody>
      </p:sp>
      <p:pic>
        <p:nvPicPr>
          <p:cNvPr descr="Y=\beta_A x_A+\beta_B x_B+\beta_C x_C" id="144" name="Google Shape;144;p1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9235" y="3362425"/>
            <a:ext cx="4491864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 \beta_A = \hat \beta_C = 0" id="145" name="Google Shape;145;p1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9425" y="5228400"/>
            <a:ext cx="2433076" cy="5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3200"/>
              <a:buFont typeface="Karla"/>
              <a:buNone/>
            </a:pPr>
            <a:r>
              <a:rPr lang="en-US"/>
              <a:t>Principal Component Analysis</a:t>
            </a:r>
            <a:r>
              <a:rPr lang="en-US"/>
              <a:t> versus LASSO </a:t>
            </a:r>
            <a:endParaRPr b="0" i="0" sz="32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5107150" y="1090225"/>
            <a:ext cx="68817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LASSO simply selects one of the arbitrary directions, </a:t>
            </a:r>
            <a:r>
              <a:rPr i="1" lang="en-US"/>
              <a:t>scientifically</a:t>
            </a:r>
            <a:r>
              <a:rPr lang="en-US"/>
              <a:t> </a:t>
            </a:r>
            <a:r>
              <a:rPr i="1" lang="en-US"/>
              <a:t>unsatisfactory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We want to use all the measurements to situate the position of mass.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We want to find a lower-dimensional manifold of predictors on which data lie.</a:t>
            </a:r>
            <a:endParaRPr/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2939575" y="1165213"/>
            <a:ext cx="130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</a:rPr>
              <a:t>LASSO</a:t>
            </a:r>
            <a:endParaRPr b="1" sz="2400">
              <a:solidFill>
                <a:schemeClr val="accent2"/>
              </a:solidFill>
            </a:endParaRPr>
          </a:p>
        </p:txBody>
      </p:sp>
      <p:grpSp>
        <p:nvGrpSpPr>
          <p:cNvPr id="155" name="Google Shape;155;p18"/>
          <p:cNvGrpSpPr/>
          <p:nvPr/>
        </p:nvGrpSpPr>
        <p:grpSpPr>
          <a:xfrm>
            <a:off x="503525" y="1787800"/>
            <a:ext cx="4237125" cy="2963300"/>
            <a:chOff x="503525" y="1940200"/>
            <a:chExt cx="4237125" cy="2963300"/>
          </a:xfrm>
        </p:grpSpPr>
        <p:pic>
          <p:nvPicPr>
            <p:cNvPr id="156" name="Google Shape;15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3525" y="1940200"/>
              <a:ext cx="4237125" cy="296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8"/>
            <p:cNvSpPr txBox="1"/>
            <p:nvPr/>
          </p:nvSpPr>
          <p:spPr>
            <a:xfrm>
              <a:off x="3258524" y="2565614"/>
              <a:ext cx="862500" cy="93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accent2"/>
                  </a:solidFill>
                </a:rPr>
                <a:t>X</a:t>
              </a:r>
              <a:endParaRPr sz="6000">
                <a:solidFill>
                  <a:schemeClr val="accent2"/>
                </a:solidFill>
              </a:endParaRPr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1553055" y="3638604"/>
              <a:ext cx="862500" cy="93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accent2"/>
                  </a:solidFill>
                </a:rPr>
                <a:t>X</a:t>
              </a:r>
              <a:endParaRPr sz="6000">
                <a:solidFill>
                  <a:schemeClr val="accent2"/>
                </a:solidFill>
              </a:endParaRPr>
            </a:p>
          </p:txBody>
        </p:sp>
      </p:grpSp>
      <p:cxnSp>
        <p:nvCxnSpPr>
          <p:cNvPr id="159" name="Google Shape;159;p18"/>
          <p:cNvCxnSpPr/>
          <p:nvPr/>
        </p:nvCxnSpPr>
        <p:spPr>
          <a:xfrm flipH="1">
            <a:off x="2679425" y="1489425"/>
            <a:ext cx="2392200" cy="60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1124625" y="4955250"/>
            <a:ext cx="10326900" cy="1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✓"/>
            </a:pPr>
            <a:r>
              <a:rPr b="1" lang="en-US"/>
              <a:t>Principal Component Analysis (PCA):</a:t>
            </a:r>
            <a:br>
              <a:rPr b="1" lang="en-US"/>
            </a:br>
            <a:r>
              <a:rPr lang="en-US"/>
              <a:t>A powerful </a:t>
            </a:r>
            <a:r>
              <a:rPr i="1" lang="en-US"/>
              <a:t>S</a:t>
            </a:r>
            <a:r>
              <a:rPr i="1" lang="en-US"/>
              <a:t>tatistical </a:t>
            </a:r>
            <a:r>
              <a:rPr lang="en-US"/>
              <a:t>tool for analyzing  data sets and is formulated in the context of </a:t>
            </a:r>
            <a:r>
              <a:rPr i="1" lang="en-US"/>
              <a:t>Linear Algebra</a:t>
            </a:r>
            <a:r>
              <a:rPr lang="en-US"/>
              <a:t>.</a:t>
            </a:r>
            <a:endParaRPr b="0" i="0" sz="2800" u="none" cap="none" strike="noStrike">
              <a:solidFill>
                <a:srgbClr val="46464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32025" y="2101975"/>
            <a:ext cx="1053960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"/>
              <a:buNone/>
            </a:pPr>
            <a:r>
              <a:rPr lang="en-US"/>
              <a:t>Linear Algebra (Recap)</a:t>
            </a:r>
            <a:endParaRPr b="1" i="0" sz="4000" u="none" cap="none" strike="noStrik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Symmetric matrices</a:t>
            </a:r>
            <a:endParaRPr/>
          </a:p>
        </p:txBody>
      </p:sp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932500" y="2770449"/>
            <a:ext cx="103269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Then             is a symmetric matrix.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Symmetric: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Using that : </a:t>
            </a:r>
            <a:br>
              <a:rPr lang="en-US"/>
            </a:br>
            <a:endParaRPr/>
          </a:p>
        </p:txBody>
      </p:sp>
      <p:pic>
        <p:nvPicPr>
          <p:cNvPr descr="(X^TX)^T= X^T(X^T)^T=X^TX" id="175" name="Google Shape;175;p2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984" y="4929731"/>
            <a:ext cx="5210256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\in {\rm I\!R}^{n\times p}&#10;" id="176" name="Google Shape;176;p2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984" y="2250329"/>
            <a:ext cx="1607232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^T=A&#10;" id="177" name="Google Shape;177;p2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1579" y="3434497"/>
            <a:ext cx="1175538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X^T" id="178" name="Google Shape;178;p2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56034" y="5902393"/>
            <a:ext cx="792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T X" id="179" name="Google Shape;179;p2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8491" y="2931315"/>
            <a:ext cx="792424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650425" y="1060125"/>
            <a:ext cx="10326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Suppose a design (or data) matrix consists of </a:t>
            </a:r>
            <a:r>
              <a:rPr i="1" lang="en-US"/>
              <a:t>n</a:t>
            </a:r>
            <a:r>
              <a:rPr lang="en-US"/>
              <a:t> observations and </a:t>
            </a:r>
            <a:r>
              <a:rPr i="1" lang="en-US"/>
              <a:t>p</a:t>
            </a:r>
            <a:r>
              <a:rPr lang="en-US"/>
              <a:t> predictors, hence:</a:t>
            </a:r>
            <a:endParaRPr/>
          </a:p>
        </p:txBody>
      </p:sp>
      <p:pic>
        <p:nvPicPr>
          <p:cNvPr descr="(BC)^T = C^TB^T" id="181" name="Google Shape;181;p20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7300" y="4031043"/>
            <a:ext cx="2344100" cy="4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8912691" y="5753760"/>
            <a:ext cx="21717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64646"/>
              </a:buClr>
              <a:buSzPts val="2800"/>
              <a:buFont typeface="Arial"/>
              <a:buNone/>
            </a:pPr>
            <a:r>
              <a:rPr lang="en-US"/>
              <a:t>Similar for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Eigenvalues and Eigenvectors</a:t>
            </a:r>
            <a:endParaRPr/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349300" y="983925"/>
            <a:ext cx="9121800" cy="1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Suppose a real and symmetric matrix: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Exists a unique</a:t>
            </a:r>
            <a:r>
              <a:rPr lang="en-US"/>
              <a:t> </a:t>
            </a:r>
            <a:r>
              <a:rPr lang="en-US"/>
              <a:t>set of real eigenvalues: </a:t>
            </a:r>
            <a:br>
              <a:rPr lang="en-US"/>
            </a:br>
            <a:r>
              <a:rPr lang="en-US"/>
              <a:t>and the associate linearly independent eigenvectors:  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605950" y="3408925"/>
            <a:ext cx="19224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such that:</a:t>
            </a:r>
            <a:endParaRPr/>
          </a:p>
        </p:txBody>
      </p:sp>
      <p:pic>
        <p:nvPicPr>
          <p:cNvPr descr="\{ u_1,...,u_p\}" id="192" name="Google Shape;192;p2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5865" y="2204598"/>
            <a:ext cx="1481666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{ \lambda_1,...,\lambda_p\}" id="193" name="Google Shape;193;p2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7296" y="1674375"/>
            <a:ext cx="1489424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u_i = \lambda_i u_i \quad \quad (\lambda_i \in {\rm I\!R})" id="194" name="Google Shape;194;p2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2928" y="2893951"/>
            <a:ext cx="4289778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_i^T u_j = \delta_{ij}  " id="195" name="Google Shape;195;p2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8227" y="3968000"/>
            <a:ext cx="1831416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||u_i||^2 = 1" id="196" name="Google Shape;196;p2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9700" y="4780550"/>
            <a:ext cx="1666876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6816302" y="3908925"/>
            <a:ext cx="2844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</a:rPr>
              <a:t>(orthogonal)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6815500" y="4747125"/>
            <a:ext cx="2844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</a:rPr>
              <a:t>(normalized)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3664525" y="5555925"/>
            <a:ext cx="83196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Char char="➢"/>
            </a:pPr>
            <a:r>
              <a:rPr lang="en-US"/>
              <a:t>Hence, they consist an </a:t>
            </a:r>
            <a:r>
              <a:rPr i="1" lang="en-US"/>
              <a:t>orthonormal</a:t>
            </a:r>
            <a:r>
              <a:rPr lang="en-US"/>
              <a:t> </a:t>
            </a:r>
            <a:r>
              <a:rPr i="1" lang="en-US"/>
              <a:t>basis.</a:t>
            </a:r>
            <a:endParaRPr i="1"/>
          </a:p>
        </p:txBody>
      </p:sp>
      <p:pic>
        <p:nvPicPr>
          <p:cNvPr descr="\text{e.g.  }\quad X^TX = A  \in {\rm I\!R}^{p\times p}&#10;" id="200" name="Google Shape;200;p21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69067" y="1075284"/>
            <a:ext cx="3209524" cy="4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349292" y="216531"/>
            <a:ext cx="11493300" cy="76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Spectrum and </a:t>
            </a:r>
            <a:r>
              <a:rPr lang="en-US"/>
              <a:t>Eigen-decomposition</a:t>
            </a:r>
            <a:endParaRPr/>
          </a:p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9144000" y="6400800"/>
            <a:ext cx="284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710150" y="5346863"/>
            <a:ext cx="106476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Eigen-decomposition:</a:t>
            </a:r>
            <a:endParaRPr/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681875" y="1463885"/>
            <a:ext cx="27063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Spectrum:  </a:t>
            </a:r>
            <a:endParaRPr/>
          </a:p>
        </p:txBody>
      </p:sp>
      <p:pic>
        <p:nvPicPr>
          <p:cNvPr descr="\Lambda  = &#10; \begin{pmatrix}&#10;  \lambda_1 &amp; 0 &amp; \cdots &amp; 0 \\&#10;  0 &amp; \lambda_2 &amp; \cdots &amp; 0 \\&#10;  \vdots  &amp; \vdots  &amp; \ddots &amp; \vdots  \\&#10;  0 &amp; 0 &amp; \cdots &amp; \lambda_p \\&#10; \end{pmatrix}" id="210" name="Google Shape;210;p2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50" y="1073234"/>
            <a:ext cx="3021324" cy="161640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681875" y="3507649"/>
            <a:ext cx="27063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Unitary Matrix</a:t>
            </a:r>
            <a:r>
              <a:rPr lang="en-US"/>
              <a:t>:  </a:t>
            </a:r>
            <a:endParaRPr/>
          </a:p>
        </p:txBody>
      </p:sp>
      <p:pic>
        <p:nvPicPr>
          <p:cNvPr descr="U  = &#10; \begin{pmatrix}&#10;  u_{11} &amp; u_{21} &amp; \cdots &amp; u_{p1} \\&#10;u_{12} &amp; u_{22} &amp; \cdots &amp; u_{p2} \\&#10;  \vdots  &amp; \vdots  &amp; \ddots &amp; \vdots  \\&#10; u_{1p} &amp; u_{2p} &amp; \cdots &amp; u_{pp} \\&#10; \end{pmatrix}" id="212" name="Google Shape;212;p2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509" y="3028758"/>
            <a:ext cx="3344628" cy="169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= U \Lambda U^T" id="213" name="Google Shape;213;p2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450" y="5420575"/>
            <a:ext cx="2271550" cy="477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U^{-1} = U^T)" id="214" name="Google Shape;214;p2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10031" y="3330242"/>
            <a:ext cx="2271550" cy="542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U^T U = \mathbf{I})" id="215" name="Google Shape;215;p2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67449" y="4012475"/>
            <a:ext cx="2017968" cy="5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C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