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embeddedFontLst>
    <p:embeddedFont>
      <p:font typeface="Karl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Karla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Karla-italic.fntdata"/><Relationship Id="rId21" Type="http://schemas.openxmlformats.org/officeDocument/2006/relationships/slide" Target="slides/slide17.xml"/><Relationship Id="rId43" Type="http://schemas.openxmlformats.org/officeDocument/2006/relationships/font" Target="fonts/Karla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Karl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53e9a357a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53e9a357a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parameters vary by the observation</a:t>
            </a:r>
            <a:endParaRPr/>
          </a:p>
        </p:txBody>
      </p:sp>
      <p:sp>
        <p:nvSpPr>
          <p:cNvPr id="216" name="Google Shape;216;g453e9a357a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53e9a357a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53e9a357a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453e9a357a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3e9a357a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3e9a357a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53e9a357a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3e9a357a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53e9a357a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453e9a357a_0_2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3e9a357a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3e9a357a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453e9a357a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3e9a357a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3e9a357a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53e9a357a_0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53e9a357a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53e9a357a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53e9a357a_0_2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53e9a357a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53e9a357a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53e9a357a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53e9a357a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53e9a357a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453e9a357a_0_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53e9a357a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53e9a357a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453e9a357a_0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53e9a357a_0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53e9a357a_0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453e9a357a_0_2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53e9a357a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53e9a357a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identity link</a:t>
            </a:r>
            <a:endParaRPr/>
          </a:p>
        </p:txBody>
      </p:sp>
      <p:sp>
        <p:nvSpPr>
          <p:cNvPr id="359" name="Google Shape;359;g453e9a357a_0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53e9a357a_0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53e9a357a_0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453e9a357a_0_3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53e9a357a_0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53e9a357a_0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453e9a357a_0_3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53e9a357a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53e9a357a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453e9a357a_0_3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53e9a357a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53e9a357a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453e9a357a_0_3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53e9a357a_0_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53e9a357a_0_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453e9a357a_0_3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53e9a357a_0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53e9a357a_0_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453e9a357a_0_3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53e9a357a_0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53e9a357a_0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453e9a357a_0_3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53e9a357a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53e9a357a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453e9a357a_0_4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453e9a357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53e9a357a_0_6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53e9a357a_0_6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453e9a357a_0_6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53e9a357a_0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53e9a357a_0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453e9a357a_0_4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53e9a357a_0_5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53e9a357a_0_5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453e9a357a_0_5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53e9a357a_0_5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53e9a357a_0_5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453e9a357a_0_5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53e9a357a_0_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453e9a357a_0_4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453e9a357a_0_4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4ec726a93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44ec726a93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53e9a357a_0_5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53e9a357a_0_5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453e9a357a_0_5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3e9a357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3e9a357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53e9a357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3e9a357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3e9a357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453e9a357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3e9a357a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3e9a357a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53e9a357a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3e9a357a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3e9a357a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453e9a357a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53e9a357a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3e9a357a_0_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3e9a357a_0_5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453e9a357a_0_5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F9F9F9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b="0" i="0" sz="3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b="0" i="0" sz="24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and Kevin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descr="iacs.png" id="20" name="Google Shape;20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b="0" i="0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27" name="Google Shape;27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28" name="Google Shape;2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b="1" i="0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ly Content ">
  <p:cSld name="Only Content 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42" name="Google Shape;42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43" name="Google Shape;4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52" name="Google Shape;52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53" name="Google Shape;5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63" name="Google Shape;63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64" name="Google Shape;6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70" name="Google Shape;7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71" name="Google Shape;7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76" name="Google Shape;76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77" name="Google Shape;7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47.png"/><Relationship Id="rId5" Type="http://schemas.openxmlformats.org/officeDocument/2006/relationships/image" Target="../media/image33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67.png"/><Relationship Id="rId5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57.png"/><Relationship Id="rId6" Type="http://schemas.openxmlformats.org/officeDocument/2006/relationships/image" Target="../media/image44.png"/><Relationship Id="rId7" Type="http://schemas.openxmlformats.org/officeDocument/2006/relationships/image" Target="../media/image87.png"/><Relationship Id="rId8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53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1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92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3.png"/><Relationship Id="rId4" Type="http://schemas.openxmlformats.org/officeDocument/2006/relationships/image" Target="../media/image75.png"/><Relationship Id="rId5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Relationship Id="rId4" Type="http://schemas.openxmlformats.org/officeDocument/2006/relationships/image" Target="../media/image68.png"/><Relationship Id="rId5" Type="http://schemas.openxmlformats.org/officeDocument/2006/relationships/image" Target="../media/image65.png"/><Relationship Id="rId6" Type="http://schemas.openxmlformats.org/officeDocument/2006/relationships/image" Target="../media/image43.png"/><Relationship Id="rId7" Type="http://schemas.openxmlformats.org/officeDocument/2006/relationships/image" Target="../media/image28.png"/><Relationship Id="rId8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69.png"/><Relationship Id="rId9" Type="http://schemas.openxmlformats.org/officeDocument/2006/relationships/image" Target="../media/image46.png"/><Relationship Id="rId5" Type="http://schemas.openxmlformats.org/officeDocument/2006/relationships/image" Target="../media/image42.png"/><Relationship Id="rId6" Type="http://schemas.openxmlformats.org/officeDocument/2006/relationships/image" Target="../media/image49.png"/><Relationship Id="rId7" Type="http://schemas.openxmlformats.org/officeDocument/2006/relationships/image" Target="../media/image63.png"/><Relationship Id="rId8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Relationship Id="rId4" Type="http://schemas.openxmlformats.org/officeDocument/2006/relationships/image" Target="../media/image70.png"/><Relationship Id="rId9" Type="http://schemas.openxmlformats.org/officeDocument/2006/relationships/image" Target="../media/image56.png"/><Relationship Id="rId5" Type="http://schemas.openxmlformats.org/officeDocument/2006/relationships/image" Target="../media/image54.png"/><Relationship Id="rId6" Type="http://schemas.openxmlformats.org/officeDocument/2006/relationships/image" Target="../media/image60.png"/><Relationship Id="rId7" Type="http://schemas.openxmlformats.org/officeDocument/2006/relationships/image" Target="../media/image45.png"/><Relationship Id="rId8" Type="http://schemas.openxmlformats.org/officeDocument/2006/relationships/image" Target="../media/image5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1.png"/><Relationship Id="rId4" Type="http://schemas.openxmlformats.org/officeDocument/2006/relationships/image" Target="../media/image8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6.png"/><Relationship Id="rId4" Type="http://schemas.openxmlformats.org/officeDocument/2006/relationships/image" Target="../media/image71.png"/><Relationship Id="rId5" Type="http://schemas.openxmlformats.org/officeDocument/2006/relationships/image" Target="../media/image62.png"/><Relationship Id="rId6" Type="http://schemas.openxmlformats.org/officeDocument/2006/relationships/image" Target="../media/image7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4.png"/><Relationship Id="rId4" Type="http://schemas.openxmlformats.org/officeDocument/2006/relationships/image" Target="../media/image8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5.png"/><Relationship Id="rId4" Type="http://schemas.openxmlformats.org/officeDocument/2006/relationships/image" Target="../media/image8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3.png"/><Relationship Id="rId4" Type="http://schemas.openxmlformats.org/officeDocument/2006/relationships/image" Target="../media/image76.png"/><Relationship Id="rId5" Type="http://schemas.openxmlformats.org/officeDocument/2006/relationships/image" Target="../media/image7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2.png"/><Relationship Id="rId4" Type="http://schemas.openxmlformats.org/officeDocument/2006/relationships/image" Target="../media/image78.png"/><Relationship Id="rId5" Type="http://schemas.openxmlformats.org/officeDocument/2006/relationships/image" Target="../media/image77.png"/><Relationship Id="rId6" Type="http://schemas.openxmlformats.org/officeDocument/2006/relationships/image" Target="../media/image88.png"/><Relationship Id="rId7" Type="http://schemas.openxmlformats.org/officeDocument/2006/relationships/image" Target="../media/image7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4.png"/><Relationship Id="rId4" Type="http://schemas.openxmlformats.org/officeDocument/2006/relationships/image" Target="../media/image8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3.png"/><Relationship Id="rId4" Type="http://schemas.openxmlformats.org/officeDocument/2006/relationships/image" Target="../media/image90.png"/><Relationship Id="rId5" Type="http://schemas.openxmlformats.org/officeDocument/2006/relationships/image" Target="../media/image82.png"/><Relationship Id="rId6" Type="http://schemas.openxmlformats.org/officeDocument/2006/relationships/image" Target="../media/image8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881750" y="168549"/>
            <a:ext cx="103632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200"/>
              <a:t>5</a:t>
            </a: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200"/>
              <a:t>Generalized Linear Models:</a:t>
            </a:r>
            <a:br>
              <a:rPr lang="en-US" sz="3200"/>
            </a:br>
            <a:r>
              <a:rPr lang="en-US" sz="3200"/>
              <a:t>Logistic Regression and Beyond</a:t>
            </a: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0762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Marios Mattheakis and Pavlos Protopapas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Exponential Family of Distributions</a:t>
            </a:r>
            <a:endParaRPr/>
          </a:p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528625" y="1025350"/>
            <a:ext cx="109950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A wide range of distributions that includes a special cases the Normal,</a:t>
            </a:r>
            <a:endParaRPr sz="2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exponential, Gamma, Poisson, Bernoulli, binomial, and many others.</a:t>
            </a:r>
            <a:endParaRPr sz="2600"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907" y="2429405"/>
            <a:ext cx="6559463" cy="9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528625" y="3920950"/>
            <a:ext cx="11213100" cy="231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		</a:t>
            </a:r>
            <a:r>
              <a:rPr b="1" lang="en-US" sz="2600"/>
              <a:t>:</a:t>
            </a:r>
            <a:r>
              <a:rPr lang="en-US" sz="2600"/>
              <a:t> </a:t>
            </a:r>
            <a:r>
              <a:rPr b="1" i="1" lang="en-US" sz="2600"/>
              <a:t>canonical parameter</a:t>
            </a:r>
            <a:r>
              <a:rPr lang="en-US" sz="2600"/>
              <a:t> and is the parameter of interest.</a:t>
            </a:r>
            <a:endParaRPr sz="2600"/>
          </a:p>
          <a:p>
            <a:pPr indent="45720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600"/>
              <a:t>:</a:t>
            </a:r>
            <a:r>
              <a:rPr lang="en-US" sz="2600"/>
              <a:t> </a:t>
            </a:r>
            <a:r>
              <a:rPr b="1" i="1" lang="en-US" sz="2600"/>
              <a:t>dispersion parameter</a:t>
            </a:r>
            <a:r>
              <a:rPr lang="en-US" sz="2600"/>
              <a:t> and is a scale parameter relative to variance.</a:t>
            </a:r>
            <a:endParaRPr sz="2600"/>
          </a:p>
          <a:p>
            <a:pPr indent="45720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600"/>
              <a:t>:</a:t>
            </a:r>
            <a:r>
              <a:rPr lang="en-US" sz="2600"/>
              <a:t> </a:t>
            </a:r>
            <a:r>
              <a:rPr b="1" i="1" lang="en-US" sz="2600"/>
              <a:t>cumulant function</a:t>
            </a:r>
            <a:r>
              <a:rPr lang="en-US" sz="2600"/>
              <a:t> and completely characterizes the distribution.</a:t>
            </a:r>
            <a:endParaRPr sz="2600"/>
          </a:p>
          <a:p>
            <a:pPr indent="45720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600"/>
              <a:t>:</a:t>
            </a:r>
            <a:r>
              <a:rPr lang="en-US" sz="2600"/>
              <a:t> </a:t>
            </a:r>
            <a:r>
              <a:rPr b="1" lang="en-US" sz="2600"/>
              <a:t>normalization</a:t>
            </a:r>
            <a:r>
              <a:rPr lang="en-US" sz="2600"/>
              <a:t> factor.</a:t>
            </a:r>
            <a:endParaRPr sz="2600"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899" y="4094025"/>
            <a:ext cx="244375" cy="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66" y="5056900"/>
            <a:ext cx="601534" cy="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214" y="4523525"/>
            <a:ext cx="282288" cy="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036" y="5498091"/>
            <a:ext cx="1046994" cy="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Likelihood and Score function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833425" y="949156"/>
            <a:ext cx="103269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Likelihood:</a:t>
            </a:r>
            <a:endParaRPr sz="2600"/>
          </a:p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700" y="1458200"/>
            <a:ext cx="3097626" cy="9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450" y="3093034"/>
            <a:ext cx="3548576" cy="9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833425" y="2615165"/>
            <a:ext cx="103269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log-l</a:t>
            </a:r>
            <a:r>
              <a:rPr lang="en-US" sz="2600"/>
              <a:t>ikelihood:</a:t>
            </a:r>
            <a:endParaRPr sz="2600"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8215750" y="3758175"/>
            <a:ext cx="39351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easier and numerically more stable </a:t>
            </a:r>
            <a:endParaRPr sz="2400"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833425" y="4662174"/>
            <a:ext cx="103269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Score function</a:t>
            </a:r>
            <a:r>
              <a:rPr lang="en-US" sz="2600"/>
              <a:t>:</a:t>
            </a:r>
            <a:endParaRPr sz="2600"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175" y="5252400"/>
            <a:ext cx="2466100" cy="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1641775" y="1042550"/>
            <a:ext cx="5985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General Identities	</a:t>
            </a:r>
            <a:endParaRPr/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647" y="1464150"/>
            <a:ext cx="3761035" cy="8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232" y="2944949"/>
            <a:ext cx="6912691" cy="9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941" y="4635496"/>
            <a:ext cx="734593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1677068" y="4495100"/>
            <a:ext cx="65268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     is the called Fisher information matrix.</a:t>
            </a:r>
            <a:endParaRPr sz="2600"/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7525" y="5460550"/>
            <a:ext cx="795675" cy="4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1753268" y="5333300"/>
            <a:ext cx="65268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     denotes the ν moment.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derivatives before the proofs</a:t>
            </a:r>
            <a:endParaRPr/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425" y="1932225"/>
            <a:ext cx="3710801" cy="8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833425" y="1101556"/>
            <a:ext cx="103269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First derivative of log-likelihood</a:t>
            </a:r>
            <a:r>
              <a:rPr lang="en-US" sz="2600"/>
              <a:t>:</a:t>
            </a:r>
            <a:endParaRPr sz="2600"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833425" y="3616156"/>
            <a:ext cx="103269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Second</a:t>
            </a:r>
            <a:r>
              <a:rPr lang="en-US" sz="2600"/>
              <a:t> derivative of log-likelihood:</a:t>
            </a:r>
            <a:endParaRPr sz="2600"/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222" y="4649353"/>
            <a:ext cx="5294124" cy="106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useful relations before the proofs</a:t>
            </a:r>
            <a:endParaRPr/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681025" y="872956"/>
            <a:ext cx="103269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The ν moment of an arbitrary function:</a:t>
            </a:r>
            <a:endParaRPr sz="2600"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681025" y="2854156"/>
            <a:ext cx="103269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Since the observations are assumed independent of each other:</a:t>
            </a:r>
            <a:endParaRPr sz="2600"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103" y="3582200"/>
            <a:ext cx="6300876" cy="4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681025" y="4606756"/>
            <a:ext cx="103269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For a well defined probability density:</a:t>
            </a:r>
            <a:endParaRPr sz="2600"/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97" y="5240350"/>
            <a:ext cx="2592966" cy="8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7425" y="1524000"/>
            <a:ext cx="342899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of Identity I</a:t>
            </a:r>
            <a:endParaRPr/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633850" y="2621975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Proof: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874" y="1315425"/>
            <a:ext cx="3424799" cy="8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00" y="3621975"/>
            <a:ext cx="5925206" cy="17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>
            <p:ph idx="1" type="body"/>
          </p:nvPr>
        </p:nvSpPr>
        <p:spPr>
          <a:xfrm>
            <a:off x="1632225" y="5767206"/>
            <a:ext cx="10326900" cy="6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the regularity condition takes the derivative out of the integral.</a:t>
            </a:r>
            <a:endParaRPr sz="2600"/>
          </a:p>
        </p:txBody>
      </p:sp>
      <p:sp>
        <p:nvSpPr>
          <p:cNvPr id="290" name="Google Shape;290;p28"/>
          <p:cNvSpPr/>
          <p:nvPr/>
        </p:nvSpPr>
        <p:spPr>
          <a:xfrm>
            <a:off x="8288482" y="2366632"/>
            <a:ext cx="3640200" cy="91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3892" y="2424550"/>
            <a:ext cx="3120109" cy="7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of Identity II</a:t>
            </a:r>
            <a:endParaRPr/>
          </a:p>
        </p:txBody>
      </p:sp>
      <p:sp>
        <p:nvSpPr>
          <p:cNvPr id="298" name="Google Shape;298;p29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633850" y="2088575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Proof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025" y="1034650"/>
            <a:ext cx="5344496" cy="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824" y="2607524"/>
            <a:ext cx="4911412" cy="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875" y="3820400"/>
            <a:ext cx="6582559" cy="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633850" y="3820393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1st term: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633850" y="5191993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2nd</a:t>
            </a:r>
            <a:r>
              <a:rPr lang="en-US" sz="2400">
                <a:solidFill>
                  <a:srgbClr val="434343"/>
                </a:solidFill>
              </a:rPr>
              <a:t> term: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2511" y="1884225"/>
            <a:ext cx="3490514" cy="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8271175" y="1781268"/>
            <a:ext cx="3636600" cy="89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1048" y="5077697"/>
            <a:ext cx="7649537" cy="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/>
          <p:nvPr/>
        </p:nvSpPr>
        <p:spPr>
          <a:xfrm rot="5400000">
            <a:off x="6674594" y="5476211"/>
            <a:ext cx="259800" cy="813600"/>
          </a:xfrm>
          <a:prstGeom prst="rightBrace">
            <a:avLst>
              <a:gd fmla="val 70706" name="adj1"/>
              <a:gd fmla="val 4952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6628" y="5988600"/>
            <a:ext cx="559920" cy="2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 &amp; Variance Formulas in the Exponential Family</a:t>
            </a:r>
            <a:endParaRPr/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633850" y="5018800"/>
            <a:ext cx="110145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   is the </a:t>
            </a:r>
            <a:r>
              <a:rPr b="1" lang="en-US" sz="2400">
                <a:solidFill>
                  <a:srgbClr val="434343"/>
                </a:solidFill>
              </a:rPr>
              <a:t>cumulant</a:t>
            </a:r>
            <a:r>
              <a:rPr lang="en-US" sz="2400">
                <a:solidFill>
                  <a:srgbClr val="434343"/>
                </a:solidFill>
              </a:rPr>
              <a:t> function of the distribution, since it completely determines the first two moments.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50" y="1571875"/>
            <a:ext cx="3318175" cy="4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100" y="2984900"/>
            <a:ext cx="5852425" cy="5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0"/>
          <p:cNvSpPr txBox="1"/>
          <p:nvPr/>
        </p:nvSpPr>
        <p:spPr>
          <a:xfrm>
            <a:off x="581895" y="4145975"/>
            <a:ext cx="831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where primes denote derivatives w.r.t. canonical parameter 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0379" y="4250471"/>
            <a:ext cx="282344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09" y="5144609"/>
            <a:ext cx="590725" cy="3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derivatives b</a:t>
            </a:r>
            <a:r>
              <a:rPr lang="en-US"/>
              <a:t>efore the proofs</a:t>
            </a:r>
            <a:endParaRPr/>
          </a:p>
        </p:txBody>
      </p:sp>
      <p:sp>
        <p:nvSpPr>
          <p:cNvPr id="329" name="Google Shape;329;p3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075" y="2654900"/>
            <a:ext cx="6811901" cy="34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907" y="1057805"/>
            <a:ext cx="6559463" cy="9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of mean formula</a:t>
            </a:r>
            <a:endParaRPr/>
          </a:p>
        </p:txBody>
      </p:sp>
      <p:sp>
        <p:nvSpPr>
          <p:cNvPr id="338" name="Google Shape;338;p3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633850" y="2317175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Proof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50" y="1419475"/>
            <a:ext cx="3401301" cy="4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325" y="3439400"/>
            <a:ext cx="7535873" cy="26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1171" y="2095489"/>
            <a:ext cx="3230754" cy="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/>
          <p:nvPr/>
        </p:nvSpPr>
        <p:spPr>
          <a:xfrm>
            <a:off x="8271175" y="2030650"/>
            <a:ext cx="3636600" cy="89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Outline</a:t>
            </a:r>
            <a:endParaRPr b="0" i="0" sz="34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117075" y="1644925"/>
            <a:ext cx="106311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rabicPeriod"/>
            </a:pPr>
            <a:r>
              <a:rPr lang="en-US" sz="2600"/>
              <a:t>Generalized Linear Models (GLMs):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Motivation.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Linear Regression Model (Recap): jumping-off point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Generalize the Linear Model:</a:t>
            </a:r>
            <a:endParaRPr sz="2600"/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romanLcPeriod"/>
            </a:pPr>
            <a:r>
              <a:rPr lang="en-US" sz="2600"/>
              <a:t>Generalization of random component (Error Distribution).</a:t>
            </a:r>
            <a:endParaRPr b="0" i="0" sz="26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romanLcPeriod"/>
            </a:pPr>
            <a:r>
              <a:rPr lang="en-US" sz="2600"/>
              <a:t>Generalization of systematic component (</a:t>
            </a:r>
            <a:r>
              <a:rPr lang="en-US" sz="2600"/>
              <a:t>Link Function).</a:t>
            </a:r>
            <a:br>
              <a:rPr lang="en-US" sz="2600"/>
            </a:b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rabicPeriod"/>
            </a:pPr>
            <a:r>
              <a:rPr lang="en-US" sz="2600"/>
              <a:t>Maximum Likelihood Estimation in this </a:t>
            </a:r>
            <a:r>
              <a:rPr lang="en-US" sz="2600"/>
              <a:t>General Framework: </a:t>
            </a:r>
            <a:endParaRPr b="0" i="0" sz="26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Canonical Links.</a:t>
            </a:r>
            <a:endParaRPr b="0" i="0" sz="26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General Links.</a:t>
            </a:r>
            <a:br>
              <a:rPr lang="en-US" sz="2600"/>
            </a:br>
            <a:endParaRPr b="0" i="0" sz="26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of Variance formula</a:t>
            </a:r>
            <a:endParaRPr/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633850" y="2393375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Proof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352" name="Google Shape;3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100" y="1384700"/>
            <a:ext cx="6216101" cy="5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3536375"/>
            <a:ext cx="9611948" cy="25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3260" y="2393375"/>
            <a:ext cx="4639339" cy="6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7110848" y="2259250"/>
            <a:ext cx="4762800" cy="89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 Distribution: Example</a:t>
            </a:r>
            <a:endParaRPr/>
          </a:p>
        </p:txBody>
      </p:sp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825" y="1655625"/>
            <a:ext cx="5897724" cy="8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/>
        </p:nvSpPr>
        <p:spPr>
          <a:xfrm>
            <a:off x="581895" y="869375"/>
            <a:ext cx="831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Probability density in Normal distribution: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275" y="3301130"/>
            <a:ext cx="7480659" cy="8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572" y="4814126"/>
            <a:ext cx="6321929" cy="4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2400" y="5592461"/>
            <a:ext cx="2831542" cy="4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8072" y="2472150"/>
            <a:ext cx="4293429" cy="6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/>
          <p:nvPr/>
        </p:nvSpPr>
        <p:spPr>
          <a:xfrm>
            <a:off x="7606150" y="2347924"/>
            <a:ext cx="4530300" cy="86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5925" y="5613001"/>
            <a:ext cx="2844901" cy="38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Bernoulli distribution: Example</a:t>
            </a:r>
            <a:endParaRPr/>
          </a:p>
        </p:txBody>
      </p:sp>
      <p:sp>
        <p:nvSpPr>
          <p:cNvPr id="377" name="Google Shape;377;p35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35"/>
          <p:cNvSpPr txBox="1"/>
          <p:nvPr/>
        </p:nvSpPr>
        <p:spPr>
          <a:xfrm>
            <a:off x="581901" y="945575"/>
            <a:ext cx="109833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It is a discrete probability distribution of a random binary variable: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79" name="Google Shape;3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70" y="1665625"/>
            <a:ext cx="3261979" cy="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300" y="2367769"/>
            <a:ext cx="5258175" cy="71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576" y="3621800"/>
            <a:ext cx="1785356" cy="60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35"/>
          <p:cNvCxnSpPr/>
          <p:nvPr/>
        </p:nvCxnSpPr>
        <p:spPr>
          <a:xfrm flipH="1" rot="10800000">
            <a:off x="4208325" y="3882625"/>
            <a:ext cx="1454700" cy="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5"/>
          <p:cNvCxnSpPr/>
          <p:nvPr/>
        </p:nvCxnSpPr>
        <p:spPr>
          <a:xfrm flipH="1" rot="10800000">
            <a:off x="4488875" y="4817825"/>
            <a:ext cx="1260900" cy="47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4" name="Google Shape;38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7000" y="4423175"/>
            <a:ext cx="2643391" cy="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0314" y="5498725"/>
            <a:ext cx="3561693" cy="67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35"/>
          <p:cNvCxnSpPr/>
          <p:nvPr/>
        </p:nvCxnSpPr>
        <p:spPr>
          <a:xfrm flipH="1" rot="10800000">
            <a:off x="4488875" y="4817825"/>
            <a:ext cx="1260900" cy="47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5"/>
          <p:cNvCxnSpPr/>
          <p:nvPr/>
        </p:nvCxnSpPr>
        <p:spPr>
          <a:xfrm flipH="1" rot="-8523340">
            <a:off x="4499595" y="5426953"/>
            <a:ext cx="1260702" cy="47492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5"/>
          <p:cNvCxnSpPr/>
          <p:nvPr/>
        </p:nvCxnSpPr>
        <p:spPr>
          <a:xfrm flipH="1" rot="-8523340">
            <a:off x="4499595" y="5426953"/>
            <a:ext cx="1260702" cy="47492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9" name="Google Shape;38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1872" y="2091150"/>
            <a:ext cx="4293429" cy="6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5"/>
          <p:cNvSpPr/>
          <p:nvPr/>
        </p:nvSpPr>
        <p:spPr>
          <a:xfrm>
            <a:off x="7529950" y="1966924"/>
            <a:ext cx="4530300" cy="86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45177" y="3586514"/>
            <a:ext cx="5348033" cy="4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2500" y="5156721"/>
            <a:ext cx="2525075" cy="3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step of GLMs formulation: </a:t>
            </a:r>
            <a:r>
              <a:rPr lang="en-US"/>
              <a:t>Link Function</a:t>
            </a:r>
            <a:endParaRPr/>
          </a:p>
        </p:txBody>
      </p:sp>
      <p:sp>
        <p:nvSpPr>
          <p:cNvPr id="399" name="Google Shape;399;p3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157" y="3179375"/>
            <a:ext cx="5049000" cy="5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833425" y="2092155"/>
            <a:ext cx="10326900" cy="66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Systematic Component: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Function</a:t>
            </a:r>
            <a:endParaRPr/>
          </a:p>
        </p:txBody>
      </p:sp>
      <p:sp>
        <p:nvSpPr>
          <p:cNvPr id="408" name="Google Shape;408;p37"/>
          <p:cNvSpPr txBox="1"/>
          <p:nvPr>
            <p:ph idx="1" type="body"/>
          </p:nvPr>
        </p:nvSpPr>
        <p:spPr>
          <a:xfrm>
            <a:off x="649050" y="949150"/>
            <a:ext cx="110508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A </a:t>
            </a:r>
            <a:r>
              <a:rPr i="1" lang="en-US" sz="2400"/>
              <a:t>link function          </a:t>
            </a:r>
            <a:r>
              <a:rPr lang="en-US" sz="2400"/>
              <a:t>  is a one-to-one differentiable transformation that transforms the expectation values to be linear with the predictors</a:t>
            </a:r>
            <a:endParaRPr sz="2400"/>
          </a:p>
        </p:txBody>
      </p:sp>
      <p:sp>
        <p:nvSpPr>
          <p:cNvPr id="409" name="Google Shape;409;p37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7606400" y="2405800"/>
            <a:ext cx="4314600" cy="5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          is called </a:t>
            </a:r>
            <a:r>
              <a:rPr i="1" lang="en-US" sz="2400"/>
              <a:t>linear predictor.</a:t>
            </a:r>
            <a:endParaRPr sz="2400"/>
          </a:p>
        </p:txBody>
      </p:sp>
      <p:sp>
        <p:nvSpPr>
          <p:cNvPr id="411" name="Google Shape;411;p37"/>
          <p:cNvSpPr txBox="1"/>
          <p:nvPr>
            <p:ph idx="1" type="body"/>
          </p:nvPr>
        </p:nvSpPr>
        <p:spPr>
          <a:xfrm>
            <a:off x="725250" y="4530550"/>
            <a:ext cx="10813800" cy="5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The link transforms the expectation </a:t>
            </a:r>
            <a:r>
              <a:rPr b="1" lang="en-US" sz="2400"/>
              <a:t>NOT</a:t>
            </a:r>
            <a:r>
              <a:rPr lang="en-US" sz="2400"/>
              <a:t> the observations. </a:t>
            </a:r>
            <a:br>
              <a:rPr lang="en-US" sz="2400"/>
            </a:br>
            <a:r>
              <a:rPr lang="en-US" sz="2400"/>
              <a:t>For instance, for the link</a:t>
            </a:r>
            <a:endParaRPr sz="2400"/>
          </a:p>
        </p:txBody>
      </p:sp>
      <p:pic>
        <p:nvPicPr>
          <p:cNvPr id="412" name="Google Shape;4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75" y="5251275"/>
            <a:ext cx="190467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975" y="5825250"/>
            <a:ext cx="2134622" cy="4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4179" y="5816611"/>
            <a:ext cx="2192125" cy="4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0351" y="5680795"/>
            <a:ext cx="554698" cy="63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4150" y="5756086"/>
            <a:ext cx="671375" cy="5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52638" y="1943050"/>
            <a:ext cx="2892111" cy="4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3471" y="1103530"/>
            <a:ext cx="464475" cy="3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67000" y="2595521"/>
            <a:ext cx="299225" cy="25903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7"/>
          <p:cNvSpPr txBox="1"/>
          <p:nvPr>
            <p:ph idx="1" type="body"/>
          </p:nvPr>
        </p:nvSpPr>
        <p:spPr>
          <a:xfrm>
            <a:off x="543575" y="2990530"/>
            <a:ext cx="103269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O</a:t>
            </a:r>
            <a:r>
              <a:rPr lang="en-US" sz="2400"/>
              <a:t>ne-to-one function, so we can invert to get </a:t>
            </a:r>
            <a:endParaRPr sz="2400"/>
          </a:p>
        </p:txBody>
      </p:sp>
      <p:pic>
        <p:nvPicPr>
          <p:cNvPr id="421" name="Google Shape;421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68777" y="3646950"/>
            <a:ext cx="2336823" cy="4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Canonical </a:t>
            </a:r>
            <a:r>
              <a:rPr lang="en-US"/>
              <a:t>Links</a:t>
            </a:r>
            <a:endParaRPr/>
          </a:p>
        </p:txBody>
      </p:sp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757225" y="949150"/>
            <a:ext cx="10592400" cy="9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A </a:t>
            </a:r>
            <a:r>
              <a:rPr i="1" lang="en-US" sz="2400"/>
              <a:t>Canonical Link</a:t>
            </a:r>
            <a:r>
              <a:rPr lang="en-US" sz="2400"/>
              <a:t> makes the linear predictor equal to the </a:t>
            </a:r>
            <a:r>
              <a:rPr i="1" lang="en-US" sz="2400"/>
              <a:t>canonical parameter</a:t>
            </a:r>
            <a:endParaRPr i="1" sz="2400"/>
          </a:p>
        </p:txBody>
      </p:sp>
      <p:pic>
        <p:nvPicPr>
          <p:cNvPr id="430" name="Google Shape;4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226" y="1816450"/>
            <a:ext cx="2777650" cy="4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833425" y="3006550"/>
            <a:ext cx="10592400" cy="9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A </a:t>
            </a:r>
            <a:r>
              <a:rPr i="1" lang="en-US" sz="2400"/>
              <a:t>Canonical Transformation</a:t>
            </a:r>
            <a:r>
              <a:rPr lang="en-US" sz="2400"/>
              <a:t> is relative to the cumulant function</a:t>
            </a:r>
            <a:endParaRPr i="1" sz="2400"/>
          </a:p>
        </p:txBody>
      </p:sp>
      <p:pic>
        <p:nvPicPr>
          <p:cNvPr id="432" name="Google Shape;4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851" y="3797650"/>
            <a:ext cx="3153749" cy="1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8"/>
          <p:cNvSpPr txBox="1"/>
          <p:nvPr>
            <p:ph idx="1" type="body"/>
          </p:nvPr>
        </p:nvSpPr>
        <p:spPr>
          <a:xfrm>
            <a:off x="1138225" y="5597350"/>
            <a:ext cx="10592400" cy="65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So, the cumulant function must be </a:t>
            </a:r>
            <a:r>
              <a:rPr lang="en-US" sz="2400"/>
              <a:t>invertible</a:t>
            </a:r>
            <a:endParaRPr i="1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 and Bernoulli distributions: Examples</a:t>
            </a:r>
            <a:endParaRPr/>
          </a:p>
        </p:txBody>
      </p:sp>
      <p:sp>
        <p:nvSpPr>
          <p:cNvPr id="440" name="Google Shape;440;p39"/>
          <p:cNvSpPr txBox="1"/>
          <p:nvPr>
            <p:ph idx="1" type="body"/>
          </p:nvPr>
        </p:nvSpPr>
        <p:spPr>
          <a:xfrm>
            <a:off x="1747825" y="1447925"/>
            <a:ext cx="34374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We found earlier:</a:t>
            </a:r>
            <a:endParaRPr sz="2600"/>
          </a:p>
        </p:txBody>
      </p:sp>
      <p:sp>
        <p:nvSpPr>
          <p:cNvPr id="441" name="Google Shape;441;p39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2" name="Google Shape;4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400" y="1565875"/>
            <a:ext cx="1099715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9"/>
          <p:cNvSpPr txBox="1"/>
          <p:nvPr>
            <p:ph idx="1" type="body"/>
          </p:nvPr>
        </p:nvSpPr>
        <p:spPr>
          <a:xfrm>
            <a:off x="1824025" y="2473150"/>
            <a:ext cx="15357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Hence,</a:t>
            </a:r>
            <a:endParaRPr sz="2600"/>
          </a:p>
        </p:txBody>
      </p:sp>
      <p:pic>
        <p:nvPicPr>
          <p:cNvPr id="444" name="Google Shape;4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988" y="2344996"/>
            <a:ext cx="2274912" cy="8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9"/>
          <p:cNvSpPr txBox="1"/>
          <p:nvPr>
            <p:ph idx="1" type="body"/>
          </p:nvPr>
        </p:nvSpPr>
        <p:spPr>
          <a:xfrm>
            <a:off x="376225" y="914519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600"/>
              <a:t>Normal Distribution</a:t>
            </a:r>
            <a:r>
              <a:rPr b="1" lang="en-US" sz="2600"/>
              <a:t>:</a:t>
            </a:r>
            <a:endParaRPr b="1" sz="2600"/>
          </a:p>
        </p:txBody>
      </p:sp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1747825" y="4267319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We found earlier:</a:t>
            </a:r>
            <a:endParaRPr sz="2600"/>
          </a:p>
        </p:txBody>
      </p:sp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1824025" y="5292550"/>
            <a:ext cx="15357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Hence,</a:t>
            </a:r>
            <a:endParaRPr sz="2600"/>
          </a:p>
        </p:txBody>
      </p:sp>
      <p:sp>
        <p:nvSpPr>
          <p:cNvPr id="448" name="Google Shape;448;p39"/>
          <p:cNvSpPr txBox="1"/>
          <p:nvPr>
            <p:ph idx="1" type="body"/>
          </p:nvPr>
        </p:nvSpPr>
        <p:spPr>
          <a:xfrm>
            <a:off x="376225" y="3733919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600"/>
              <a:t>Bernoulli</a:t>
            </a:r>
            <a:r>
              <a:rPr b="1" lang="en-US" sz="2600"/>
              <a:t> Distribution:</a:t>
            </a:r>
            <a:endParaRPr b="1" sz="2600"/>
          </a:p>
        </p:txBody>
      </p:sp>
      <p:pic>
        <p:nvPicPr>
          <p:cNvPr id="449" name="Google Shape;44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625" y="4147616"/>
            <a:ext cx="2274900" cy="74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897" y="5205960"/>
            <a:ext cx="2946125" cy="10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Distribution and Canonical Links</a:t>
            </a:r>
            <a:endParaRPr/>
          </a:p>
        </p:txBody>
      </p:sp>
      <p:sp>
        <p:nvSpPr>
          <p:cNvPr id="457" name="Google Shape;457;p4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8" name="Google Shape;4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75" y="2119126"/>
            <a:ext cx="10969326" cy="2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GLMs: A general framework</a:t>
            </a:r>
            <a:endParaRPr/>
          </a:p>
        </p:txBody>
      </p:sp>
      <p:sp>
        <p:nvSpPr>
          <p:cNvPr id="465" name="Google Shape;465;p41"/>
          <p:cNvSpPr txBox="1"/>
          <p:nvPr>
            <p:ph idx="1" type="body"/>
          </p:nvPr>
        </p:nvSpPr>
        <p:spPr>
          <a:xfrm>
            <a:off x="833425" y="1025354"/>
            <a:ext cx="10326900" cy="109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We found that linear, logistic and other regression models are special cases of the GMLs.</a:t>
            </a:r>
            <a:endParaRPr sz="2600"/>
          </a:p>
        </p:txBody>
      </p:sp>
      <p:sp>
        <p:nvSpPr>
          <p:cNvPr id="466" name="Google Shape;466;p4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41"/>
          <p:cNvSpPr txBox="1"/>
          <p:nvPr>
            <p:ph idx="1" type="body"/>
          </p:nvPr>
        </p:nvSpPr>
        <p:spPr>
          <a:xfrm>
            <a:off x="833425" y="2473149"/>
            <a:ext cx="10326900" cy="147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Working in such a general framework is a great advantage. There is general theory that can be applied afterwards in any specific distribution and regression model.</a:t>
            </a:r>
            <a:endParaRPr sz="2600"/>
          </a:p>
        </p:txBody>
      </p:sp>
      <p:sp>
        <p:nvSpPr>
          <p:cNvPr id="468" name="Google Shape;468;p41"/>
          <p:cNvSpPr txBox="1"/>
          <p:nvPr>
            <p:ph idx="1" type="body"/>
          </p:nvPr>
        </p:nvSpPr>
        <p:spPr>
          <a:xfrm>
            <a:off x="833425" y="4301949"/>
            <a:ext cx="10326900" cy="147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For instance, we have the general Likelihood and we can derive to general equations that Maximize the Likelihood.</a:t>
            </a:r>
            <a:endParaRPr sz="2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>
            <p:ph type="title"/>
          </p:nvPr>
        </p:nvSpPr>
        <p:spPr>
          <a:xfrm>
            <a:off x="349342" y="25787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Likelihood Estimation (MLE)</a:t>
            </a:r>
            <a:endParaRPr/>
          </a:p>
        </p:txBody>
      </p:sp>
      <p:sp>
        <p:nvSpPr>
          <p:cNvPr id="475" name="Google Shape;475;p4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b="0" i="0" sz="34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602675" y="1182225"/>
            <a:ext cx="109209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600"/>
              <a:t>Ordinary Linear Regression (OLS) is a great model … but cannot describe all the situations.</a:t>
            </a:r>
            <a:endParaRPr sz="2600"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02675" y="2553825"/>
            <a:ext cx="111909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600"/>
              <a:t>OLS assumes:</a:t>
            </a:r>
            <a:endParaRPr sz="2600"/>
          </a:p>
          <a:p>
            <a:pPr indent="-393700" lvl="0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➢"/>
            </a:pPr>
            <a:r>
              <a:rPr b="1" lang="en-US" sz="2600"/>
              <a:t>Normal</a:t>
            </a:r>
            <a:r>
              <a:rPr lang="en-US" sz="2600"/>
              <a:t> distributed observations.</a:t>
            </a:r>
            <a:endParaRPr sz="2600"/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b="1" lang="en-US" sz="2600"/>
              <a:t>Expectation</a:t>
            </a:r>
            <a:r>
              <a:rPr lang="en-US" sz="2600"/>
              <a:t> that </a:t>
            </a:r>
            <a:r>
              <a:rPr b="1" lang="en-US" sz="2600"/>
              <a:t>linearly</a:t>
            </a:r>
            <a:r>
              <a:rPr lang="en-US" sz="2600"/>
              <a:t> depends on predictors.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sz="2600"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602675" y="4382625"/>
            <a:ext cx="111909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600"/>
              <a:t>Many real-world observations do not follow these assumptions, e.g.: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Binary </a:t>
            </a:r>
            <a:r>
              <a:rPr lang="en-US" sz="2600"/>
              <a:t>data: 	</a:t>
            </a:r>
            <a:r>
              <a:rPr i="1" lang="en-US" sz="2600"/>
              <a:t>Bernoulli</a:t>
            </a:r>
            <a:r>
              <a:rPr lang="en-US" sz="2600"/>
              <a:t> or </a:t>
            </a:r>
            <a:r>
              <a:rPr i="1" lang="en-US" sz="2600"/>
              <a:t>Binomial</a:t>
            </a:r>
            <a:r>
              <a:rPr lang="en-US" sz="2600"/>
              <a:t> distributions.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Positive data:	</a:t>
            </a:r>
            <a:r>
              <a:rPr i="1" lang="en-US" sz="2600"/>
              <a:t>Exponential</a:t>
            </a:r>
            <a:r>
              <a:rPr lang="en-US" sz="2600"/>
              <a:t> or </a:t>
            </a:r>
            <a:r>
              <a:rPr i="1" lang="en-US" sz="2600"/>
              <a:t>Gamma</a:t>
            </a:r>
            <a:r>
              <a:rPr lang="en-US" sz="2600"/>
              <a:t> distributions.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Likelihood Estimation (MLE)</a:t>
            </a:r>
            <a:endParaRPr/>
          </a:p>
        </p:txBody>
      </p:sp>
      <p:sp>
        <p:nvSpPr>
          <p:cNvPr id="482" name="Google Shape;482;p4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3" name="Google Shape;4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065375"/>
            <a:ext cx="6179124" cy="9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3"/>
          <p:cNvSpPr txBox="1"/>
          <p:nvPr>
            <p:ph idx="1" type="body"/>
          </p:nvPr>
        </p:nvSpPr>
        <p:spPr>
          <a:xfrm>
            <a:off x="604825" y="1177755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lang="en-US"/>
              <a:t>ikelihood in the Exponential Family:</a:t>
            </a:r>
            <a:endParaRPr/>
          </a:p>
        </p:txBody>
      </p:sp>
      <p:sp>
        <p:nvSpPr>
          <p:cNvPr id="485" name="Google Shape;485;p43"/>
          <p:cNvSpPr txBox="1"/>
          <p:nvPr>
            <p:ph idx="1" type="body"/>
          </p:nvPr>
        </p:nvSpPr>
        <p:spPr>
          <a:xfrm>
            <a:off x="604825" y="3768555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Log-likelihood in the Exponential Family:</a:t>
            </a:r>
            <a:endParaRPr/>
          </a:p>
        </p:txBody>
      </p:sp>
      <p:pic>
        <p:nvPicPr>
          <p:cNvPr id="486" name="Google Shape;4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075" y="4579600"/>
            <a:ext cx="6703476" cy="10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log-likelihood is a strictly concave function</a:t>
            </a:r>
            <a:endParaRPr/>
          </a:p>
        </p:txBody>
      </p:sp>
      <p:sp>
        <p:nvSpPr>
          <p:cNvPr id="493" name="Google Shape;493;p44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4" name="Google Shape;4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25" y="1394700"/>
            <a:ext cx="6454925" cy="9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375" y="3464528"/>
            <a:ext cx="7207823" cy="8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/>
          <p:nvPr>
            <p:ph idx="1" type="body"/>
          </p:nvPr>
        </p:nvSpPr>
        <p:spPr>
          <a:xfrm>
            <a:off x="604825" y="4835355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hence, it can be maximized.</a:t>
            </a:r>
            <a:endParaRPr sz="2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MLE for Canonical Links</a:t>
            </a:r>
            <a:endParaRPr/>
          </a:p>
        </p:txBody>
      </p:sp>
      <p:sp>
        <p:nvSpPr>
          <p:cNvPr id="503" name="Google Shape;503;p45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4" name="Google Shape;5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350" y="1219200"/>
            <a:ext cx="4250379" cy="8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5"/>
          <p:cNvSpPr txBox="1"/>
          <p:nvPr>
            <p:ph idx="1" type="body"/>
          </p:nvPr>
        </p:nvSpPr>
        <p:spPr>
          <a:xfrm>
            <a:off x="604825" y="2625555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Normal Equations for MLE</a:t>
            </a:r>
            <a:endParaRPr sz="2600"/>
          </a:p>
        </p:txBody>
      </p:sp>
      <p:pic>
        <p:nvPicPr>
          <p:cNvPr id="506" name="Google Shape;5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41" y="5407482"/>
            <a:ext cx="4155186" cy="4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5"/>
          <p:cNvSpPr txBox="1"/>
          <p:nvPr>
            <p:ph idx="1" type="body"/>
          </p:nvPr>
        </p:nvSpPr>
        <p:spPr>
          <a:xfrm>
            <a:off x="604825" y="4682955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Solving </a:t>
            </a:r>
            <a:r>
              <a:rPr lang="en-US" sz="2600"/>
              <a:t>Normal Equations we estimate the coefficients</a:t>
            </a:r>
            <a:endParaRPr sz="2600"/>
          </a:p>
        </p:txBody>
      </p:sp>
      <p:pic>
        <p:nvPicPr>
          <p:cNvPr id="508" name="Google Shape;50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781" y="3201175"/>
            <a:ext cx="3116893" cy="8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MLE Examples</a:t>
            </a:r>
            <a:endParaRPr/>
          </a:p>
        </p:txBody>
      </p:sp>
      <p:sp>
        <p:nvSpPr>
          <p:cNvPr id="515" name="Google Shape;515;p4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46"/>
          <p:cNvSpPr txBox="1"/>
          <p:nvPr>
            <p:ph idx="1" type="body"/>
          </p:nvPr>
        </p:nvSpPr>
        <p:spPr>
          <a:xfrm>
            <a:off x="528625" y="2320755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Normal Distribution: Link = Identity</a:t>
            </a:r>
            <a:endParaRPr sz="2600"/>
          </a:p>
        </p:txBody>
      </p:sp>
      <p:pic>
        <p:nvPicPr>
          <p:cNvPr id="517" name="Google Shape;5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50" y="3124925"/>
            <a:ext cx="1523975" cy="44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Google Shape;518;p46"/>
          <p:cNvCxnSpPr/>
          <p:nvPr/>
        </p:nvCxnSpPr>
        <p:spPr>
          <a:xfrm flipH="1" rot="10800000">
            <a:off x="4599700" y="3328450"/>
            <a:ext cx="1911900" cy="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46"/>
          <p:cNvSpPr txBox="1"/>
          <p:nvPr>
            <p:ph idx="1" type="body"/>
          </p:nvPr>
        </p:nvSpPr>
        <p:spPr>
          <a:xfrm>
            <a:off x="604825" y="4225755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Bernoulli</a:t>
            </a:r>
            <a:r>
              <a:rPr lang="en-US" sz="2600"/>
              <a:t> Distribution: Link = Logit</a:t>
            </a:r>
            <a:endParaRPr sz="2600"/>
          </a:p>
        </p:txBody>
      </p:sp>
      <p:cxnSp>
        <p:nvCxnSpPr>
          <p:cNvPr id="520" name="Google Shape;520;p46"/>
          <p:cNvCxnSpPr/>
          <p:nvPr/>
        </p:nvCxnSpPr>
        <p:spPr>
          <a:xfrm flipH="1" rot="10800000">
            <a:off x="4599700" y="5462050"/>
            <a:ext cx="1911900" cy="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21" name="Google Shape;5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781" y="1143775"/>
            <a:ext cx="3116893" cy="8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3550" y="2885514"/>
            <a:ext cx="3430478" cy="8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924" y="4977550"/>
            <a:ext cx="4282380" cy="9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2643" y="5036577"/>
            <a:ext cx="2233524" cy="9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MLE for General Links</a:t>
            </a:r>
            <a:endParaRPr/>
          </a:p>
        </p:txBody>
      </p:sp>
      <p:sp>
        <p:nvSpPr>
          <p:cNvPr id="531" name="Google Shape;531;p47"/>
          <p:cNvSpPr txBox="1"/>
          <p:nvPr>
            <p:ph idx="1" type="body"/>
          </p:nvPr>
        </p:nvSpPr>
        <p:spPr>
          <a:xfrm>
            <a:off x="604825" y="1177750"/>
            <a:ext cx="10555500" cy="105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Sometimes we may use non-Canonical links. For instance, for algorithmic purposes such in the Bayesian probit regression.</a:t>
            </a:r>
            <a:endParaRPr sz="2600"/>
          </a:p>
        </p:txBody>
      </p:sp>
      <p:sp>
        <p:nvSpPr>
          <p:cNvPr id="532" name="Google Shape;532;p47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3" name="Google Shape;5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00" y="2431475"/>
            <a:ext cx="3184861" cy="5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7"/>
          <p:cNvSpPr txBox="1"/>
          <p:nvPr>
            <p:ph idx="1" type="body"/>
          </p:nvPr>
        </p:nvSpPr>
        <p:spPr>
          <a:xfrm>
            <a:off x="604825" y="3768555"/>
            <a:ext cx="10326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Generalizing Estimating Equations:</a:t>
            </a:r>
            <a:endParaRPr sz="2600"/>
          </a:p>
        </p:txBody>
      </p:sp>
      <p:pic>
        <p:nvPicPr>
          <p:cNvPr id="535" name="Google Shape;5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45" y="4662050"/>
            <a:ext cx="4192075" cy="9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Summary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1" name="Google Shape;541;p48"/>
          <p:cNvSpPr txBox="1"/>
          <p:nvPr>
            <p:ph idx="1" type="body"/>
          </p:nvPr>
        </p:nvSpPr>
        <p:spPr>
          <a:xfrm>
            <a:off x="636300" y="949150"/>
            <a:ext cx="11100000" cy="5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Char char="•"/>
            </a:pPr>
            <a:r>
              <a:rPr b="1" lang="en-US" sz="2600"/>
              <a:t>Generalized Linear Models: </a:t>
            </a:r>
            <a:endParaRPr b="1" i="0" sz="2600" u="none" cap="none" strike="noStrike">
              <a:solidFill>
                <a:srgbClr val="464646"/>
              </a:solidFill>
            </a:endParaRPr>
          </a:p>
          <a:p>
            <a:pPr indent="-552450" lvl="1" marL="125726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Motivation: OLS cannot describe everything. Good jumping-off.</a:t>
            </a:r>
            <a:endParaRPr sz="2600"/>
          </a:p>
          <a:p>
            <a:pPr indent="-552450" lvl="1" marL="125726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Formulation: </a:t>
            </a:r>
            <a:endParaRPr sz="2600"/>
          </a:p>
          <a:p>
            <a:pPr indent="-3937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Generalization of Random Component (error distribution).</a:t>
            </a:r>
            <a:endParaRPr sz="2600"/>
          </a:p>
          <a:p>
            <a:pPr indent="-3937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Generalization of Systematic Component (Link function).</a:t>
            </a:r>
            <a:endParaRPr sz="2600"/>
          </a:p>
          <a:p>
            <a:pPr indent="-552450" lvl="1" marL="125726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Normal &amp; Bernoulli distributions: Examples.</a:t>
            </a:r>
            <a:br>
              <a:rPr lang="en-US" sz="2600"/>
            </a:br>
            <a:endParaRPr b="0" i="0" sz="26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5270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Char char="•"/>
            </a:pPr>
            <a:r>
              <a:rPr b="1" lang="en-US" sz="2600"/>
              <a:t>Maximum Likelihood Estimation (MLE)</a:t>
            </a:r>
            <a:endParaRPr b="1" i="0" sz="2600" u="none" cap="none" strike="noStrike">
              <a:solidFill>
                <a:srgbClr val="464646"/>
              </a:solidFill>
            </a:endParaRPr>
          </a:p>
          <a:p>
            <a:pPr indent="-552450" lvl="1" marL="1257269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rabicPeriod"/>
            </a:pPr>
            <a:r>
              <a:rPr lang="en-US" sz="2600"/>
              <a:t>General Framework: One theory for many regression models.</a:t>
            </a:r>
            <a:endParaRPr sz="2600"/>
          </a:p>
          <a:p>
            <a:pPr indent="-5524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Normal Equations for MLE (Canonical Links).</a:t>
            </a:r>
            <a:endParaRPr sz="2600"/>
          </a:p>
          <a:p>
            <a:pPr indent="-393700" lvl="2" marL="1371600" rtl="0" algn="l">
              <a:spcBef>
                <a:spcPts val="48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Linear &amp; Logistic Regression examples.</a:t>
            </a:r>
            <a:endParaRPr sz="2600"/>
          </a:p>
          <a:p>
            <a:pPr indent="-5524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Generalized Estimating Equations (General Links).</a:t>
            </a:r>
            <a:endParaRPr sz="2600"/>
          </a:p>
        </p:txBody>
      </p:sp>
      <p:sp>
        <p:nvSpPr>
          <p:cNvPr id="542" name="Google Shape;542;p4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9"/>
          <p:cNvSpPr txBox="1"/>
          <p:nvPr>
            <p:ph idx="1" type="body"/>
          </p:nvPr>
        </p:nvSpPr>
        <p:spPr>
          <a:xfrm>
            <a:off x="833425" y="994825"/>
            <a:ext cx="10326900" cy="4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rPr lang="en-US" sz="5400"/>
              <a:t>Questions ??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Office hours for </a:t>
            </a:r>
            <a:r>
              <a:rPr lang="en-US"/>
              <a:t>A</a:t>
            </a: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dv. </a:t>
            </a:r>
            <a:r>
              <a:rPr lang="en-US"/>
              <a:t>Sec.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Monday 6:00-7:30</a:t>
            </a:r>
            <a:r>
              <a:rPr lang="en-US"/>
              <a:t>  pm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Tuesday 6:30-8:00 pm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8" name="Google Shape;548;p49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9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</a:t>
            </a:r>
            <a:r>
              <a:rPr lang="en-US"/>
              <a:t>5</a:t>
            </a: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lang="en-US" sz="3400"/>
              <a:t> </a:t>
            </a:r>
            <a:r>
              <a:rPr lang="en-US"/>
              <a:t>Generalized Linear Models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Equations: Proof</a:t>
            </a:r>
            <a:endParaRPr/>
          </a:p>
        </p:txBody>
      </p:sp>
      <p:sp>
        <p:nvSpPr>
          <p:cNvPr id="556" name="Google Shape;556;p5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7" name="Google Shape;5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600" y="963150"/>
            <a:ext cx="5041348" cy="25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idx="1" type="body"/>
          </p:nvPr>
        </p:nvSpPr>
        <p:spPr>
          <a:xfrm>
            <a:off x="985825" y="3158950"/>
            <a:ext cx="103299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Using the chain rule: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559" name="Google Shape;5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3910750"/>
            <a:ext cx="3864792" cy="14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0"/>
          <p:cNvSpPr txBox="1"/>
          <p:nvPr>
            <p:ph idx="1" type="body"/>
          </p:nvPr>
        </p:nvSpPr>
        <p:spPr>
          <a:xfrm>
            <a:off x="3342450" y="5596175"/>
            <a:ext cx="1111800" cy="6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hence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3875" y="5536450"/>
            <a:ext cx="2506472" cy="6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0"/>
          <p:cNvSpPr/>
          <p:nvPr/>
        </p:nvSpPr>
        <p:spPr>
          <a:xfrm>
            <a:off x="7426025" y="2947550"/>
            <a:ext cx="789600" cy="302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117" y="4066314"/>
            <a:ext cx="3532200" cy="8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GLMs formulations: Overview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506850" y="877425"/>
            <a:ext cx="3296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u="sng"/>
              <a:t>Error distribution:</a:t>
            </a:r>
            <a:endParaRPr u="sng"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964050" y="1410825"/>
            <a:ext cx="26727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Normal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Poisson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Bernoulli</a:t>
            </a:r>
            <a:endParaRPr sz="2400"/>
          </a:p>
          <a:p>
            <a:pPr indent="457200" lvl="0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...more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8" name="Google Shape;138;p17"/>
          <p:cNvSpPr/>
          <p:nvPr/>
        </p:nvSpPr>
        <p:spPr>
          <a:xfrm>
            <a:off x="484900" y="897334"/>
            <a:ext cx="4883700" cy="2573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506850" y="3620625"/>
            <a:ext cx="4096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u="sng"/>
              <a:t>Regression Model</a:t>
            </a:r>
            <a:endParaRPr u="sng"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964050" y="5791200"/>
            <a:ext cx="26727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...more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41" name="Google Shape;141;p17"/>
          <p:cNvSpPr txBox="1"/>
          <p:nvPr/>
        </p:nvSpPr>
        <p:spPr>
          <a:xfrm>
            <a:off x="5538366" y="1790698"/>
            <a:ext cx="29232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Exponential  Family Distributions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420591" y="1525415"/>
            <a:ext cx="3179700" cy="13611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5538366" y="4533898"/>
            <a:ext cx="29232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Link Function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420591" y="4350320"/>
            <a:ext cx="3179700" cy="13611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8911925" y="3103425"/>
            <a:ext cx="2923200" cy="9318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Generalized Linear Models</a:t>
            </a:r>
            <a:endParaRPr sz="2400"/>
          </a:p>
        </p:txBody>
      </p:sp>
      <p:cxnSp>
        <p:nvCxnSpPr>
          <p:cNvPr id="146" name="Google Shape;146;p17"/>
          <p:cNvCxnSpPr>
            <a:stCxn id="144" idx="7"/>
            <a:endCxn id="145" idx="2"/>
          </p:cNvCxnSpPr>
          <p:nvPr/>
        </p:nvCxnSpPr>
        <p:spPr>
          <a:xfrm flipH="1" rot="10800000">
            <a:off x="8134635" y="4035149"/>
            <a:ext cx="2238900" cy="5145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>
            <a:stCxn id="142" idx="5"/>
            <a:endCxn id="145" idx="0"/>
          </p:cNvCxnSpPr>
          <p:nvPr/>
        </p:nvCxnSpPr>
        <p:spPr>
          <a:xfrm>
            <a:off x="8134635" y="2687187"/>
            <a:ext cx="2238900" cy="416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7"/>
          <p:cNvSpPr/>
          <p:nvPr/>
        </p:nvSpPr>
        <p:spPr>
          <a:xfrm>
            <a:off x="484900" y="3696348"/>
            <a:ext cx="4883700" cy="26490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270" y="5065800"/>
            <a:ext cx="1614368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628" y="4323807"/>
            <a:ext cx="1865122" cy="1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Models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833425" y="1177755"/>
            <a:ext cx="10326900" cy="8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Suppose a dataset with </a:t>
            </a:r>
            <a:r>
              <a:rPr i="1" lang="en-US"/>
              <a:t>n</a:t>
            </a:r>
            <a:r>
              <a:rPr lang="en-US"/>
              <a:t> training points</a:t>
            </a:r>
            <a:endParaRPr/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997" y="2105675"/>
            <a:ext cx="4149077" cy="4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6293" y="1740575"/>
            <a:ext cx="1217007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1964" y="2323675"/>
            <a:ext cx="1811209" cy="4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6525" y="3962400"/>
            <a:ext cx="3193625" cy="4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33425" y="3082755"/>
            <a:ext cx="10326900" cy="8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In a Regression model we are looking for: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519225" y="4759155"/>
            <a:ext cx="10326900" cy="8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   is some fixed but unknown function.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   a random error term.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4675" y="4855625"/>
            <a:ext cx="224844" cy="4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5084" y="5476027"/>
            <a:ext cx="309350" cy="2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Model</a:t>
            </a:r>
            <a:endParaRPr/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1675" y="1735275"/>
            <a:ext cx="5242175" cy="39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579" y="2271975"/>
            <a:ext cx="1227271" cy="2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528625" y="872950"/>
            <a:ext cx="11015700" cy="8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The observations are independently distributed about:</a:t>
            </a:r>
            <a:br>
              <a:rPr lang="en-US" sz="2600"/>
            </a:br>
            <a:br>
              <a:rPr lang="en-US" sz="2600"/>
            </a:br>
            <a:r>
              <a:rPr lang="en-US" sz="2600"/>
              <a:t>A linear predictor</a:t>
            </a:r>
            <a:endParaRPr sz="2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with a Normal distribution. </a:t>
            </a:r>
            <a:endParaRPr sz="26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1150" y="3238500"/>
            <a:ext cx="2185251" cy="4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0550" y="5175425"/>
            <a:ext cx="2496326" cy="5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604825" y="4454350"/>
            <a:ext cx="5378400" cy="64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Linear Model:</a:t>
            </a:r>
            <a:endParaRPr sz="26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1049" y="5247418"/>
            <a:ext cx="1691675" cy="4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Model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33425" y="1025355"/>
            <a:ext cx="10326900" cy="66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The conditional on the predictor distribution:</a:t>
            </a:r>
            <a:endParaRPr sz="2600"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175" y="1856500"/>
            <a:ext cx="5869722" cy="14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6134100" y="4062850"/>
            <a:ext cx="620100" cy="1860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025" y="4693975"/>
            <a:ext cx="2496326" cy="5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/>
          <p:nvPr/>
        </p:nvSpPr>
        <p:spPr>
          <a:xfrm>
            <a:off x="7671957" y="4582400"/>
            <a:ext cx="2888700" cy="76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825" y="4163325"/>
            <a:ext cx="286123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0030" y="5299395"/>
            <a:ext cx="4500159" cy="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GLMs formulation</a:t>
            </a:r>
            <a:endParaRPr sz="4800"/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GLMs formulation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833425" y="1025355"/>
            <a:ext cx="10326900" cy="66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This will be a two-step generalization of simple linear regression.</a:t>
            </a:r>
            <a:endParaRPr sz="2600"/>
          </a:p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833425" y="2092155"/>
            <a:ext cx="10326900" cy="66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56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Random Component:</a:t>
            </a:r>
            <a:br>
              <a:rPr lang="en-US" sz="2600"/>
            </a:br>
            <a:br>
              <a:rPr lang="en-US" sz="2600"/>
            </a:br>
            <a:br>
              <a:rPr lang="en-US" sz="2600"/>
            </a:br>
            <a:br>
              <a:rPr lang="en-US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Systematic Component:</a:t>
            </a:r>
            <a:endParaRPr sz="2600"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998700"/>
            <a:ext cx="9056477" cy="43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157" y="4931975"/>
            <a:ext cx="5049000" cy="5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