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>
      <p:cViewPr varScale="1">
        <p:scale>
          <a:sx n="74" d="100"/>
          <a:sy n="74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3842907C-D0AA-4C58-9F94-58B40AD65B29}" type="datetimeFigureOut">
              <a:rPr/>
              <a:pPr/>
              <a:t>2017/4/29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39986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75544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TW" smtClean="0"/>
              <a:pPr/>
              <a:t>10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47493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47493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79537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45843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76685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65249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47493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47493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47493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47493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zh-TW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zh-TW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zh-TW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zh-TW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zh-TW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/>
              <a:pPr/>
              <a:t>2017年4月29日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lang="zh-TW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rPr/>
              <a:pPr algn="ctr"/>
              <a:t>2017年4月29日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zh-TW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ctr"/>
            <a:fld id="{D10E14BF-C004-4398-9186-5EE680724D95}" type="datetime2">
              <a:rPr/>
              <a:pPr algn="ctr"/>
              <a:t>2017年4月29日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zh-TW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/>
              <a:pPr/>
              <a:t>2017年4月29日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小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zh-TW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zh-TW" sz="2300">
                <a:solidFill>
                  <a:schemeClr val="tx1"/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/>
              <a:pPr/>
              <a:t>2017年4月29日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lang="zh-TW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zh-TW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/>
              <a:pPr/>
              <a:t>2017年4月29日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對照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zh-TW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TW" sz="2400" b="0">
                <a:solidFill>
                  <a:schemeClr val="bg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TW" sz="2400" b="0">
                <a:solidFill>
                  <a:schemeClr val="bg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/>
              <a:pPr/>
              <a:t>2017年4月29日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/>
              <a:pPr/>
              <a:t>2017年4月29日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/>
              <a:pPr/>
              <a:t>2017年4月29日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zh-TW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zh-TW" sz="16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zh-TW" sz="3200"/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/>
              <a:pPr/>
              <a:t>2017年4月29日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zh-TW" sz="3200"/>
            </a:lvl1pPr>
            <a:extLst/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/>
              <a:pPr/>
              <a:t>2017年4月29日</a:t>
            </a:fld>
            <a:endParaRPr lang="zh-TW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zh-TW">
                <a:solidFill>
                  <a:schemeClr val="tx1"/>
                </a:solidFill>
              </a:defRPr>
            </a:lvl1pPr>
            <a:extLst/>
          </a:lstStyle>
          <a:p>
            <a:endParaRPr lang="zh-TW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lang="zh-TW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zh-TW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TW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TW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zh-TW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zh-TW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TW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TW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zh-TW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TW" sz="1000">
                <a:solidFill>
                  <a:schemeClr val="tx1"/>
                </a:solidFill>
              </a:defRPr>
            </a:lvl1pPr>
            <a:extLst/>
          </a:lstStyle>
          <a:p>
            <a:pPr algn="ctr"/>
            <a:fld id="{D10E14BF-C004-4398-9186-5EE680724D95}" type="datetime2">
              <a:rPr/>
              <a:pPr algn="ctr"/>
              <a:t>2017年4月29日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TW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TW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zh-TW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zh-TW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zh-TW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zh-TW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zh-TW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zh-TW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105</a:t>
            </a:r>
            <a:r>
              <a:rPr lang="zh-TW" altLang="en-US" dirty="0" smtClean="0"/>
              <a:t>年第二學期期中報告</a:t>
            </a:r>
            <a:endParaRPr lang="en-US" altLang="zh-TW" dirty="0" smtClean="0"/>
          </a:p>
          <a:p>
            <a:r>
              <a:rPr lang="en-US" altLang="zh-TW" dirty="0" smtClean="0"/>
              <a:t>0524817</a:t>
            </a:r>
            <a:r>
              <a:rPr lang="zh-TW" altLang="en-US" dirty="0" smtClean="0"/>
              <a:t> 陳以浩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F1 </a:t>
            </a:r>
            <a:r>
              <a:rPr lang="en-US" altLang="zh-TW" dirty="0"/>
              <a:t>value and confusion </a:t>
            </a:r>
            <a:r>
              <a:rPr lang="en-US" altLang="zh-TW" dirty="0" smtClean="0"/>
              <a:t>matrix (5)</a:t>
            </a:r>
            <a:endParaRPr lang="zh-TW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6326924" y="1844824"/>
          <a:ext cx="194421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</a:tblGrid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39360" y="124959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virginica</a:t>
            </a:r>
            <a:endParaRPr lang="zh-TW" altLang="en-US" sz="2800" dirty="0"/>
          </a:p>
        </p:txBody>
      </p:sp>
      <p:pic>
        <p:nvPicPr>
          <p:cNvPr id="8" name="圖片 7" descr="tmp105050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124744"/>
            <a:ext cx="5276850" cy="27146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796136" y="206084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18578" y="29249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FP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316416" y="205155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16416" y="29249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TN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9552" y="4005064"/>
            <a:ext cx="80650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precision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TP/(TP+FP)=21/(21+0)=</a:t>
            </a:r>
            <a:r>
              <a:rPr lang="en-US" altLang="zh-TW" sz="2800" dirty="0" smtClean="0">
                <a:solidFill>
                  <a:srgbClr val="FF0000"/>
                </a:solidFill>
              </a:rPr>
              <a:t>1.00</a:t>
            </a:r>
          </a:p>
          <a:p>
            <a:r>
              <a:rPr lang="en-US" altLang="zh-TW" sz="2800" dirty="0" smtClean="0"/>
              <a:t>recall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TP/(TP+FN)=21/(21+11)=</a:t>
            </a:r>
            <a:r>
              <a:rPr lang="en-US" altLang="zh-TW" sz="2800" dirty="0" smtClean="0">
                <a:solidFill>
                  <a:srgbClr val="FF0000"/>
                </a:solidFill>
              </a:rPr>
              <a:t>0.66</a:t>
            </a:r>
          </a:p>
          <a:p>
            <a:r>
              <a:rPr lang="en-US" altLang="zh-TW" sz="2800" dirty="0" smtClean="0"/>
              <a:t>F1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2TP/(2TP+FP+FN)=42/(42+0+11)=</a:t>
            </a:r>
            <a:r>
              <a:rPr lang="en-US" altLang="zh-TW" sz="2800" dirty="0" smtClean="0">
                <a:solidFill>
                  <a:srgbClr val="FF0000"/>
                </a:solidFill>
              </a:rPr>
              <a:t>0.79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2996952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F1 </a:t>
            </a:r>
            <a:r>
              <a:rPr lang="en-US" altLang="zh-TW" dirty="0"/>
              <a:t>value and confusion </a:t>
            </a:r>
            <a:r>
              <a:rPr lang="en-US" altLang="zh-TW" dirty="0" smtClean="0"/>
              <a:t>matrix (6)</a:t>
            </a:r>
            <a:endParaRPr lang="zh-TW" dirty="0"/>
          </a:p>
        </p:txBody>
      </p:sp>
      <p:pic>
        <p:nvPicPr>
          <p:cNvPr id="12" name="內容版面配置區 11" descr="tmp1050502-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259938"/>
            <a:ext cx="8258434" cy="2241070"/>
          </a:xfrm>
        </p:spPr>
      </p:pic>
      <p:sp>
        <p:nvSpPr>
          <p:cNvPr id="4" name="文字方塊 3"/>
          <p:cNvSpPr txBox="1"/>
          <p:nvPr/>
        </p:nvSpPr>
        <p:spPr>
          <a:xfrm>
            <a:off x="35496" y="3812847"/>
            <a:ext cx="8997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precision</a:t>
            </a:r>
            <a:r>
              <a:rPr lang="zh-TW" altLang="en-US" sz="2400" dirty="0" smtClean="0"/>
              <a:t>平均值：</a:t>
            </a:r>
            <a:r>
              <a:rPr lang="en-US" altLang="zh-TW" sz="2400" dirty="0" smtClean="0"/>
              <a:t>((1.00*20)+(0.35*8)+(1.00*32))/60=</a:t>
            </a:r>
            <a:r>
              <a:rPr lang="en-US" altLang="zh-TW" sz="2400" dirty="0" smtClean="0">
                <a:solidFill>
                  <a:srgbClr val="FF0000"/>
                </a:solidFill>
              </a:rPr>
              <a:t>0.91</a:t>
            </a:r>
          </a:p>
          <a:p>
            <a:r>
              <a:rPr lang="en-US" altLang="zh-TW" sz="2400" dirty="0" smtClean="0"/>
              <a:t>recall</a:t>
            </a:r>
            <a:r>
              <a:rPr lang="zh-TW" altLang="en-US" sz="2400" dirty="0" smtClean="0"/>
              <a:t>平均值：</a:t>
            </a:r>
            <a:r>
              <a:rPr lang="en-US" altLang="zh-TW" sz="2400" dirty="0" smtClean="0"/>
              <a:t>((0.80*20)+(1.00*8)+(0.66*32))/60=</a:t>
            </a:r>
            <a:r>
              <a:rPr lang="en-US" altLang="zh-TW" sz="2400" dirty="0" smtClean="0">
                <a:solidFill>
                  <a:srgbClr val="FF0000"/>
                </a:solidFill>
              </a:rPr>
              <a:t>0.75</a:t>
            </a:r>
          </a:p>
          <a:p>
            <a:r>
              <a:rPr lang="en-US" altLang="zh-TW" sz="2400" dirty="0" smtClean="0"/>
              <a:t>F1</a:t>
            </a:r>
            <a:r>
              <a:rPr lang="zh-TW" altLang="en-US" sz="2400" dirty="0" smtClean="0"/>
              <a:t>平均值：</a:t>
            </a:r>
            <a:r>
              <a:rPr lang="en-US" altLang="zh-TW" sz="2400" dirty="0" smtClean="0"/>
              <a:t>((0.89*20)+(0.52*8)+(0.79*32))/60=</a:t>
            </a:r>
            <a:r>
              <a:rPr lang="en-US" altLang="zh-TW" sz="2400" dirty="0" smtClean="0">
                <a:solidFill>
                  <a:srgbClr val="FF0000"/>
                </a:solidFill>
              </a:rPr>
              <a:t>0.79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924944"/>
            <a:ext cx="63367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分類法：</a:t>
            </a:r>
            <a:r>
              <a:rPr lang="en-US" altLang="zh-TW" sz="3600" dirty="0"/>
              <a:t>Passive Aggressive Classifier</a:t>
            </a:r>
            <a:endParaRPr lang="zh-TW" sz="3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dirty="0"/>
          </a:p>
          <a:p>
            <a:r>
              <a:rPr lang="en-US" altLang="zh-TW" dirty="0" smtClean="0"/>
              <a:t>PAC</a:t>
            </a:r>
            <a:r>
              <a:rPr lang="zh-TW" altLang="en-US" dirty="0" smtClean="0"/>
              <a:t>函式</a:t>
            </a:r>
            <a:endParaRPr lang="zh-TW" dirty="0"/>
          </a:p>
          <a:p>
            <a:r>
              <a:rPr lang="zh-TW" altLang="en-US" dirty="0" smtClean="0"/>
              <a:t>程式流程說明</a:t>
            </a:r>
            <a:endParaRPr lang="zh-TW" dirty="0"/>
          </a:p>
          <a:p>
            <a:r>
              <a:rPr lang="en-US" altLang="zh-TW" dirty="0" smtClean="0"/>
              <a:t>F1</a:t>
            </a:r>
            <a:r>
              <a:rPr lang="zh-TW" altLang="en-US" dirty="0" smtClean="0"/>
              <a:t> </a:t>
            </a:r>
            <a:r>
              <a:rPr lang="en-US" altLang="zh-TW" dirty="0"/>
              <a:t>value and confusion matrix</a:t>
            </a:r>
            <a:endParaRPr 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簡介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Passive Aggressive Classifier</a:t>
            </a:r>
            <a:endParaRPr lang="zh-TW" dirty="0" smtClean="0"/>
          </a:p>
          <a:p>
            <a:pPr lvl="1"/>
            <a:r>
              <a:rPr lang="zh-TW" altLang="en-US" dirty="0" smtClean="0"/>
              <a:t>中文翻譯：被動進取分類法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精要</a:t>
            </a:r>
            <a:r>
              <a:rPr lang="en-US" altLang="zh-TW" dirty="0" smtClean="0"/>
              <a:t>(</a:t>
            </a:r>
            <a:r>
              <a:rPr lang="zh-TW" altLang="en-US" dirty="0" smtClean="0"/>
              <a:t>引用網友說法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Passive</a:t>
            </a:r>
            <a:r>
              <a:rPr lang="en-US" altLang="zh-TW" dirty="0"/>
              <a:t>: if correct classification, keep the model; </a:t>
            </a:r>
            <a:r>
              <a:rPr lang="en-US" altLang="zh-TW" dirty="0">
                <a:solidFill>
                  <a:schemeClr val="accent2"/>
                </a:solidFill>
              </a:rPr>
              <a:t>Aggressive</a:t>
            </a:r>
            <a:r>
              <a:rPr lang="en-US" altLang="zh-TW" dirty="0"/>
              <a:t>: if incorrect classification, update to adjust to this misclassified example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In my mind, in passive, the information hidden in the example is not enough for updating; in aggressive, the information shows that at lest this time you are wrong, a better model should modify this mistake</a:t>
            </a:r>
            <a:r>
              <a:rPr lang="en-US" altLang="zh-TW" dirty="0" smtClean="0"/>
              <a:t>.</a:t>
            </a:r>
            <a:r>
              <a:rPr lang="zh-TW" altLang="en-US" dirty="0" smtClean="0"/>
              <a:t>   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(https://www.quora.com/Classification-machine-learning-What-is-an-intuitive-explanation-of-the-Passive-Aggressive-classifier)</a:t>
            </a:r>
            <a:endParaRPr lang="zh-TW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PAC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sklearn.linear_model</a:t>
            </a:r>
            <a:r>
              <a:rPr lang="en-US" altLang="zh-TW" dirty="0"/>
              <a:t> import </a:t>
            </a:r>
            <a:r>
              <a:rPr lang="en-US" altLang="zh-TW" dirty="0" err="1"/>
              <a:t>PassiveAggressiveClassifier</a:t>
            </a:r>
            <a:endParaRPr lang="en-US" altLang="zh-TW" dirty="0"/>
          </a:p>
          <a:p>
            <a:r>
              <a:rPr lang="en-US" altLang="zh-TW" dirty="0"/>
              <a:t>classifier = </a:t>
            </a:r>
            <a:r>
              <a:rPr lang="en-US" altLang="zh-TW" dirty="0" err="1" smtClean="0"/>
              <a:t>PassiveAggressiveClassifier</a:t>
            </a:r>
            <a:r>
              <a:rPr lang="en-US" altLang="zh-TW" dirty="0" smtClean="0"/>
              <a:t>(</a:t>
            </a:r>
            <a:r>
              <a:rPr lang="en-US" altLang="zh-TW" i="1" dirty="0" err="1" smtClean="0">
                <a:solidFill>
                  <a:schemeClr val="bg1">
                    <a:lumMod val="50000"/>
                  </a:schemeClr>
                </a:solidFill>
              </a:rPr>
              <a:t>random_state</a:t>
            </a:r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=None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classifier.fit(</a:t>
            </a:r>
            <a:r>
              <a:rPr lang="en-US" altLang="zh-TW" dirty="0" err="1" smtClean="0"/>
              <a:t>train,t_train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classifier.score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test,t_test</a:t>
            </a:r>
            <a:r>
              <a:rPr lang="en-US" altLang="zh-TW" dirty="0" smtClean="0"/>
              <a:t>) </a:t>
            </a:r>
            <a:r>
              <a:rPr lang="zh-TW" altLang="en-US" dirty="0" smtClean="0"/>
              <a:t>           </a:t>
            </a:r>
            <a:r>
              <a:rPr lang="en-US" altLang="zh-TW" sz="1700" dirty="0" smtClean="0"/>
              <a:t>the mean accuracy</a:t>
            </a:r>
          </a:p>
          <a:p>
            <a:r>
              <a:rPr lang="en-US" altLang="zh-TW" dirty="0" err="1" smtClean="0"/>
              <a:t>classifier.predict</a:t>
            </a:r>
            <a:r>
              <a:rPr lang="en-US" altLang="zh-TW" dirty="0" smtClean="0"/>
              <a:t>(test</a:t>
            </a:r>
            <a:r>
              <a:rPr lang="en-US" altLang="zh-TW" dirty="0" smtClean="0"/>
              <a:t>) </a:t>
            </a:r>
            <a:r>
              <a:rPr lang="zh-TW" altLang="en-US" sz="1700" dirty="0" smtClean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TW" sz="1700" dirty="0" err="1" smtClean="0">
                <a:solidFill>
                  <a:schemeClr val="bg1">
                    <a:lumMod val="50000"/>
                  </a:schemeClr>
                </a:solidFill>
              </a:rPr>
              <a:t>t_test</a:t>
            </a:r>
            <a:r>
              <a:rPr lang="zh-TW" altLang="en-US" sz="1700" dirty="0" smtClean="0">
                <a:solidFill>
                  <a:schemeClr val="bg1">
                    <a:lumMod val="50000"/>
                  </a:schemeClr>
                </a:solidFill>
              </a:rPr>
              <a:t>搭配組成</a:t>
            </a:r>
            <a:r>
              <a:rPr lang="en-US" altLang="zh-TW" sz="1700" dirty="0" smtClean="0">
                <a:solidFill>
                  <a:schemeClr val="bg1">
                    <a:lumMod val="50000"/>
                  </a:schemeClr>
                </a:solidFill>
              </a:rPr>
              <a:t>confusion matrix</a:t>
            </a:r>
            <a:endParaRPr lang="en-US" altLang="zh-TW" sz="1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(http://scikit-learn.org/stable/modules/generated/sklearn.linear_model.PassiveAggressiveClassifier.html#sklearn.linear_model.PassiveAggressiveClassifier)</a:t>
            </a:r>
            <a:endParaRPr lang="zh-TW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12" idx="0"/>
          </p:cNvCxnSpPr>
          <p:nvPr/>
        </p:nvCxnSpPr>
        <p:spPr>
          <a:xfrm flipV="1">
            <a:off x="2462338" y="3284984"/>
            <a:ext cx="74151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4" idx="0"/>
          </p:cNvCxnSpPr>
          <p:nvPr/>
        </p:nvCxnSpPr>
        <p:spPr>
          <a:xfrm flipH="1" flipV="1">
            <a:off x="4283968" y="3284984"/>
            <a:ext cx="698943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547664" y="386104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Iris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個欄位</a:t>
            </a:r>
            <a:endParaRPr lang="en-US" altLang="zh-TW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4355976" y="386104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個欄位</a:t>
            </a:r>
            <a:endParaRPr lang="en-US" altLang="zh-TW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076056" y="4725144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08909" y="4386590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(recall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的平均值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程式</a:t>
            </a:r>
            <a:r>
              <a:rPr lang="zh-TW" altLang="en-US" dirty="0"/>
              <a:t>流程</a:t>
            </a:r>
            <a:r>
              <a:rPr lang="zh-TW" altLang="en-US" dirty="0" smtClean="0"/>
              <a:t>說明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線上下載</a:t>
            </a:r>
            <a:r>
              <a:rPr lang="en-US" altLang="zh-TW" dirty="0" smtClean="0"/>
              <a:t>iris.csv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(py2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py3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函式庫及語法有差異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※</a:t>
            </a:r>
            <a:endParaRPr lang="zh-TW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讀入</a:t>
            </a:r>
            <a:r>
              <a:rPr lang="en-US" altLang="zh-TW" dirty="0" smtClean="0"/>
              <a:t>iris</a:t>
            </a:r>
            <a:r>
              <a:rPr lang="zh-TW" altLang="en-US" dirty="0" smtClean="0"/>
              <a:t>資料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分組，第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組花名重新編碼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zh-TW" sz="1800" dirty="0" smtClean="0">
                <a:solidFill>
                  <a:srgbClr val="FF0000"/>
                </a:solidFill>
              </a:rPr>
              <a:t>※</a:t>
            </a:r>
            <a:endParaRPr lang="zh-TW" sz="1800" dirty="0" smtClean="0">
              <a:solidFill>
                <a:srgbClr val="FF0000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呼叫</a:t>
            </a:r>
            <a:r>
              <a:rPr lang="en-US" altLang="zh-TW" dirty="0" smtClean="0"/>
              <a:t>PAC</a:t>
            </a:r>
            <a:r>
              <a:rPr lang="zh-TW" altLang="en-US" dirty="0" smtClean="0"/>
              <a:t>函式</a:t>
            </a:r>
            <a:endParaRPr lang="zh-TW" dirty="0"/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資料訓練與驗證</a:t>
            </a:r>
            <a:r>
              <a:rPr lang="en-US" altLang="zh-TW" dirty="0"/>
              <a:t>(</a:t>
            </a:r>
            <a:r>
              <a:rPr lang="en-US" altLang="zh-TW" dirty="0" err="1"/>
              <a:t>test_size</a:t>
            </a:r>
            <a:r>
              <a:rPr lang="en-US" altLang="zh-TW" dirty="0"/>
              <a:t>=0.4)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列印</a:t>
            </a:r>
            <a:r>
              <a:rPr lang="en-US" altLang="zh-TW" dirty="0" err="1" smtClean="0"/>
              <a:t>confusion_matrix</a:t>
            </a:r>
            <a:r>
              <a:rPr lang="zh-TW" altLang="en-US" dirty="0" smtClean="0"/>
              <a:t>、</a:t>
            </a:r>
            <a:r>
              <a:rPr lang="en-US" altLang="zh-TW" dirty="0" err="1"/>
              <a:t>classification_report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63888" y="4581128"/>
            <a:ext cx="512191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※</a:t>
            </a:r>
            <a:r>
              <a:rPr lang="zh-TW" altLang="en-US" dirty="0" smtClean="0"/>
              <a:t>下載及讀入</a:t>
            </a:r>
            <a:r>
              <a:rPr lang="en-US" altLang="zh-TW" dirty="0" smtClean="0"/>
              <a:t>iris</a:t>
            </a:r>
            <a:r>
              <a:rPr lang="zh-TW" altLang="en-US" dirty="0" smtClean="0"/>
              <a:t>更簡潔的方式，不用手動分組：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import datasets</a:t>
            </a:r>
          </a:p>
          <a:p>
            <a:r>
              <a:rPr lang="en-US" altLang="zh-TW" dirty="0" smtClean="0"/>
              <a:t>iris = </a:t>
            </a:r>
            <a:r>
              <a:rPr lang="en-US" altLang="zh-TW" dirty="0" err="1" smtClean="0"/>
              <a:t>datasets.load_iris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iris.data</a:t>
            </a:r>
            <a:endParaRPr lang="en-US" altLang="zh-TW" dirty="0" smtClean="0"/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iris.target</a:t>
            </a:r>
            <a:endParaRPr lang="en-US" altLang="zh-TW" dirty="0" smtClean="0"/>
          </a:p>
          <a:p>
            <a:r>
              <a:rPr lang="en-US" altLang="zh-TW" sz="1200" dirty="0" smtClean="0">
                <a:solidFill>
                  <a:schemeClr val="bg1">
                    <a:lumMod val="65000"/>
                  </a:schemeClr>
                </a:solidFill>
              </a:rPr>
              <a:t>(http://scikit-learn.org/stable/datasets/index.html#toy-datasets)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F1 </a:t>
            </a:r>
            <a:r>
              <a:rPr lang="en-US" altLang="zh-TW" dirty="0"/>
              <a:t>value and confusion </a:t>
            </a:r>
            <a:r>
              <a:rPr lang="en-US" altLang="zh-TW" dirty="0" smtClean="0"/>
              <a:t>matrix (1)</a:t>
            </a:r>
            <a:endParaRPr lang="zh-TW" dirty="0"/>
          </a:p>
        </p:txBody>
      </p:sp>
      <p:pic>
        <p:nvPicPr>
          <p:cNvPr id="6" name="內容版面配置區 5" descr="nmeth.3945-F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21516"/>
            <a:ext cx="8229600" cy="4045205"/>
          </a:xfrm>
        </p:spPr>
      </p:pic>
      <p:sp>
        <p:nvSpPr>
          <p:cNvPr id="7" name="矩形 6"/>
          <p:cNvSpPr/>
          <p:nvPr/>
        </p:nvSpPr>
        <p:spPr>
          <a:xfrm>
            <a:off x="4427984" y="2204864"/>
            <a:ext cx="201622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63688" y="4149080"/>
            <a:ext cx="122413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4941168"/>
            <a:ext cx="244827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F1 </a:t>
            </a:r>
            <a:r>
              <a:rPr lang="en-US" altLang="zh-TW" dirty="0"/>
              <a:t>value and confusion </a:t>
            </a:r>
            <a:r>
              <a:rPr lang="en-US" altLang="zh-TW" dirty="0" smtClean="0"/>
              <a:t>matrix (2)</a:t>
            </a:r>
            <a:endParaRPr lang="zh-TW" dirty="0"/>
          </a:p>
        </p:txBody>
      </p:sp>
      <p:pic>
        <p:nvPicPr>
          <p:cNvPr id="12" name="內容版面配置區 11" descr="tmp1050502-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1772816"/>
            <a:ext cx="8258434" cy="4248472"/>
          </a:xfrm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24128" y="1196752"/>
          <a:ext cx="2639616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872"/>
                <a:gridCol w="879872"/>
                <a:gridCol w="879872"/>
              </a:tblGrid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16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21</a:t>
                      </a:r>
                      <a:endParaRPr lang="zh-TW" alt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橢圓 13"/>
          <p:cNvSpPr/>
          <p:nvPr/>
        </p:nvSpPr>
        <p:spPr>
          <a:xfrm>
            <a:off x="611728" y="2601088"/>
            <a:ext cx="1512000" cy="151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115616" y="1196752"/>
            <a:ext cx="4608512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4" idx="4"/>
          </p:cNvCxnSpPr>
          <p:nvPr/>
        </p:nvCxnSpPr>
        <p:spPr>
          <a:xfrm flipV="1">
            <a:off x="1367728" y="3645025"/>
            <a:ext cx="4356400" cy="468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F1 </a:t>
            </a:r>
            <a:r>
              <a:rPr lang="en-US" altLang="zh-TW" dirty="0"/>
              <a:t>value and confusion </a:t>
            </a:r>
            <a:r>
              <a:rPr lang="en-US" altLang="zh-TW" dirty="0" smtClean="0"/>
              <a:t>matrix (3)</a:t>
            </a:r>
            <a:endParaRPr lang="zh-TW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6326924" y="1844824"/>
          <a:ext cx="194421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</a:tblGrid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651211" y="1249596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setosa</a:t>
            </a:r>
            <a:endParaRPr lang="zh-TW" altLang="en-US" sz="2800" dirty="0"/>
          </a:p>
        </p:txBody>
      </p:sp>
      <p:pic>
        <p:nvPicPr>
          <p:cNvPr id="8" name="圖片 7" descr="tmp105050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124744"/>
            <a:ext cx="5276850" cy="27146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796136" y="206084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18578" y="29249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FP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316416" y="205155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16416" y="29249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TN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9552" y="4005064"/>
            <a:ext cx="7837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precision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TP/(TP+FP)=16/(16+0)=</a:t>
            </a:r>
            <a:r>
              <a:rPr lang="en-US" altLang="zh-TW" sz="2800" dirty="0" smtClean="0">
                <a:solidFill>
                  <a:srgbClr val="FF0000"/>
                </a:solidFill>
              </a:rPr>
              <a:t>1.00</a:t>
            </a:r>
          </a:p>
          <a:p>
            <a:r>
              <a:rPr lang="en-US" altLang="zh-TW" sz="2800" dirty="0" smtClean="0"/>
              <a:t>recall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TP/(TP+FN)=16/(16+4)=</a:t>
            </a:r>
            <a:r>
              <a:rPr lang="en-US" altLang="zh-TW" sz="2800" dirty="0" smtClean="0">
                <a:solidFill>
                  <a:srgbClr val="FF0000"/>
                </a:solidFill>
              </a:rPr>
              <a:t>0.80</a:t>
            </a:r>
          </a:p>
          <a:p>
            <a:r>
              <a:rPr lang="en-US" altLang="zh-TW" sz="2800" dirty="0" smtClean="0"/>
              <a:t>F1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2TP/(2TP+FP+FN)=32/(32+0+4)=</a:t>
            </a:r>
            <a:r>
              <a:rPr lang="en-US" altLang="zh-TW" sz="2800" dirty="0" smtClean="0">
                <a:solidFill>
                  <a:srgbClr val="FF0000"/>
                </a:solidFill>
              </a:rPr>
              <a:t>0.89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2708920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F1 </a:t>
            </a:r>
            <a:r>
              <a:rPr lang="en-US" altLang="zh-TW" dirty="0"/>
              <a:t>value and confusion </a:t>
            </a:r>
            <a:r>
              <a:rPr lang="en-US" altLang="zh-TW" dirty="0" smtClean="0"/>
              <a:t>matrix (4)</a:t>
            </a:r>
            <a:endParaRPr lang="zh-TW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6326924" y="1844824"/>
          <a:ext cx="194421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</a:tblGrid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4+11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360559" y="1249596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versicolor</a:t>
            </a:r>
            <a:endParaRPr lang="zh-TW" altLang="en-US" sz="2800" dirty="0"/>
          </a:p>
        </p:txBody>
      </p:sp>
      <p:pic>
        <p:nvPicPr>
          <p:cNvPr id="8" name="圖片 7" descr="tmp1050502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124744"/>
            <a:ext cx="5276850" cy="27146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796136" y="206084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18578" y="29249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FP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316416" y="205155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16416" y="29249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TN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9552" y="4005064"/>
            <a:ext cx="80650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precision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TP/(TP+FP)=8/(8+15)=</a:t>
            </a:r>
            <a:r>
              <a:rPr lang="en-US" altLang="zh-TW" sz="2800" dirty="0" smtClean="0">
                <a:solidFill>
                  <a:srgbClr val="FF0000"/>
                </a:solidFill>
              </a:rPr>
              <a:t>0.35</a:t>
            </a:r>
          </a:p>
          <a:p>
            <a:r>
              <a:rPr lang="en-US" altLang="zh-TW" sz="2800" dirty="0" smtClean="0"/>
              <a:t>recall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TP/(TP+FN)=8/(8+0)=</a:t>
            </a:r>
            <a:r>
              <a:rPr lang="en-US" altLang="zh-TW" sz="2800" dirty="0" smtClean="0">
                <a:solidFill>
                  <a:srgbClr val="FF0000"/>
                </a:solidFill>
              </a:rPr>
              <a:t>1.00</a:t>
            </a:r>
          </a:p>
          <a:p>
            <a:r>
              <a:rPr lang="en-US" altLang="zh-TW" sz="2800" dirty="0" smtClean="0"/>
              <a:t>F1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2TP/(2TP+FP+FN)=16/(16+15+0)=</a:t>
            </a:r>
            <a:r>
              <a:rPr lang="en-US" altLang="zh-TW" sz="2800" dirty="0" smtClean="0">
                <a:solidFill>
                  <a:srgbClr val="FF0000"/>
                </a:solidFill>
              </a:rPr>
              <a:t>0.52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2852936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678D26-14AE-40FE-9D3C-4EB5125579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腦力激盪簡報</Template>
  <TotalTime>0</TotalTime>
  <Words>469</Words>
  <Application>Microsoft Office PowerPoint</Application>
  <PresentationFormat>如螢幕大小 (4:3)</PresentationFormat>
  <Paragraphs>104</Paragraphs>
  <Slides>11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匯合</vt:lpstr>
      <vt:lpstr>雲端運算</vt:lpstr>
      <vt:lpstr>分類法：Passive Aggressive Classifier</vt:lpstr>
      <vt:lpstr>簡介</vt:lpstr>
      <vt:lpstr>PAC函式</vt:lpstr>
      <vt:lpstr>程式流程說明</vt:lpstr>
      <vt:lpstr>F1 value and confusion matrix (1)</vt:lpstr>
      <vt:lpstr>F1 value and confusion matrix (2)</vt:lpstr>
      <vt:lpstr>F1 value and confusion matrix (3)</vt:lpstr>
      <vt:lpstr>F1 value and confusion matrix (4)</vt:lpstr>
      <vt:lpstr>F1 value and confusion matrix (5)</vt:lpstr>
      <vt:lpstr>F1 value and confusion matrix (6)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2017-04-29T12:19:12Z</dcterms:created>
  <dcterms:modified xsi:type="dcterms:W3CDTF">2017-05-02T07:32:10Z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