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5" r:id="rId6"/>
    <p:sldId id="279" r:id="rId7"/>
    <p:sldId id="280" r:id="rId8"/>
    <p:sldId id="281" r:id="rId9"/>
    <p:sldId id="289" r:id="rId10"/>
    <p:sldId id="282" r:id="rId11"/>
    <p:sldId id="283" r:id="rId12"/>
    <p:sldId id="284" r:id="rId13"/>
    <p:sldId id="285" r:id="rId14"/>
    <p:sldId id="272" r:id="rId15"/>
    <p:sldId id="276" r:id="rId16"/>
    <p:sldId id="288" r:id="rId17"/>
    <p:sldId id="290" r:id="rId18"/>
    <p:sldId id="273" r:id="rId19"/>
    <p:sldId id="286" r:id="rId20"/>
    <p:sldId id="287" r:id="rId21"/>
    <p:sldId id="291" r:id="rId22"/>
    <p:sldId id="278" r:id="rId23"/>
    <p:sldId id="292" r:id="rId24"/>
    <p:sldId id="293" r:id="rId25"/>
    <p:sldId id="277" r:id="rId26"/>
  </p:sldIdLst>
  <p:sldSz cx="9144000" cy="6858000" type="screen4x3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>
      <p:cViewPr varScale="1">
        <p:scale>
          <a:sx n="90" d="100"/>
          <a:sy n="90" d="100"/>
        </p:scale>
        <p:origin x="936" y="8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2017/6/20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05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rtlCol="0" anchor="b">
            <a:normAutofit/>
          </a:bodyPr>
          <a:lstStyle>
            <a:lvl1pPr algn="l" rtl="0">
              <a:defRPr sz="405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00" indent="0" algn="l" rtl="0">
              <a:buNone/>
              <a:defRPr sz="1500"/>
            </a:lvl2pPr>
            <a:lvl3pPr marL="685800" indent="0" algn="l" rtl="0">
              <a:buNone/>
              <a:defRPr sz="1350"/>
            </a:lvl3pPr>
            <a:lvl4pPr marL="1028700" indent="0" algn="l" rtl="0">
              <a:buNone/>
              <a:defRPr sz="1200"/>
            </a:lvl4pPr>
            <a:lvl5pPr marL="1371600" indent="0" algn="l" rtl="0">
              <a:buNone/>
              <a:defRPr sz="1200"/>
            </a:lvl5pPr>
            <a:lvl6pPr marL="1714500" indent="0" algn="l" rtl="0">
              <a:buNone/>
              <a:defRPr sz="1200"/>
            </a:lvl6pPr>
            <a:lvl7pPr marL="2057400" indent="0" algn="l" rtl="0">
              <a:buNone/>
              <a:defRPr sz="1200"/>
            </a:lvl7pPr>
            <a:lvl8pPr marL="2400300" indent="0" algn="l" rtl="0">
              <a:buNone/>
              <a:defRPr sz="1200"/>
            </a:lvl8pPr>
            <a:lvl9pPr marL="2743200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 rtlCol="0">
            <a:normAutofit/>
          </a:bodyPr>
          <a:lstStyle>
            <a:lvl1pPr algn="l" rtl="0">
              <a:defRPr sz="15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0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0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 rtlCol="0">
            <a:normAutofit/>
          </a:bodyPr>
          <a:lstStyle>
            <a:lvl1pPr algn="l" rtl="0">
              <a:defRPr sz="15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0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0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rtlCol="0" anchor="b">
            <a:normAutofit/>
          </a:bodyPr>
          <a:lstStyle>
            <a:lvl1pPr algn="l" rtl="0">
              <a:defRPr sz="255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rtlCol="0" anchor="b">
            <a:normAutofit/>
          </a:bodyPr>
          <a:lstStyle>
            <a:lvl1pPr algn="l" rtl="0">
              <a:defRPr sz="25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15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6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2017/6/20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6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6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Framework-Emulator/wiki/Tunneling-(ngrok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00100" y="3068960"/>
            <a:ext cx="7543800" cy="171103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實作</a:t>
            </a:r>
            <a:r>
              <a:rPr lang="en-US" altLang="zh-TW" sz="6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LUIS</a:t>
            </a:r>
            <a:r>
              <a:rPr lang="zh-TW" altLang="en-US" sz="6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聊天機器人</a:t>
            </a:r>
            <a:endParaRPr lang="zh-TW" altLang="en-US" sz="6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0100" y="4869160"/>
            <a:ext cx="7543800" cy="780256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2600" dirty="0" smtClean="0"/>
              <a:t>雲端運算期末專題</a:t>
            </a:r>
            <a:endParaRPr lang="en-US" altLang="zh-TW" sz="2600" dirty="0" smtClean="0"/>
          </a:p>
          <a:p>
            <a:r>
              <a:rPr lang="zh-TW" altLang="en-US" sz="2600" dirty="0" smtClean="0"/>
              <a:t>學生：</a:t>
            </a:r>
            <a:r>
              <a:rPr lang="en-US" altLang="zh-TW" sz="2600" dirty="0" smtClean="0"/>
              <a:t>0524817</a:t>
            </a:r>
            <a:r>
              <a:rPr lang="zh-TW" altLang="en-US" sz="2600" dirty="0"/>
              <a:t> 陳以浩    指導教授</a:t>
            </a:r>
            <a:r>
              <a:rPr lang="zh-TW" altLang="en-US" sz="2600" dirty="0" smtClean="0"/>
              <a:t>：黃文楨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主要工作步驟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續</a:t>
            </a:r>
            <a:r>
              <a:rPr lang="en-US" altLang="zh-TW" sz="4400" dirty="0" smtClean="0"/>
              <a:t>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>
                <a:solidFill>
                  <a:srgbClr val="FFC000"/>
                </a:solidFill>
              </a:rPr>
              <a:t>測試</a:t>
            </a:r>
            <a:r>
              <a:rPr lang="en-US" altLang="zh-TW" sz="2600" dirty="0" smtClean="0"/>
              <a:t>Bot</a:t>
            </a:r>
            <a:r>
              <a:rPr lang="zh-TW" altLang="en-US" sz="2600" dirty="0" smtClean="0"/>
              <a:t>訊息回應程式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排除程式錯誤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en-US" altLang="zh-TW" sz="2600" dirty="0" smtClean="0">
                <a:solidFill>
                  <a:srgbClr val="FFC000"/>
                </a:solidFill>
              </a:rPr>
              <a:t>Deploy</a:t>
            </a:r>
            <a:r>
              <a:rPr lang="en-US" altLang="zh-TW" sz="2600" dirty="0" smtClean="0"/>
              <a:t> to the cloud(</a:t>
            </a:r>
            <a:r>
              <a:rPr lang="zh-TW" altLang="en-US" sz="2600" dirty="0" smtClean="0"/>
              <a:t>發布程式使其成為外部公開的</a:t>
            </a:r>
            <a:r>
              <a:rPr lang="en-US" altLang="zh-TW" sz="2600" dirty="0" smtClean="0"/>
              <a:t>web service</a:t>
            </a:r>
            <a:r>
              <a:rPr lang="zh-TW" altLang="en-US" sz="2600" dirty="0" smtClean="0"/>
              <a:t>，</a:t>
            </a:r>
            <a:r>
              <a:rPr lang="zh-TW" altLang="en-US" sz="2600" dirty="0" smtClean="0">
                <a:solidFill>
                  <a:srgbClr val="FF0000"/>
                </a:solidFill>
              </a:rPr>
              <a:t>重要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en-US" altLang="zh-TW" sz="2600" dirty="0" smtClean="0">
                <a:solidFill>
                  <a:srgbClr val="FFC000"/>
                </a:solidFill>
              </a:rPr>
              <a:t>Update</a:t>
            </a:r>
            <a:r>
              <a:rPr lang="en-US" altLang="zh-TW" sz="2600" dirty="0" smtClean="0"/>
              <a:t> the bot’s registration data(on the Developer Portal</a:t>
            </a:r>
            <a:r>
              <a:rPr lang="zh-TW" altLang="en-US" sz="2600" dirty="0" smtClean="0"/>
              <a:t>，</a:t>
            </a:r>
            <a:r>
              <a:rPr lang="zh-TW" altLang="en-US" sz="2600" dirty="0" smtClean="0">
                <a:solidFill>
                  <a:srgbClr val="00B0F0"/>
                </a:solidFill>
              </a:rPr>
              <a:t>尤其是</a:t>
            </a:r>
            <a:r>
              <a:rPr lang="en-US" altLang="zh-TW" sz="2600" dirty="0">
                <a:solidFill>
                  <a:srgbClr val="00B0F0"/>
                </a:solidFill>
              </a:rPr>
              <a:t>Bot</a:t>
            </a:r>
            <a:r>
              <a:rPr lang="zh-TW" altLang="en-US" sz="2600" dirty="0">
                <a:solidFill>
                  <a:srgbClr val="00B0F0"/>
                </a:solidFill>
              </a:rPr>
              <a:t>訊息回應</a:t>
            </a:r>
            <a:r>
              <a:rPr lang="zh-TW" altLang="en-US" sz="2600" dirty="0" smtClean="0">
                <a:solidFill>
                  <a:srgbClr val="00B0F0"/>
                </a:solidFill>
              </a:rPr>
              <a:t>程式的外部網址要讓</a:t>
            </a:r>
            <a:r>
              <a:rPr lang="en-US" altLang="zh-TW" sz="2600" dirty="0" err="1" smtClean="0">
                <a:solidFill>
                  <a:srgbClr val="00B0F0"/>
                </a:solidFill>
              </a:rPr>
              <a:t>Bot</a:t>
            </a:r>
            <a:r>
              <a:rPr lang="en-US" altLang="zh-TW" sz="2600" dirty="0" smtClean="0">
                <a:solidFill>
                  <a:srgbClr val="00B0F0"/>
                </a:solidFill>
              </a:rPr>
              <a:t>  connector</a:t>
            </a:r>
            <a:r>
              <a:rPr lang="zh-TW" altLang="en-US" sz="2600" dirty="0" smtClean="0">
                <a:solidFill>
                  <a:srgbClr val="00B0F0"/>
                </a:solidFill>
              </a:rPr>
              <a:t>知道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916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zh-TW" altLang="en-US" sz="4400" dirty="0">
                <a:solidFill>
                  <a:srgbClr val="92D050"/>
                </a:solidFill>
              </a:rPr>
              <a:t>運作架構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4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運作架構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7" y="2060848"/>
            <a:ext cx="8094225" cy="3024336"/>
          </a:xfrm>
        </p:spPr>
      </p:pic>
      <p:sp>
        <p:nvSpPr>
          <p:cNvPr id="5" name="雲朵形 4"/>
          <p:cNvSpPr/>
          <p:nvPr/>
        </p:nvSpPr>
        <p:spPr>
          <a:xfrm>
            <a:off x="2915816" y="5276971"/>
            <a:ext cx="1911582" cy="133214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Bot</a:t>
            </a:r>
          </a:p>
          <a:p>
            <a:pPr algn="ctr"/>
            <a:r>
              <a:rPr lang="zh-TW" altLang="en-US" sz="2000" dirty="0"/>
              <a:t>程式</a:t>
            </a:r>
          </a:p>
        </p:txBody>
      </p:sp>
      <p:sp>
        <p:nvSpPr>
          <p:cNvPr id="7" name="矩形 6"/>
          <p:cNvSpPr/>
          <p:nvPr/>
        </p:nvSpPr>
        <p:spPr>
          <a:xfrm>
            <a:off x="5076056" y="5402985"/>
            <a:ext cx="1944216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Bot Framework</a:t>
            </a:r>
          </a:p>
          <a:p>
            <a:pPr algn="ctr"/>
            <a:r>
              <a:rPr lang="en-US" altLang="zh-TW" sz="2000" dirty="0" smtClean="0"/>
              <a:t>Portal</a:t>
            </a:r>
            <a:endParaRPr lang="zh-TW" altLang="en-US" sz="2000" dirty="0"/>
          </a:p>
        </p:txBody>
      </p:sp>
      <p:cxnSp>
        <p:nvCxnSpPr>
          <p:cNvPr id="9" name="直線接點 8"/>
          <p:cNvCxnSpPr>
            <a:endCxn id="5" idx="2"/>
          </p:cNvCxnSpPr>
          <p:nvPr/>
        </p:nvCxnSpPr>
        <p:spPr>
          <a:xfrm flipH="1">
            <a:off x="2921745" y="3933056"/>
            <a:ext cx="786159" cy="2009989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228184" y="4005064"/>
            <a:ext cx="792088" cy="13979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657225"/>
            <a:ext cx="79629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LUIS-inten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54132"/>
            <a:ext cx="9144000" cy="554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9" y="0"/>
            <a:ext cx="8246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031"/>
            <a:ext cx="9144000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0" y="0"/>
            <a:ext cx="883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心得分享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Framework</a:t>
            </a:r>
            <a:r>
              <a:rPr lang="zh-TW" altLang="en-US" sz="2600" dirty="0" smtClean="0"/>
              <a:t>架構運作下，</a:t>
            </a:r>
            <a:r>
              <a:rPr lang="en-US" altLang="zh-TW" sz="2600" dirty="0" smtClean="0">
                <a:solidFill>
                  <a:schemeClr val="accent1">
                    <a:lumMod val="75000"/>
                  </a:schemeClr>
                </a:solidFill>
              </a:rPr>
              <a:t>LUIS</a:t>
            </a:r>
            <a:r>
              <a:rPr lang="zh-TW" altLang="en-US" sz="2600" dirty="0" smtClean="0">
                <a:solidFill>
                  <a:srgbClr val="00B0F0"/>
                </a:solidFill>
              </a:rPr>
              <a:t>是主角？</a:t>
            </a:r>
            <a:endParaRPr lang="en-US" altLang="zh-TW" sz="2600" dirty="0" smtClean="0">
              <a:solidFill>
                <a:srgbClr val="00B0F0"/>
              </a:solidFill>
            </a:endParaRPr>
          </a:p>
          <a:p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Framework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Portal</a:t>
            </a:r>
            <a:r>
              <a:rPr lang="zh-TW" altLang="en-US" sz="2600" dirty="0" smtClean="0"/>
              <a:t>與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網站上均出現</a:t>
            </a:r>
            <a:r>
              <a:rPr lang="en-US" altLang="zh-TW" sz="2600" dirty="0" smtClean="0">
                <a:solidFill>
                  <a:srgbClr val="FFC000"/>
                </a:solidFill>
              </a:rPr>
              <a:t>endpoint</a:t>
            </a:r>
            <a:r>
              <a:rPr lang="zh-TW" altLang="en-US" sz="2600" dirty="0" smtClean="0"/>
              <a:t>字眼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兩者都</a:t>
            </a:r>
            <a:r>
              <a:rPr lang="zh-TW" altLang="en-US" sz="2600" dirty="0" smtClean="0"/>
              <a:t>是網址，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揭露</a:t>
            </a:r>
            <a:r>
              <a:rPr lang="en-US" altLang="zh-TW" sz="2600" dirty="0" err="1" smtClean="0"/>
              <a:t>url</a:t>
            </a:r>
            <a:r>
              <a:rPr lang="zh-TW" altLang="en-US" sz="2600" dirty="0" smtClean="0"/>
              <a:t>，</a:t>
            </a:r>
            <a:r>
              <a:rPr lang="en-US" altLang="zh-TW" sz="2600" dirty="0" smtClean="0"/>
              <a:t> Portal</a:t>
            </a:r>
            <a:r>
              <a:rPr lang="zh-TW" altLang="en-US" sz="2600" dirty="0" smtClean="0"/>
              <a:t>則要求使用者提供</a:t>
            </a:r>
            <a:r>
              <a:rPr lang="en-US" altLang="zh-TW" sz="2600" dirty="0" err="1" smtClean="0"/>
              <a:t>url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，兩者的關係是？</a:t>
            </a:r>
            <a:endParaRPr lang="en-US" altLang="zh-TW" sz="2600" dirty="0" smtClean="0"/>
          </a:p>
          <a:p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emulator</a:t>
            </a:r>
            <a:r>
              <a:rPr lang="zh-TW" altLang="en-US" sz="2600" dirty="0" smtClean="0"/>
              <a:t>於</a:t>
            </a:r>
            <a:r>
              <a:rPr lang="en-US" altLang="zh-TW" sz="2600" dirty="0" err="1" smtClean="0"/>
              <a:t>localhost</a:t>
            </a:r>
            <a:r>
              <a:rPr lang="zh-TW" altLang="en-US" sz="2600" dirty="0" smtClean="0"/>
              <a:t>測試時均</a:t>
            </a:r>
            <a:r>
              <a:rPr lang="en-US" altLang="zh-TW" sz="2600" dirty="0" smtClean="0"/>
              <a:t>ok</a:t>
            </a:r>
            <a:r>
              <a:rPr lang="zh-TW" altLang="en-US" sz="2600" dirty="0" smtClean="0"/>
              <a:t>，但程式發布並</a:t>
            </a:r>
            <a:r>
              <a:rPr lang="zh-TW" altLang="en-US" sz="2600" dirty="0" smtClean="0"/>
              <a:t>部署外網後</a:t>
            </a:r>
            <a:r>
              <a:rPr lang="zh-TW" altLang="en-US" sz="2600" dirty="0" smtClean="0"/>
              <a:t>訊息不通，這正常嗎？</a:t>
            </a:r>
            <a:endParaRPr lang="en-US" altLang="zh-TW" sz="2600" dirty="0" smtClean="0"/>
          </a:p>
          <a:p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emulator</a:t>
            </a:r>
            <a:r>
              <a:rPr lang="zh-TW" altLang="en-US" sz="2600" dirty="0" smtClean="0"/>
              <a:t>測試的主體是誰？</a:t>
            </a:r>
            <a:r>
              <a:rPr lang="en-US" altLang="zh-TW" sz="2600" dirty="0" smtClean="0">
                <a:solidFill>
                  <a:schemeClr val="accent1">
                    <a:lumMod val="75000"/>
                  </a:schemeClr>
                </a:solidFill>
              </a:rPr>
              <a:t>LUIS</a:t>
            </a:r>
            <a:r>
              <a:rPr lang="zh-TW" altLang="en-US" sz="2600" dirty="0" smtClean="0"/>
              <a:t>、</a:t>
            </a:r>
            <a:r>
              <a:rPr lang="en-US" altLang="zh-TW" sz="2600" dirty="0" err="1" smtClean="0">
                <a:solidFill>
                  <a:srgbClr val="00B0F0"/>
                </a:solidFill>
              </a:rPr>
              <a:t>Bot</a:t>
            </a:r>
            <a:r>
              <a:rPr lang="en-US" altLang="zh-TW" sz="2600" dirty="0" smtClean="0">
                <a:solidFill>
                  <a:srgbClr val="00B0F0"/>
                </a:solidFill>
              </a:rPr>
              <a:t>  connector</a:t>
            </a:r>
            <a:r>
              <a:rPr lang="zh-TW" altLang="en-US" sz="2600" dirty="0" smtClean="0"/>
              <a:t>、</a:t>
            </a:r>
            <a:r>
              <a:rPr lang="zh-TW" altLang="en-US" sz="2600" dirty="0" smtClean="0">
                <a:solidFill>
                  <a:srgbClr val="FF0000"/>
                </a:solidFill>
              </a:rPr>
              <a:t>撰寫的程式</a:t>
            </a:r>
            <a:r>
              <a:rPr lang="zh-TW" altLang="en-US" sz="2600" dirty="0" smtClean="0"/>
              <a:t>？</a:t>
            </a:r>
            <a:endParaRPr lang="en-US" altLang="zh-TW" sz="2600" dirty="0" smtClean="0"/>
          </a:p>
        </p:txBody>
      </p:sp>
    </p:spTree>
    <p:extLst>
      <p:ext uri="{BB962C8B-B14F-4D97-AF65-F5344CB8AC3E}">
        <p14:creationId xmlns:p14="http://schemas.microsoft.com/office/powerpoint/2010/main" val="26417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心得分享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續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>
                <a:solidFill>
                  <a:srgbClr val="FFC000"/>
                </a:solidFill>
              </a:rPr>
              <a:t>充分閱讀官方</a:t>
            </a:r>
            <a:r>
              <a:rPr lang="zh-TW" altLang="en-US" sz="2600" dirty="0" smtClean="0">
                <a:solidFill>
                  <a:srgbClr val="FFC000"/>
                </a:solidFill>
              </a:rPr>
              <a:t>文章</a:t>
            </a:r>
            <a:r>
              <a:rPr lang="en-US" altLang="zh-TW" sz="2600" dirty="0" smtClean="0"/>
              <a:t>doc</a:t>
            </a:r>
            <a:r>
              <a:rPr lang="zh-TW" altLang="en-US" sz="2600" dirty="0" smtClean="0"/>
              <a:t>有助於</a:t>
            </a:r>
            <a:r>
              <a:rPr lang="zh-TW" altLang="en-US" sz="2600" dirty="0" smtClean="0"/>
              <a:t>了解</a:t>
            </a:r>
            <a:r>
              <a:rPr lang="en-US" altLang="zh-TW" sz="2600" dirty="0" err="1" smtClean="0"/>
              <a:t>ChatBot</a:t>
            </a:r>
            <a:r>
              <a:rPr lang="zh-TW" altLang="en-US" sz="2600" dirty="0" smtClean="0"/>
              <a:t>整體運作，障礙排除將會更容易。</a:t>
            </a:r>
            <a:endParaRPr lang="en-US" altLang="zh-TW" sz="2600" dirty="0" smtClean="0"/>
          </a:p>
          <a:p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Framework</a:t>
            </a:r>
            <a:r>
              <a:rPr lang="zh-TW" altLang="en-US" sz="2600" dirty="0" smtClean="0"/>
              <a:t>網站上</a:t>
            </a:r>
            <a:endParaRPr lang="en-US" altLang="zh-TW" sz="2600" dirty="0" smtClean="0"/>
          </a:p>
          <a:p>
            <a:pPr lvl="1"/>
            <a:r>
              <a:rPr lang="en-US" altLang="zh-TW" sz="2450" dirty="0" smtClean="0"/>
              <a:t>Web Chat</a:t>
            </a:r>
            <a:r>
              <a:rPr lang="zh-TW" altLang="en-US" sz="2450" dirty="0" smtClean="0"/>
              <a:t>與</a:t>
            </a:r>
            <a:r>
              <a:rPr lang="en-US" altLang="zh-TW" sz="2450" dirty="0" smtClean="0"/>
              <a:t>Skype</a:t>
            </a:r>
            <a:r>
              <a:rPr lang="zh-TW" altLang="en-US" sz="2450" dirty="0" smtClean="0"/>
              <a:t>等</a:t>
            </a:r>
            <a:r>
              <a:rPr lang="en-US" altLang="zh-TW" sz="2450" dirty="0" smtClean="0"/>
              <a:t>channels </a:t>
            </a:r>
            <a:r>
              <a:rPr lang="en-US" altLang="zh-TW" sz="2450" dirty="0" smtClean="0"/>
              <a:t>Edit</a:t>
            </a:r>
            <a:r>
              <a:rPr lang="zh-TW" altLang="en-US" sz="2450" dirty="0" smtClean="0"/>
              <a:t>中，</a:t>
            </a:r>
            <a:r>
              <a:rPr lang="zh-TW" altLang="en-US" sz="2450" dirty="0" smtClean="0">
                <a:solidFill>
                  <a:srgbClr val="FF0000"/>
                </a:solidFill>
              </a:rPr>
              <a:t>都必須填入</a:t>
            </a:r>
            <a:r>
              <a:rPr lang="en-US" altLang="zh-TW" sz="2450" dirty="0" smtClean="0">
                <a:solidFill>
                  <a:srgbClr val="FF0000"/>
                </a:solidFill>
              </a:rPr>
              <a:t>Bot</a:t>
            </a:r>
            <a:r>
              <a:rPr lang="zh-TW" altLang="en-US" sz="2450" dirty="0">
                <a:solidFill>
                  <a:srgbClr val="FF0000"/>
                </a:solidFill>
              </a:rPr>
              <a:t>程式部署後</a:t>
            </a:r>
            <a:r>
              <a:rPr lang="zh-TW" altLang="en-US" sz="2450" dirty="0" smtClean="0">
                <a:solidFill>
                  <a:srgbClr val="FF0000"/>
                </a:solidFill>
              </a:rPr>
              <a:t>的外部網址</a:t>
            </a:r>
            <a:r>
              <a:rPr lang="zh-TW" altLang="en-US" sz="2450" dirty="0" smtClean="0"/>
              <a:t>。</a:t>
            </a:r>
            <a:endParaRPr lang="en-US" altLang="zh-TW" sz="2450" dirty="0" smtClean="0"/>
          </a:p>
          <a:p>
            <a:pPr lvl="1"/>
            <a:r>
              <a:rPr lang="en-US" altLang="zh-TW" sz="2450" dirty="0" smtClean="0"/>
              <a:t>Skype</a:t>
            </a:r>
            <a:r>
              <a:rPr lang="zh-TW" altLang="en-US" sz="2450" dirty="0" smtClean="0"/>
              <a:t> </a:t>
            </a:r>
            <a:r>
              <a:rPr lang="en-US" altLang="zh-TW" sz="2450" dirty="0" smtClean="0"/>
              <a:t>Bot</a:t>
            </a:r>
            <a:r>
              <a:rPr lang="zh-TW" altLang="en-US" sz="2450" dirty="0" smtClean="0"/>
              <a:t>連結網址位於</a:t>
            </a:r>
            <a:r>
              <a:rPr lang="en-US" altLang="zh-TW" sz="2450" dirty="0">
                <a:solidFill>
                  <a:srgbClr val="00B0F0"/>
                </a:solidFill>
              </a:rPr>
              <a:t>[</a:t>
            </a:r>
            <a:r>
              <a:rPr lang="en-US" altLang="zh-TW" sz="1800" dirty="0">
                <a:solidFill>
                  <a:srgbClr val="00B0F0"/>
                </a:solidFill>
              </a:rPr>
              <a:t>Get bot embed </a:t>
            </a:r>
            <a:r>
              <a:rPr lang="en-US" altLang="zh-TW" sz="1800" dirty="0" smtClean="0">
                <a:solidFill>
                  <a:srgbClr val="00B0F0"/>
                </a:solidFill>
              </a:rPr>
              <a:t>codes</a:t>
            </a:r>
            <a:r>
              <a:rPr lang="en-US" altLang="zh-TW" sz="2450" dirty="0" smtClean="0">
                <a:solidFill>
                  <a:srgbClr val="00B0F0"/>
                </a:solidFill>
              </a:rPr>
              <a:t>]</a:t>
            </a:r>
            <a:r>
              <a:rPr lang="zh-TW" altLang="en-US" sz="2450" dirty="0" smtClean="0"/>
              <a:t>超連結點開的子畫面之中。</a:t>
            </a:r>
            <a:endParaRPr lang="en-US" altLang="zh-TW" sz="2450" dirty="0" smtClean="0"/>
          </a:p>
          <a:p>
            <a:r>
              <a:rPr lang="en-US" altLang="zh-TW" sz="2600" dirty="0"/>
              <a:t>Bot</a:t>
            </a:r>
            <a:r>
              <a:rPr lang="zh-TW" altLang="en-US" sz="2600" dirty="0"/>
              <a:t>程式</a:t>
            </a:r>
            <a:r>
              <a:rPr lang="zh-TW" altLang="en-US" sz="2600" dirty="0" smtClean="0"/>
              <a:t>部署於外部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遠端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後，使用</a:t>
            </a:r>
            <a:r>
              <a:rPr lang="en-US" altLang="zh-TW" sz="2600" dirty="0" smtClean="0"/>
              <a:t>emulator</a:t>
            </a:r>
            <a:r>
              <a:rPr lang="zh-TW" altLang="en-US" sz="2600" dirty="0" smtClean="0"/>
              <a:t>測試</a:t>
            </a:r>
            <a:r>
              <a:rPr lang="en-US" altLang="zh-TW" sz="2600" dirty="0" smtClean="0"/>
              <a:t>Bot</a:t>
            </a:r>
            <a:r>
              <a:rPr lang="zh-TW" altLang="en-US" sz="2600" dirty="0" smtClean="0"/>
              <a:t>功能</a:t>
            </a:r>
            <a:r>
              <a:rPr lang="zh-TW" altLang="en-US" sz="2600" dirty="0" smtClean="0">
                <a:solidFill>
                  <a:srgbClr val="FFC000"/>
                </a:solidFill>
              </a:rPr>
              <a:t>必須搭配</a:t>
            </a:r>
            <a:r>
              <a:rPr lang="en-US" altLang="zh-TW" sz="2600" dirty="0" err="1" smtClean="0">
                <a:hlinkClick r:id="rId2"/>
              </a:rPr>
              <a:t>ngrok</a:t>
            </a:r>
            <a:r>
              <a:rPr lang="zh-TW" altLang="en-US" sz="2600" dirty="0" smtClean="0"/>
              <a:t>，否則訊息將無法繞過防火牆或</a:t>
            </a:r>
            <a:r>
              <a:rPr lang="en-US" altLang="zh-TW" sz="2600" dirty="0" smtClean="0"/>
              <a:t>NAT</a:t>
            </a:r>
            <a:r>
              <a:rPr lang="zh-TW" altLang="en-US" sz="2600" dirty="0" smtClean="0"/>
              <a:t>分享器，會產生錯誤。</a:t>
            </a:r>
            <a:endParaRPr lang="en-US" altLang="zh-TW" sz="2600" dirty="0" smtClean="0"/>
          </a:p>
        </p:txBody>
      </p:sp>
    </p:spTree>
    <p:extLst>
      <p:ext uri="{BB962C8B-B14F-4D97-AF65-F5344CB8AC3E}">
        <p14:creationId xmlns:p14="http://schemas.microsoft.com/office/powerpoint/2010/main" val="26417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altLang="en-US" sz="4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微軟</a:t>
            </a:r>
            <a:r>
              <a:rPr lang="en-US" altLang="zh-TW" sz="4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LUIS</a:t>
            </a:r>
            <a:r>
              <a:rPr lang="zh-TW" altLang="en-US" sz="4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認知服務</a:t>
            </a:r>
            <a:endParaRPr lang="zh-TW" altLang="en-US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600" dirty="0" smtClean="0"/>
              <a:t>微軟雲端服務的一環</a:t>
            </a:r>
            <a:endParaRPr lang="zh-TW" altLang="en-US" sz="2600" dirty="0"/>
          </a:p>
          <a:p>
            <a:pPr rtl="0"/>
            <a:r>
              <a:rPr lang="zh-TW" altLang="en-US" sz="2600" dirty="0" smtClean="0"/>
              <a:t>認知服務的其中一種</a:t>
            </a:r>
            <a:endParaRPr lang="en-US" altLang="zh-TW" sz="2600" dirty="0" smtClean="0"/>
          </a:p>
          <a:p>
            <a:r>
              <a:rPr lang="zh-TW" altLang="en-US" sz="2600" dirty="0" smtClean="0"/>
              <a:t>全名：</a:t>
            </a:r>
            <a:r>
              <a:rPr lang="en-US" altLang="zh-TW" sz="2400" dirty="0"/>
              <a:t>Language Understanding Intelligent </a:t>
            </a:r>
            <a:r>
              <a:rPr lang="en-US" altLang="zh-TW" sz="2400" dirty="0" smtClean="0"/>
              <a:t>Service</a:t>
            </a:r>
          </a:p>
          <a:p>
            <a:r>
              <a:rPr lang="zh-TW" altLang="en-US" sz="2600" dirty="0" smtClean="0"/>
              <a:t>支援多種自然語言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不限英文</a:t>
            </a:r>
            <a:r>
              <a:rPr lang="en-US" altLang="zh-TW" sz="2600" dirty="0" smtClean="0"/>
              <a:t>)</a:t>
            </a:r>
          </a:p>
          <a:p>
            <a:r>
              <a:rPr lang="en-US" altLang="zh-TW" sz="2600" dirty="0" smtClean="0"/>
              <a:t>LUIS</a:t>
            </a:r>
            <a:r>
              <a:rPr lang="zh-TW" altLang="en-US" sz="2600" dirty="0"/>
              <a:t>以關鍵實體</a:t>
            </a:r>
            <a:r>
              <a:rPr lang="en-US" altLang="zh-TW" sz="2600" dirty="0"/>
              <a:t>key entities</a:t>
            </a:r>
            <a:r>
              <a:rPr lang="zh-TW" altLang="en-US" sz="2600" dirty="0" smtClean="0"/>
              <a:t>透過深度學習，將自然語言拆解出意圖</a:t>
            </a:r>
            <a:r>
              <a:rPr lang="en-US" altLang="zh-TW" sz="2600" dirty="0" smtClean="0"/>
              <a:t>intents</a:t>
            </a:r>
            <a:r>
              <a:rPr lang="zh-TW" altLang="en-US" sz="2600" dirty="0" smtClean="0"/>
              <a:t>，藉此程式設計人員可設計出相對於意圖的回應</a:t>
            </a:r>
            <a:endParaRPr lang="en-US" altLang="zh-TW" sz="2600" dirty="0" smtClean="0"/>
          </a:p>
          <a:p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Get bot embed cod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96702"/>
            <a:ext cx="9144000" cy="34645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31640" y="5445224"/>
            <a:ext cx="672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https://join.skype.com/bot/71cecb3c-13fe-46e0-a2b7-79d22512ab89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1"/>
            <a:ext cx="9144000" cy="5072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結論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600" dirty="0" smtClean="0"/>
              <a:t>本學期配當</a:t>
            </a:r>
            <a:r>
              <a:rPr lang="en-US" altLang="zh-TW" sz="2600" dirty="0" smtClean="0"/>
              <a:t>3</a:t>
            </a:r>
            <a:r>
              <a:rPr lang="zh-TW" altLang="en-US" sz="2600" dirty="0" smtClean="0"/>
              <a:t>小時的外師課程介紹</a:t>
            </a:r>
            <a:r>
              <a:rPr lang="en-US" altLang="zh-TW" sz="2600" dirty="0" err="1" smtClean="0"/>
              <a:t>ChatBot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，但若以認識</a:t>
            </a:r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Framework+LUIS</a:t>
            </a:r>
            <a:r>
              <a:rPr lang="zh-TW" altLang="en-US" sz="2600" dirty="0" smtClean="0"/>
              <a:t>而言，時數略顯不足。</a:t>
            </a:r>
            <a:endParaRPr lang="en-US" altLang="zh-TW" sz="2600" dirty="0" smtClean="0"/>
          </a:p>
          <a:p>
            <a:r>
              <a:rPr lang="zh-TW" altLang="en-US" sz="2600" dirty="0" smtClean="0"/>
              <a:t>微軟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是個不錯的服務，只是目前布建</a:t>
            </a:r>
            <a:r>
              <a:rPr lang="en-US" altLang="zh-TW" sz="2600" dirty="0" err="1" smtClean="0"/>
              <a:t>ChatBot</a:t>
            </a:r>
            <a:r>
              <a:rPr lang="zh-TW" altLang="en-US" sz="2600" dirty="0" smtClean="0"/>
              <a:t>的過程仍稍嫌繁瑣，需要</a:t>
            </a:r>
            <a:r>
              <a:rPr lang="en-US" altLang="zh-TW" sz="2600" dirty="0" smtClean="0"/>
              <a:t>debug</a:t>
            </a:r>
            <a:r>
              <a:rPr lang="zh-TW" altLang="en-US" sz="2600" dirty="0" smtClean="0"/>
              <a:t>的步驟依舊不少；而</a:t>
            </a:r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Framework</a:t>
            </a:r>
            <a:r>
              <a:rPr lang="zh-TW" altLang="en-US" sz="2600" dirty="0" smtClean="0"/>
              <a:t>應該會持續演進與改版。</a:t>
            </a:r>
            <a:endParaRPr lang="en-US" altLang="zh-TW" sz="2600" dirty="0" smtClean="0"/>
          </a:p>
          <a:p>
            <a:r>
              <a:rPr lang="zh-TW" altLang="en-US" sz="2600" dirty="0"/>
              <a:t>在</a:t>
            </a:r>
            <a:r>
              <a:rPr lang="zh-TW" altLang="en-US" sz="2600" dirty="0" smtClean="0"/>
              <a:t>可以預見的未來，聊天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對話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機器人將越來越普及，各行各業的基礎客服人員將會被逐步取代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客服人員整體數量會減少，並轉往更複雜、更高端的核心領域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，工作機會會轉移到維護營運</a:t>
            </a:r>
            <a:r>
              <a:rPr lang="en-US" altLang="zh-TW" sz="2600" dirty="0" err="1" smtClean="0"/>
              <a:t>ChatBot</a:t>
            </a:r>
            <a:r>
              <a:rPr lang="zh-TW" altLang="en-US" sz="2600" dirty="0" smtClean="0"/>
              <a:t>的業務人員與技術人員這些新興需求，故</a:t>
            </a:r>
            <a:r>
              <a:rPr lang="en-US" altLang="zh-TW" sz="2600" dirty="0" err="1" smtClean="0"/>
              <a:t>ChatBot</a:t>
            </a:r>
            <a:r>
              <a:rPr lang="zh-TW" altLang="en-US" sz="2600" dirty="0" smtClean="0"/>
              <a:t>應該是值得深入學習的領域。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643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/>
              <a:t>LUIS Key concepts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/>
              <a:t>Utterance</a:t>
            </a:r>
            <a:r>
              <a:rPr lang="zh-TW" altLang="en-US" sz="2600" dirty="0" smtClean="0"/>
              <a:t>：句子或句子的片段，用來訓練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辨識關鍵實體</a:t>
            </a:r>
            <a:r>
              <a:rPr lang="en-US" altLang="zh-TW" sz="2600" dirty="0" smtClean="0"/>
              <a:t>entities</a:t>
            </a:r>
            <a:r>
              <a:rPr lang="zh-TW" altLang="en-US" sz="2600" dirty="0" smtClean="0"/>
              <a:t>，以識別使用者表達的意圖</a:t>
            </a:r>
            <a:r>
              <a:rPr lang="en-US" altLang="zh-TW" sz="2600" dirty="0" smtClean="0"/>
              <a:t>intents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en-US" altLang="zh-TW" sz="2600" dirty="0" smtClean="0"/>
              <a:t>Intents</a:t>
            </a:r>
            <a:r>
              <a:rPr lang="zh-TW" altLang="en-US" sz="2600" dirty="0" smtClean="0"/>
              <a:t>：意圖比較像是句子中的動詞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可以理解成人類的某個行為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，它代表使用者的輸入，意欲達成一種目的。</a:t>
            </a:r>
            <a:endParaRPr lang="en-US" altLang="zh-TW" sz="2600" dirty="0" smtClean="0"/>
          </a:p>
          <a:p>
            <a:r>
              <a:rPr lang="en-US" altLang="zh-TW" sz="2600" dirty="0" smtClean="0"/>
              <a:t>Entities</a:t>
            </a:r>
            <a:r>
              <a:rPr lang="zh-TW" altLang="en-US" sz="2600" dirty="0" smtClean="0"/>
              <a:t>：實體比較像是現實世界中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抽象化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的物件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名詞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，對應使用者的意圖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行為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556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自然語言的黏稠性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耦合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2600" dirty="0" smtClean="0"/>
              <a:t>語言的</a:t>
            </a:r>
            <a:r>
              <a:rPr lang="zh-TW" altLang="en-US" sz="2600" dirty="0" smtClean="0"/>
              <a:t>黏稠性不利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正確識別意圖：</a:t>
            </a:r>
            <a:endParaRPr lang="en-US" altLang="zh-TW" sz="2600" dirty="0" smtClean="0"/>
          </a:p>
          <a:p>
            <a:r>
              <a:rPr lang="zh-TW" altLang="en-US" sz="2600" dirty="0" smtClean="0"/>
              <a:t>句子不完整：精簡用法、特殊用法，或者不合乎文法結構。</a:t>
            </a:r>
            <a:endParaRPr lang="en-US" altLang="zh-TW" sz="2600" dirty="0" smtClean="0"/>
          </a:p>
          <a:p>
            <a:r>
              <a:rPr lang="zh-TW" altLang="en-US" sz="2600" dirty="0" smtClean="0"/>
              <a:t>意圖的曖昧：雙關用語或多關用語，一個句子對應</a:t>
            </a:r>
            <a:r>
              <a:rPr lang="en-US" altLang="zh-TW" sz="2600" dirty="0" smtClean="0"/>
              <a:t>2</a:t>
            </a:r>
            <a:r>
              <a:rPr lang="zh-TW" altLang="en-US" sz="2600" dirty="0" smtClean="0"/>
              <a:t>種以上的意圖。</a:t>
            </a:r>
            <a:endParaRPr lang="en-US" altLang="zh-TW" sz="2600" dirty="0" smtClean="0"/>
          </a:p>
          <a:p>
            <a:r>
              <a:rPr lang="zh-TW" altLang="en-US" sz="2600" dirty="0" smtClean="0"/>
              <a:t>實體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名詞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的</a:t>
            </a:r>
            <a:r>
              <a:rPr lang="zh-TW" altLang="en-US" sz="2600" dirty="0" smtClean="0"/>
              <a:t>多元：實體是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識別意圖的關鍵</a:t>
            </a:r>
            <a:r>
              <a:rPr lang="zh-TW" altLang="en-US" sz="2600" dirty="0"/>
              <a:t>，名詞實體</a:t>
            </a:r>
            <a:r>
              <a:rPr lang="zh-TW" altLang="en-US" sz="2600" dirty="0" smtClean="0"/>
              <a:t>一對多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意圖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也會導致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學習障礙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辨識正確</a:t>
            </a:r>
            <a:r>
              <a:rPr lang="zh-TW" altLang="en-US" sz="2600" dirty="0" smtClean="0"/>
              <a:t>率下降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672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改善語言黏稠性的方法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/>
              <a:t>改進或增強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這類人工智慧的演算法或演算過程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增加具</a:t>
            </a:r>
            <a:r>
              <a:rPr lang="zh-TW" altLang="en-US" sz="2600" dirty="0" smtClean="0"/>
              <a:t>參考</a:t>
            </a:r>
            <a:r>
              <a:rPr lang="zh-TW" altLang="en-US" sz="2600" dirty="0"/>
              <a:t>的輸入資料</a:t>
            </a:r>
            <a:r>
              <a:rPr lang="zh-TW" altLang="en-US" sz="2600" dirty="0" smtClean="0"/>
              <a:t>選項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，使其更加適應人類語言的黏稠性。</a:t>
            </a:r>
            <a:endParaRPr lang="en-US" altLang="zh-TW" sz="2600" dirty="0" smtClean="0"/>
          </a:p>
          <a:p>
            <a:r>
              <a:rPr lang="zh-TW" altLang="en-US" sz="2600" dirty="0" smtClean="0"/>
              <a:t>持續調整句子的歸納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意圖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，以及句子內的標籤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對映實體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，盡可能達成</a:t>
            </a:r>
            <a:r>
              <a:rPr lang="en-US" altLang="zh-TW" sz="2600" dirty="0" smtClean="0"/>
              <a:t>1(</a:t>
            </a:r>
            <a:r>
              <a:rPr lang="zh-TW" altLang="en-US" sz="2600" dirty="0" smtClean="0"/>
              <a:t>標籤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對</a:t>
            </a:r>
            <a:r>
              <a:rPr lang="en-US" altLang="zh-TW" sz="2600" dirty="0" smtClean="0"/>
              <a:t>1(</a:t>
            </a:r>
            <a:r>
              <a:rPr lang="zh-TW" altLang="en-US" sz="2600" dirty="0" smtClean="0"/>
              <a:t>實體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的映射，提高辨識意圖的正確率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不過如此可能</a:t>
            </a:r>
            <a:r>
              <a:rPr lang="zh-TW" altLang="en-US" sz="2600" dirty="0" smtClean="0"/>
              <a:t>得犧牲</a:t>
            </a:r>
            <a:r>
              <a:rPr lang="en-US" altLang="zh-TW" sz="2600" dirty="0" err="1" smtClean="0"/>
              <a:t>ChatBot</a:t>
            </a:r>
            <a:r>
              <a:rPr lang="zh-TW" altLang="en-US" sz="2600" dirty="0" smtClean="0"/>
              <a:t>的泛用程度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793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本專題</a:t>
            </a:r>
            <a:r>
              <a:rPr lang="zh-TW" altLang="en-US" sz="4400" dirty="0" smtClean="0"/>
              <a:t>範疇與目標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/>
              <a:t>本專題範疇：以</a:t>
            </a:r>
            <a:r>
              <a:rPr lang="zh-TW" altLang="en-US" sz="2600" dirty="0" smtClean="0"/>
              <a:t>屏東縣中老津貼</a:t>
            </a:r>
            <a:r>
              <a:rPr lang="en-US" altLang="zh-TW" sz="2600" dirty="0" smtClean="0"/>
              <a:t>Q&amp;A</a:t>
            </a:r>
            <a:r>
              <a:rPr lang="zh-TW" altLang="en-US" sz="2600" dirty="0" smtClean="0"/>
              <a:t>作為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辨識標的，首先粗略的設定幾類問題意圖，再把實際問題與實體</a:t>
            </a:r>
            <a:r>
              <a:rPr lang="en-US" altLang="zh-TW" sz="2600" dirty="0" smtClean="0"/>
              <a:t>key-in</a:t>
            </a:r>
            <a:r>
              <a:rPr lang="zh-TW" altLang="en-US" sz="2600" dirty="0" smtClean="0"/>
              <a:t>，最後訓練並發布。</a:t>
            </a:r>
            <a:endParaRPr lang="en-US" altLang="zh-TW" sz="2600" dirty="0" smtClean="0"/>
          </a:p>
          <a:p>
            <a:r>
              <a:rPr lang="zh-TW" altLang="en-US" sz="2600" dirty="0" smtClean="0"/>
              <a:t>本專題</a:t>
            </a:r>
            <a:r>
              <a:rPr lang="zh-TW" altLang="en-US" sz="2600" dirty="0" smtClean="0"/>
              <a:t>的目標是要</a:t>
            </a:r>
            <a:r>
              <a:rPr lang="en-US" altLang="zh-TW" sz="2600" dirty="0" smtClean="0">
                <a:solidFill>
                  <a:schemeClr val="accent1">
                    <a:lumMod val="75000"/>
                  </a:schemeClr>
                </a:solidFill>
              </a:rPr>
              <a:t>LUIS</a:t>
            </a:r>
            <a:r>
              <a:rPr lang="zh-TW" altLang="en-US" sz="2600" dirty="0" smtClean="0"/>
              <a:t>、</a:t>
            </a:r>
            <a:r>
              <a:rPr lang="en-US" altLang="zh-TW" sz="2600" dirty="0" err="1" smtClean="0">
                <a:solidFill>
                  <a:srgbClr val="00B0F0"/>
                </a:solidFill>
              </a:rPr>
              <a:t>Bot</a:t>
            </a:r>
            <a:r>
              <a:rPr lang="en-US" altLang="zh-TW" sz="2600" dirty="0" smtClean="0">
                <a:solidFill>
                  <a:srgbClr val="00B0F0"/>
                </a:solidFill>
              </a:rPr>
              <a:t> Framework</a:t>
            </a:r>
            <a:r>
              <a:rPr lang="zh-TW" altLang="en-US" sz="2600" dirty="0" smtClean="0"/>
              <a:t>以及</a:t>
            </a:r>
            <a:r>
              <a:rPr lang="en-US" altLang="zh-TW" sz="2600" dirty="0" smtClean="0">
                <a:solidFill>
                  <a:srgbClr val="FFC000"/>
                </a:solidFill>
              </a:rPr>
              <a:t>C#</a:t>
            </a:r>
            <a:r>
              <a:rPr lang="zh-TW" altLang="en-US" sz="2600" dirty="0" smtClean="0">
                <a:solidFill>
                  <a:srgbClr val="FFC000"/>
                </a:solidFill>
              </a:rPr>
              <a:t>程式</a:t>
            </a:r>
            <a:r>
              <a:rPr lang="en-US" altLang="zh-TW" sz="2600" dirty="0" smtClean="0">
                <a:solidFill>
                  <a:srgbClr val="FFC000"/>
                </a:solidFill>
              </a:rPr>
              <a:t>(</a:t>
            </a:r>
            <a:r>
              <a:rPr lang="en-US" altLang="zh-TW" sz="2600" dirty="0" err="1" smtClean="0">
                <a:solidFill>
                  <a:srgbClr val="FFC000"/>
                </a:solidFill>
              </a:rPr>
              <a:t>Bot</a:t>
            </a:r>
            <a:r>
              <a:rPr lang="zh-TW" altLang="en-US" sz="2600" dirty="0" smtClean="0">
                <a:solidFill>
                  <a:srgbClr val="FFC000"/>
                </a:solidFill>
              </a:rPr>
              <a:t>訊息回應程式</a:t>
            </a:r>
            <a:r>
              <a:rPr lang="en-US" altLang="zh-TW" sz="2600" dirty="0" smtClean="0">
                <a:solidFill>
                  <a:srgbClr val="FFC000"/>
                </a:solidFill>
              </a:rPr>
              <a:t>)</a:t>
            </a:r>
            <a:r>
              <a:rPr lang="zh-TW" altLang="en-US" sz="2600" dirty="0" smtClean="0"/>
              <a:t>三者能實際完成連結的實作</a:t>
            </a:r>
            <a:r>
              <a:rPr lang="zh-TW" altLang="en-US" sz="2600" dirty="0" smtClean="0"/>
              <a:t>，讓訊息</a:t>
            </a:r>
            <a:r>
              <a:rPr lang="zh-TW" altLang="en-US" sz="2600" dirty="0" smtClean="0"/>
              <a:t>在彼此之間可以拋傳，所以在聚焦程度與時間分配上會</a:t>
            </a:r>
            <a:r>
              <a:rPr lang="zh-TW" altLang="en-US" sz="2600" dirty="0" smtClean="0"/>
              <a:t>力求三者的平衡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/>
              <a:t>主要</a:t>
            </a:r>
            <a:r>
              <a:rPr lang="zh-TW" altLang="en-US" sz="4400" dirty="0" smtClean="0"/>
              <a:t>工作步驟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>
                <a:solidFill>
                  <a:srgbClr val="FFC000"/>
                </a:solidFill>
              </a:rPr>
              <a:t>布建開發環境</a:t>
            </a:r>
            <a:r>
              <a:rPr lang="en-US" altLang="zh-TW" sz="2600" dirty="0" smtClean="0"/>
              <a:t>(VS2017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+</a:t>
            </a:r>
            <a:r>
              <a:rPr lang="zh-TW" altLang="en-US" sz="2600" dirty="0" smtClean="0"/>
              <a:t> </a:t>
            </a:r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Application template +</a:t>
            </a:r>
            <a:r>
              <a:rPr lang="zh-TW" altLang="en-US" sz="2600" dirty="0" smtClean="0"/>
              <a:t> </a:t>
            </a:r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Framework Emulator)</a:t>
            </a:r>
            <a:r>
              <a:rPr lang="zh-TW" altLang="en-US" sz="2600" dirty="0" smtClean="0"/>
              <a:t>，確認該環境可以通過</a:t>
            </a:r>
            <a:r>
              <a:rPr lang="en-US" altLang="zh-TW" sz="2400" dirty="0" err="1" smtClean="0"/>
              <a:t>Bot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Application</a:t>
            </a:r>
            <a:r>
              <a:rPr lang="en-US" altLang="zh-TW" sz="2400" dirty="0" err="1" smtClean="0">
                <a:solidFill>
                  <a:srgbClr val="00B0F0"/>
                </a:solidFill>
                <a:sym typeface="Wingdings 3"/>
              </a:rPr>
              <a:t></a:t>
            </a:r>
            <a:r>
              <a:rPr lang="en-US" altLang="zh-TW" sz="2400" dirty="0" err="1" smtClean="0"/>
              <a:t>Emulator</a:t>
            </a:r>
            <a:r>
              <a:rPr lang="zh-TW" altLang="en-US" sz="2600" dirty="0" smtClean="0"/>
              <a:t>訊息往返測試。</a:t>
            </a:r>
            <a:endParaRPr lang="en-US" altLang="zh-TW" sz="2600" dirty="0" smtClean="0"/>
          </a:p>
          <a:p>
            <a:r>
              <a:rPr lang="zh-TW" altLang="en-US" sz="2600" dirty="0" smtClean="0">
                <a:solidFill>
                  <a:srgbClr val="FFC000"/>
                </a:solidFill>
              </a:rPr>
              <a:t>規劃</a:t>
            </a:r>
            <a:r>
              <a:rPr lang="en-US" altLang="zh-TW" sz="2600" dirty="0" smtClean="0">
                <a:solidFill>
                  <a:srgbClr val="FFC000"/>
                </a:solidFill>
              </a:rPr>
              <a:t>LUIS</a:t>
            </a:r>
            <a:r>
              <a:rPr lang="zh-TW" altLang="en-US" sz="2600" dirty="0" smtClean="0">
                <a:solidFill>
                  <a:srgbClr val="FFC000"/>
                </a:solidFill>
              </a:rPr>
              <a:t> </a:t>
            </a:r>
            <a:r>
              <a:rPr lang="en-US" altLang="zh-TW" sz="2600" dirty="0" smtClean="0">
                <a:solidFill>
                  <a:srgbClr val="FFC000"/>
                </a:solidFill>
              </a:rPr>
              <a:t>app</a:t>
            </a:r>
            <a:r>
              <a:rPr lang="zh-TW" altLang="en-US" sz="2600" dirty="0" smtClean="0"/>
              <a:t>，準備大綱或綱要敘述想要完成的意圖</a:t>
            </a:r>
            <a:r>
              <a:rPr lang="en-US" altLang="zh-TW" sz="2600" dirty="0" smtClean="0">
                <a:solidFill>
                  <a:srgbClr val="00B0F0"/>
                </a:solidFill>
                <a:sym typeface="Wingdings 3"/>
              </a:rPr>
              <a:t></a:t>
            </a:r>
            <a:r>
              <a:rPr lang="zh-TW" altLang="en-US" sz="2600" dirty="0" smtClean="0">
                <a:sym typeface="Wingdings 3"/>
              </a:rPr>
              <a:t>實體對映</a:t>
            </a:r>
            <a:r>
              <a:rPr lang="en-US" altLang="zh-TW" sz="2600" dirty="0" smtClean="0">
                <a:sym typeface="Wingdings 3"/>
              </a:rPr>
              <a:t>(</a:t>
            </a:r>
            <a:r>
              <a:rPr lang="zh-TW" altLang="en-US" sz="2600" dirty="0" smtClean="0">
                <a:sym typeface="Wingdings 3"/>
              </a:rPr>
              <a:t>過程會誕生某些</a:t>
            </a:r>
            <a:r>
              <a:rPr lang="en-US" altLang="zh-TW" sz="2600" dirty="0" smtClean="0">
                <a:sym typeface="Wingdings 3"/>
              </a:rPr>
              <a:t>”</a:t>
            </a:r>
            <a:r>
              <a:rPr lang="zh-TW" altLang="en-US" sz="2600" dirty="0" smtClean="0">
                <a:sym typeface="Wingdings 3"/>
              </a:rPr>
              <a:t>詞</a:t>
            </a:r>
            <a:r>
              <a:rPr lang="en-US" altLang="zh-TW" sz="2600" dirty="0" smtClean="0">
                <a:sym typeface="Wingdings 3"/>
              </a:rPr>
              <a:t>”</a:t>
            </a:r>
            <a:r>
              <a:rPr lang="zh-TW" altLang="en-US" sz="2600" dirty="0" smtClean="0">
                <a:sym typeface="Wingdings 3"/>
              </a:rPr>
              <a:t>或</a:t>
            </a:r>
            <a:r>
              <a:rPr lang="en-US" altLang="zh-TW" sz="2600" dirty="0" smtClean="0">
                <a:sym typeface="Wingdings 3"/>
              </a:rPr>
              <a:t>”</a:t>
            </a:r>
            <a:r>
              <a:rPr lang="zh-TW" altLang="en-US" sz="2600" dirty="0" smtClean="0">
                <a:sym typeface="Wingdings 3"/>
              </a:rPr>
              <a:t>句</a:t>
            </a:r>
            <a:r>
              <a:rPr lang="en-US" altLang="zh-TW" sz="2600" dirty="0" smtClean="0">
                <a:sym typeface="Wingdings 3"/>
              </a:rPr>
              <a:t>”</a:t>
            </a:r>
            <a:r>
              <a:rPr lang="zh-TW" altLang="en-US" sz="2600" dirty="0" smtClean="0">
                <a:sym typeface="Wingdings 3"/>
              </a:rPr>
              <a:t>，請紀錄下來當成</a:t>
            </a:r>
            <a:r>
              <a:rPr lang="en-US" altLang="zh-TW" sz="2600" dirty="0" smtClean="0">
                <a:sym typeface="Wingdings 3"/>
              </a:rPr>
              <a:t>Utterance</a:t>
            </a:r>
            <a:r>
              <a:rPr lang="zh-TW" altLang="en-US" sz="2600" dirty="0" smtClean="0">
                <a:sym typeface="Wingdings 3"/>
              </a:rPr>
              <a:t>或</a:t>
            </a:r>
            <a:r>
              <a:rPr lang="en-US" altLang="zh-TW" sz="2600" dirty="0"/>
              <a:t>Entities</a:t>
            </a:r>
            <a:r>
              <a:rPr lang="en-US" altLang="zh-TW" sz="2600" dirty="0" smtClean="0">
                <a:sym typeface="Wingdings 3"/>
              </a:rPr>
              <a:t>)</a:t>
            </a:r>
            <a:r>
              <a:rPr lang="zh-TW" altLang="en-US" sz="2600" dirty="0" smtClean="0">
                <a:sym typeface="Wingdings 3"/>
              </a:rPr>
              <a:t>，確立此</a:t>
            </a:r>
            <a:r>
              <a:rPr lang="en-US" altLang="zh-TW" sz="2600" dirty="0" smtClean="0">
                <a:sym typeface="Wingdings 3"/>
              </a:rPr>
              <a:t>app</a:t>
            </a:r>
            <a:r>
              <a:rPr lang="zh-TW" altLang="en-US" sz="2600" dirty="0" smtClean="0">
                <a:sym typeface="Wingdings 3"/>
              </a:rPr>
              <a:t>的目的與工作範疇。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252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主要工作步驟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續</a:t>
            </a:r>
            <a:r>
              <a:rPr lang="en-US" altLang="zh-TW" sz="4400" dirty="0" smtClean="0"/>
              <a:t>1)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>
                <a:solidFill>
                  <a:srgbClr val="FFC000"/>
                </a:solidFill>
              </a:rPr>
              <a:t>建立</a:t>
            </a:r>
            <a:r>
              <a:rPr lang="en-US" altLang="zh-TW" sz="2600" dirty="0" smtClean="0">
                <a:solidFill>
                  <a:srgbClr val="FFC000"/>
                </a:solidFill>
              </a:rPr>
              <a:t>LUIS</a:t>
            </a:r>
            <a:r>
              <a:rPr lang="zh-TW" altLang="en-US" sz="2600" dirty="0" smtClean="0">
                <a:solidFill>
                  <a:srgbClr val="FFC000"/>
                </a:solidFill>
              </a:rPr>
              <a:t> </a:t>
            </a:r>
            <a:r>
              <a:rPr lang="en-US" altLang="zh-TW" sz="2600" dirty="0" smtClean="0">
                <a:solidFill>
                  <a:srgbClr val="FFC000"/>
                </a:solidFill>
              </a:rPr>
              <a:t>app</a:t>
            </a:r>
            <a:r>
              <a:rPr lang="zh-TW" altLang="en-US" sz="2600" dirty="0" smtClean="0"/>
              <a:t>，包括建立</a:t>
            </a:r>
            <a:r>
              <a:rPr lang="en-US" altLang="zh-TW" sz="2600" dirty="0" smtClean="0"/>
              <a:t>Entities </a:t>
            </a:r>
            <a:r>
              <a:rPr lang="zh-TW" altLang="en-US" sz="2600" dirty="0" smtClean="0"/>
              <a:t>、建立</a:t>
            </a:r>
            <a:r>
              <a:rPr lang="en-US" altLang="zh-TW" sz="2600" dirty="0" smtClean="0"/>
              <a:t>Intents </a:t>
            </a:r>
            <a:r>
              <a:rPr lang="zh-TW" altLang="en-US" sz="2600" dirty="0" smtClean="0"/>
              <a:t>、建立</a:t>
            </a:r>
            <a:r>
              <a:rPr lang="en-US" altLang="zh-TW" sz="2600" dirty="0" smtClean="0"/>
              <a:t>Utterance(</a:t>
            </a:r>
            <a:r>
              <a:rPr lang="zh-TW" altLang="en-US" sz="2600" dirty="0" smtClean="0"/>
              <a:t>必要工作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lvl="1"/>
            <a:r>
              <a:rPr lang="zh-TW" altLang="en-US" sz="2600" dirty="0" smtClean="0"/>
              <a:t>使用</a:t>
            </a:r>
            <a:r>
              <a:rPr lang="en-US" altLang="zh-TW" sz="2600" dirty="0" smtClean="0"/>
              <a:t>features</a:t>
            </a:r>
            <a:r>
              <a:rPr lang="zh-TW" altLang="en-US" sz="2600" dirty="0" smtClean="0"/>
              <a:t>，包括</a:t>
            </a:r>
            <a:r>
              <a:rPr lang="en-US" altLang="zh-TW" sz="2600" dirty="0" smtClean="0"/>
              <a:t>Phrase list(</a:t>
            </a:r>
            <a:r>
              <a:rPr lang="zh-TW" altLang="en-US" sz="2600" dirty="0" smtClean="0"/>
              <a:t>短語超集合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及</a:t>
            </a:r>
            <a:r>
              <a:rPr lang="en-US" altLang="zh-TW" sz="2600" dirty="0" smtClean="0"/>
              <a:t>Pattern features(</a:t>
            </a:r>
            <a:r>
              <a:rPr lang="zh-TW" altLang="en-US" sz="2600" dirty="0" smtClean="0"/>
              <a:t>正規表示式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，增進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的表現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選項工作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lvl="1"/>
            <a:r>
              <a:rPr lang="zh-TW" altLang="en-US" sz="2600" dirty="0" smtClean="0"/>
              <a:t>訓練及測試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必要工作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lvl="1"/>
            <a:r>
              <a:rPr lang="zh-TW" altLang="en-US" sz="2600" dirty="0"/>
              <a:t>動態</a:t>
            </a:r>
            <a:r>
              <a:rPr lang="zh-TW" altLang="en-US" sz="2600" dirty="0" smtClean="0"/>
              <a:t>學習再標籤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選項工作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zh-TW" altLang="en-US" sz="2600" dirty="0" smtClean="0">
                <a:solidFill>
                  <a:srgbClr val="FFC000"/>
                </a:solidFill>
              </a:rPr>
              <a:t>發布</a:t>
            </a:r>
            <a:r>
              <a:rPr lang="en-US" altLang="zh-TW" sz="2600" dirty="0" smtClean="0">
                <a:solidFill>
                  <a:srgbClr val="FFC000"/>
                </a:solidFill>
              </a:rPr>
              <a:t>LUIS</a:t>
            </a:r>
            <a:r>
              <a:rPr lang="zh-TW" altLang="en-US" sz="2600" dirty="0" smtClean="0">
                <a:solidFill>
                  <a:srgbClr val="FFC000"/>
                </a:solidFill>
              </a:rPr>
              <a:t> </a:t>
            </a:r>
            <a:r>
              <a:rPr lang="en-US" altLang="zh-TW" sz="2600" dirty="0" smtClean="0">
                <a:solidFill>
                  <a:srgbClr val="FFC000"/>
                </a:solidFill>
              </a:rPr>
              <a:t>app</a:t>
            </a:r>
            <a:r>
              <a:rPr lang="zh-TW" altLang="en-US" sz="2600" dirty="0" smtClean="0"/>
              <a:t>，取得</a:t>
            </a:r>
            <a:r>
              <a:rPr lang="en-US" altLang="zh-TW" sz="2600" dirty="0" smtClean="0"/>
              <a:t>endpoint URL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88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主要工作步驟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續</a:t>
            </a:r>
            <a:r>
              <a:rPr lang="en-US" altLang="zh-TW" sz="4400" dirty="0" smtClean="0"/>
              <a:t>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>
                <a:solidFill>
                  <a:srgbClr val="FFC000"/>
                </a:solidFill>
              </a:rPr>
              <a:t>Register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a</a:t>
            </a:r>
            <a:r>
              <a:rPr lang="zh-TW" altLang="en-US" sz="2600" dirty="0" smtClean="0"/>
              <a:t> </a:t>
            </a:r>
            <a:r>
              <a:rPr lang="en-US" altLang="zh-TW" sz="2600" dirty="0" err="1" smtClean="0"/>
              <a:t>Bot</a:t>
            </a:r>
            <a:r>
              <a:rPr lang="en-US" altLang="zh-TW" sz="2600" dirty="0" smtClean="0"/>
              <a:t> app(on the Developer Portal)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zh-TW" altLang="en-US" sz="2600" dirty="0" smtClean="0"/>
              <a:t>取得</a:t>
            </a:r>
            <a:r>
              <a:rPr lang="en-US" altLang="zh-TW" sz="2600" dirty="0" smtClean="0">
                <a:solidFill>
                  <a:srgbClr val="00B0F0"/>
                </a:solidFill>
              </a:rPr>
              <a:t>app ID </a:t>
            </a:r>
            <a:r>
              <a:rPr lang="en-US" altLang="zh-TW" sz="2600" dirty="0" smtClean="0"/>
              <a:t>and </a:t>
            </a:r>
            <a:r>
              <a:rPr lang="en-US" altLang="zh-TW" sz="2600" dirty="0" smtClean="0">
                <a:solidFill>
                  <a:srgbClr val="00B0F0"/>
                </a:solidFill>
              </a:rPr>
              <a:t>PASSWORD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兩者</a:t>
            </a:r>
            <a:r>
              <a:rPr lang="en-US" altLang="zh-TW" sz="2600" dirty="0" smtClean="0"/>
              <a:t>value</a:t>
            </a:r>
            <a:r>
              <a:rPr lang="zh-TW" altLang="en-US" sz="2600" dirty="0" smtClean="0"/>
              <a:t>須填入程式中</a:t>
            </a:r>
            <a:r>
              <a:rPr lang="en-US" altLang="zh-TW" sz="2600" dirty="0" smtClean="0"/>
              <a:t>web</a:t>
            </a:r>
            <a:r>
              <a:rPr lang="zh-TW" altLang="en-US" sz="2600" dirty="0" smtClean="0"/>
              <a:t>設定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en-US" altLang="zh-TW" sz="2600" dirty="0" smtClean="0"/>
              <a:t>Connect to channels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zh-TW" altLang="en-US" sz="2600" dirty="0" smtClean="0">
                <a:solidFill>
                  <a:srgbClr val="FF0000"/>
                </a:solidFill>
              </a:rPr>
              <a:t>撰寫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Bot</a:t>
            </a:r>
            <a:r>
              <a:rPr lang="zh-TW" altLang="en-US" sz="2600" dirty="0" smtClean="0">
                <a:solidFill>
                  <a:srgbClr val="FF0000"/>
                </a:solidFill>
              </a:rPr>
              <a:t>訊息回應程式</a:t>
            </a:r>
            <a:r>
              <a:rPr lang="en-US" altLang="zh-TW" sz="2600" dirty="0" smtClean="0"/>
              <a:t>(</a:t>
            </a:r>
            <a:r>
              <a:rPr lang="zh-TW" altLang="en-US" sz="2600" dirty="0" smtClean="0">
                <a:solidFill>
                  <a:srgbClr val="FFC000"/>
                </a:solidFill>
              </a:rPr>
              <a:t>重要任務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，使用者發送的詢問訊息會先經由</a:t>
            </a:r>
            <a:r>
              <a:rPr lang="en-US" altLang="zh-TW" sz="2600" dirty="0" smtClean="0"/>
              <a:t>LUIS</a:t>
            </a:r>
            <a:r>
              <a:rPr lang="zh-TW" altLang="en-US" sz="2600" dirty="0" smtClean="0"/>
              <a:t>辨識出主要意圖後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依據分類機率高低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，傳送意圖給此回應程式，程式須做出後續回應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回覆訊息或者再轉送給其他</a:t>
            </a:r>
            <a:r>
              <a:rPr lang="en-US" altLang="zh-TW" sz="2600" dirty="0" smtClean="0"/>
              <a:t>API</a:t>
            </a:r>
            <a:r>
              <a:rPr lang="zh-TW" altLang="en-US" sz="2600" dirty="0" smtClean="0"/>
              <a:t>處理後一併回覆處理結果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829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chComputer">
    <a:dk1>
      <a:srgbClr val="000000"/>
    </a:dk1>
    <a:lt1>
      <a:sysClr val="window" lastClr="FFFFFF"/>
    </a:lt1>
    <a:dk2>
      <a:srgbClr val="4D4D4D"/>
    </a:dk2>
    <a:lt2>
      <a:srgbClr val="DDDDDD"/>
    </a:lt2>
    <a:accent1>
      <a:srgbClr val="92D050"/>
    </a:accent1>
    <a:accent2>
      <a:srgbClr val="F7C331"/>
    </a:accent2>
    <a:accent3>
      <a:srgbClr val="47B8C7"/>
    </a:accent3>
    <a:accent4>
      <a:srgbClr val="B074BA"/>
    </a:accent4>
    <a:accent5>
      <a:srgbClr val="F34D47"/>
    </a:accent5>
    <a:accent6>
      <a:srgbClr val="FA8F30"/>
    </a:accent6>
    <a:hlink>
      <a:srgbClr val="47B8C7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www.w3.org/XML/1998/namespace"/>
    <ds:schemaRef ds:uri="http://purl.org/dc/elements/1.1/"/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1092</Words>
  <Application>Microsoft Office PowerPoint</Application>
  <PresentationFormat>如螢幕大小 (4:3)</PresentationFormat>
  <Paragraphs>64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Microsoft JhengHei UI</vt:lpstr>
      <vt:lpstr>微軟正黑體</vt:lpstr>
      <vt:lpstr>Arial</vt:lpstr>
      <vt:lpstr>Candara</vt:lpstr>
      <vt:lpstr>Wingdings 3</vt:lpstr>
      <vt:lpstr>高科技電腦 16x9</vt:lpstr>
      <vt:lpstr>實作LUIS聊天機器人</vt:lpstr>
      <vt:lpstr>微軟LUIS認知服務</vt:lpstr>
      <vt:lpstr>LUIS Key concepts</vt:lpstr>
      <vt:lpstr>自然語言的黏稠性(耦合)</vt:lpstr>
      <vt:lpstr>改善語言黏稠性的方法</vt:lpstr>
      <vt:lpstr>本專題範疇與目標</vt:lpstr>
      <vt:lpstr>主要工作步驟</vt:lpstr>
      <vt:lpstr>主要工作步驟(續1)</vt:lpstr>
      <vt:lpstr>主要工作步驟(續2)</vt:lpstr>
      <vt:lpstr>主要工作步驟(續3)</vt:lpstr>
      <vt:lpstr>運作架構</vt:lpstr>
      <vt:lpstr>運作架構</vt:lpstr>
      <vt:lpstr>PowerPoint 簡報</vt:lpstr>
      <vt:lpstr>PowerPoint 簡報</vt:lpstr>
      <vt:lpstr>PowerPoint 簡報</vt:lpstr>
      <vt:lpstr>PowerPoint 簡報</vt:lpstr>
      <vt:lpstr>PowerPoint 簡報</vt:lpstr>
      <vt:lpstr>心得分享</vt:lpstr>
      <vt:lpstr>心得分享(續)</vt:lpstr>
      <vt:lpstr>PowerPoint 簡報</vt:lpstr>
      <vt:lpstr>PowerPoint 簡報</vt:lpstr>
      <vt:lpstr>結論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2017-06-18T17:31:15Z</dcterms:created>
  <dcterms:modified xsi:type="dcterms:W3CDTF">2017-06-20T13:22:23Z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