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5124113" cy="21388388"/>
  <p:notesSz cx="6797675" cy="9926638"/>
  <p:defaultTextStyle>
    <a:defPPr>
      <a:defRPr lang="it-IT"/>
    </a:defPPr>
    <a:lvl1pPr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042988" indent="-585788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085975" indent="-1171575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128963" indent="-1757363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171950" indent="-2343150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9"/>
  </p:normalViewPr>
  <p:slideViewPr>
    <p:cSldViewPr snapToGrid="0" snapToObjects="1">
      <p:cViewPr>
        <p:scale>
          <a:sx n="85" d="100"/>
          <a:sy n="85" d="100"/>
        </p:scale>
        <p:origin x="-936" y="144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9829C0-D380-D147-94A9-3C01584D1347}" type="datetime1">
              <a:rPr lang="it-CH"/>
              <a:pPr>
                <a:defRPr/>
              </a:pPr>
              <a:t>31.08.17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40C7CA-3C6B-0E47-B020-AC1E0F0BD217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485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611160-6B51-7A4C-99EC-C0A69C3CF090}" type="datetime1">
              <a:rPr lang="it-CH"/>
              <a:pPr>
                <a:defRPr/>
              </a:pPr>
              <a:t>31.08.17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noProof="0" smtClean="0"/>
              <a:t>Fare clic per modificare gli stili del testo dello schema</a:t>
            </a:r>
          </a:p>
          <a:p>
            <a:pPr lvl="1"/>
            <a:r>
              <a:rPr lang="fr-CH" noProof="0" smtClean="0"/>
              <a:t>Secondo livello</a:t>
            </a:r>
          </a:p>
          <a:p>
            <a:pPr lvl="2"/>
            <a:r>
              <a:rPr lang="fr-CH" noProof="0" smtClean="0"/>
              <a:t>Terzo livello</a:t>
            </a:r>
          </a:p>
          <a:p>
            <a:pPr lvl="3"/>
            <a:r>
              <a:rPr lang="fr-CH" noProof="0" smtClean="0"/>
              <a:t>Quarto livello</a:t>
            </a:r>
          </a:p>
          <a:p>
            <a:pPr lvl="4"/>
            <a:r>
              <a:rPr lang="fr-CH" noProof="0" smtClean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CC040A-4527-9448-A428-1963B452A727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5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42988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2085975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3128963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4171950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521535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5842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01494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44563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1 17"/>
          <p:cNvCxnSpPr/>
          <p:nvPr/>
        </p:nvCxnSpPr>
        <p:spPr>
          <a:xfrm>
            <a:off x="715963" y="4705350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>
            <a:off x="715963" y="6069013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Segnaposto testo 12"/>
          <p:cNvSpPr>
            <a:spLocks noGrp="1"/>
          </p:cNvSpPr>
          <p:nvPr>
            <p:ph type="body" sz="quarter" idx="32" hasCustomPrompt="1"/>
          </p:nvPr>
        </p:nvSpPr>
        <p:spPr>
          <a:xfrm>
            <a:off x="716584" y="5094128"/>
            <a:ext cx="309099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70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716580" y="4795752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71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4228232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74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4228232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79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716580" y="6159396"/>
            <a:ext cx="3096619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80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228232" y="6159396"/>
            <a:ext cx="3096622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734254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734251" y="6164998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16581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5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4228232" y="6463373"/>
            <a:ext cx="309662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6" name="Segnaposto testo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251526" y="6463373"/>
            <a:ext cx="312170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9" name="Segnaposto testo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251524" y="6159398"/>
            <a:ext cx="3121707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dirty="0" smtClean="0"/>
              <a:t>Fare clic per inserire testo (suddiviso in tre colonne)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34049" y="1948864"/>
            <a:ext cx="13608468" cy="2267224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ct val="100000"/>
              </a:lnSpc>
              <a:defRPr sz="4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it-IT" dirty="0"/>
          </a:p>
        </p:txBody>
      </p:sp>
      <p:sp>
        <p:nvSpPr>
          <p:cNvPr id="34" name="Segnaposto testo 12"/>
          <p:cNvSpPr>
            <a:spLocks noGrp="1"/>
          </p:cNvSpPr>
          <p:nvPr>
            <p:ph type="body" sz="quarter" idx="55" hasCustomPrompt="1"/>
          </p:nvPr>
        </p:nvSpPr>
        <p:spPr>
          <a:xfrm>
            <a:off x="7734254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35" name="Segnaposto testo 12"/>
          <p:cNvSpPr>
            <a:spLocks noGrp="1"/>
          </p:cNvSpPr>
          <p:nvPr>
            <p:ph type="body" sz="quarter" idx="56" hasCustomPrompt="1"/>
          </p:nvPr>
        </p:nvSpPr>
        <p:spPr>
          <a:xfrm>
            <a:off x="7734254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pic>
        <p:nvPicPr>
          <p:cNvPr id="30" name="Immagine 9" descr="Modulo_SUPSI_DTI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68300"/>
            <a:ext cx="40751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egnaposto testo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251526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33" name="Segnaposto testo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251526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</p:spTree>
    <p:extLst>
      <p:ext uri="{BB962C8B-B14F-4D97-AF65-F5344CB8AC3E}">
        <p14:creationId xmlns:p14="http://schemas.microsoft.com/office/powerpoint/2010/main" val="17599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Testo e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smtClean="0"/>
              <a:t>Fare clic per inserire testo (suddiviso in tre colonne)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8375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6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ftr="0" dt="0"/>
  <p:txStyles>
    <p:titleStyle>
      <a:lvl1pPr algn="ctr" defTabSz="1041400" rtl="0" eaLnBrk="1" fontAlgn="base" hangingPunct="1">
        <a:spcBef>
          <a:spcPct val="0"/>
        </a:spcBef>
        <a:spcAft>
          <a:spcPct val="0"/>
        </a:spcAft>
        <a:defRPr sz="99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104290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208580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312871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417161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781050" indent="-78105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1693863" indent="-650875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2pPr>
      <a:lvl3pPr marL="2606675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3pPr>
      <a:lvl4pPr marL="3649663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4pPr>
      <a:lvl5pPr marL="4692650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5pPr>
      <a:lvl6pPr marL="5735975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887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1782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468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290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580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871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161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452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7425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033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3236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egnaposto testo 1"/>
          <p:cNvSpPr>
            <a:spLocks noGrp="1"/>
          </p:cNvSpPr>
          <p:nvPr>
            <p:ph type="body" sz="quarter" idx="32"/>
          </p:nvPr>
        </p:nvSpPr>
        <p:spPr bwMode="auto">
          <a:xfrm>
            <a:off x="715963" y="5094288"/>
            <a:ext cx="309086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Lohja Rezart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0" name="Segnaposto testo 2"/>
          <p:cNvSpPr>
            <a:spLocks noGrp="1"/>
          </p:cNvSpPr>
          <p:nvPr>
            <p:ph type="body" sz="quarter" idx="33"/>
          </p:nvPr>
        </p:nvSpPr>
        <p:spPr bwMode="auto">
          <a:xfrm>
            <a:off x="71596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Studente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1" name="Segnaposto testo 3"/>
          <p:cNvSpPr>
            <a:spLocks noGrp="1"/>
          </p:cNvSpPr>
          <p:nvPr>
            <p:ph type="body" sz="quarter" idx="34"/>
          </p:nvPr>
        </p:nvSpPr>
        <p:spPr bwMode="auto">
          <a:xfrm>
            <a:off x="422751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Relatore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2" name="Segnaposto testo 4"/>
          <p:cNvSpPr>
            <a:spLocks noGrp="1"/>
          </p:cNvSpPr>
          <p:nvPr>
            <p:ph type="body" sz="quarter" idx="37"/>
          </p:nvPr>
        </p:nvSpPr>
        <p:spPr bwMode="auto">
          <a:xfrm>
            <a:off x="4227513" y="5094288"/>
            <a:ext cx="309721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Ferrari Alan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Segnaposto testo 5"/>
          <p:cNvSpPr>
            <a:spLocks noGrp="1"/>
          </p:cNvSpPr>
          <p:nvPr>
            <p:ph type="body" sz="quarter" idx="41"/>
          </p:nvPr>
        </p:nvSpPr>
        <p:spPr bwMode="auto">
          <a:xfrm>
            <a:off x="71596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Corso di laurea</a:t>
            </a:r>
          </a:p>
        </p:txBody>
      </p:sp>
      <p:sp>
        <p:nvSpPr>
          <p:cNvPr id="7174" name="Segnaposto testo 6"/>
          <p:cNvSpPr>
            <a:spLocks noGrp="1"/>
          </p:cNvSpPr>
          <p:nvPr>
            <p:ph type="body" sz="quarter" idx="42"/>
          </p:nvPr>
        </p:nvSpPr>
        <p:spPr bwMode="auto">
          <a:xfrm>
            <a:off x="422751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Modulo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5" name="Segnaposto testo 7"/>
          <p:cNvSpPr>
            <a:spLocks noGrp="1"/>
          </p:cNvSpPr>
          <p:nvPr>
            <p:ph type="body" sz="quarter" idx="48"/>
          </p:nvPr>
        </p:nvSpPr>
        <p:spPr bwMode="auto">
          <a:xfrm>
            <a:off x="7734300" y="6462713"/>
            <a:ext cx="3090863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2017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6" name="Segnaposto testo 8"/>
          <p:cNvSpPr>
            <a:spLocks noGrp="1"/>
          </p:cNvSpPr>
          <p:nvPr>
            <p:ph type="body" sz="quarter" idx="49"/>
          </p:nvPr>
        </p:nvSpPr>
        <p:spPr bwMode="auto">
          <a:xfrm>
            <a:off x="7734300" y="6164263"/>
            <a:ext cx="3097213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Anno</a:t>
            </a:r>
          </a:p>
        </p:txBody>
      </p:sp>
      <p:sp>
        <p:nvSpPr>
          <p:cNvPr id="7177" name="Segnaposto testo 9"/>
          <p:cNvSpPr>
            <a:spLocks noGrp="1"/>
          </p:cNvSpPr>
          <p:nvPr>
            <p:ph type="body" sz="quarter" idx="50"/>
          </p:nvPr>
        </p:nvSpPr>
        <p:spPr bwMode="auto">
          <a:xfrm>
            <a:off x="715963" y="6462713"/>
            <a:ext cx="309086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Ingegneria Informatica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8" name="Segnaposto testo 10"/>
          <p:cNvSpPr>
            <a:spLocks noGrp="1"/>
          </p:cNvSpPr>
          <p:nvPr>
            <p:ph type="body" sz="quarter" idx="51"/>
          </p:nvPr>
        </p:nvSpPr>
        <p:spPr bwMode="auto">
          <a:xfrm>
            <a:off x="4227513" y="6462713"/>
            <a:ext cx="309721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Progetto di diploma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9" name="Segnaposto testo 11"/>
          <p:cNvSpPr>
            <a:spLocks noGrp="1"/>
          </p:cNvSpPr>
          <p:nvPr>
            <p:ph type="body" sz="quarter" idx="52"/>
          </p:nvPr>
        </p:nvSpPr>
        <p:spPr bwMode="auto">
          <a:xfrm>
            <a:off x="11252200" y="6462713"/>
            <a:ext cx="3121025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1 Settembre 2017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80" name="Segnaposto testo 12"/>
          <p:cNvSpPr>
            <a:spLocks noGrp="1"/>
          </p:cNvSpPr>
          <p:nvPr>
            <p:ph type="body" sz="quarter" idx="53"/>
          </p:nvPr>
        </p:nvSpPr>
        <p:spPr bwMode="auto">
          <a:xfrm>
            <a:off x="11252200" y="6159500"/>
            <a:ext cx="3121025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733425" y="1949450"/>
            <a:ext cx="13609638" cy="2266950"/>
          </a:xfrm>
        </p:spPr>
        <p:txBody>
          <a:bodyPr/>
          <a:lstStyle/>
          <a:p>
            <a:pPr defTabSz="1042904">
              <a:defRPr/>
            </a:pPr>
            <a:r>
              <a:rPr lang="it-IT" dirty="0" err="1"/>
              <a:t>EasyGraph</a:t>
            </a:r>
            <a:r>
              <a:rPr lang="it-IT" dirty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600" dirty="0"/>
              <a:t> </a:t>
            </a:r>
            <a:r>
              <a:rPr lang="it-IT" sz="2600" dirty="0" err="1"/>
              <a:t>Dynamic</a:t>
            </a:r>
            <a:r>
              <a:rPr lang="it-IT" sz="2600" dirty="0"/>
              <a:t> web-</a:t>
            </a:r>
            <a:r>
              <a:rPr lang="it-IT" sz="2600" dirty="0" err="1"/>
              <a:t>based</a:t>
            </a:r>
            <a:r>
              <a:rPr lang="it-IT" sz="2600" dirty="0"/>
              <a:t> </a:t>
            </a:r>
            <a:r>
              <a:rPr lang="it-IT" sz="2600" dirty="0" err="1"/>
              <a:t>dashboard</a:t>
            </a:r>
            <a:r>
              <a:rPr lang="it-IT" sz="2600" dirty="0"/>
              <a:t> </a:t>
            </a:r>
          </a:p>
        </p:txBody>
      </p:sp>
      <p:sp>
        <p:nvSpPr>
          <p:cNvPr id="7183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77343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smtClean="0">
                <a:latin typeface="Arial" charset="0"/>
                <a:ea typeface="ＭＳ Ｐゴシック" charset="0"/>
                <a:cs typeface="ＭＳ Ｐゴシック" charset="0"/>
              </a:rPr>
              <a:t>Correlatore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84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7734300" y="5094288"/>
            <a:ext cx="3097213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Galli Vanni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715963" y="7586663"/>
            <a:ext cx="12865100" cy="7313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70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388883" y="15654363"/>
            <a:ext cx="455748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 smtClean="0"/>
              <a:t>Obiettivi</a:t>
            </a:r>
            <a:endParaRPr lang="it-CH" sz="1400" dirty="0"/>
          </a:p>
          <a:p>
            <a:r>
              <a:rPr lang="it-IT" sz="1200" dirty="0"/>
              <a:t>Con questo progetto si vuole semplificare più possibile la creazione di un grafico. </a:t>
            </a:r>
          </a:p>
          <a:p>
            <a:r>
              <a:rPr lang="it-IT" sz="1200" dirty="0" smtClean="0"/>
              <a:t>Inoltre si vuole </a:t>
            </a:r>
            <a:r>
              <a:rPr lang="it-IT" sz="1200" dirty="0"/>
              <a:t>dare la possibilità di dividere l’inserimento del grafico nella pagina html dalla logica di creazione del </a:t>
            </a:r>
            <a:r>
              <a:rPr lang="it-IT" sz="1200" dirty="0" err="1"/>
              <a:t>dataset</a:t>
            </a:r>
            <a:r>
              <a:rPr lang="it-IT" sz="1200" dirty="0"/>
              <a:t> di dati da visualizzare nel grafico. Quindi </a:t>
            </a:r>
            <a:r>
              <a:rPr lang="it-IT" sz="1200" dirty="0" smtClean="0"/>
              <a:t>bisognerà </a:t>
            </a:r>
            <a:r>
              <a:rPr lang="it-IT" sz="1200" dirty="0"/>
              <a:t>dare la possibilità di specificare solo un indirizzo di dove andare a prendere il </a:t>
            </a:r>
            <a:r>
              <a:rPr lang="it-IT" sz="1200" dirty="0" err="1"/>
              <a:t>dataset</a:t>
            </a:r>
            <a:r>
              <a:rPr lang="it-IT" sz="1200" dirty="0"/>
              <a:t> e poi la libreria si deve occupare di fare la richiesta (AJAX) e caricare i dati. Questi dati vengono quindi presi da questo indirizzo </a:t>
            </a:r>
            <a:r>
              <a:rPr lang="it-IT" sz="1200" dirty="0" smtClean="0"/>
              <a:t>il </a:t>
            </a:r>
            <a:r>
              <a:rPr lang="it-IT" sz="1200" dirty="0"/>
              <a:t>quale potrebbe anche non essere sotto il controllo di chi crea il grafico ma una semplice sorgente di dati pubblica o concessa da privati.</a:t>
            </a:r>
          </a:p>
          <a:p>
            <a:r>
              <a:rPr lang="it-IT" sz="1200" dirty="0"/>
              <a:t>Quindi il programmatore che vorrà creare un grafico dovrà specificare solo quello che vuole tramite una sola riga per creare un grafico preimpostato</a:t>
            </a:r>
            <a:r>
              <a:rPr lang="it-IT" sz="1200" dirty="0" smtClean="0"/>
              <a:t>.</a:t>
            </a:r>
            <a:endParaRPr lang="it-IT" sz="1200" dirty="0"/>
          </a:p>
          <a:p>
            <a:r>
              <a:rPr lang="it-IT" sz="1200" dirty="0"/>
              <a:t>In questa riga dovrà specificare:</a:t>
            </a:r>
          </a:p>
          <a:p>
            <a:pPr lvl="0"/>
            <a:r>
              <a:rPr lang="it-IT" sz="1200" dirty="0" smtClean="0"/>
              <a:t>- Il </a:t>
            </a:r>
            <a:r>
              <a:rPr lang="it-IT" sz="1200" dirty="0"/>
              <a:t>tipo di grafico che preferisce</a:t>
            </a:r>
          </a:p>
          <a:p>
            <a:pPr lvl="0"/>
            <a:r>
              <a:rPr lang="it-IT" sz="1200" dirty="0" smtClean="0"/>
              <a:t>- La </a:t>
            </a:r>
            <a:r>
              <a:rPr lang="it-IT" sz="1200" dirty="0"/>
              <a:t>sorgente dove si trovano i dati in formato </a:t>
            </a:r>
            <a:r>
              <a:rPr lang="it-IT" sz="1200" dirty="0" err="1"/>
              <a:t>json</a:t>
            </a:r>
            <a:endParaRPr lang="it-IT" sz="1200" dirty="0"/>
          </a:p>
          <a:p>
            <a:pPr lvl="0"/>
            <a:r>
              <a:rPr lang="it-IT" sz="1200" dirty="0" smtClean="0"/>
              <a:t>- I </a:t>
            </a:r>
            <a:r>
              <a:rPr lang="it-IT" sz="1200" dirty="0"/>
              <a:t>filtri che si vogliono applicare</a:t>
            </a:r>
          </a:p>
          <a:p>
            <a:r>
              <a:rPr lang="it-IT" sz="1200" dirty="0"/>
              <a:t>Questa libreria potrà anche essere estesa andando a creare altri tipi di grafici e altri filtri oltre a quelli già creati durante questo progetto.</a:t>
            </a:r>
          </a:p>
          <a:p>
            <a:endParaRPr lang="it-CH" sz="12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0004425" y="15684097"/>
            <a:ext cx="45574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 smtClean="0"/>
              <a:t>Conclusione</a:t>
            </a:r>
            <a:endParaRPr lang="it-IT" sz="1400" dirty="0"/>
          </a:p>
          <a:p>
            <a:r>
              <a:rPr lang="it-IT" sz="1400" dirty="0"/>
              <a:t>Con la creazione della libreria </a:t>
            </a:r>
            <a:r>
              <a:rPr lang="it-IT" sz="1400" dirty="0" err="1"/>
              <a:t>EasyGraph</a:t>
            </a:r>
            <a:r>
              <a:rPr lang="it-IT" sz="1400" dirty="0"/>
              <a:t> si è ridotto moltissimo il lavoro del programmatore che vorrà inserire un grafico nella propria pagina web.</a:t>
            </a:r>
          </a:p>
          <a:p>
            <a:r>
              <a:rPr lang="it-IT" sz="1400" dirty="0"/>
              <a:t>Si è passato da una media di una decina di righe di codice che ci volevano per inserire un grafico con le librerie </a:t>
            </a:r>
            <a:r>
              <a:rPr lang="it-IT" sz="1400" dirty="0" smtClean="0"/>
              <a:t>preesistenti a </a:t>
            </a:r>
            <a:r>
              <a:rPr lang="it-IT" sz="1400" dirty="0"/>
              <a:t>una sola riga per ogni grafico.</a:t>
            </a:r>
          </a:p>
          <a:p>
            <a:r>
              <a:rPr lang="it-IT" sz="1400" dirty="0"/>
              <a:t>Con </a:t>
            </a:r>
            <a:r>
              <a:rPr lang="it-IT" sz="1400" dirty="0" err="1"/>
              <a:t>EasyGraph</a:t>
            </a:r>
            <a:r>
              <a:rPr lang="it-IT" sz="1400" dirty="0"/>
              <a:t> è possibile creare un grafico solamente inserendo un elemento html con i parametri che indicano il tipo di grafico, indirizzo dove andare a prendere i dati e i filtri che si vogliono applicare.</a:t>
            </a:r>
          </a:p>
          <a:p>
            <a:r>
              <a:rPr lang="it-IT" sz="1400" dirty="0"/>
              <a:t>Si è implementata la possibilità di specificare semplicemente la sorgente dei dati che può essere ospitata anche in un altro sistema e questi vengono caricati tramite richiesta AJAX nel grafico o nei filtri desiderati.</a:t>
            </a:r>
          </a:p>
          <a:p>
            <a:r>
              <a:rPr lang="it-IT" sz="1400" dirty="0"/>
              <a:t>Come è stato progettato il codice, la libreria è prevista per poter essere estesa in futuro con altri tipi di grafici o altri filtri che il programmatore ne avrà bisogno. </a:t>
            </a:r>
          </a:p>
          <a:p>
            <a:endParaRPr lang="it-CH" sz="14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15963" y="15654363"/>
            <a:ext cx="45574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 smtClean="0"/>
              <a:t>Abstract</a:t>
            </a:r>
            <a:endParaRPr lang="it-CH" sz="1400" dirty="0"/>
          </a:p>
          <a:p>
            <a:r>
              <a:rPr lang="it-IT" sz="1200" dirty="0"/>
              <a:t>Con la digitalizzazione delle informazioni in tutte le aziende c’è sempre più spesso la necessità di analizzare dati e poter ricavare delle informazioni da questi dati.</a:t>
            </a:r>
          </a:p>
          <a:p>
            <a:r>
              <a:rPr lang="it-IT" sz="1200" dirty="0"/>
              <a:t>Andare ad analizzarli in formato testuale o in altri formati tecnici come il JSON,CSV o XML è molto faticoso e a volte impossibile arrivare a delle conclusioni data la mole di dati</a:t>
            </a:r>
            <a:r>
              <a:rPr lang="it-IT" sz="1200" dirty="0" smtClean="0"/>
              <a:t>.</a:t>
            </a:r>
            <a:endParaRPr lang="it-IT" sz="1200" dirty="0"/>
          </a:p>
          <a:p>
            <a:r>
              <a:rPr lang="it-IT" sz="1200" dirty="0" smtClean="0"/>
              <a:t>I </a:t>
            </a:r>
            <a:r>
              <a:rPr lang="it-IT" sz="1200" dirty="0"/>
              <a:t>grafici hanno il vantaggio di essere molto intuitivi e danno la possibilità di tirare fuori conclusioni da una mole di dati con una semplice occhiata</a:t>
            </a:r>
            <a:r>
              <a:rPr lang="it-IT" sz="1200" dirty="0" smtClean="0"/>
              <a:t>.</a:t>
            </a:r>
            <a:endParaRPr lang="it-IT" sz="1200" dirty="0"/>
          </a:p>
          <a:p>
            <a:r>
              <a:rPr lang="it-IT" sz="1200" dirty="0"/>
              <a:t>Data questa necessità i programmatori si trovano spesso con il problema di dover inserire nelle proprie applicazioni web dei </a:t>
            </a:r>
            <a:r>
              <a:rPr lang="it-IT" sz="1200" dirty="0" smtClean="0"/>
              <a:t>grafici imbattendosi </a:t>
            </a:r>
            <a:r>
              <a:rPr lang="it-IT" sz="1200" dirty="0"/>
              <a:t>in </a:t>
            </a:r>
            <a:r>
              <a:rPr lang="it-IT" sz="1200" dirty="0" smtClean="0"/>
              <a:t>eccessivo </a:t>
            </a:r>
            <a:r>
              <a:rPr lang="it-IT" sz="1200" dirty="0"/>
              <a:t>lavoro da fare per </a:t>
            </a:r>
            <a:r>
              <a:rPr lang="it-IT" sz="1200" dirty="0" smtClean="0"/>
              <a:t>inserire un </a:t>
            </a:r>
            <a:r>
              <a:rPr lang="it-IT" sz="1200" dirty="0"/>
              <a:t>semplice grafico</a:t>
            </a:r>
            <a:r>
              <a:rPr lang="it-IT" sz="1200" dirty="0" smtClean="0"/>
              <a:t>.</a:t>
            </a:r>
            <a:endParaRPr lang="it-IT" sz="1200" dirty="0"/>
          </a:p>
          <a:p>
            <a:r>
              <a:rPr lang="it-IT" sz="1200" dirty="0"/>
              <a:t>È stata creata una libreria che </a:t>
            </a:r>
            <a:r>
              <a:rPr lang="it-IT" sz="1200" dirty="0" smtClean="0"/>
              <a:t>permette </a:t>
            </a:r>
            <a:r>
              <a:rPr lang="it-IT" sz="1200" dirty="0"/>
              <a:t>di </a:t>
            </a:r>
            <a:r>
              <a:rPr lang="it-IT" sz="1200" dirty="0" smtClean="0"/>
              <a:t>aggiungere una </a:t>
            </a:r>
            <a:r>
              <a:rPr lang="it-IT" sz="1200" dirty="0"/>
              <a:t>sola riga di HTML </a:t>
            </a:r>
            <a:r>
              <a:rPr lang="it-IT" sz="1200" dirty="0" smtClean="0"/>
              <a:t>per </a:t>
            </a:r>
            <a:r>
              <a:rPr lang="it-IT" sz="1200" dirty="0"/>
              <a:t>inserire un grafico.</a:t>
            </a:r>
          </a:p>
          <a:p>
            <a:r>
              <a:rPr lang="it-IT" sz="1200" dirty="0"/>
              <a:t>Inoltre </a:t>
            </a:r>
            <a:r>
              <a:rPr lang="it-IT" sz="1200" dirty="0" smtClean="0"/>
              <a:t>si </a:t>
            </a:r>
            <a:r>
              <a:rPr lang="it-IT" sz="1200" dirty="0"/>
              <a:t>da la possibilità di specificare </a:t>
            </a:r>
            <a:r>
              <a:rPr lang="it-IT" sz="1200" dirty="0" smtClean="0"/>
              <a:t>solo la </a:t>
            </a:r>
            <a:r>
              <a:rPr lang="it-IT" sz="1200" dirty="0"/>
              <a:t>sorgente dei dati che si vogliono caricare nel grafico, così che i dati possono essere ospitati anche in un altro </a:t>
            </a:r>
            <a:r>
              <a:rPr lang="it-IT" sz="1200" dirty="0" smtClean="0"/>
              <a:t>sistema.</a:t>
            </a:r>
            <a:endParaRPr lang="it-IT" sz="1200" dirty="0"/>
          </a:p>
          <a:p>
            <a:r>
              <a:rPr lang="it-IT" sz="1200" dirty="0"/>
              <a:t>Inoltre è stato implementato in sistema di </a:t>
            </a:r>
            <a:r>
              <a:rPr lang="it-IT" sz="1200" dirty="0" smtClean="0"/>
              <a:t>filtri </a:t>
            </a:r>
            <a:r>
              <a:rPr lang="it-IT" sz="1200" dirty="0"/>
              <a:t>che si possono usare per fare un </a:t>
            </a:r>
            <a:r>
              <a:rPr lang="it-IT" sz="1200" dirty="0" err="1"/>
              <a:t>parsing</a:t>
            </a:r>
            <a:r>
              <a:rPr lang="it-IT" sz="1200" dirty="0"/>
              <a:t> dei dati prima di passarli al </a:t>
            </a:r>
            <a:r>
              <a:rPr lang="it-IT" sz="1200" dirty="0" smtClean="0"/>
              <a:t>grafico.</a:t>
            </a:r>
            <a:endParaRPr lang="it-IT" sz="1200" dirty="0"/>
          </a:p>
          <a:p>
            <a:endParaRPr lang="it-CH" sz="12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9" y="7586663"/>
            <a:ext cx="13373034" cy="76235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TI_Poster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DTI_Poster</Template>
  <TotalTime>32</TotalTime>
  <Words>573</Words>
  <Application>Microsoft Macintosh PowerPoint</Application>
  <PresentationFormat>Personalizzato</PresentationFormat>
  <Paragraphs>38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ＭＳ Ｐゴシック</vt:lpstr>
      <vt:lpstr>Times New Roman</vt:lpstr>
      <vt:lpstr>DTI_Poster</vt:lpstr>
      <vt:lpstr>EasyGraph   Dynamic web-based dashboard 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EasyGraph   Dynamic web-based dashboard </dc:title>
  <dc:creator>Rezart Lohja</dc:creator>
  <cp:lastModifiedBy>Rezart Lohja</cp:lastModifiedBy>
  <cp:revision>10</cp:revision>
  <cp:lastPrinted>2015-05-13T06:28:57Z</cp:lastPrinted>
  <dcterms:created xsi:type="dcterms:W3CDTF">2017-08-30T23:11:06Z</dcterms:created>
  <dcterms:modified xsi:type="dcterms:W3CDTF">2017-08-31T13:21:33Z</dcterms:modified>
</cp:coreProperties>
</file>