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3"/>
  </p:notesMasterIdLst>
  <p:handoutMasterIdLst>
    <p:handoutMasterId r:id="rId4"/>
  </p:handoutMasterIdLst>
  <p:sldIdLst>
    <p:sldId id="262" r:id="rId2"/>
  </p:sldIdLst>
  <p:sldSz cx="15124113" cy="21388388"/>
  <p:notesSz cx="6797675" cy="9926638"/>
  <p:defaultTextStyle>
    <a:defPPr>
      <a:defRPr lang="it-IT"/>
    </a:defPPr>
    <a:lvl1pPr algn="l" defTabSz="1042988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1042988" indent="-585788" algn="l" defTabSz="1042988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2085975" indent="-1171575" algn="l" defTabSz="1042988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3128963" indent="-1757363" algn="l" defTabSz="1042988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4171950" indent="-2343150" algn="l" defTabSz="1042988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736">
          <p15:clr>
            <a:srgbClr val="A4A3A4"/>
          </p15:clr>
        </p15:guide>
        <p15:guide id="2" pos="476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6"/>
  </p:normalViewPr>
  <p:slideViewPr>
    <p:cSldViewPr snapToGrid="0" snapToObjects="1">
      <p:cViewPr>
        <p:scale>
          <a:sx n="85" d="100"/>
          <a:sy n="85" d="100"/>
        </p:scale>
        <p:origin x="808" y="144"/>
      </p:cViewPr>
      <p:guideLst>
        <p:guide orient="horz" pos="6736"/>
        <p:guide pos="476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39829C0-D380-D147-94A9-3C01584D1347}" type="datetime1">
              <a:rPr lang="it-CH"/>
              <a:pPr>
                <a:defRPr/>
              </a:pPr>
              <a:t>31.08.17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140C7CA-3C6B-0E47-B020-AC1E0F0BD217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84851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0611160-6B51-7A4C-99EC-C0A69C3CF090}" type="datetime1">
              <a:rPr lang="it-CH"/>
              <a:pPr>
                <a:defRPr/>
              </a:pPr>
              <a:t>31.08.17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082800" y="744538"/>
            <a:ext cx="26320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H" noProof="0" smtClean="0"/>
              <a:t>Fare clic per modificare gli stili del testo dello schema</a:t>
            </a:r>
          </a:p>
          <a:p>
            <a:pPr lvl="1"/>
            <a:r>
              <a:rPr lang="fr-CH" noProof="0" smtClean="0"/>
              <a:t>Secondo livello</a:t>
            </a:r>
          </a:p>
          <a:p>
            <a:pPr lvl="2"/>
            <a:r>
              <a:rPr lang="fr-CH" noProof="0" smtClean="0"/>
              <a:t>Terzo livello</a:t>
            </a:r>
          </a:p>
          <a:p>
            <a:pPr lvl="3"/>
            <a:r>
              <a:rPr lang="fr-CH" noProof="0" smtClean="0"/>
              <a:t>Quarto livello</a:t>
            </a:r>
          </a:p>
          <a:p>
            <a:pPr lvl="4"/>
            <a:r>
              <a:rPr lang="fr-CH" noProof="0" smtClean="0"/>
              <a:t>Quinto livello</a:t>
            </a:r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7CC040A-4527-9448-A428-1963B452A727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6567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1042988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1042988" algn="l" defTabSz="1042988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2pPr>
    <a:lvl3pPr marL="2085975" algn="l" defTabSz="1042988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3pPr>
    <a:lvl4pPr marL="3128963" algn="l" defTabSz="1042988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4pPr>
    <a:lvl5pPr marL="4171950" algn="l" defTabSz="1042988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5pPr>
    <a:lvl6pPr marL="5215352" algn="l" defTabSz="104307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6258422" algn="l" defTabSz="104307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7301494" algn="l" defTabSz="104307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8344563" algn="l" defTabSz="104307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nettore 1 17"/>
          <p:cNvCxnSpPr/>
          <p:nvPr/>
        </p:nvCxnSpPr>
        <p:spPr>
          <a:xfrm>
            <a:off x="715963" y="4705350"/>
            <a:ext cx="1365726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1 18"/>
          <p:cNvCxnSpPr/>
          <p:nvPr/>
        </p:nvCxnSpPr>
        <p:spPr>
          <a:xfrm>
            <a:off x="715963" y="6069013"/>
            <a:ext cx="1365726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1 19"/>
          <p:cNvCxnSpPr/>
          <p:nvPr/>
        </p:nvCxnSpPr>
        <p:spPr>
          <a:xfrm>
            <a:off x="715963" y="15544800"/>
            <a:ext cx="13716000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5238" y="11358563"/>
            <a:ext cx="379412" cy="355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Segnaposto testo 12"/>
          <p:cNvSpPr>
            <a:spLocks noGrp="1"/>
          </p:cNvSpPr>
          <p:nvPr>
            <p:ph type="body" sz="quarter" idx="32" hasCustomPrompt="1"/>
          </p:nvPr>
        </p:nvSpPr>
        <p:spPr>
          <a:xfrm>
            <a:off x="716584" y="5094128"/>
            <a:ext cx="3090992" cy="79852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 smtClean="0"/>
              <a:t>Fare clic per inserire testo</a:t>
            </a:r>
          </a:p>
        </p:txBody>
      </p:sp>
      <p:sp>
        <p:nvSpPr>
          <p:cNvPr id="70" name="Segnaposto testo 12"/>
          <p:cNvSpPr>
            <a:spLocks noGrp="1"/>
          </p:cNvSpPr>
          <p:nvPr>
            <p:ph type="body" sz="quarter" idx="33" hasCustomPrompt="1"/>
          </p:nvPr>
        </p:nvSpPr>
        <p:spPr>
          <a:xfrm>
            <a:off x="716580" y="4795752"/>
            <a:ext cx="3096619" cy="2735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 smtClean="0"/>
              <a:t>Fare clic per inserire testo</a:t>
            </a:r>
          </a:p>
        </p:txBody>
      </p:sp>
      <p:sp>
        <p:nvSpPr>
          <p:cNvPr id="71" name="Segnaposto testo 12"/>
          <p:cNvSpPr>
            <a:spLocks noGrp="1"/>
          </p:cNvSpPr>
          <p:nvPr>
            <p:ph type="body" sz="quarter" idx="34" hasCustomPrompt="1"/>
          </p:nvPr>
        </p:nvSpPr>
        <p:spPr>
          <a:xfrm>
            <a:off x="4228232" y="4795752"/>
            <a:ext cx="3096622" cy="2735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 smtClean="0"/>
              <a:t>Fare clic per inserire testo</a:t>
            </a:r>
          </a:p>
        </p:txBody>
      </p:sp>
      <p:sp>
        <p:nvSpPr>
          <p:cNvPr id="74" name="Segnaposto testo 12"/>
          <p:cNvSpPr>
            <a:spLocks noGrp="1"/>
          </p:cNvSpPr>
          <p:nvPr>
            <p:ph type="body" sz="quarter" idx="37" hasCustomPrompt="1"/>
          </p:nvPr>
        </p:nvSpPr>
        <p:spPr>
          <a:xfrm>
            <a:off x="4228232" y="5094128"/>
            <a:ext cx="3096622" cy="79852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 smtClean="0"/>
              <a:t>Fare clic per inserire testo</a:t>
            </a:r>
          </a:p>
        </p:txBody>
      </p:sp>
      <p:sp>
        <p:nvSpPr>
          <p:cNvPr id="79" name="Segnaposto testo 12"/>
          <p:cNvSpPr>
            <a:spLocks noGrp="1"/>
          </p:cNvSpPr>
          <p:nvPr>
            <p:ph type="body" sz="quarter" idx="41" hasCustomPrompt="1"/>
          </p:nvPr>
        </p:nvSpPr>
        <p:spPr>
          <a:xfrm>
            <a:off x="716580" y="6159396"/>
            <a:ext cx="3096619" cy="2791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 smtClean="0"/>
              <a:t>Fare clic per inserire testo</a:t>
            </a:r>
          </a:p>
        </p:txBody>
      </p:sp>
      <p:sp>
        <p:nvSpPr>
          <p:cNvPr id="80" name="Segnaposto testo 12"/>
          <p:cNvSpPr>
            <a:spLocks noGrp="1"/>
          </p:cNvSpPr>
          <p:nvPr>
            <p:ph type="body" sz="quarter" idx="42" hasCustomPrompt="1"/>
          </p:nvPr>
        </p:nvSpPr>
        <p:spPr>
          <a:xfrm>
            <a:off x="4228232" y="6159396"/>
            <a:ext cx="3096622" cy="2791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 smtClean="0"/>
              <a:t>Fare clic per inserire testo</a:t>
            </a:r>
          </a:p>
        </p:txBody>
      </p:sp>
      <p:sp>
        <p:nvSpPr>
          <p:cNvPr id="22" name="Segnaposto testo 12"/>
          <p:cNvSpPr>
            <a:spLocks noGrp="1"/>
          </p:cNvSpPr>
          <p:nvPr>
            <p:ph type="body" sz="quarter" idx="48" hasCustomPrompt="1"/>
          </p:nvPr>
        </p:nvSpPr>
        <p:spPr>
          <a:xfrm>
            <a:off x="7734254" y="6463373"/>
            <a:ext cx="3090992" cy="80084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 smtClean="0"/>
              <a:t>Fare clic per inserire testo</a:t>
            </a:r>
          </a:p>
        </p:txBody>
      </p:sp>
      <p:sp>
        <p:nvSpPr>
          <p:cNvPr id="23" name="Segnaposto testo 12"/>
          <p:cNvSpPr>
            <a:spLocks noGrp="1"/>
          </p:cNvSpPr>
          <p:nvPr>
            <p:ph type="body" sz="quarter" idx="49" hasCustomPrompt="1"/>
          </p:nvPr>
        </p:nvSpPr>
        <p:spPr>
          <a:xfrm>
            <a:off x="7734251" y="6164998"/>
            <a:ext cx="3096619" cy="2735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 smtClean="0"/>
              <a:t>Fare clic per inserire testo</a:t>
            </a:r>
          </a:p>
        </p:txBody>
      </p:sp>
      <p:sp>
        <p:nvSpPr>
          <p:cNvPr id="24" name="Segnaposto testo 12"/>
          <p:cNvSpPr>
            <a:spLocks noGrp="1"/>
          </p:cNvSpPr>
          <p:nvPr>
            <p:ph type="body" sz="quarter" idx="50" hasCustomPrompt="1"/>
          </p:nvPr>
        </p:nvSpPr>
        <p:spPr>
          <a:xfrm>
            <a:off x="716581" y="6463373"/>
            <a:ext cx="3090992" cy="80084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 smtClean="0"/>
              <a:t>Fare clic per inserire testo</a:t>
            </a:r>
          </a:p>
        </p:txBody>
      </p:sp>
      <p:sp>
        <p:nvSpPr>
          <p:cNvPr id="25" name="Segnaposto testo 12"/>
          <p:cNvSpPr>
            <a:spLocks noGrp="1"/>
          </p:cNvSpPr>
          <p:nvPr>
            <p:ph type="body" sz="quarter" idx="51" hasCustomPrompt="1"/>
          </p:nvPr>
        </p:nvSpPr>
        <p:spPr>
          <a:xfrm>
            <a:off x="4228232" y="6463373"/>
            <a:ext cx="3096622" cy="80084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 smtClean="0"/>
              <a:t>Fare clic per inserire testo</a:t>
            </a:r>
          </a:p>
        </p:txBody>
      </p:sp>
      <p:sp>
        <p:nvSpPr>
          <p:cNvPr id="26" name="Segnaposto testo 12"/>
          <p:cNvSpPr>
            <a:spLocks noGrp="1"/>
          </p:cNvSpPr>
          <p:nvPr>
            <p:ph type="body" sz="quarter" idx="52" hasCustomPrompt="1"/>
          </p:nvPr>
        </p:nvSpPr>
        <p:spPr>
          <a:xfrm>
            <a:off x="11251526" y="6463373"/>
            <a:ext cx="3121702" cy="80084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 smtClean="0"/>
              <a:t>Fare clic per inserire testo</a:t>
            </a:r>
          </a:p>
        </p:txBody>
      </p:sp>
      <p:sp>
        <p:nvSpPr>
          <p:cNvPr id="29" name="Segnaposto testo 12"/>
          <p:cNvSpPr>
            <a:spLocks noGrp="1"/>
          </p:cNvSpPr>
          <p:nvPr>
            <p:ph type="body" sz="quarter" idx="53" hasCustomPrompt="1"/>
          </p:nvPr>
        </p:nvSpPr>
        <p:spPr>
          <a:xfrm>
            <a:off x="11251524" y="6159398"/>
            <a:ext cx="3121707" cy="2791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 smtClean="0"/>
              <a:t>Fare clic per inserire testo</a:t>
            </a:r>
          </a:p>
        </p:txBody>
      </p:sp>
      <p:sp>
        <p:nvSpPr>
          <p:cNvPr id="31" name="Segnaposto testo 12"/>
          <p:cNvSpPr>
            <a:spLocks noGrp="1"/>
          </p:cNvSpPr>
          <p:nvPr>
            <p:ph type="body" sz="quarter" idx="54" hasCustomPrompt="1"/>
          </p:nvPr>
        </p:nvSpPr>
        <p:spPr>
          <a:xfrm>
            <a:off x="716582" y="15646435"/>
            <a:ext cx="13714824" cy="5143466"/>
          </a:xfrm>
          <a:prstGeom prst="rect">
            <a:avLst/>
          </a:prstGeom>
        </p:spPr>
        <p:txBody>
          <a:bodyPr lIns="0" tIns="0" rIns="0" bIns="0" numCol="3" spcCol="360000"/>
          <a:lstStyle>
            <a:lvl1pPr marL="0" marR="0" indent="0" algn="l" defTabSz="104290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it-IT" sz="1400" b="0" i="0" u="none" strike="noStrike" baseline="0" smtClean="0">
                <a:latin typeface="Arial"/>
                <a:cs typeface="Arial"/>
              </a:defRPr>
            </a:lvl1pPr>
          </a:lstStyle>
          <a:p>
            <a:pPr lvl="0"/>
            <a:r>
              <a:rPr lang="fr-CH" dirty="0" smtClean="0"/>
              <a:t>Fare clic per inserire testo (suddiviso in tre colonne)</a:t>
            </a:r>
          </a:p>
        </p:txBody>
      </p:sp>
      <p:sp>
        <p:nvSpPr>
          <p:cNvPr id="10" name="Titolo 9"/>
          <p:cNvSpPr>
            <a:spLocks noGrp="1"/>
          </p:cNvSpPr>
          <p:nvPr>
            <p:ph type="title"/>
          </p:nvPr>
        </p:nvSpPr>
        <p:spPr>
          <a:xfrm>
            <a:off x="734049" y="1948864"/>
            <a:ext cx="13608468" cy="2267224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lnSpc>
                <a:spcPct val="100000"/>
              </a:lnSpc>
              <a:defRPr sz="49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 lang="it-IT" dirty="0"/>
          </a:p>
        </p:txBody>
      </p:sp>
      <p:sp>
        <p:nvSpPr>
          <p:cNvPr id="34" name="Segnaposto testo 12"/>
          <p:cNvSpPr>
            <a:spLocks noGrp="1"/>
          </p:cNvSpPr>
          <p:nvPr>
            <p:ph type="body" sz="quarter" idx="55" hasCustomPrompt="1"/>
          </p:nvPr>
        </p:nvSpPr>
        <p:spPr>
          <a:xfrm>
            <a:off x="7734254" y="4795752"/>
            <a:ext cx="3096622" cy="2735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 smtClean="0"/>
              <a:t>Fare clic per inserire testo</a:t>
            </a:r>
          </a:p>
        </p:txBody>
      </p:sp>
      <p:sp>
        <p:nvSpPr>
          <p:cNvPr id="35" name="Segnaposto testo 12"/>
          <p:cNvSpPr>
            <a:spLocks noGrp="1"/>
          </p:cNvSpPr>
          <p:nvPr>
            <p:ph type="body" sz="quarter" idx="56" hasCustomPrompt="1"/>
          </p:nvPr>
        </p:nvSpPr>
        <p:spPr>
          <a:xfrm>
            <a:off x="7734254" y="5094128"/>
            <a:ext cx="3096622" cy="79852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 smtClean="0"/>
              <a:t>Fare clic per inserire testo</a:t>
            </a:r>
          </a:p>
        </p:txBody>
      </p:sp>
      <p:pic>
        <p:nvPicPr>
          <p:cNvPr id="30" name="Immagine 9" descr="Modulo_SUPSI_DTI.gi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368300"/>
            <a:ext cx="4075113" cy="147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Segnaposto testo 12"/>
          <p:cNvSpPr>
            <a:spLocks noGrp="1"/>
          </p:cNvSpPr>
          <p:nvPr>
            <p:ph type="body" sz="quarter" idx="57" hasCustomPrompt="1"/>
          </p:nvPr>
        </p:nvSpPr>
        <p:spPr>
          <a:xfrm>
            <a:off x="11251526" y="4795752"/>
            <a:ext cx="3096622" cy="2735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 smtClean="0"/>
              <a:t>Fare clic per inserire testo</a:t>
            </a:r>
          </a:p>
        </p:txBody>
      </p:sp>
      <p:sp>
        <p:nvSpPr>
          <p:cNvPr id="33" name="Segnaposto testo 12"/>
          <p:cNvSpPr>
            <a:spLocks noGrp="1"/>
          </p:cNvSpPr>
          <p:nvPr>
            <p:ph type="body" sz="quarter" idx="58" hasCustomPrompt="1"/>
          </p:nvPr>
        </p:nvSpPr>
        <p:spPr>
          <a:xfrm>
            <a:off x="11251526" y="5094128"/>
            <a:ext cx="3096622" cy="79852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 smtClean="0"/>
              <a:t>Fare clic per inserire testo</a:t>
            </a:r>
          </a:p>
        </p:txBody>
      </p:sp>
    </p:spTree>
    <p:extLst>
      <p:ext uri="{BB962C8B-B14F-4D97-AF65-F5344CB8AC3E}">
        <p14:creationId xmlns:p14="http://schemas.microsoft.com/office/powerpoint/2010/main" val="1759954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2 - Testo e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9" descr="Modulo_SUPSI_DACD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6285" b="86285"/>
          <a:stretch>
            <a:fillRect/>
          </a:stretch>
        </p:blipFill>
        <p:spPr bwMode="auto">
          <a:xfrm>
            <a:off x="733425" y="-892175"/>
            <a:ext cx="4048125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Connettore 1 3"/>
          <p:cNvCxnSpPr/>
          <p:nvPr/>
        </p:nvCxnSpPr>
        <p:spPr>
          <a:xfrm>
            <a:off x="715963" y="15544800"/>
            <a:ext cx="13716000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5238" y="11358563"/>
            <a:ext cx="379412" cy="355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egnaposto testo 12"/>
          <p:cNvSpPr>
            <a:spLocks noGrp="1"/>
          </p:cNvSpPr>
          <p:nvPr>
            <p:ph type="body" sz="quarter" idx="54" hasCustomPrompt="1"/>
          </p:nvPr>
        </p:nvSpPr>
        <p:spPr>
          <a:xfrm>
            <a:off x="716582" y="15646435"/>
            <a:ext cx="13714824" cy="5143466"/>
          </a:xfrm>
          <a:prstGeom prst="rect">
            <a:avLst/>
          </a:prstGeom>
        </p:spPr>
        <p:txBody>
          <a:bodyPr lIns="0" tIns="0" rIns="0" bIns="0" numCol="3" spcCol="360000"/>
          <a:lstStyle>
            <a:lvl1pPr marL="0" marR="0" indent="0" algn="l" defTabSz="104290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it-IT" sz="1400" b="0" i="0" u="none" strike="noStrike" baseline="0" smtClean="0">
                <a:latin typeface="Arial"/>
                <a:cs typeface="Arial"/>
              </a:defRPr>
            </a:lvl1pPr>
          </a:lstStyle>
          <a:p>
            <a:pPr lvl="0"/>
            <a:r>
              <a:rPr lang="fr-CH" smtClean="0"/>
              <a:t>Fare clic per inserire testo (suddiviso in tre colonne)</a:t>
            </a:r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383752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2 -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9" descr="Modulo_SUPSI_DACD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6285" b="86285"/>
          <a:stretch>
            <a:fillRect/>
          </a:stretch>
        </p:blipFill>
        <p:spPr bwMode="auto">
          <a:xfrm>
            <a:off x="733425" y="-892175"/>
            <a:ext cx="4048125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5238" y="11358563"/>
            <a:ext cx="379412" cy="355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4609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hf sldNum="0" hdr="0" ftr="0" dt="0"/>
  <p:txStyles>
    <p:titleStyle>
      <a:lvl1pPr algn="ctr" defTabSz="1041400" rtl="0" eaLnBrk="1" fontAlgn="base" hangingPunct="1">
        <a:spcBef>
          <a:spcPct val="0"/>
        </a:spcBef>
        <a:spcAft>
          <a:spcPct val="0"/>
        </a:spcAft>
        <a:defRPr sz="9900" kern="1200">
          <a:solidFill>
            <a:schemeClr val="tx1"/>
          </a:solidFill>
          <a:latin typeface="+mj-lt"/>
          <a:ea typeface="ＭＳ Ｐゴシック" pitchFamily="-128" charset="-128"/>
          <a:cs typeface="ＭＳ Ｐゴシック" pitchFamily="-128" charset="-128"/>
        </a:defRPr>
      </a:lvl1pPr>
      <a:lvl2pPr algn="ctr" defTabSz="1041400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2pPr>
      <a:lvl3pPr algn="ctr" defTabSz="1041400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3pPr>
      <a:lvl4pPr algn="ctr" defTabSz="1041400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4pPr>
      <a:lvl5pPr algn="ctr" defTabSz="1041400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5pPr>
      <a:lvl6pPr marL="1042904" algn="ctr" defTabSz="1042904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6pPr>
      <a:lvl7pPr marL="2085808" algn="ctr" defTabSz="1042904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7pPr>
      <a:lvl8pPr marL="3128714" algn="ctr" defTabSz="1042904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8pPr>
      <a:lvl9pPr marL="4171618" algn="ctr" defTabSz="1042904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9pPr>
    </p:titleStyle>
    <p:bodyStyle>
      <a:lvl1pPr marL="781050" indent="-781050" algn="l" defTabSz="10414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7300" kern="1200">
          <a:solidFill>
            <a:schemeClr val="tx1"/>
          </a:solidFill>
          <a:latin typeface="+mn-lt"/>
          <a:ea typeface="ＭＳ Ｐゴシック" pitchFamily="-128" charset="-128"/>
          <a:cs typeface="ＭＳ Ｐゴシック" pitchFamily="-128" charset="-128"/>
        </a:defRPr>
      </a:lvl1pPr>
      <a:lvl2pPr marL="1693863" indent="-650875" algn="l" defTabSz="10414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6400" kern="1200">
          <a:solidFill>
            <a:schemeClr val="tx1"/>
          </a:solidFill>
          <a:latin typeface="+mn-lt"/>
          <a:ea typeface="ＭＳ Ｐゴシック" pitchFamily="-128" charset="-128"/>
          <a:cs typeface="ＭＳ Ｐゴシック" charset="0"/>
        </a:defRPr>
      </a:lvl2pPr>
      <a:lvl3pPr marL="2606675" indent="-520700" algn="l" defTabSz="10414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5500" kern="1200">
          <a:solidFill>
            <a:schemeClr val="tx1"/>
          </a:solidFill>
          <a:latin typeface="+mn-lt"/>
          <a:ea typeface="ＭＳ Ｐゴシック" pitchFamily="-128" charset="-128"/>
          <a:cs typeface="ＭＳ Ｐゴシック" charset="0"/>
        </a:defRPr>
      </a:lvl3pPr>
      <a:lvl4pPr marL="3649663" indent="-520700" algn="l" defTabSz="10414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4600" kern="1200">
          <a:solidFill>
            <a:schemeClr val="tx1"/>
          </a:solidFill>
          <a:latin typeface="+mn-lt"/>
          <a:ea typeface="ＭＳ Ｐゴシック" pitchFamily="-128" charset="-128"/>
          <a:cs typeface="ＭＳ Ｐゴシック" charset="0"/>
        </a:defRPr>
      </a:lvl4pPr>
      <a:lvl5pPr marL="4692650" indent="-520700" algn="l" defTabSz="10414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4600" kern="1200">
          <a:solidFill>
            <a:schemeClr val="tx1"/>
          </a:solidFill>
          <a:latin typeface="+mn-lt"/>
          <a:ea typeface="ＭＳ Ｐゴシック" pitchFamily="-128" charset="-128"/>
          <a:cs typeface="ＭＳ Ｐゴシック" charset="0"/>
        </a:defRPr>
      </a:lvl5pPr>
      <a:lvl6pPr marL="5735975" indent="-521453" algn="l" defTabSz="1042904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778879" indent="-521453" algn="l" defTabSz="1042904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821782" indent="-521453" algn="l" defTabSz="1042904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864689" indent="-521453" algn="l" defTabSz="1042904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42904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85808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28714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71618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14522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257425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00332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343236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Segnaposto testo 1"/>
          <p:cNvSpPr>
            <a:spLocks noGrp="1"/>
          </p:cNvSpPr>
          <p:nvPr>
            <p:ph type="body" sz="quarter" idx="32"/>
          </p:nvPr>
        </p:nvSpPr>
        <p:spPr bwMode="auto">
          <a:xfrm>
            <a:off x="715963" y="5094288"/>
            <a:ext cx="3090862" cy="798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 smtClean="0">
                <a:latin typeface="Arial" charset="0"/>
                <a:ea typeface="ＭＳ Ｐゴシック" charset="0"/>
                <a:cs typeface="ＭＳ Ｐゴシック" charset="0"/>
              </a:rPr>
              <a:t>Lohja Rezart</a:t>
            </a:r>
            <a:endParaRPr lang="it-IT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70" name="Segnaposto testo 2"/>
          <p:cNvSpPr>
            <a:spLocks noGrp="1"/>
          </p:cNvSpPr>
          <p:nvPr>
            <p:ph type="body" sz="quarter" idx="33"/>
          </p:nvPr>
        </p:nvSpPr>
        <p:spPr bwMode="auto">
          <a:xfrm>
            <a:off x="715963" y="4795838"/>
            <a:ext cx="3097212" cy="273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 dirty="0" smtClean="0">
                <a:latin typeface="Arial" charset="0"/>
                <a:ea typeface="ＭＳ Ｐゴシック" charset="0"/>
                <a:cs typeface="ＭＳ Ｐゴシック" charset="0"/>
              </a:rPr>
              <a:t>Studente</a:t>
            </a:r>
            <a:endParaRPr lang="it-IT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71" name="Segnaposto testo 3"/>
          <p:cNvSpPr>
            <a:spLocks noGrp="1"/>
          </p:cNvSpPr>
          <p:nvPr>
            <p:ph type="body" sz="quarter" idx="34"/>
          </p:nvPr>
        </p:nvSpPr>
        <p:spPr bwMode="auto">
          <a:xfrm>
            <a:off x="4227513" y="4795838"/>
            <a:ext cx="3097212" cy="273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 dirty="0" smtClean="0">
                <a:latin typeface="Arial" charset="0"/>
                <a:ea typeface="ＭＳ Ｐゴシック" charset="0"/>
                <a:cs typeface="ＭＳ Ｐゴシック" charset="0"/>
              </a:rPr>
              <a:t>Relatore</a:t>
            </a:r>
            <a:endParaRPr lang="it-IT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72" name="Segnaposto testo 4"/>
          <p:cNvSpPr>
            <a:spLocks noGrp="1"/>
          </p:cNvSpPr>
          <p:nvPr>
            <p:ph type="body" sz="quarter" idx="37"/>
          </p:nvPr>
        </p:nvSpPr>
        <p:spPr bwMode="auto">
          <a:xfrm>
            <a:off x="4227513" y="5094288"/>
            <a:ext cx="3097212" cy="798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 smtClean="0">
                <a:latin typeface="Arial" charset="0"/>
                <a:ea typeface="ＭＳ Ｐゴシック" charset="0"/>
                <a:cs typeface="ＭＳ Ｐゴシック" charset="0"/>
              </a:rPr>
              <a:t>Ferrari Alan</a:t>
            </a:r>
            <a:endParaRPr lang="it-IT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73" name="Segnaposto testo 5"/>
          <p:cNvSpPr>
            <a:spLocks noGrp="1"/>
          </p:cNvSpPr>
          <p:nvPr>
            <p:ph type="body" sz="quarter" idx="41"/>
          </p:nvPr>
        </p:nvSpPr>
        <p:spPr bwMode="auto">
          <a:xfrm>
            <a:off x="715963" y="6159500"/>
            <a:ext cx="3097212" cy="279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>
                <a:latin typeface="Arial" charset="0"/>
                <a:ea typeface="ＭＳ Ｐゴシック" charset="0"/>
                <a:cs typeface="ＭＳ Ｐゴシック" charset="0"/>
              </a:rPr>
              <a:t>Corso di laurea</a:t>
            </a:r>
          </a:p>
        </p:txBody>
      </p:sp>
      <p:sp>
        <p:nvSpPr>
          <p:cNvPr id="7174" name="Segnaposto testo 6"/>
          <p:cNvSpPr>
            <a:spLocks noGrp="1"/>
          </p:cNvSpPr>
          <p:nvPr>
            <p:ph type="body" sz="quarter" idx="42"/>
          </p:nvPr>
        </p:nvSpPr>
        <p:spPr bwMode="auto">
          <a:xfrm>
            <a:off x="4227513" y="6159500"/>
            <a:ext cx="3097212" cy="279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 dirty="0" smtClean="0">
                <a:latin typeface="Arial" charset="0"/>
                <a:ea typeface="ＭＳ Ｐゴシック" charset="0"/>
                <a:cs typeface="ＭＳ Ｐゴシック" charset="0"/>
              </a:rPr>
              <a:t>Modulo</a:t>
            </a:r>
            <a:endParaRPr lang="it-IT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75" name="Segnaposto testo 7"/>
          <p:cNvSpPr>
            <a:spLocks noGrp="1"/>
          </p:cNvSpPr>
          <p:nvPr>
            <p:ph type="body" sz="quarter" idx="48"/>
          </p:nvPr>
        </p:nvSpPr>
        <p:spPr bwMode="auto">
          <a:xfrm>
            <a:off x="7734300" y="6462713"/>
            <a:ext cx="3090863" cy="801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 smtClean="0">
                <a:latin typeface="Arial" charset="0"/>
                <a:ea typeface="ＭＳ Ｐゴシック" charset="0"/>
                <a:cs typeface="ＭＳ Ｐゴシック" charset="0"/>
              </a:rPr>
              <a:t>2017</a:t>
            </a:r>
            <a:endParaRPr lang="it-IT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76" name="Segnaposto testo 8"/>
          <p:cNvSpPr>
            <a:spLocks noGrp="1"/>
          </p:cNvSpPr>
          <p:nvPr>
            <p:ph type="body" sz="quarter" idx="49"/>
          </p:nvPr>
        </p:nvSpPr>
        <p:spPr bwMode="auto">
          <a:xfrm>
            <a:off x="7734300" y="6164263"/>
            <a:ext cx="3097213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>
                <a:latin typeface="Arial" charset="0"/>
                <a:ea typeface="ＭＳ Ｐゴシック" charset="0"/>
                <a:cs typeface="ＭＳ Ｐゴシック" charset="0"/>
              </a:rPr>
              <a:t>Anno</a:t>
            </a:r>
          </a:p>
        </p:txBody>
      </p:sp>
      <p:sp>
        <p:nvSpPr>
          <p:cNvPr id="7177" name="Segnaposto testo 9"/>
          <p:cNvSpPr>
            <a:spLocks noGrp="1"/>
          </p:cNvSpPr>
          <p:nvPr>
            <p:ph type="body" sz="quarter" idx="50"/>
          </p:nvPr>
        </p:nvSpPr>
        <p:spPr bwMode="auto">
          <a:xfrm>
            <a:off x="715963" y="6462713"/>
            <a:ext cx="3090862" cy="801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 smtClean="0">
                <a:latin typeface="Arial" charset="0"/>
                <a:ea typeface="ＭＳ Ｐゴシック" charset="0"/>
                <a:cs typeface="ＭＳ Ｐゴシック" charset="0"/>
              </a:rPr>
              <a:t>Ingegneria Informatica</a:t>
            </a:r>
            <a:endParaRPr lang="it-IT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78" name="Segnaposto testo 10"/>
          <p:cNvSpPr>
            <a:spLocks noGrp="1"/>
          </p:cNvSpPr>
          <p:nvPr>
            <p:ph type="body" sz="quarter" idx="51"/>
          </p:nvPr>
        </p:nvSpPr>
        <p:spPr bwMode="auto">
          <a:xfrm>
            <a:off x="4227513" y="6462713"/>
            <a:ext cx="3097212" cy="801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 smtClean="0">
                <a:latin typeface="Arial" charset="0"/>
                <a:ea typeface="ＭＳ Ｐゴシック" charset="0"/>
                <a:cs typeface="ＭＳ Ｐゴシック" charset="0"/>
              </a:rPr>
              <a:t>Progetto di diploma</a:t>
            </a:r>
            <a:endParaRPr lang="it-IT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79" name="Segnaposto testo 11"/>
          <p:cNvSpPr>
            <a:spLocks noGrp="1"/>
          </p:cNvSpPr>
          <p:nvPr>
            <p:ph type="body" sz="quarter" idx="52"/>
          </p:nvPr>
        </p:nvSpPr>
        <p:spPr bwMode="auto">
          <a:xfrm>
            <a:off x="11252200" y="6462713"/>
            <a:ext cx="3121025" cy="801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 smtClean="0">
                <a:latin typeface="Arial" charset="0"/>
                <a:ea typeface="ＭＳ Ｐゴシック" charset="0"/>
                <a:cs typeface="ＭＳ Ｐゴシック" charset="0"/>
              </a:rPr>
              <a:t>1 Settembre 2017</a:t>
            </a:r>
            <a:endParaRPr lang="it-IT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80" name="Segnaposto testo 12"/>
          <p:cNvSpPr>
            <a:spLocks noGrp="1"/>
          </p:cNvSpPr>
          <p:nvPr>
            <p:ph type="body" sz="quarter" idx="53"/>
          </p:nvPr>
        </p:nvSpPr>
        <p:spPr bwMode="auto">
          <a:xfrm>
            <a:off x="11252200" y="6159500"/>
            <a:ext cx="3121025" cy="279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>
                <a:latin typeface="Arial" charset="0"/>
                <a:ea typeface="ＭＳ Ｐゴシック" charset="0"/>
                <a:cs typeface="ＭＳ Ｐゴシック" charset="0"/>
              </a:rPr>
              <a:t>Data</a:t>
            </a:r>
          </a:p>
        </p:txBody>
      </p:sp>
      <p:sp>
        <p:nvSpPr>
          <p:cNvPr id="15" name="Titolo 14"/>
          <p:cNvSpPr>
            <a:spLocks noGrp="1"/>
          </p:cNvSpPr>
          <p:nvPr>
            <p:ph type="title"/>
          </p:nvPr>
        </p:nvSpPr>
        <p:spPr>
          <a:xfrm>
            <a:off x="733425" y="1949450"/>
            <a:ext cx="13609638" cy="2266950"/>
          </a:xfrm>
        </p:spPr>
        <p:txBody>
          <a:bodyPr/>
          <a:lstStyle/>
          <a:p>
            <a:pPr defTabSz="1042904">
              <a:defRPr/>
            </a:pPr>
            <a:r>
              <a:rPr lang="it-IT" dirty="0" err="1"/>
              <a:t>EasyGraph</a:t>
            </a:r>
            <a:r>
              <a:rPr lang="it-IT" dirty="0"/>
              <a:t> 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sz="2600" dirty="0"/>
              <a:t> </a:t>
            </a:r>
            <a:r>
              <a:rPr lang="it-IT" sz="2600" dirty="0" err="1"/>
              <a:t>Dynamic</a:t>
            </a:r>
            <a:r>
              <a:rPr lang="it-IT" sz="2600" dirty="0"/>
              <a:t> web-</a:t>
            </a:r>
            <a:r>
              <a:rPr lang="it-IT" sz="2600" dirty="0" err="1"/>
              <a:t>based</a:t>
            </a:r>
            <a:r>
              <a:rPr lang="it-IT" sz="2600" dirty="0"/>
              <a:t> </a:t>
            </a:r>
            <a:r>
              <a:rPr lang="it-IT" sz="2600" dirty="0" err="1"/>
              <a:t>dashboard</a:t>
            </a:r>
            <a:r>
              <a:rPr lang="it-IT" sz="2600" dirty="0"/>
              <a:t> </a:t>
            </a:r>
            <a:endParaRPr lang="it-IT" sz="2600" dirty="0"/>
          </a:p>
        </p:txBody>
      </p:sp>
      <p:sp>
        <p:nvSpPr>
          <p:cNvPr id="7183" name="Segnaposto testo 15"/>
          <p:cNvSpPr>
            <a:spLocks noGrp="1"/>
          </p:cNvSpPr>
          <p:nvPr>
            <p:ph type="body" sz="quarter" idx="55"/>
          </p:nvPr>
        </p:nvSpPr>
        <p:spPr bwMode="auto">
          <a:xfrm>
            <a:off x="7734300" y="4795838"/>
            <a:ext cx="3097213" cy="273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 smtClean="0">
                <a:latin typeface="Arial" charset="0"/>
                <a:ea typeface="ＭＳ Ｐゴシック" charset="0"/>
                <a:cs typeface="ＭＳ Ｐゴシック" charset="0"/>
              </a:rPr>
              <a:t>Correlatore</a:t>
            </a:r>
            <a:endParaRPr lang="it-IT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84" name="Segnaposto testo 16"/>
          <p:cNvSpPr>
            <a:spLocks noGrp="1"/>
          </p:cNvSpPr>
          <p:nvPr>
            <p:ph type="body" sz="quarter" idx="56"/>
          </p:nvPr>
        </p:nvSpPr>
        <p:spPr bwMode="auto">
          <a:xfrm>
            <a:off x="7734300" y="5094288"/>
            <a:ext cx="3097213" cy="798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 smtClean="0">
                <a:latin typeface="Arial" charset="0"/>
                <a:ea typeface="ＭＳ Ｐゴシック" charset="0"/>
                <a:cs typeface="ＭＳ Ｐゴシック" charset="0"/>
              </a:rPr>
              <a:t>Galli Vanni</a:t>
            </a:r>
            <a:endParaRPr lang="it-IT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Rettangolo 17"/>
          <p:cNvSpPr/>
          <p:nvPr/>
        </p:nvSpPr>
        <p:spPr>
          <a:xfrm>
            <a:off x="715963" y="7586663"/>
            <a:ext cx="12865100" cy="73136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3070" fontAlgn="auto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19" name="Segnaposto testo 15"/>
          <p:cNvSpPr>
            <a:spLocks noGrp="1"/>
          </p:cNvSpPr>
          <p:nvPr>
            <p:ph type="body" sz="quarter" idx="55"/>
          </p:nvPr>
        </p:nvSpPr>
        <p:spPr bwMode="auto">
          <a:xfrm>
            <a:off x="11252200" y="4795838"/>
            <a:ext cx="3097213" cy="273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 dirty="0" smtClean="0">
                <a:latin typeface="Arial" charset="0"/>
                <a:ea typeface="ＭＳ Ｐゴシック" charset="0"/>
                <a:cs typeface="ＭＳ Ｐゴシック" charset="0"/>
              </a:rPr>
              <a:t>Committente</a:t>
            </a:r>
            <a:endParaRPr lang="it-IT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Segnaposto testo 16"/>
          <p:cNvSpPr>
            <a:spLocks noGrp="1"/>
          </p:cNvSpPr>
          <p:nvPr>
            <p:ph type="body" sz="quarter" idx="56"/>
          </p:nvPr>
        </p:nvSpPr>
        <p:spPr bwMode="auto">
          <a:xfrm>
            <a:off x="11252200" y="5094288"/>
            <a:ext cx="3097213" cy="798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 smtClean="0">
                <a:latin typeface="Arial" charset="0"/>
                <a:ea typeface="ＭＳ Ｐゴシック" charset="0"/>
                <a:cs typeface="ＭＳ Ｐゴシック" charset="0"/>
              </a:rPr>
              <a:t>COSA METTO??</a:t>
            </a:r>
            <a:endParaRPr lang="it-IT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5388883" y="15654363"/>
            <a:ext cx="4557486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400" b="1" dirty="0" smtClean="0"/>
              <a:t>Obiettivi</a:t>
            </a:r>
            <a:endParaRPr lang="it-CH" sz="1400" dirty="0"/>
          </a:p>
          <a:p>
            <a:r>
              <a:rPr lang="it-IT" sz="1200" dirty="0"/>
              <a:t>Con questo progetto si vuole semplificare più possibile la creazione di un grafico. </a:t>
            </a:r>
          </a:p>
          <a:p>
            <a:r>
              <a:rPr lang="it-IT" sz="1200" dirty="0" smtClean="0"/>
              <a:t>Inoltre si vuole </a:t>
            </a:r>
            <a:r>
              <a:rPr lang="it-IT" sz="1200" dirty="0"/>
              <a:t>dare la possibilità di dividere l’inserimento del grafico nella pagina html dalla logica di creazione del </a:t>
            </a:r>
            <a:r>
              <a:rPr lang="it-IT" sz="1200" dirty="0" err="1"/>
              <a:t>dataset</a:t>
            </a:r>
            <a:r>
              <a:rPr lang="it-IT" sz="1200" dirty="0"/>
              <a:t> di dati da visualizzare nel grafico. Quindi </a:t>
            </a:r>
            <a:r>
              <a:rPr lang="it-IT" sz="1200" dirty="0" smtClean="0"/>
              <a:t>bisognerà </a:t>
            </a:r>
            <a:r>
              <a:rPr lang="it-IT" sz="1200" dirty="0"/>
              <a:t>dare la possibilità di specificare solo un indirizzo di dove andare a prendere il </a:t>
            </a:r>
            <a:r>
              <a:rPr lang="it-IT" sz="1200" dirty="0" err="1"/>
              <a:t>dataset</a:t>
            </a:r>
            <a:r>
              <a:rPr lang="it-IT" sz="1200" dirty="0"/>
              <a:t> e poi la libreria si deve occupare di fare la richiesta (AJAX) e caricare i dati. Questi dati vengono quindi presi da questo indirizzo </a:t>
            </a:r>
            <a:r>
              <a:rPr lang="it-IT" sz="1200" dirty="0" smtClean="0"/>
              <a:t>il </a:t>
            </a:r>
            <a:r>
              <a:rPr lang="it-IT" sz="1200" dirty="0"/>
              <a:t>quale potrebbe anche non essere sotto il controllo di chi crea il grafico ma una semplice sorgente di dati pubblica o concessa da privati.</a:t>
            </a:r>
          </a:p>
          <a:p>
            <a:r>
              <a:rPr lang="it-IT" sz="1200" dirty="0"/>
              <a:t>Quindi il programmatore che vorrà creare un grafico dovrà specificare solo quello che vuole tramite una sola riga per creare un grafico preimpostato</a:t>
            </a:r>
            <a:r>
              <a:rPr lang="it-IT" sz="1200" dirty="0" smtClean="0"/>
              <a:t>.</a:t>
            </a:r>
            <a:endParaRPr lang="it-IT" sz="1200" dirty="0"/>
          </a:p>
          <a:p>
            <a:r>
              <a:rPr lang="it-IT" sz="1200" dirty="0"/>
              <a:t>In questa riga dovrà specificare:</a:t>
            </a:r>
          </a:p>
          <a:p>
            <a:pPr lvl="0"/>
            <a:r>
              <a:rPr lang="it-IT" sz="1200" dirty="0" smtClean="0"/>
              <a:t>- Il </a:t>
            </a:r>
            <a:r>
              <a:rPr lang="it-IT" sz="1200" dirty="0"/>
              <a:t>tipo di grafico che preferisce</a:t>
            </a:r>
          </a:p>
          <a:p>
            <a:pPr lvl="0"/>
            <a:r>
              <a:rPr lang="it-IT" sz="1200" dirty="0" smtClean="0"/>
              <a:t>- La </a:t>
            </a:r>
            <a:r>
              <a:rPr lang="it-IT" sz="1200" dirty="0"/>
              <a:t>sorgente dove si trovano i dati in formato </a:t>
            </a:r>
            <a:r>
              <a:rPr lang="it-IT" sz="1200" dirty="0" err="1"/>
              <a:t>json</a:t>
            </a:r>
            <a:endParaRPr lang="it-IT" sz="1200" dirty="0"/>
          </a:p>
          <a:p>
            <a:pPr lvl="0"/>
            <a:r>
              <a:rPr lang="it-IT" sz="1200" dirty="0" smtClean="0"/>
              <a:t>- I </a:t>
            </a:r>
            <a:r>
              <a:rPr lang="it-IT" sz="1200" dirty="0"/>
              <a:t>filtri che si vogliono applicare</a:t>
            </a:r>
          </a:p>
          <a:p>
            <a:r>
              <a:rPr lang="it-IT" sz="1200" dirty="0"/>
              <a:t>Questa libreria potrà anche essere estesa andando a creare altri tipi di grafici e altri filtri oltre a quelli già creati durante questo progetto.</a:t>
            </a:r>
          </a:p>
          <a:p>
            <a:endParaRPr lang="it-CH" sz="1200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10004425" y="15684097"/>
            <a:ext cx="455748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400" b="1" dirty="0" smtClean="0"/>
              <a:t>Conclusione</a:t>
            </a:r>
            <a:endParaRPr lang="it-IT" sz="1400" dirty="0"/>
          </a:p>
          <a:p>
            <a:r>
              <a:rPr lang="it-IT" sz="1400" dirty="0"/>
              <a:t>Con la creazione della libreria </a:t>
            </a:r>
            <a:r>
              <a:rPr lang="it-IT" sz="1400" dirty="0" err="1"/>
              <a:t>EasyGraph</a:t>
            </a:r>
            <a:r>
              <a:rPr lang="it-IT" sz="1400" dirty="0"/>
              <a:t> si è ridotto moltissimo il lavoro del programmatore che vorrà inserire un grafico nella propria pagina web.</a:t>
            </a:r>
          </a:p>
          <a:p>
            <a:r>
              <a:rPr lang="it-IT" sz="1400" dirty="0"/>
              <a:t>Si è passato da una media di una decina di righe di codice che ci volevano per inserire un grafico con le librerie </a:t>
            </a:r>
            <a:r>
              <a:rPr lang="it-IT" sz="1400" dirty="0" smtClean="0"/>
              <a:t>preesistenti a </a:t>
            </a:r>
            <a:r>
              <a:rPr lang="it-IT" sz="1400" dirty="0"/>
              <a:t>una sola riga per ogni grafico.</a:t>
            </a:r>
          </a:p>
          <a:p>
            <a:r>
              <a:rPr lang="it-IT" sz="1400" dirty="0"/>
              <a:t>Con </a:t>
            </a:r>
            <a:r>
              <a:rPr lang="it-IT" sz="1400" dirty="0" err="1"/>
              <a:t>EasyGraph</a:t>
            </a:r>
            <a:r>
              <a:rPr lang="it-IT" sz="1400" dirty="0"/>
              <a:t> è possibile creare un grafico solamente inserendo un elemento html con i parametri che indicano il tipo di grafico, indirizzo dove andare a prendere i dati e i filtri che si vogliono applicare.</a:t>
            </a:r>
          </a:p>
          <a:p>
            <a:r>
              <a:rPr lang="it-IT" sz="1400" dirty="0"/>
              <a:t>Si è implementata la possibilità di specificare semplicemente la sorgente dei dati che può essere ospitata anche in un altro sistema e questi vengono caricati tramite richiesta AJAX nel grafico o nei filtri desiderati.</a:t>
            </a:r>
          </a:p>
          <a:p>
            <a:r>
              <a:rPr lang="it-IT" sz="1400" dirty="0"/>
              <a:t>Come è stato progettato il codice, la libreria è prevista per poter essere estesa in futuro con altri tipi di grafici o altri filtri che il programmatore ne avrà bisogno. </a:t>
            </a:r>
          </a:p>
          <a:p>
            <a:endParaRPr lang="it-CH" sz="1400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715963" y="15654363"/>
            <a:ext cx="455748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400" b="1" dirty="0" smtClean="0"/>
              <a:t>Abstract</a:t>
            </a:r>
            <a:endParaRPr lang="it-CH" sz="1400" dirty="0"/>
          </a:p>
          <a:p>
            <a:r>
              <a:rPr lang="it-IT" sz="1200" dirty="0"/>
              <a:t>Con la digitalizzazione delle informazioni in tutte le aziende c’è sempre più spesso la necessità di analizzare dati e poter ricavare delle informazioni da questi dati.</a:t>
            </a:r>
          </a:p>
          <a:p>
            <a:r>
              <a:rPr lang="it-IT" sz="1200" dirty="0"/>
              <a:t>Andare ad analizzarli in formato testuale o in altri formati tecnici come il JSON,CSV o XML è molto faticoso e a volte impossibile arrivare a delle conclusioni data la mole di dati</a:t>
            </a:r>
            <a:r>
              <a:rPr lang="it-IT" sz="1200" dirty="0" smtClean="0"/>
              <a:t>.</a:t>
            </a:r>
            <a:endParaRPr lang="it-IT" sz="1200" dirty="0"/>
          </a:p>
          <a:p>
            <a:r>
              <a:rPr lang="it-IT" sz="1200" dirty="0" smtClean="0"/>
              <a:t>I </a:t>
            </a:r>
            <a:r>
              <a:rPr lang="it-IT" sz="1200" dirty="0"/>
              <a:t>grafici hanno il vantaggio di essere molto intuitivi e danno la possibilità di tirare fuori conclusioni da una mole di dati con una semplice occhiata</a:t>
            </a:r>
            <a:r>
              <a:rPr lang="it-IT" sz="1200" dirty="0" smtClean="0"/>
              <a:t>.</a:t>
            </a:r>
            <a:endParaRPr lang="it-IT" sz="1200" dirty="0"/>
          </a:p>
          <a:p>
            <a:r>
              <a:rPr lang="it-IT" sz="1200" dirty="0"/>
              <a:t>Data questa necessità i programmatori si trovano spesso con il problema di dover inserire nelle proprie applicazioni web dei </a:t>
            </a:r>
            <a:r>
              <a:rPr lang="it-IT" sz="1200" dirty="0" smtClean="0"/>
              <a:t>grafici imbattendosi </a:t>
            </a:r>
            <a:r>
              <a:rPr lang="it-IT" sz="1200" dirty="0"/>
              <a:t>in </a:t>
            </a:r>
            <a:r>
              <a:rPr lang="it-IT" sz="1200" dirty="0" smtClean="0"/>
              <a:t>eccessivo </a:t>
            </a:r>
            <a:r>
              <a:rPr lang="it-IT" sz="1200" dirty="0"/>
              <a:t>lavoro da fare per </a:t>
            </a:r>
            <a:r>
              <a:rPr lang="it-IT" sz="1200" dirty="0" smtClean="0"/>
              <a:t>inserire un </a:t>
            </a:r>
            <a:r>
              <a:rPr lang="it-IT" sz="1200" dirty="0"/>
              <a:t>semplice grafico</a:t>
            </a:r>
            <a:r>
              <a:rPr lang="it-IT" sz="1200" dirty="0" smtClean="0"/>
              <a:t>.</a:t>
            </a:r>
            <a:endParaRPr lang="it-IT" sz="1200" dirty="0"/>
          </a:p>
          <a:p>
            <a:r>
              <a:rPr lang="it-IT" sz="1200" dirty="0"/>
              <a:t>È stata creata una libreria che </a:t>
            </a:r>
            <a:r>
              <a:rPr lang="it-IT" sz="1200" dirty="0" smtClean="0"/>
              <a:t>permette </a:t>
            </a:r>
            <a:r>
              <a:rPr lang="it-IT" sz="1200" dirty="0"/>
              <a:t>di </a:t>
            </a:r>
            <a:r>
              <a:rPr lang="it-IT" sz="1200" dirty="0" smtClean="0"/>
              <a:t>aggiungere una </a:t>
            </a:r>
            <a:r>
              <a:rPr lang="it-IT" sz="1200" dirty="0"/>
              <a:t>sola riga di HTML </a:t>
            </a:r>
            <a:r>
              <a:rPr lang="it-IT" sz="1200" dirty="0" smtClean="0"/>
              <a:t>per </a:t>
            </a:r>
            <a:r>
              <a:rPr lang="it-IT" sz="1200" dirty="0"/>
              <a:t>inserire un grafico.</a:t>
            </a:r>
          </a:p>
          <a:p>
            <a:r>
              <a:rPr lang="it-IT" sz="1200" dirty="0"/>
              <a:t>Inoltre </a:t>
            </a:r>
            <a:r>
              <a:rPr lang="it-IT" sz="1200" dirty="0" smtClean="0"/>
              <a:t>si </a:t>
            </a:r>
            <a:r>
              <a:rPr lang="it-IT" sz="1200" dirty="0"/>
              <a:t>da la possibilità di specificare </a:t>
            </a:r>
            <a:r>
              <a:rPr lang="it-IT" sz="1200" dirty="0" smtClean="0"/>
              <a:t>solo la </a:t>
            </a:r>
            <a:r>
              <a:rPr lang="it-IT" sz="1200" dirty="0"/>
              <a:t>sorgente dei dati che si vogliono caricare nel grafico, così che i dati possono essere ospitati anche in un altro </a:t>
            </a:r>
            <a:r>
              <a:rPr lang="it-IT" sz="1200" dirty="0" smtClean="0"/>
              <a:t>sistema.</a:t>
            </a:r>
            <a:endParaRPr lang="it-IT" sz="1200" dirty="0"/>
          </a:p>
          <a:p>
            <a:r>
              <a:rPr lang="it-IT" sz="1200" dirty="0"/>
              <a:t>Inoltre è stato implementato in sistema di </a:t>
            </a:r>
            <a:r>
              <a:rPr lang="it-IT" sz="1200" dirty="0" smtClean="0"/>
              <a:t>filtri </a:t>
            </a:r>
            <a:r>
              <a:rPr lang="it-IT" sz="1200" dirty="0"/>
              <a:t>che si possono usare per fare un </a:t>
            </a:r>
            <a:r>
              <a:rPr lang="it-IT" sz="1200" dirty="0" err="1"/>
              <a:t>parsing</a:t>
            </a:r>
            <a:r>
              <a:rPr lang="it-IT" sz="1200" dirty="0"/>
              <a:t> dei dati prima di passarli al </a:t>
            </a:r>
            <a:r>
              <a:rPr lang="it-IT" sz="1200" dirty="0" smtClean="0"/>
              <a:t>grafico.</a:t>
            </a:r>
            <a:endParaRPr lang="it-IT" sz="1200" dirty="0"/>
          </a:p>
          <a:p>
            <a:endParaRPr lang="it-CH" sz="12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99" y="7586663"/>
            <a:ext cx="13373034" cy="762358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TI_Poster">
  <a:themeElements>
    <a:clrScheme name="SUPSI 1">
      <a:dk1>
        <a:srgbClr val="000000"/>
      </a:dk1>
      <a:lt1>
        <a:sysClr val="window" lastClr="FFFFFF"/>
      </a:lt1>
      <a:dk2>
        <a:srgbClr val="141C64"/>
      </a:dk2>
      <a:lt2>
        <a:srgbClr val="FFFFFF"/>
      </a:lt2>
      <a:accent1>
        <a:srgbClr val="141C78"/>
      </a:accent1>
      <a:accent2>
        <a:srgbClr val="2838C8"/>
      </a:accent2>
      <a:accent3>
        <a:srgbClr val="0063C8"/>
      </a:accent3>
      <a:accent4>
        <a:srgbClr val="0096FF"/>
      </a:accent4>
      <a:accent5>
        <a:srgbClr val="46A01E"/>
      </a:accent5>
      <a:accent6>
        <a:srgbClr val="8CD23C"/>
      </a:accent6>
      <a:hlink>
        <a:srgbClr val="000000"/>
      </a:hlink>
      <a:folHlink>
        <a:srgbClr val="646464"/>
      </a:folHlink>
    </a:clrScheme>
    <a:fontScheme name="SUPSI">
      <a:majorFont>
        <a:latin typeface="Times New Roman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DTI_Poster</Template>
  <TotalTime>32</TotalTime>
  <Words>577</Words>
  <Application>Microsoft Macintosh PowerPoint</Application>
  <PresentationFormat>Personalizzato</PresentationFormat>
  <Paragraphs>40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Calibri</vt:lpstr>
      <vt:lpstr>ＭＳ Ｐゴシック</vt:lpstr>
      <vt:lpstr>Times New Roman</vt:lpstr>
      <vt:lpstr>Arial</vt:lpstr>
      <vt:lpstr>DTI_Poster</vt:lpstr>
      <vt:lpstr>EasyGraph   Dynamic web-based dashboard </vt:lpstr>
    </vt:vector>
  </TitlesOfParts>
  <Company/>
  <LinksUpToDate>false</LinksUpToDate>
  <SharedDoc>false</SharedDoc>
  <HyperlinkBase/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EasyGraph   Dynamic web-based dashboard </dc:title>
  <dc:creator>Rezart Lohja</dc:creator>
  <cp:lastModifiedBy>Rezart Lohja</cp:lastModifiedBy>
  <cp:revision>9</cp:revision>
  <cp:lastPrinted>2015-05-13T06:28:57Z</cp:lastPrinted>
  <dcterms:created xsi:type="dcterms:W3CDTF">2017-08-30T23:11:06Z</dcterms:created>
  <dcterms:modified xsi:type="dcterms:W3CDTF">2017-08-30T23:43:27Z</dcterms:modified>
</cp:coreProperties>
</file>