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30"/>
  </p:notesMasterIdLst>
  <p:sldIdLst>
    <p:sldId id="289" r:id="rId2"/>
    <p:sldId id="290" r:id="rId3"/>
    <p:sldId id="390" r:id="rId4"/>
    <p:sldId id="379" r:id="rId5"/>
    <p:sldId id="380" r:id="rId6"/>
    <p:sldId id="381" r:id="rId7"/>
    <p:sldId id="413" r:id="rId8"/>
    <p:sldId id="414" r:id="rId9"/>
    <p:sldId id="409" r:id="rId10"/>
    <p:sldId id="388" r:id="rId11"/>
    <p:sldId id="391" r:id="rId12"/>
    <p:sldId id="392" r:id="rId13"/>
    <p:sldId id="396" r:id="rId14"/>
    <p:sldId id="395" r:id="rId15"/>
    <p:sldId id="397" r:id="rId16"/>
    <p:sldId id="410" r:id="rId17"/>
    <p:sldId id="406" r:id="rId18"/>
    <p:sldId id="412" r:id="rId19"/>
    <p:sldId id="299" r:id="rId20"/>
    <p:sldId id="301" r:id="rId21"/>
    <p:sldId id="302" r:id="rId22"/>
    <p:sldId id="307" r:id="rId23"/>
    <p:sldId id="314" r:id="rId24"/>
    <p:sldId id="270" r:id="rId25"/>
    <p:sldId id="272" r:id="rId26"/>
    <p:sldId id="277" r:id="rId27"/>
    <p:sldId id="411" r:id="rId28"/>
    <p:sldId id="378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E0B6"/>
    <a:srgbClr val="FFFFB7"/>
    <a:srgbClr val="F5C100"/>
    <a:srgbClr val="DAF672"/>
    <a:srgbClr val="79DCFF"/>
    <a:srgbClr val="A7E8FF"/>
    <a:srgbClr val="F692C6"/>
    <a:srgbClr val="81CFD5"/>
    <a:srgbClr val="44B7C0"/>
    <a:srgbClr val="97BF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EB1919-A44A-4CA1-B374-AF8136998140}" v="2" dt="2024-01-03T08:33:29.7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71" autoAdjust="0"/>
    <p:restoredTop sz="96649" autoAdjust="0"/>
  </p:normalViewPr>
  <p:slideViewPr>
    <p:cSldViewPr snapToGrid="0">
      <p:cViewPr varScale="1">
        <p:scale>
          <a:sx n="79" d="100"/>
          <a:sy n="79" d="100"/>
        </p:scale>
        <p:origin x="691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3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euku Raja Irfan Radarma" userId="cf428174-95ba-4576-8554-3a3b8ffa52b7" providerId="ADAL" clId="{87EB1919-A44A-4CA1-B374-AF8136998140}"/>
    <pc:docChg chg="undo custSel modSld">
      <pc:chgData name="Teuku Raja Irfan Radarma" userId="cf428174-95ba-4576-8554-3a3b8ffa52b7" providerId="ADAL" clId="{87EB1919-A44A-4CA1-B374-AF8136998140}" dt="2024-01-03T08:33:29.756" v="3" actId="14100"/>
      <pc:docMkLst>
        <pc:docMk/>
      </pc:docMkLst>
      <pc:sldChg chg="addSp delSp mod">
        <pc:chgData name="Teuku Raja Irfan Radarma" userId="cf428174-95ba-4576-8554-3a3b8ffa52b7" providerId="ADAL" clId="{87EB1919-A44A-4CA1-B374-AF8136998140}" dt="2024-01-03T08:28:25.352" v="1" actId="11529"/>
        <pc:sldMkLst>
          <pc:docMk/>
          <pc:sldMk cId="0" sldId="307"/>
        </pc:sldMkLst>
        <pc:cxnChg chg="add del">
          <ac:chgData name="Teuku Raja Irfan Radarma" userId="cf428174-95ba-4576-8554-3a3b8ffa52b7" providerId="ADAL" clId="{87EB1919-A44A-4CA1-B374-AF8136998140}" dt="2024-01-03T08:28:25.352" v="1" actId="11529"/>
          <ac:cxnSpMkLst>
            <pc:docMk/>
            <pc:sldMk cId="0" sldId="307"/>
            <ac:cxnSpMk id="3" creationId="{DDB552F2-B5FA-352B-6D67-FC2C37103735}"/>
          </ac:cxnSpMkLst>
        </pc:cxnChg>
      </pc:sldChg>
      <pc:sldChg chg="modSp">
        <pc:chgData name="Teuku Raja Irfan Radarma" userId="cf428174-95ba-4576-8554-3a3b8ffa52b7" providerId="ADAL" clId="{87EB1919-A44A-4CA1-B374-AF8136998140}" dt="2024-01-03T08:33:29.756" v="3" actId="14100"/>
        <pc:sldMkLst>
          <pc:docMk/>
          <pc:sldMk cId="0" sldId="314"/>
        </pc:sldMkLst>
        <pc:spChg chg="mod">
          <ac:chgData name="Teuku Raja Irfan Radarma" userId="cf428174-95ba-4576-8554-3a3b8ffa52b7" providerId="ADAL" clId="{87EB1919-A44A-4CA1-B374-AF8136998140}" dt="2024-01-03T08:33:29.756" v="3" actId="14100"/>
          <ac:spMkLst>
            <pc:docMk/>
            <pc:sldMk cId="0" sldId="314"/>
            <ac:spMk id="29699" creationId="{7BD26ED1-5B37-46CE-B6F7-FC4FD48D8AC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2070AC-2B69-4C67-A9A1-73BED6DF5D79}" type="datetimeFigureOut">
              <a:rPr lang="en-US" smtClean="0"/>
              <a:t>1/3/2024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3AFA81-2894-4AD8-8FA0-79B0042EEE6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58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62FAFD-8644-45A4-B625-C1EED27E66DD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62271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3AFA81-2894-4AD8-8FA0-79B0042EEE6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0884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3AFA81-2894-4AD8-8FA0-79B0042EEE6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5109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3AFA81-2894-4AD8-8FA0-79B0042EEE6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8147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3AFA81-2894-4AD8-8FA0-79B0042EEE6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8225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3AFA81-2894-4AD8-8FA0-79B0042EEE6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5363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3AFA81-2894-4AD8-8FA0-79B0042EEE6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6346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3AFA81-2894-4AD8-8FA0-79B0042EEE6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0047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3AFA81-2894-4AD8-8FA0-79B0042EEE6A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5657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3AFA81-2894-4AD8-8FA0-79B0042EEE6A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8322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0D028C3B-A456-4793-8856-8742987BCCB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0350A78-E454-429A-8B56-F69440EBE144}" type="slidenum">
              <a:rPr lang="en-US" altLang="en-US" smtClean="0"/>
              <a:pPr>
                <a:spcBef>
                  <a:spcPct val="0"/>
                </a:spcBef>
              </a:pPr>
              <a:t>22</a:t>
            </a:fld>
            <a:endParaRPr lang="en-US" altLang="en-US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CEBC4343-259E-4EFF-8850-9C02B88FC4D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FE2E22A9-011C-432E-A2CF-1B141B5DC6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542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3AFA81-2894-4AD8-8FA0-79B0042EEE6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126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CB391547-DBE2-44B2-B36C-F938C56D6FC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DB4AB28-20E6-4ADB-8B1C-577E8FBCA3BA}" type="slidenum">
              <a:rPr lang="en-US" altLang="en-US" smtClean="0"/>
              <a:pPr>
                <a:spcBef>
                  <a:spcPct val="0"/>
                </a:spcBef>
              </a:pPr>
              <a:t>23</a:t>
            </a:fld>
            <a:endParaRPr lang="en-US" altLang="en-US"/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0D35CF50-9233-4848-8D86-28984B1293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067649B4-AA2D-4311-9208-1E8BD23FA0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16171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3323121D-29F4-43BD-B5AE-282556DDDD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0C2F3B1-CC32-450E-B944-424734BCB42C}" type="slidenum">
              <a:rPr lang="en-US" altLang="en-US" smtClean="0"/>
              <a:pPr>
                <a:spcBef>
                  <a:spcPct val="0"/>
                </a:spcBef>
              </a:pPr>
              <a:t>24</a:t>
            </a:fld>
            <a:endParaRPr lang="en-US" altLang="en-US"/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80EB223B-74FA-4960-A0A6-68379747AF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B441552C-F598-4BFB-9F13-EEF60B8E6F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5479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F0B41E11-30D9-4BF7-B949-A510BDCD966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D3FFCE7-5AF9-47BD-A69E-EEE75B265268}" type="slidenum">
              <a:rPr lang="en-US" altLang="en-US" smtClean="0"/>
              <a:pPr>
                <a:spcBef>
                  <a:spcPct val="0"/>
                </a:spcBef>
              </a:pPr>
              <a:t>25</a:t>
            </a:fld>
            <a:endParaRPr lang="en-US" altLang="en-US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5B49106E-8D45-4C30-84A4-CC15BE2CA42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D550A517-63C0-4318-8CE4-D06A7DFE31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27273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5FEDE310-042F-45E7-9EC8-15939CDE44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F7D33FA-94D4-44FE-991A-9812321E2F64}" type="slidenum">
              <a:rPr lang="en-US" altLang="en-US" smtClean="0"/>
              <a:pPr>
                <a:spcBef>
                  <a:spcPct val="0"/>
                </a:spcBef>
              </a:pPr>
              <a:t>26</a:t>
            </a:fld>
            <a:endParaRPr lang="en-US" altLang="en-US"/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06566075-4EEB-4355-990B-4D08CF90E7C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F9D7D268-B4FB-459F-A2EE-4693D9D9A6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32637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5FEDE310-042F-45E7-9EC8-15939CDE44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F7D33FA-94D4-44FE-991A-9812321E2F64}" type="slidenum">
              <a:rPr lang="en-US" altLang="en-US" smtClean="0"/>
              <a:pPr>
                <a:spcBef>
                  <a:spcPct val="0"/>
                </a:spcBef>
              </a:pPr>
              <a:t>27</a:t>
            </a:fld>
            <a:endParaRPr lang="en-US" altLang="en-US"/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06566075-4EEB-4355-990B-4D08CF90E7C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F9D7D268-B4FB-459F-A2EE-4693D9D9A6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4328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3AFA81-2894-4AD8-8FA0-79B0042EEE6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302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3AFA81-2894-4AD8-8FA0-79B0042EEE6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1139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3AFA81-2894-4AD8-8FA0-79B0042EEE6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2200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3AFA81-2894-4AD8-8FA0-79B0042EEE6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4318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3AFA81-2894-4AD8-8FA0-79B0042EEE6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4724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3AFA81-2894-4AD8-8FA0-79B0042EEE6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1427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3AFA81-2894-4AD8-8FA0-79B0042EEE6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647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60C60-2E1F-45C2-9272-67C39C48D034}" type="datetime1">
              <a:rPr lang="en-US" smtClean="0"/>
              <a:t>1/3/2024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 goes here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8126-00D4-4536-8967-EB49841E9A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00944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60C60-2E1F-45C2-9272-67C39C48D034}" type="datetime1">
              <a:rPr lang="en-US" smtClean="0"/>
              <a:t>1/3/2024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 goes here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8126-00D4-4536-8967-EB49841E9A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43729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60C60-2E1F-45C2-9272-67C39C48D034}" type="datetime1">
              <a:rPr lang="en-US" smtClean="0"/>
              <a:t>1/3/2024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 goes here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8126-00D4-4536-8967-EB49841E9A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82606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60C60-2E1F-45C2-9272-67C39C48D034}" type="datetime1">
              <a:rPr lang="en-US" smtClean="0"/>
              <a:t>1/3/2024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 goes here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8126-00D4-4536-8967-EB49841E9AA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4432666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60C60-2E1F-45C2-9272-67C39C48D034}" type="datetime1">
              <a:rPr lang="en-US" smtClean="0"/>
              <a:t>1/3/2024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 goes here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8126-00D4-4536-8967-EB49841E9A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96327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60C60-2E1F-45C2-9272-67C39C48D034}" type="datetime1">
              <a:rPr lang="en-US" smtClean="0"/>
              <a:t>1/3/2024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 goes here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8126-00D4-4536-8967-EB49841E9A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35474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60C60-2E1F-45C2-9272-67C39C48D034}" type="datetime1">
              <a:rPr lang="en-US" smtClean="0"/>
              <a:t>1/3/2024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 goes here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8126-00D4-4536-8967-EB49841E9A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83869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60C60-2E1F-45C2-9272-67C39C48D034}" type="datetime1">
              <a:rPr lang="en-US" smtClean="0"/>
              <a:t>1/3/2024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 goes here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8126-00D4-4536-8967-EB49841E9A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962671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60C60-2E1F-45C2-9272-67C39C48D034}" type="datetime1">
              <a:rPr lang="en-US" smtClean="0"/>
              <a:t>1/3/2024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 goes here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8126-00D4-4536-8967-EB49841E9A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766862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BA2A579-C822-4197-B4B0-4AF7F6EB0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433CD9A-90E5-49B4-917B-0632DB4B8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7CCF105-3FEF-4D2B-9F02-2CED8AFF6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5311C1-EBE0-45A8-801D-754C5188CC1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06749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6071" y="0"/>
            <a:ext cx="10573266" cy="11887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539943" y="1828215"/>
            <a:ext cx="4846320" cy="4285073"/>
          </a:xfrm>
        </p:spPr>
        <p:txBody>
          <a:bodyPr/>
          <a:lstStyle>
            <a:lvl1pPr marL="274320" indent="-274320">
              <a:buFont typeface="Arial" pitchFamily="34" charset="0"/>
              <a:buChar char="•"/>
              <a:tabLst>
                <a:tab pos="274320" algn="l"/>
              </a:tabLst>
              <a:defRPr b="0"/>
            </a:lvl1pPr>
            <a:lvl2pPr marL="742950" indent="-285750">
              <a:buFont typeface="Arial" pitchFamily="34" charset="0"/>
              <a:buChar char="•"/>
              <a:defRPr/>
            </a:lvl2pPr>
            <a:lvl3pPr marL="1143000" indent="-228600">
              <a:buFont typeface="Arial" pitchFamily="34" charset="0"/>
              <a:buChar char="•"/>
              <a:defRPr/>
            </a:lvl3pPr>
            <a:lvl4pPr marL="1600200" indent="-228600">
              <a:buFont typeface="Arial" pitchFamily="34" charset="0"/>
              <a:buChar char="•"/>
              <a:defRPr/>
            </a:lvl4pPr>
            <a:lvl5pPr marL="2057400" indent="-228600"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748883" y="1828800"/>
            <a:ext cx="4846320" cy="4295601"/>
          </a:xfrm>
        </p:spPr>
        <p:txBody>
          <a:bodyPr/>
          <a:lstStyle>
            <a:lvl1pPr marL="274320" indent="-274320">
              <a:buFont typeface="Arial" pitchFamily="34" charset="0"/>
              <a:buChar char="•"/>
              <a:defRPr b="0"/>
            </a:lvl1pPr>
            <a:lvl2pPr marL="742950" indent="-285750">
              <a:buFont typeface="Arial" pitchFamily="34" charset="0"/>
              <a:buChar char="•"/>
              <a:defRPr/>
            </a:lvl2pPr>
            <a:lvl3pPr marL="1143000" indent="-228600">
              <a:buFont typeface="Arial" pitchFamily="34" charset="0"/>
              <a:buChar char="•"/>
              <a:defRPr/>
            </a:lvl3pPr>
            <a:lvl4pPr marL="1600200" indent="-228600">
              <a:buFont typeface="Arial" pitchFamily="34" charset="0"/>
              <a:buChar char="•"/>
              <a:defRPr/>
            </a:lvl4pPr>
            <a:lvl5pPr marL="2057400" indent="-228600"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6684" y="6303097"/>
            <a:ext cx="12192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ysClr val="windowText" lastClr="000000"/>
                </a:solidFill>
              </a:defRPr>
            </a:lvl1pPr>
          </a:lstStyle>
          <a:p>
            <a:fld id="{27C98126-00D4-4536-8967-EB49841E9AA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5171606" y="6303097"/>
            <a:ext cx="184878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ysClr val="windowText" lastClr="000000"/>
                </a:solidFill>
              </a:defRPr>
            </a:lvl1pPr>
          </a:lstStyle>
          <a:p>
            <a:fld id="{B33742F2-6D99-486D-8848-CD9D61A3147F}" type="datetime1">
              <a:rPr lang="en-US" smtClean="0"/>
              <a:t>1/3/2024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66516" y="6303097"/>
            <a:ext cx="3860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Footer 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132456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56D38-0405-4CE4-A2A4-B1F49A27DF9C}" type="datetime1">
              <a:rPr lang="en-US" smtClean="0"/>
              <a:t>1/3/2024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 goes here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8126-00D4-4536-8967-EB49841E9A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177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6071" y="0"/>
            <a:ext cx="10573266" cy="118872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2301" y="1836055"/>
            <a:ext cx="4846320" cy="63976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none"/>
        </p:style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50087" y="1836055"/>
            <a:ext cx="4846320" cy="63976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none"/>
        </p:style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632301" y="2480581"/>
            <a:ext cx="4846320" cy="3781324"/>
          </a:xfrm>
        </p:spPr>
        <p:txBody>
          <a:bodyPr/>
          <a:lstStyle>
            <a:lvl1pPr>
              <a:defRPr sz="2400" b="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6850087" y="2480581"/>
            <a:ext cx="4846320" cy="3756909"/>
          </a:xfrm>
        </p:spPr>
        <p:txBody>
          <a:bodyPr/>
          <a:lstStyle>
            <a:lvl1pPr>
              <a:defRPr sz="2400" b="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6684" y="6303097"/>
            <a:ext cx="12192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ysClr val="windowText" lastClr="000000"/>
                </a:solidFill>
              </a:defRPr>
            </a:lvl1pPr>
          </a:lstStyle>
          <a:p>
            <a:fld id="{27C98126-00D4-4536-8967-EB49841E9AA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5171606" y="6303097"/>
            <a:ext cx="184878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ysClr val="windowText" lastClr="000000"/>
                </a:solidFill>
              </a:defRPr>
            </a:lvl1pPr>
          </a:lstStyle>
          <a:p>
            <a:fld id="{1FF48EFD-E125-49CB-A514-2A51628F9FEC}" type="datetime1">
              <a:rPr lang="en-US" smtClean="0"/>
              <a:t>1/3/2024</a:t>
            </a:fld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7066516" y="6303097"/>
            <a:ext cx="3860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Footer text goes here</a:t>
            </a:r>
          </a:p>
        </p:txBody>
      </p:sp>
    </p:spTree>
    <p:extLst>
      <p:ext uri="{BB962C8B-B14F-4D97-AF65-F5344CB8AC3E}">
        <p14:creationId xmlns:p14="http://schemas.microsoft.com/office/powerpoint/2010/main" val="1410497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79916" y="2125042"/>
            <a:ext cx="8753763" cy="2323374"/>
          </a:xfrm>
          <a:solidFill>
            <a:schemeClr val="accent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44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enter quotation text.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8D10-BEF8-4B24-A405-20865B02A8E5}" type="datetime1">
              <a:rPr lang="en-US" smtClean="0">
                <a:solidFill>
                  <a:prstClr val="black">
                    <a:alpha val="60000"/>
                  </a:prstClr>
                </a:solidFill>
              </a:rPr>
              <a:t>1/3/2024</a:t>
            </a:fld>
            <a:endParaRPr lang="en-US" dirty="0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prstClr val="black">
                    <a:alpha val="60000"/>
                  </a:prstClr>
                </a:solidFill>
              </a:rPr>
              <a:t>Footer text goes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D8F58-50E6-4A60-819B-C60CC62A37E7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179916" y="4613563"/>
            <a:ext cx="8753763" cy="1413493"/>
          </a:xfrm>
        </p:spPr>
        <p:txBody>
          <a:bodyPr anchor="t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enter caption.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03410" y="1648495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2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746100" y="3291029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2"/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08735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DB0C4-BD5D-49AD-AEE6-079F63B18A1A}" type="datetime1">
              <a:rPr lang="en-US" smtClean="0">
                <a:solidFill>
                  <a:prstClr val="white"/>
                </a:solidFill>
              </a:rPr>
              <a:t>1/3/2024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white"/>
                </a:solidFill>
              </a:rPr>
              <a:t>Footer text goes here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8126-00D4-4536-8967-EB49841E9AA8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0831103" y="5262093"/>
            <a:ext cx="1360897" cy="13287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586854" cy="24156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8280679" y="0"/>
            <a:ext cx="3911321" cy="24156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0573" y="0"/>
            <a:ext cx="8348095" cy="6585584"/>
          </a:xfrm>
          <a:prstGeom prst="rect">
            <a:avLst/>
          </a:prstGeom>
        </p:spPr>
      </p:pic>
      <p:sp>
        <p:nvSpPr>
          <p:cNvPr id="11" name="Round Diagonal Corner Rectangle 10"/>
          <p:cNvSpPr/>
          <p:nvPr userDrawn="1"/>
        </p:nvSpPr>
        <p:spPr>
          <a:xfrm>
            <a:off x="3330054" y="1978214"/>
            <a:ext cx="8861946" cy="4612851"/>
          </a:xfrm>
          <a:prstGeom prst="round2Diag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052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742F2-6D99-486D-8848-CD9D61A3147F}" type="datetime1">
              <a:rPr lang="en-US" smtClean="0"/>
              <a:t>1/3/2024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 goes here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8126-00D4-4536-8967-EB49841E9A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9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48EFD-E125-49CB-A514-2A51628F9FEC}" type="datetime1">
              <a:rPr lang="en-US" smtClean="0"/>
              <a:t>1/3/2024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 goes here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8126-00D4-4536-8967-EB49841E9A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174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7A4E9-8F28-416E-AB9B-6B37F91A72C0}" type="datetime1">
              <a:rPr lang="en-US" smtClean="0"/>
              <a:t>1/3/2024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 goes here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8126-00D4-4536-8967-EB49841E9A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04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24CD5-80D2-4112-9AE5-01B02260C8E8}" type="datetime1">
              <a:rPr lang="en-US" smtClean="0"/>
              <a:t>1/3/2024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 goes here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8126-00D4-4536-8967-EB49841E9A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710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6ECE4-C18C-4628-9F42-120CDEDA8D7D}" type="datetime1">
              <a:rPr lang="en-US" smtClean="0">
                <a:solidFill>
                  <a:prstClr val="black">
                    <a:alpha val="60000"/>
                  </a:prstClr>
                </a:solidFill>
              </a:rPr>
              <a:t>1/3/2024</a:t>
            </a:fld>
            <a:endParaRPr lang="en-US" dirty="0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alpha val="60000"/>
                  </a:prstClr>
                </a:solidFill>
              </a:rPr>
              <a:t>Footer text goes here</a:t>
            </a:r>
            <a:endParaRPr lang="en-US" dirty="0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D8F58-50E6-4A60-819B-C60CC62A37E7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2611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011B5-C6A9-4901-AE25-FD1E35ACE627}" type="datetime1">
              <a:rPr lang="en-US" smtClean="0">
                <a:solidFill>
                  <a:prstClr val="black">
                    <a:alpha val="60000"/>
                  </a:prstClr>
                </a:solidFill>
              </a:rPr>
              <a:t>1/3/2024</a:t>
            </a:fld>
            <a:endParaRPr lang="en-US" dirty="0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alpha val="60000"/>
                  </a:prstClr>
                </a:solidFill>
              </a:rPr>
              <a:t>Footer text goes here</a:t>
            </a:r>
            <a:endParaRPr lang="en-US" dirty="0">
              <a:solidFill>
                <a:prstClr val="black">
                  <a:alpha val="6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D8F58-50E6-4A60-819B-C60CC62A37E7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2800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Relationship Id="rId27" Type="http://schemas.openxmlformats.org/officeDocument/2006/relationships/image" Target="../media/image6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4F60C60-2E1F-45C2-9272-67C39C48D034}" type="datetime1">
              <a:rPr lang="en-US" smtClean="0"/>
              <a:t>1/3/2024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Footer text goes here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98126-00D4-4536-8967-EB49841E9AA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304800" y="1188563"/>
            <a:ext cx="11887200" cy="274320"/>
          </a:xfrm>
          <a:prstGeom prst="rect">
            <a:avLst/>
          </a:prstGeom>
          <a:solidFill>
            <a:schemeClr val="accent3">
              <a:alpha val="69804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Connector 14"/>
          <p:cNvCxnSpPr/>
          <p:nvPr userDrawn="1"/>
        </p:nvCxnSpPr>
        <p:spPr>
          <a:xfrm flipH="1">
            <a:off x="11768888" y="4575"/>
            <a:ext cx="394856" cy="1680882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 flipH="1">
            <a:off x="11419060" y="4575"/>
            <a:ext cx="394856" cy="1680882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>
          <a:xfrm flipH="1">
            <a:off x="11069232" y="4575"/>
            <a:ext cx="394856" cy="1680882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 flipH="1">
            <a:off x="10719404" y="4575"/>
            <a:ext cx="394856" cy="1680882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 flipH="1">
            <a:off x="10369576" y="4575"/>
            <a:ext cx="394856" cy="1680882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 flipH="1">
            <a:off x="1004456" y="4575"/>
            <a:ext cx="394856" cy="1680882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 flipH="1">
            <a:off x="654628" y="4575"/>
            <a:ext cx="394856" cy="1680882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 flipH="1">
            <a:off x="412174" y="4575"/>
            <a:ext cx="287482" cy="1278858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 userDrawn="1"/>
        </p:nvPicPr>
        <p:blipFill rotWithShape="1"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622" y="268221"/>
            <a:ext cx="1306760" cy="1306404"/>
          </a:xfrm>
          <a:prstGeom prst="ellipse">
            <a:avLst/>
          </a:prstGeom>
          <a:ln w="57150" cap="rnd">
            <a:solidFill>
              <a:schemeClr val="accent5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12675984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  <p:sldLayoutId id="2147483723" r:id="rId18"/>
    <p:sldLayoutId id="2147483664" r:id="rId19"/>
    <p:sldLayoutId id="2147483665" r:id="rId20"/>
    <p:sldLayoutId id="2147483670" r:id="rId2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10087402" cy="3329581"/>
          </a:xfrm>
        </p:spPr>
        <p:txBody>
          <a:bodyPr/>
          <a:lstStyle/>
          <a:p>
            <a:r>
              <a:rPr lang="en-US" sz="5400" b="1" noProof="1"/>
              <a:t>Pengenalan Konsep </a:t>
            </a:r>
            <a:r>
              <a:rPr lang="en-US" sz="5400" b="1" noProof="1">
                <a:solidFill>
                  <a:srgbClr val="FFFF00"/>
                </a:solidFill>
              </a:rPr>
              <a:t>Big Data</a:t>
            </a:r>
            <a:r>
              <a:rPr lang="en-US" sz="5400" b="1" noProof="1"/>
              <a:t>, </a:t>
            </a:r>
            <a:r>
              <a:rPr lang="en-US" sz="5400" b="1" noProof="1">
                <a:solidFill>
                  <a:srgbClr val="00B0F0"/>
                </a:solidFill>
              </a:rPr>
              <a:t>Machine Learning</a:t>
            </a:r>
            <a:r>
              <a:rPr lang="en-US" sz="5400" b="1" noProof="1"/>
              <a:t>, </a:t>
            </a:r>
            <a:r>
              <a:rPr lang="en-US" sz="5400" b="1" noProof="1">
                <a:solidFill>
                  <a:schemeClr val="accent3">
                    <a:lumMod val="40000"/>
                    <a:lumOff val="60000"/>
                  </a:schemeClr>
                </a:solidFill>
              </a:rPr>
              <a:t>Artificial Intelligence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Chapter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34534" y="5444069"/>
            <a:ext cx="12516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11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D7911A-3FA6-43E9-BA5D-C8AD1B52F42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2357" y="162877"/>
            <a:ext cx="780015" cy="78001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6A6F66C-4516-4B9A-ACA3-E8134D6E8004}"/>
              </a:ext>
            </a:extLst>
          </p:cNvPr>
          <p:cNvSpPr/>
          <p:nvPr/>
        </p:nvSpPr>
        <p:spPr>
          <a:xfrm>
            <a:off x="0" y="6501332"/>
            <a:ext cx="12192000" cy="356668"/>
          </a:xfrm>
          <a:prstGeom prst="rect">
            <a:avLst/>
          </a:prstGeom>
          <a:solidFill>
            <a:srgbClr val="858F3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35302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u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084" y="465075"/>
            <a:ext cx="9404723" cy="1400530"/>
          </a:xfrm>
        </p:spPr>
        <p:txBody>
          <a:bodyPr>
            <a:normAutofit/>
          </a:bodyPr>
          <a:lstStyle/>
          <a:p>
            <a:r>
              <a:rPr lang="en-US" b="0" dirty="0" err="1"/>
              <a:t>Ekosistem</a:t>
            </a:r>
            <a:r>
              <a:rPr lang="en-US" b="0" dirty="0"/>
              <a:t> pada Big Data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8126-00D4-4536-8967-EB49841E9AA8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E7F8B0A-5C8F-4CF8-B42B-5E1C09F898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903" y="1581664"/>
            <a:ext cx="10466173" cy="517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439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F265989-9BFE-4665-9BBF-8F4C7D2D1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0" y="2616591"/>
            <a:ext cx="8426547" cy="35095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600" b="1" dirty="0">
                <a:solidFill>
                  <a:srgbClr val="00B0F0"/>
                </a:solidFill>
              </a:rPr>
              <a:t>Machine Learning</a:t>
            </a:r>
            <a:endParaRPr lang="en-US" sz="2000" b="1" dirty="0">
              <a:solidFill>
                <a:srgbClr val="00B0F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8126-00D4-4536-8967-EB49841E9AA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DC8C2E-2368-4FF0-917D-21A67079FAC2}"/>
              </a:ext>
            </a:extLst>
          </p:cNvPr>
          <p:cNvSpPr/>
          <p:nvPr/>
        </p:nvSpPr>
        <p:spPr>
          <a:xfrm>
            <a:off x="0" y="6577417"/>
            <a:ext cx="12192000" cy="292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43553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1278" y="610573"/>
            <a:ext cx="9404723" cy="580052"/>
          </a:xfrm>
        </p:spPr>
        <p:txBody>
          <a:bodyPr>
            <a:normAutofit/>
          </a:bodyPr>
          <a:lstStyle/>
          <a:p>
            <a:r>
              <a:rPr lang="en-US" sz="2800" b="1" noProof="1">
                <a:latin typeface="Calibri" panose="020F0502020204030204" pitchFamily="34" charset="0"/>
              </a:rPr>
              <a:t>Definisi Machine Learning/ Pembelajaran Mesin</a:t>
            </a:r>
            <a:endParaRPr lang="en-US" sz="3600" b="1" noProof="1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8126-00D4-4536-8967-EB49841E9AA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DC8C2E-2368-4FF0-917D-21A67079FAC2}"/>
              </a:ext>
            </a:extLst>
          </p:cNvPr>
          <p:cNvSpPr/>
          <p:nvPr/>
        </p:nvSpPr>
        <p:spPr>
          <a:xfrm>
            <a:off x="0" y="6577417"/>
            <a:ext cx="12192000" cy="292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4AB837-E6BC-4D49-A587-5E7541CE0392}"/>
              </a:ext>
            </a:extLst>
          </p:cNvPr>
          <p:cNvSpPr/>
          <p:nvPr/>
        </p:nvSpPr>
        <p:spPr>
          <a:xfrm>
            <a:off x="1164731" y="1558259"/>
            <a:ext cx="9941420" cy="4891949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just"/>
            <a:r>
              <a:rPr lang="en-US" b="1" noProof="1">
                <a:solidFill>
                  <a:srgbClr val="A7E8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Sebuah metode menganalisa data yang secara otomatis </a:t>
            </a:r>
            <a:r>
              <a:rPr lang="en-US" b="1" noProof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membangun model data</a:t>
            </a:r>
            <a:r>
              <a:rPr lang="en-US" b="1" noProof="1">
                <a:solidFill>
                  <a:srgbClr val="A7E8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r>
              <a:rPr lang="en-US" b="1" noProof="1">
                <a:solidFill>
                  <a:srgbClr val="A7E8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Hal ini dilakukan berdasarkan bahwa system komputer dapat belajar dari data secara eksplisit, mengidentifikasi pola dan membuat keputusan dengan sedikit campur tangan manusia. 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noProof="1">
              <a:latin typeface="Calibri" panose="020F0502020204030204" pitchFamily="34" charset="0"/>
            </a:endParaRPr>
          </a:p>
          <a:p>
            <a:pPr algn="just"/>
            <a:r>
              <a:rPr lang="en-US" b="1" noProof="1">
                <a:latin typeface="Calibri" panose="020F0502020204030204" pitchFamily="34" charset="0"/>
              </a:rPr>
              <a:t>Contoh:</a:t>
            </a:r>
          </a:p>
          <a:p>
            <a:pPr algn="just"/>
            <a:r>
              <a:rPr lang="en-US" noProof="1">
                <a:solidFill>
                  <a:schemeClr val="accent2"/>
                </a:solidFill>
                <a:latin typeface="Calibri" panose="020F0502020204030204" pitchFamily="34" charset="0"/>
              </a:rPr>
              <a:t>Komputer secara otomatis dapat mengenali sebuah email yang masuk adalah spam atau bukan berdasarkan histori email yang masuk sebelumnya.</a:t>
            </a:r>
          </a:p>
          <a:p>
            <a:pPr algn="just"/>
            <a:endParaRPr lang="en-US" noProof="1">
              <a:latin typeface="Calibri" panose="020F0502020204030204" pitchFamily="34" charset="0"/>
            </a:endParaRPr>
          </a:p>
          <a:p>
            <a:pPr algn="just"/>
            <a:r>
              <a:rPr lang="en-US" b="1" noProof="1">
                <a:solidFill>
                  <a:srgbClr val="FFFF00"/>
                </a:solidFill>
                <a:latin typeface="Calibri" panose="020F0502020204030204" pitchFamily="34" charset="0"/>
              </a:rPr>
              <a:t>Mekanismenya yaitu :</a:t>
            </a:r>
          </a:p>
          <a:p>
            <a:pPr algn="just"/>
            <a:r>
              <a:rPr lang="en-US" noProof="1">
                <a:latin typeface="Calibri" panose="020F0502020204030204" pitchFamily="34" charset="0"/>
              </a:rPr>
              <a:t>Pembelajaran mesin adalah ketika program komputer belajar dari </a:t>
            </a:r>
            <a:r>
              <a:rPr lang="en-US" b="1" noProof="1">
                <a:solidFill>
                  <a:schemeClr val="accent6">
                    <a:lumMod val="40000"/>
                    <a:lumOff val="60000"/>
                  </a:schemeClr>
                </a:solidFill>
                <a:latin typeface="Calibri" panose="020F0502020204030204" pitchFamily="34" charset="0"/>
              </a:rPr>
              <a:t>pengalaman (E)</a:t>
            </a:r>
            <a:r>
              <a:rPr lang="en-US" noProof="1">
                <a:latin typeface="Calibri" panose="020F0502020204030204" pitchFamily="34" charset="0"/>
              </a:rPr>
              <a:t> yang berkaitan dengan beberapa </a:t>
            </a:r>
            <a:r>
              <a:rPr lang="en-US" b="1" noProof="1">
                <a:solidFill>
                  <a:srgbClr val="F692C6"/>
                </a:solidFill>
                <a:latin typeface="Calibri" panose="020F0502020204030204" pitchFamily="34" charset="0"/>
              </a:rPr>
              <a:t>tugas (T) </a:t>
            </a:r>
            <a:r>
              <a:rPr lang="en-US" noProof="1">
                <a:latin typeface="Calibri" panose="020F0502020204030204" pitchFamily="34" charset="0"/>
              </a:rPr>
              <a:t>dan pengukuran </a:t>
            </a:r>
            <a:r>
              <a:rPr lang="en-US" b="1" noProof="1">
                <a:solidFill>
                  <a:srgbClr val="FFC000"/>
                </a:solidFill>
                <a:latin typeface="Calibri" panose="020F0502020204030204" pitchFamily="34" charset="0"/>
              </a:rPr>
              <a:t>performansi (P)</a:t>
            </a:r>
            <a:r>
              <a:rPr lang="en-US" noProof="1">
                <a:latin typeface="Calibri" panose="020F0502020204030204" pitchFamily="34" charset="0"/>
              </a:rPr>
              <a:t>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noProof="1">
              <a:latin typeface="Calibri" panose="020F0502020204030204" pitchFamily="34" charset="0"/>
            </a:endParaRPr>
          </a:p>
          <a:p>
            <a:r>
              <a:rPr lang="en-US" noProof="1">
                <a:latin typeface="Calibri" panose="020F0502020204030204" pitchFamily="34" charset="0"/>
              </a:rPr>
              <a:t>E= histori pengelompokan email spam / bukan spam</a:t>
            </a:r>
          </a:p>
          <a:p>
            <a:r>
              <a:rPr lang="en-US" noProof="1">
                <a:latin typeface="Calibri" panose="020F0502020204030204" pitchFamily="34" charset="0"/>
              </a:rPr>
              <a:t>T= mengenali email yang masuk spam/ bukan spam</a:t>
            </a:r>
          </a:p>
          <a:p>
            <a:r>
              <a:rPr lang="en-US" noProof="1">
                <a:latin typeface="Calibri" panose="020F0502020204030204" pitchFamily="34" charset="0"/>
              </a:rPr>
              <a:t>P= jumlah email yang berhasil dikenali sebagai spam dan bukan spam</a:t>
            </a:r>
          </a:p>
        </p:txBody>
      </p:sp>
    </p:spTree>
    <p:extLst>
      <p:ext uri="{BB962C8B-B14F-4D97-AF65-F5344CB8AC3E}">
        <p14:creationId xmlns:p14="http://schemas.microsoft.com/office/powerpoint/2010/main" val="338060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084" y="545405"/>
            <a:ext cx="9404723" cy="518011"/>
          </a:xfrm>
        </p:spPr>
        <p:txBody>
          <a:bodyPr>
            <a:normAutofit fontScale="90000"/>
          </a:bodyPr>
          <a:lstStyle/>
          <a:p>
            <a:r>
              <a:rPr lang="en-US" sz="2800" b="1" noProof="1">
                <a:latin typeface="Calibri" panose="020F0502020204030204" pitchFamily="34" charset="0"/>
              </a:rPr>
              <a:t>Penerapan Machine Learning</a:t>
            </a:r>
            <a:endParaRPr lang="en-US" sz="3600" b="1" noProof="1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8126-00D4-4536-8967-EB49841E9AA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DC8C2E-2368-4FF0-917D-21A67079FAC2}"/>
              </a:ext>
            </a:extLst>
          </p:cNvPr>
          <p:cNvSpPr/>
          <p:nvPr/>
        </p:nvSpPr>
        <p:spPr>
          <a:xfrm>
            <a:off x="0" y="6577417"/>
            <a:ext cx="12192000" cy="292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E34114-3561-4730-BDD3-74A08EF444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419" b="7298"/>
          <a:stretch/>
        </p:blipFill>
        <p:spPr>
          <a:xfrm>
            <a:off x="1639305" y="1553734"/>
            <a:ext cx="7801257" cy="4834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77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6070" y="637471"/>
            <a:ext cx="9404723" cy="548778"/>
          </a:xfrm>
        </p:spPr>
        <p:txBody>
          <a:bodyPr>
            <a:normAutofit/>
          </a:bodyPr>
          <a:lstStyle/>
          <a:p>
            <a:r>
              <a:rPr lang="en-US" sz="2800" b="1" noProof="1">
                <a:latin typeface="Calibri" panose="020F0502020204030204" pitchFamily="34" charset="0"/>
              </a:rPr>
              <a:t>Paradigma Machine Learning</a:t>
            </a:r>
            <a:endParaRPr lang="en-US" sz="3600" b="1" noProof="1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8126-00D4-4536-8967-EB49841E9AA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DC8C2E-2368-4FF0-917D-21A67079FAC2}"/>
              </a:ext>
            </a:extLst>
          </p:cNvPr>
          <p:cNvSpPr/>
          <p:nvPr/>
        </p:nvSpPr>
        <p:spPr>
          <a:xfrm>
            <a:off x="0" y="6577417"/>
            <a:ext cx="12192000" cy="292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998CBB-0F02-4D0B-90E6-49C5E7A434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6070" y="1641303"/>
            <a:ext cx="10655529" cy="466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66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797" y="598992"/>
            <a:ext cx="9404723" cy="610698"/>
          </a:xfrm>
        </p:spPr>
        <p:txBody>
          <a:bodyPr>
            <a:normAutofit/>
          </a:bodyPr>
          <a:lstStyle/>
          <a:p>
            <a:r>
              <a:rPr lang="en-US" sz="2800" b="1" noProof="1">
                <a:latin typeface="Calibri" panose="020F0502020204030204" pitchFamily="34" charset="0"/>
              </a:rPr>
              <a:t>Ilustrasi Kerja Machine Learning</a:t>
            </a:r>
            <a:endParaRPr lang="en-US" sz="3600" b="1" noProof="1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8126-00D4-4536-8967-EB49841E9AA8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A17684-8991-40D7-B6B4-BFCB0A7C6B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2905" y="1495425"/>
            <a:ext cx="6759690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124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9645" y="524528"/>
            <a:ext cx="9404723" cy="562941"/>
          </a:xfrm>
        </p:spPr>
        <p:txBody>
          <a:bodyPr>
            <a:normAutofit/>
          </a:bodyPr>
          <a:lstStyle/>
          <a:p>
            <a:r>
              <a:rPr lang="en-US" sz="2800" b="1" noProof="1">
                <a:latin typeface="Calibri" panose="020F0502020204030204" pitchFamily="34" charset="0"/>
              </a:rPr>
              <a:t>Teknik Machine Learning</a:t>
            </a:r>
            <a:endParaRPr lang="en-US" sz="3600" b="1" noProof="1"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8126-00D4-4536-8967-EB49841E9AA8}" type="slidenum">
              <a:rPr lang="en-US" noProof="1" smtClean="0"/>
              <a:pPr/>
              <a:t>16</a:t>
            </a:fld>
            <a:endParaRPr lang="en-US" noProof="1"/>
          </a:p>
        </p:txBody>
      </p:sp>
      <p:sp>
        <p:nvSpPr>
          <p:cNvPr id="6" name="Rounded Rectangle 5"/>
          <p:cNvSpPr/>
          <p:nvPr/>
        </p:nvSpPr>
        <p:spPr>
          <a:xfrm>
            <a:off x="1027134" y="2486415"/>
            <a:ext cx="2517732" cy="65135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noProof="1">
                <a:solidFill>
                  <a:schemeClr val="bg1"/>
                </a:solidFill>
              </a:rPr>
              <a:t>Supervised Learning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651005" y="2480153"/>
            <a:ext cx="2110636" cy="65135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noProof="1">
                <a:solidFill>
                  <a:schemeClr val="bg1"/>
                </a:solidFill>
              </a:rPr>
              <a:t>Reinforcement Learning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908946" y="2465682"/>
            <a:ext cx="2179529" cy="6513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noProof="1">
                <a:solidFill>
                  <a:schemeClr val="bg1"/>
                </a:solidFill>
              </a:rPr>
              <a:t>Semi Supervised Learning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258849" y="2480153"/>
            <a:ext cx="2083158" cy="65135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noProof="1">
                <a:solidFill>
                  <a:schemeClr val="bg1"/>
                </a:solidFill>
              </a:rPr>
              <a:t>UnSupervised Learning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797468" y="1553228"/>
            <a:ext cx="3018773" cy="53861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noProof="1">
                <a:solidFill>
                  <a:schemeClr val="bg1"/>
                </a:solidFill>
              </a:rPr>
              <a:t>Machine Learning Technical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27134" y="4346530"/>
            <a:ext cx="1152395" cy="81419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noProof="1">
                <a:solidFill>
                  <a:schemeClr val="bg1"/>
                </a:solidFill>
              </a:rPr>
              <a:t>Regresi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392471" y="4346531"/>
            <a:ext cx="1277655" cy="81419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noProof="1">
                <a:solidFill>
                  <a:schemeClr val="bg1"/>
                </a:solidFill>
              </a:rPr>
              <a:t>Klasifikasi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826718" y="5537132"/>
            <a:ext cx="1352811" cy="375153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noProof="1">
                <a:solidFill>
                  <a:schemeClr val="bg1"/>
                </a:solidFill>
              </a:rPr>
              <a:t>Regresi Linear</a:t>
            </a:r>
            <a:endParaRPr lang="en-US" sz="1400" noProof="1">
              <a:solidFill>
                <a:schemeClr val="bg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418121" y="5537132"/>
            <a:ext cx="1352811" cy="375153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noProof="1">
                <a:solidFill>
                  <a:schemeClr val="bg1"/>
                </a:solidFill>
              </a:rPr>
              <a:t>Binary Classes</a:t>
            </a:r>
            <a:endParaRPr lang="en-US" sz="1400" noProof="1">
              <a:solidFill>
                <a:schemeClr val="bg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418121" y="6101116"/>
            <a:ext cx="1352811" cy="375153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noProof="1">
                <a:solidFill>
                  <a:schemeClr val="bg1"/>
                </a:solidFill>
              </a:rPr>
              <a:t>Multi Classes</a:t>
            </a:r>
            <a:endParaRPr lang="en-US" sz="1400" noProof="1">
              <a:solidFill>
                <a:schemeClr val="bg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027134" y="3336214"/>
            <a:ext cx="2517732" cy="65135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noProof="1">
                <a:solidFill>
                  <a:schemeClr val="bg1"/>
                </a:solidFill>
              </a:rPr>
              <a:t>Pembelajaran dengan </a:t>
            </a:r>
            <a:r>
              <a:rPr lang="en-US" sz="1400" b="1" noProof="1">
                <a:solidFill>
                  <a:srgbClr val="FF0000"/>
                </a:solidFill>
              </a:rPr>
              <a:t>data disertai target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6964471" y="4094770"/>
            <a:ext cx="2179529" cy="24178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noProof="1">
                <a:solidFill>
                  <a:schemeClr val="bg1"/>
                </a:solidFill>
              </a:rPr>
              <a:t>Kombinasi penggunaan data yang di beri label/ target dengan data yang tidak punya label dengan tujuan untuk </a:t>
            </a:r>
            <a:r>
              <a:rPr lang="en-US" sz="1200" b="1" noProof="1">
                <a:solidFill>
                  <a:schemeClr val="bg1"/>
                </a:solidFill>
              </a:rPr>
              <a:t>mendapatkan model klasifikasi</a:t>
            </a:r>
            <a:r>
              <a:rPr lang="en-US" sz="1200" noProof="1">
                <a:solidFill>
                  <a:schemeClr val="bg1"/>
                </a:solidFill>
              </a:rPr>
              <a:t> dimana Data yang diberi label terbatas sedangkan data yang tidak punya label berlimpah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9651228" y="4103679"/>
            <a:ext cx="2110636" cy="24178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noProof="1">
                <a:solidFill>
                  <a:schemeClr val="bg1"/>
                </a:solidFill>
              </a:rPr>
              <a:t>Mesin belajar melalui hasil observasi dari environment yang melakukan suatu aksi, keberhasilan aksi dilihat dari reward dan punishment yang diberikan, Intelligent machine disebut sebagai agent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4258849" y="4103679"/>
            <a:ext cx="2179529" cy="241783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noProof="1">
                <a:solidFill>
                  <a:schemeClr val="bg1"/>
                </a:solidFill>
              </a:rPr>
              <a:t>Proses </a:t>
            </a:r>
            <a:r>
              <a:rPr lang="en-US" sz="1200" noProof="1">
                <a:solidFill>
                  <a:schemeClr val="bg1"/>
                </a:solidFill>
              </a:rPr>
              <a:t>pembelajaran dilakukan dengan menggunakan data yang belum diberi label dimana Idenya </a:t>
            </a:r>
            <a:r>
              <a:rPr lang="en-US" sz="1200" b="1" noProof="1">
                <a:solidFill>
                  <a:schemeClr val="bg1"/>
                </a:solidFill>
              </a:rPr>
              <a:t>menemukan</a:t>
            </a:r>
            <a:r>
              <a:rPr lang="en-US" sz="1200" noProof="1">
                <a:solidFill>
                  <a:schemeClr val="bg1"/>
                </a:solidFill>
              </a:rPr>
              <a:t> </a:t>
            </a:r>
            <a:r>
              <a:rPr lang="en-US" sz="1200" b="1" noProof="1">
                <a:solidFill>
                  <a:schemeClr val="bg1"/>
                </a:solidFill>
              </a:rPr>
              <a:t>struktur yang tersembunyi </a:t>
            </a:r>
            <a:r>
              <a:rPr lang="en-US" sz="1200" noProof="1">
                <a:solidFill>
                  <a:schemeClr val="bg1"/>
                </a:solidFill>
              </a:rPr>
              <a:t>dari sebuah data serta Salah satu contoh unsupervised learning adalah </a:t>
            </a:r>
            <a:r>
              <a:rPr lang="en-US" sz="1200" b="1" noProof="1">
                <a:solidFill>
                  <a:schemeClr val="bg1"/>
                </a:solidFill>
              </a:rPr>
              <a:t>clustering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832981" y="6049920"/>
            <a:ext cx="1352811" cy="426349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noProof="1">
                <a:solidFill>
                  <a:schemeClr val="bg1"/>
                </a:solidFill>
              </a:rPr>
              <a:t>Regresi Non Linear</a:t>
            </a:r>
            <a:endParaRPr lang="en-US" sz="1400" noProof="1">
              <a:solidFill>
                <a:schemeClr val="bg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4058432" y="3357307"/>
            <a:ext cx="2517732" cy="65135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noProof="1">
                <a:solidFill>
                  <a:schemeClr val="bg1"/>
                </a:solidFill>
              </a:rPr>
              <a:t>Pembelajaran dengan data </a:t>
            </a:r>
            <a:r>
              <a:rPr lang="en-US" sz="1400" b="1" noProof="1">
                <a:solidFill>
                  <a:srgbClr val="C00000"/>
                </a:solidFill>
              </a:rPr>
              <a:t>tidak disertai target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6795370" y="3319241"/>
            <a:ext cx="2517732" cy="6513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noProof="1">
                <a:solidFill>
                  <a:schemeClr val="bg1"/>
                </a:solidFill>
              </a:rPr>
              <a:t>Penggabungan</a:t>
            </a:r>
            <a:r>
              <a:rPr lang="en-US" sz="1200" noProof="1">
                <a:solidFill>
                  <a:schemeClr val="bg1"/>
                </a:solidFill>
              </a:rPr>
              <a:t> pembelajaran </a:t>
            </a:r>
            <a:r>
              <a:rPr lang="en-US" sz="1200" b="1" noProof="1">
                <a:solidFill>
                  <a:schemeClr val="bg1"/>
                </a:solidFill>
              </a:rPr>
              <a:t>Supervised</a:t>
            </a:r>
            <a:r>
              <a:rPr lang="en-US" sz="1200" noProof="1">
                <a:solidFill>
                  <a:schemeClr val="bg1"/>
                </a:solidFill>
              </a:rPr>
              <a:t> dan </a:t>
            </a:r>
            <a:r>
              <a:rPr lang="en-US" sz="1200" b="1" noProof="1">
                <a:solidFill>
                  <a:schemeClr val="bg1"/>
                </a:solidFill>
              </a:rPr>
              <a:t>UnSupervised</a:t>
            </a:r>
            <a:r>
              <a:rPr lang="en-US" sz="1200" noProof="1">
                <a:solidFill>
                  <a:schemeClr val="bg1"/>
                </a:solidFill>
              </a:rPr>
              <a:t> Learning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9486802" y="3306257"/>
            <a:ext cx="2517732" cy="65135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noProof="1">
                <a:solidFill>
                  <a:schemeClr val="bg1"/>
                </a:solidFill>
              </a:rPr>
              <a:t>Pembelajaran observasi </a:t>
            </a:r>
            <a:r>
              <a:rPr lang="en-US" sz="1400" b="1" noProof="1">
                <a:solidFill>
                  <a:schemeClr val="tx1"/>
                </a:solidFill>
              </a:rPr>
              <a:t>interaksi</a:t>
            </a:r>
            <a:r>
              <a:rPr lang="en-US" sz="1400" noProof="1">
                <a:solidFill>
                  <a:schemeClr val="bg1"/>
                </a:solidFill>
              </a:rPr>
              <a:t> dengan </a:t>
            </a:r>
            <a:r>
              <a:rPr lang="en-US" sz="1400" b="1" noProof="1">
                <a:solidFill>
                  <a:srgbClr val="FFFF00"/>
                </a:solidFill>
              </a:rPr>
              <a:t>environment</a:t>
            </a:r>
          </a:p>
        </p:txBody>
      </p:sp>
      <p:cxnSp>
        <p:nvCxnSpPr>
          <p:cNvPr id="32" name="Straight Connector 31"/>
          <p:cNvCxnSpPr>
            <a:stCxn id="10" idx="2"/>
            <a:endCxn id="6" idx="0"/>
          </p:cNvCxnSpPr>
          <p:nvPr/>
        </p:nvCxnSpPr>
        <p:spPr>
          <a:xfrm flipH="1">
            <a:off x="2286000" y="2091847"/>
            <a:ext cx="4020855" cy="3945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0" idx="2"/>
            <a:endCxn id="7" idx="0"/>
          </p:cNvCxnSpPr>
          <p:nvPr/>
        </p:nvCxnSpPr>
        <p:spPr>
          <a:xfrm>
            <a:off x="6306855" y="2091847"/>
            <a:ext cx="4399468" cy="3883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0" idx="2"/>
            <a:endCxn id="9" idx="0"/>
          </p:cNvCxnSpPr>
          <p:nvPr/>
        </p:nvCxnSpPr>
        <p:spPr>
          <a:xfrm flipH="1">
            <a:off x="5300428" y="2091847"/>
            <a:ext cx="1006427" cy="3883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0" idx="2"/>
            <a:endCxn id="8" idx="0"/>
          </p:cNvCxnSpPr>
          <p:nvPr/>
        </p:nvCxnSpPr>
        <p:spPr>
          <a:xfrm>
            <a:off x="6306855" y="2091847"/>
            <a:ext cx="1691856" cy="3738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7" idx="2"/>
            <a:endCxn id="11" idx="0"/>
          </p:cNvCxnSpPr>
          <p:nvPr/>
        </p:nvCxnSpPr>
        <p:spPr>
          <a:xfrm flipH="1">
            <a:off x="1603332" y="3987567"/>
            <a:ext cx="682668" cy="3589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7" idx="2"/>
            <a:endCxn id="12" idx="0"/>
          </p:cNvCxnSpPr>
          <p:nvPr/>
        </p:nvCxnSpPr>
        <p:spPr>
          <a:xfrm>
            <a:off x="2286000" y="3987567"/>
            <a:ext cx="745299" cy="3589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38629" y="4760686"/>
            <a:ext cx="14514" cy="15424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3969652" y="4767946"/>
            <a:ext cx="14514" cy="15424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3670126" y="4753628"/>
            <a:ext cx="314040" cy="70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endCxn id="11" idx="1"/>
          </p:cNvCxnSpPr>
          <p:nvPr/>
        </p:nvCxnSpPr>
        <p:spPr>
          <a:xfrm flipV="1">
            <a:off x="639696" y="4753627"/>
            <a:ext cx="387438" cy="70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3779878" y="5674010"/>
            <a:ext cx="197031" cy="35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3772624" y="6334410"/>
            <a:ext cx="197031" cy="35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637540" y="5681270"/>
            <a:ext cx="197031" cy="35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644800" y="6254579"/>
            <a:ext cx="197031" cy="35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4152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8126-00D4-4536-8967-EB49841E9AA8}" type="slidenum">
              <a:rPr lang="en-US" noProof="1" smtClean="0"/>
              <a:pPr/>
              <a:t>17</a:t>
            </a:fld>
            <a:endParaRPr lang="en-US" noProof="1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DC8C2E-2368-4FF0-917D-21A67079FAC2}"/>
              </a:ext>
            </a:extLst>
          </p:cNvPr>
          <p:cNvSpPr/>
          <p:nvPr/>
        </p:nvSpPr>
        <p:spPr>
          <a:xfrm>
            <a:off x="0" y="6577417"/>
            <a:ext cx="12192000" cy="292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6" name="Rectangle 5"/>
          <p:cNvSpPr/>
          <p:nvPr/>
        </p:nvSpPr>
        <p:spPr>
          <a:xfrm>
            <a:off x="953137" y="2733449"/>
            <a:ext cx="3618863" cy="81760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1200" noProof="1">
                <a:solidFill>
                  <a:schemeClr val="bg2">
                    <a:lumMod val="50000"/>
                  </a:schemeClr>
                </a:solidFill>
              </a:rPr>
              <a:t>Regresi yaitu melakukan prediksi dengan nilai output berupa bilangan kontinu</a:t>
            </a:r>
            <a:endParaRPr lang="en-US" sz="1200" b="1" noProof="1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659395" y="2736860"/>
            <a:ext cx="4157177" cy="814193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200" noProof="1">
                <a:solidFill>
                  <a:schemeClr val="tx1"/>
                </a:solidFill>
              </a:rPr>
              <a:t>Klasifikasi yaitu memprediksi nilai output dalam bentuk data kategori</a:t>
            </a:r>
            <a:endParaRPr lang="en-US" sz="1200" b="1" noProof="1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58186" y="4098528"/>
            <a:ext cx="8055690" cy="5232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b="1" noProof="1"/>
              <a:t>Regresi Linear: </a:t>
            </a:r>
            <a:r>
              <a:rPr lang="en-US" sz="1400" noProof="1"/>
              <a:t>menggunakan 1 atau lebih variable bergantung dengan asumsi fungsi yang digunakan untuk memprediksi adalah fungsi linear</a:t>
            </a:r>
          </a:p>
        </p:txBody>
      </p:sp>
      <p:sp>
        <p:nvSpPr>
          <p:cNvPr id="10" name="Rectangle 9"/>
          <p:cNvSpPr/>
          <p:nvPr/>
        </p:nvSpPr>
        <p:spPr>
          <a:xfrm>
            <a:off x="2562305" y="5314787"/>
            <a:ext cx="8051571" cy="5232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b="1" noProof="1"/>
              <a:t>Regresi Nonlinear:</a:t>
            </a:r>
            <a:r>
              <a:rPr lang="en-US" sz="1400" noProof="1"/>
              <a:t> menggunakan 1 atau lebih variable bergantung dengan asumsi fungsi yang digunakan untuk memprediksi adalah fungsi non linear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209777" y="4143088"/>
            <a:ext cx="1352811" cy="4773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noProof="1">
                <a:solidFill>
                  <a:schemeClr val="bg1"/>
                </a:solidFill>
              </a:rPr>
              <a:t>Regresi Linear</a:t>
            </a:r>
            <a:endParaRPr lang="en-US" sz="1400" noProof="1">
              <a:solidFill>
                <a:schemeClr val="bg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205375" y="5348529"/>
            <a:ext cx="1352811" cy="487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noProof="1">
                <a:solidFill>
                  <a:schemeClr val="bg1"/>
                </a:solidFill>
              </a:rPr>
              <a:t>Regresi Non Linear</a:t>
            </a:r>
            <a:endParaRPr lang="en-US" sz="1400" noProof="1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814677" y="1849074"/>
            <a:ext cx="1152395" cy="8141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>
                <a:solidFill>
                  <a:schemeClr val="bg1"/>
                </a:solidFill>
              </a:rPr>
              <a:t>Regresi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994917" y="1860886"/>
            <a:ext cx="1277655" cy="81419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noProof="1">
                <a:solidFill>
                  <a:schemeClr val="bg1"/>
                </a:solidFill>
              </a:rPr>
              <a:t>Klasifikasi</a:t>
            </a:r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472239" y="2274475"/>
            <a:ext cx="5752" cy="33176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endCxn id="15" idx="1"/>
          </p:cNvCxnSpPr>
          <p:nvPr/>
        </p:nvCxnSpPr>
        <p:spPr>
          <a:xfrm flipV="1">
            <a:off x="479058" y="2256171"/>
            <a:ext cx="1335619" cy="183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11" idx="1"/>
          </p:cNvCxnSpPr>
          <p:nvPr/>
        </p:nvCxnSpPr>
        <p:spPr>
          <a:xfrm>
            <a:off x="471172" y="4381764"/>
            <a:ext cx="738605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64545" y="5592123"/>
            <a:ext cx="728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itle 1"/>
          <p:cNvSpPr>
            <a:spLocks noGrp="1"/>
          </p:cNvSpPr>
          <p:nvPr>
            <p:ph type="title"/>
          </p:nvPr>
        </p:nvSpPr>
        <p:spPr>
          <a:xfrm>
            <a:off x="1662086" y="331525"/>
            <a:ext cx="9404723" cy="562941"/>
          </a:xfrm>
        </p:spPr>
        <p:txBody>
          <a:bodyPr>
            <a:normAutofit/>
          </a:bodyPr>
          <a:lstStyle/>
          <a:p>
            <a:r>
              <a:rPr lang="en-US" sz="2800" b="1" noProof="1">
                <a:latin typeface="Calibri" panose="020F0502020204030204" pitchFamily="34" charset="0"/>
              </a:rPr>
              <a:t>Teknik Machine Learning</a:t>
            </a:r>
            <a:endParaRPr lang="en-US" sz="3600" b="1" noProof="1">
              <a:latin typeface="Calibri" panose="020F0502020204030204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630361" y="762086"/>
            <a:ext cx="49680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noProof="1">
                <a:solidFill>
                  <a:schemeClr val="bg1"/>
                </a:solidFill>
              </a:rPr>
              <a:t>Pembelajaran dengan data disertai target</a:t>
            </a:r>
          </a:p>
        </p:txBody>
      </p:sp>
    </p:spTree>
    <p:extLst>
      <p:ext uri="{BB962C8B-B14F-4D97-AF65-F5344CB8AC3E}">
        <p14:creationId xmlns:p14="http://schemas.microsoft.com/office/powerpoint/2010/main" val="3226602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F265989-9BFE-4665-9BBF-8F4C7D2D1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7776" y="2552701"/>
            <a:ext cx="9620250" cy="3209924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8500" b="1" noProof="1">
                <a:solidFill>
                  <a:schemeClr val="accent3">
                    <a:lumMod val="40000"/>
                    <a:lumOff val="60000"/>
                  </a:schemeClr>
                </a:solidFill>
              </a:rPr>
              <a:t>Artificial Intelligence</a:t>
            </a:r>
          </a:p>
          <a:p>
            <a:pPr marL="0" indent="0" algn="ctr">
              <a:buNone/>
            </a:pPr>
            <a:r>
              <a:rPr lang="en-US" sz="6600" b="1" noProof="1">
                <a:solidFill>
                  <a:schemeClr val="accent3">
                    <a:lumMod val="20000"/>
                    <a:lumOff val="80000"/>
                  </a:schemeClr>
                </a:solidFill>
              </a:rPr>
              <a:t>(Kecerdasan Buatan)</a:t>
            </a:r>
          </a:p>
          <a:p>
            <a:pPr marL="0" indent="0">
              <a:buNone/>
            </a:pPr>
            <a:endParaRPr lang="en-US" sz="2000" b="1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8126-00D4-4536-8967-EB49841E9AA8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DC8C2E-2368-4FF0-917D-21A67079FAC2}"/>
              </a:ext>
            </a:extLst>
          </p:cNvPr>
          <p:cNvSpPr/>
          <p:nvPr/>
        </p:nvSpPr>
        <p:spPr>
          <a:xfrm>
            <a:off x="0" y="6577417"/>
            <a:ext cx="12192000" cy="292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7269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B80C4A87-8DB1-477F-8303-D6247A7F12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5820" y="172036"/>
            <a:ext cx="7543800" cy="8636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id-ID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ecerdasan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E27EB842-10D6-46F1-B7E6-54EBA30848F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204685" y="1742849"/>
            <a:ext cx="10247086" cy="4496026"/>
          </a:xfrm>
        </p:spPr>
        <p:txBody>
          <a:bodyPr>
            <a:normAutofit/>
          </a:bodyPr>
          <a:lstStyle/>
          <a:p>
            <a:pPr marL="457200" indent="-457200" algn="just">
              <a:spcBef>
                <a:spcPct val="0"/>
              </a:spcBef>
              <a:spcAft>
                <a:spcPct val="0"/>
              </a:spcAft>
              <a:buClrTx/>
              <a:buFont typeface="Calibri Light" panose="020F0302020204030204" pitchFamily="34" charset="0"/>
              <a:buAutoNum type="alphaLcPeriod"/>
            </a:pPr>
            <a:r>
              <a:rPr lang="id-ID" altLang="en-US" sz="2800" dirty="0">
                <a:solidFill>
                  <a:schemeClr val="accent5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belajar atau memahami dari pengalaman</a:t>
            </a:r>
            <a:endParaRPr lang="en-US" altLang="en-US" sz="2800" dirty="0">
              <a:solidFill>
                <a:schemeClr val="accent5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spcBef>
                <a:spcPct val="0"/>
              </a:spcBef>
              <a:spcAft>
                <a:spcPct val="0"/>
              </a:spcAft>
              <a:buClrTx/>
              <a:buFont typeface="Calibri Light" panose="020F0302020204030204" pitchFamily="34" charset="0"/>
              <a:buAutoNum type="alphaLcPeriod"/>
            </a:pPr>
            <a:r>
              <a:rPr lang="id-ID" altLang="en-US" sz="28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menemukan inti dari pesan yang ambigu atau bertentangan </a:t>
            </a:r>
            <a:endParaRPr lang="en-US" altLang="en-US" sz="28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spcBef>
                <a:spcPct val="0"/>
              </a:spcBef>
              <a:spcAft>
                <a:spcPct val="0"/>
              </a:spcAft>
              <a:buClrTx/>
              <a:buFont typeface="Calibri Light" panose="020F0302020204030204" pitchFamily="34" charset="0"/>
              <a:buAutoNum type="alphaLcPeriod"/>
            </a:pPr>
            <a:r>
              <a:rPr lang="id-ID" altLang="en-US" sz="2800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merespon dengan cepat dan tepat pada situasi baru </a:t>
            </a:r>
            <a:endParaRPr lang="en-US" altLang="en-US" sz="2800" dirty="0">
              <a:solidFill>
                <a:schemeClr val="accent6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spcBef>
                <a:spcPct val="0"/>
              </a:spcBef>
              <a:spcAft>
                <a:spcPct val="0"/>
              </a:spcAft>
              <a:buClrTx/>
              <a:buFont typeface="Calibri Light" panose="020F0302020204030204" pitchFamily="34" charset="0"/>
              <a:buAutoNum type="alphaLcPeriod"/>
            </a:pPr>
            <a:r>
              <a:rPr lang="id-ID" altLang="en-US" sz="2800" dirty="0">
                <a:solidFill>
                  <a:schemeClr val="accent4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menggunakan pertimbangan dalam memecahkan persoalan atau mengarahkan tindakan secara efektif</a:t>
            </a:r>
            <a:endParaRPr lang="en-US" altLang="en-US" sz="2800" dirty="0">
              <a:solidFill>
                <a:schemeClr val="accent4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spcBef>
                <a:spcPct val="0"/>
              </a:spcBef>
              <a:spcAft>
                <a:spcPct val="0"/>
              </a:spcAft>
              <a:buClrTx/>
              <a:buFont typeface="Calibri Light" panose="020F0302020204030204" pitchFamily="34" charset="0"/>
              <a:buAutoNum type="alphaLcPeriod"/>
            </a:pPr>
            <a:r>
              <a:rPr lang="id-ID" altLang="en-US" sz="2800" dirty="0">
                <a:solidFill>
                  <a:schemeClr val="accent3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menghadapi situasi yang membingungkan</a:t>
            </a:r>
            <a:endParaRPr lang="en-US" altLang="en-US" sz="2800" dirty="0">
              <a:solidFill>
                <a:schemeClr val="accent3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spcBef>
                <a:spcPct val="0"/>
              </a:spcBef>
              <a:spcAft>
                <a:spcPct val="0"/>
              </a:spcAft>
              <a:buClrTx/>
              <a:buFont typeface="Calibri Light" panose="020F0302020204030204" pitchFamily="34" charset="0"/>
              <a:buAutoNum type="alphaLcPeriod"/>
            </a:pPr>
            <a:r>
              <a:rPr lang="id-ID" altLang="en-US" sz="2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memahami dan menyimpulkan dengan cara rasional biasa</a:t>
            </a:r>
            <a:endParaRPr lang="en-US" altLang="en-US" sz="28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spcBef>
                <a:spcPct val="0"/>
              </a:spcBef>
              <a:spcAft>
                <a:spcPct val="0"/>
              </a:spcAft>
              <a:buClrTx/>
              <a:buFont typeface="Calibri Light" panose="020F0302020204030204" pitchFamily="34" charset="0"/>
              <a:buAutoNum type="alphaLcPeriod"/>
            </a:pPr>
            <a:r>
              <a:rPr lang="id-ID" altLang="en-US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menerapkan pengetahuan untuk memanipulasi lingkungan</a:t>
            </a:r>
            <a:endParaRPr lang="en-US" altLang="en-US" sz="280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spcBef>
                <a:spcPct val="0"/>
              </a:spcBef>
              <a:spcAft>
                <a:spcPct val="0"/>
              </a:spcAft>
              <a:buClrTx/>
              <a:buFont typeface="Calibri Light" panose="020F0302020204030204" pitchFamily="34" charset="0"/>
              <a:buAutoNum type="alphaLcPeriod"/>
            </a:pPr>
            <a:r>
              <a:rPr lang="id-ID" alt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berfikir dan mempertimbangkan </a:t>
            </a:r>
            <a:endParaRPr lang="en-US" altLang="en-US" sz="28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5224" y="363151"/>
            <a:ext cx="9404723" cy="700265"/>
          </a:xfrm>
        </p:spPr>
        <p:txBody>
          <a:bodyPr/>
          <a:lstStyle/>
          <a:p>
            <a:r>
              <a:rPr lang="en-US" b="1" noProof="1"/>
              <a:t>Pengenalan Konsep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F265989-9BFE-4665-9BBF-8F4C7D2D1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1" y="2543175"/>
            <a:ext cx="9753600" cy="2400300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b="1" dirty="0">
                <a:solidFill>
                  <a:srgbClr val="FFFF00"/>
                </a:solidFill>
              </a:rPr>
              <a:t>Big Data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b="1" dirty="0">
                <a:solidFill>
                  <a:srgbClr val="00B0F0"/>
                </a:solidFill>
              </a:rPr>
              <a:t>Machine Learning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Artificial Intelligence (AI)</a:t>
            </a:r>
          </a:p>
          <a:p>
            <a:pPr marL="0" indent="0">
              <a:buNone/>
            </a:pPr>
            <a:endParaRPr lang="en-US" sz="2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8126-00D4-4536-8967-EB49841E9AA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DC8C2E-2368-4FF0-917D-21A67079FAC2}"/>
              </a:ext>
            </a:extLst>
          </p:cNvPr>
          <p:cNvSpPr/>
          <p:nvPr/>
        </p:nvSpPr>
        <p:spPr>
          <a:xfrm>
            <a:off x="0" y="6577417"/>
            <a:ext cx="12192000" cy="292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71279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CC727B68-13E9-4128-831E-3054F068CB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71625" y="452718"/>
            <a:ext cx="8479209" cy="1400530"/>
          </a:xfrm>
        </p:spPr>
        <p:txBody>
          <a:bodyPr/>
          <a:lstStyle/>
          <a:p>
            <a:pPr>
              <a:defRPr/>
            </a:pPr>
            <a:r>
              <a:rPr lang="en-US" b="1" noProof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Sudut Pandang Kecerdasan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CC6B31-AFA9-4BF0-A19B-8E35C8720108}"/>
              </a:ext>
            </a:extLst>
          </p:cNvPr>
          <p:cNvSpPr txBox="1">
            <a:spLocks noChangeArrowheads="1"/>
          </p:cNvSpPr>
          <p:nvPr/>
        </p:nvSpPr>
        <p:spPr>
          <a:xfrm>
            <a:off x="918769" y="1715625"/>
            <a:ext cx="10929257" cy="468517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2">
                  <a:lumMod val="75000"/>
                </a:schemeClr>
              </a:buClr>
              <a:buSzPct val="110000"/>
              <a:buFont typeface="Arial" pitchFamily="34" charset="0"/>
              <a:buChar char="•"/>
              <a:tabLst>
                <a:tab pos="274320" algn="l"/>
              </a:tabLst>
              <a:defRPr lang="en-US" sz="28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2">
                  <a:lumMod val="75000"/>
                </a:schemeClr>
              </a:buClr>
              <a:buSzPct val="110000"/>
              <a:buFont typeface="Arial" pitchFamily="34" charset="0"/>
              <a:buChar char="•"/>
              <a:tabLst>
                <a:tab pos="274320" algn="l"/>
              </a:tabLst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2">
                  <a:lumMod val="75000"/>
                </a:schemeClr>
              </a:buClr>
              <a:buSzPct val="110000"/>
              <a:buFont typeface="Arial" pitchFamily="34" charset="0"/>
              <a:buChar char="•"/>
              <a:tabLst>
                <a:tab pos="274320" algn="l"/>
              </a:tabLst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2">
                  <a:lumMod val="75000"/>
                </a:schemeClr>
              </a:buClr>
              <a:buSzPct val="110000"/>
              <a:buFont typeface="Arial" pitchFamily="34" charset="0"/>
              <a:buChar char="•"/>
              <a:tabLst>
                <a:tab pos="274320" algn="l"/>
              </a:tabLst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2">
                  <a:lumMod val="75000"/>
                </a:schemeClr>
              </a:buClr>
              <a:buSzPct val="110000"/>
              <a:buFont typeface="Arial" pitchFamily="34" charset="0"/>
              <a:buChar char="•"/>
              <a:tabLst>
                <a:tab pos="274320" algn="l"/>
              </a:tabLst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itchFamily="34" charset="0"/>
              <a:buNone/>
            </a:pPr>
            <a:r>
              <a:rPr lang="en-US" altLang="en-US" sz="2400" b="1" noProof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a. Sudut pandang kecerdasan </a:t>
            </a:r>
          </a:p>
          <a:p>
            <a:pPr marL="406400" lvl="1" indent="0">
              <a:lnSpc>
                <a:spcPct val="120000"/>
              </a:lnSpc>
              <a:spcAft>
                <a:spcPts val="600"/>
              </a:spcAft>
              <a:buClrTx/>
              <a:buFont typeface="Arial" pitchFamily="34" charset="0"/>
              <a:buNone/>
              <a:tabLst>
                <a:tab pos="406400" algn="l"/>
              </a:tabLst>
            </a:pPr>
            <a:r>
              <a:rPr lang="en-US" altLang="en-US" noProof="1">
                <a:latin typeface="Arial" panose="020B0604020202020204" pitchFamily="34" charset="0"/>
                <a:cs typeface="Arial" panose="020B0604020202020204" pitchFamily="34" charset="0"/>
              </a:rPr>
              <a:t>Kecerdasan Buatan akan membuat mesin menjadi cerdas (mampu berbuat seperti apa yang dilakukan oleh manusia) </a:t>
            </a:r>
          </a:p>
          <a:p>
            <a:pPr marL="0" indent="0">
              <a:lnSpc>
                <a:spcPct val="120000"/>
              </a:lnSpc>
              <a:buFont typeface="Arial" pitchFamily="34" charset="0"/>
              <a:buNone/>
            </a:pPr>
            <a:r>
              <a:rPr lang="en-US" altLang="en-US" sz="2400" b="1" noProof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b.  Sudut pandang penelitian.</a:t>
            </a:r>
          </a:p>
          <a:p>
            <a:pPr marL="457200" lvl="1" indent="0">
              <a:lnSpc>
                <a:spcPct val="120000"/>
              </a:lnSpc>
              <a:spcAft>
                <a:spcPts val="600"/>
              </a:spcAft>
              <a:buClrTx/>
              <a:buFont typeface="Arial" pitchFamily="34" charset="0"/>
              <a:buNone/>
            </a:pPr>
            <a:r>
              <a:rPr lang="en-US" altLang="en-US" noProof="1">
                <a:latin typeface="Arial" panose="020B0604020202020204" pitchFamily="34" charset="0"/>
                <a:cs typeface="Arial" panose="020B0604020202020204" pitchFamily="34" charset="0"/>
              </a:rPr>
              <a:t>Kecerdasan Buatan adalah suatu studi bagaimana membuat agar komputer dapat melakukan sesuatu sebaik yang dikerjakan oleh manusia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en-US" sz="2400" b="1" noProof="1">
                <a:solidFill>
                  <a:schemeClr val="accent3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c.  Sudut pandang bisnis.</a:t>
            </a:r>
          </a:p>
          <a:p>
            <a:pPr marL="457200" lvl="1" indent="0" algn="just">
              <a:lnSpc>
                <a:spcPct val="120000"/>
              </a:lnSpc>
              <a:spcAft>
                <a:spcPts val="600"/>
              </a:spcAft>
              <a:buClrTx/>
              <a:buNone/>
            </a:pPr>
            <a:r>
              <a:rPr lang="en-US" altLang="en-US" noProof="1">
                <a:latin typeface="Arial" panose="020B0604020202020204" pitchFamily="34" charset="0"/>
                <a:cs typeface="Arial" panose="020B0604020202020204" pitchFamily="34" charset="0"/>
              </a:rPr>
              <a:t>Kecerdasan buatan adalah kumpulan peralatan yang sangat powerful dan metodologis dalam menyelesaikan masalah-masalah bisnis.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en-US" sz="2400" b="1" noProof="1">
                <a:solidFill>
                  <a:srgbClr val="79D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d.  Sudut pandang pemrograman.</a:t>
            </a:r>
          </a:p>
          <a:p>
            <a:pPr marL="457200" lvl="1" indent="0" algn="just">
              <a:lnSpc>
                <a:spcPct val="120000"/>
              </a:lnSpc>
              <a:spcAft>
                <a:spcPts val="600"/>
              </a:spcAft>
              <a:buClrTx/>
              <a:buNone/>
            </a:pPr>
            <a:r>
              <a:rPr lang="en-US" altLang="en-US" noProof="1">
                <a:latin typeface="Arial" panose="020B0604020202020204" pitchFamily="34" charset="0"/>
                <a:cs typeface="Arial" panose="020B0604020202020204" pitchFamily="34" charset="0"/>
              </a:rPr>
              <a:t>Kecerdasan buatan meliputi studi tentang pemrograman simbolik, penyelesaian masalah (</a:t>
            </a:r>
            <a:r>
              <a:rPr lang="en-US" altLang="en-US" i="1" noProof="1">
                <a:latin typeface="Arial" panose="020B0604020202020204" pitchFamily="34" charset="0"/>
                <a:cs typeface="Arial" panose="020B0604020202020204" pitchFamily="34" charset="0"/>
              </a:rPr>
              <a:t>problem solving</a:t>
            </a:r>
            <a:r>
              <a:rPr lang="en-US" altLang="en-US" noProof="1">
                <a:latin typeface="Arial" panose="020B0604020202020204" pitchFamily="34" charset="0"/>
                <a:cs typeface="Arial" panose="020B0604020202020204" pitchFamily="34" charset="0"/>
              </a:rPr>
              <a:t>) dan pencarian (</a:t>
            </a:r>
            <a:r>
              <a:rPr lang="en-US" altLang="en-US" i="1" noProof="1">
                <a:latin typeface="Arial" panose="020B0604020202020204" pitchFamily="34" charset="0"/>
                <a:cs typeface="Arial" panose="020B0604020202020204" pitchFamily="34" charset="0"/>
              </a:rPr>
              <a:t>searching</a:t>
            </a:r>
            <a:r>
              <a:rPr lang="en-US" altLang="en-US" noProof="1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FD700115-D06B-49BD-B988-A33086FF47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76400" y="452718"/>
            <a:ext cx="8374434" cy="1400530"/>
          </a:xfrm>
        </p:spPr>
        <p:txBody>
          <a:bodyPr/>
          <a:lstStyle/>
          <a:p>
            <a:pPr>
              <a:defRPr/>
            </a:pPr>
            <a:r>
              <a:rPr lang="en-US" b="1" noProof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Keuntungan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387EB1EF-6D36-4568-ADF4-7CECA5B45E5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20725" y="1813380"/>
            <a:ext cx="5592989" cy="4558391"/>
          </a:xfrm>
        </p:spPr>
        <p:txBody>
          <a:bodyPr>
            <a:normAutofit fontScale="85000" lnSpcReduction="20000"/>
          </a:bodyPr>
          <a:lstStyle/>
          <a:p>
            <a:pPr marL="0" inden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sz="2600" b="1" noProof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Kecerdasan Buatan</a:t>
            </a:r>
            <a:endParaRPr lang="en-US" altLang="en-US" sz="2600" b="1" noProof="1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ClrTx/>
              <a:buFont typeface="Calibri Light" panose="020F0302020204030204" pitchFamily="34" charset="0"/>
              <a:buAutoNum type="arabicPeriod"/>
            </a:pPr>
            <a:r>
              <a:rPr lang="en-US" altLang="en-US" sz="2400" noProof="1">
                <a:solidFill>
                  <a:schemeClr val="accent3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Kecerdasan buatan lebih bersifat </a:t>
            </a:r>
            <a:r>
              <a:rPr lang="en-US" altLang="en-US" sz="2400" noProof="1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permanen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ClrTx/>
              <a:buFont typeface="Calibri Light" panose="020F0302020204030204" pitchFamily="34" charset="0"/>
              <a:buAutoNum type="arabicPeriod"/>
            </a:pPr>
            <a:r>
              <a:rPr lang="en-US" altLang="en-US" sz="2400" noProof="1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Kecerdasan buatan lebih mudah </a:t>
            </a:r>
            <a:r>
              <a:rPr lang="en-US" altLang="en-US" sz="2400" noProof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diduplikasi</a:t>
            </a:r>
            <a:r>
              <a:rPr lang="en-US" altLang="en-US" sz="2400" noProof="1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disebarkan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ClrTx/>
              <a:buFont typeface="Calibri Light" panose="020F0302020204030204" pitchFamily="34" charset="0"/>
              <a:buAutoNum type="arabicPeriod"/>
            </a:pPr>
            <a:r>
              <a:rPr lang="en-US" altLang="en-US" sz="2400" noProof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Kecerdasan buatan lebih </a:t>
            </a:r>
            <a:r>
              <a:rPr lang="en-US" altLang="en-US" sz="2400" noProof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murah</a:t>
            </a:r>
            <a:r>
              <a:rPr lang="en-US" altLang="en-US" sz="2400" noProof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dibanding dengan kecerdasan alami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ClrTx/>
              <a:buFont typeface="Calibri Light" panose="020F0302020204030204" pitchFamily="34" charset="0"/>
              <a:buAutoNum type="arabicPeriod"/>
            </a:pPr>
            <a:r>
              <a:rPr lang="en-US" altLang="en-US" sz="2400" noProof="1">
                <a:latin typeface="Arial" panose="020B0604020202020204" pitchFamily="34" charset="0"/>
                <a:cs typeface="Arial" panose="020B0604020202020204" pitchFamily="34" charset="0"/>
              </a:rPr>
              <a:t>Kecerdasan buatan bersifat konsisten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ClrTx/>
              <a:buFont typeface="Calibri Light" panose="020F0302020204030204" pitchFamily="34" charset="0"/>
              <a:buAutoNum type="arabicPeriod"/>
            </a:pPr>
            <a:r>
              <a:rPr lang="en-US" altLang="en-US" sz="2400" noProof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Kecerdasan buatan dapat didokumentasi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ClrTx/>
              <a:buFont typeface="Calibri Light" panose="020F0302020204030204" pitchFamily="34" charset="0"/>
              <a:buAutoNum type="arabicPeriod"/>
            </a:pPr>
            <a:r>
              <a:rPr lang="en-US" altLang="en-US" sz="2400" noProof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Kecerdasan buatan dapat mengerjakan pekerjaan lebih cepat dibanding dengan kecerdasan alami 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ClrTx/>
              <a:buFont typeface="Calibri Light" panose="020F0302020204030204" pitchFamily="34" charset="0"/>
              <a:buAutoNum type="arabicPeriod"/>
            </a:pPr>
            <a:r>
              <a:rPr lang="en-US" altLang="en-US" sz="2400" noProof="1">
                <a:solidFill>
                  <a:srgbClr val="F5C1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Kecerdasan buatan dapat mengerjakan pekerjaan lebih baik dibanding dengan kecerdasan alami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6057F1-1469-4212-B2D8-3EB10552368A}"/>
              </a:ext>
            </a:extLst>
          </p:cNvPr>
          <p:cNvSpPr txBox="1">
            <a:spLocks noChangeArrowheads="1"/>
          </p:cNvSpPr>
          <p:nvPr/>
        </p:nvSpPr>
        <p:spPr>
          <a:xfrm>
            <a:off x="6589486" y="1783446"/>
            <a:ext cx="5505283" cy="4356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2">
                  <a:lumMod val="75000"/>
                </a:schemeClr>
              </a:buClr>
              <a:buSzPct val="110000"/>
              <a:buFont typeface="Arial" pitchFamily="34" charset="0"/>
              <a:buChar char="•"/>
              <a:tabLst>
                <a:tab pos="274320" algn="l"/>
              </a:tabLst>
              <a:defRPr lang="en-US" sz="28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accent2">
                  <a:lumMod val="75000"/>
                </a:schemeClr>
              </a:buClr>
              <a:buSzPct val="110000"/>
              <a:buFont typeface="Arial" pitchFamily="34" charset="0"/>
              <a:buChar char="•"/>
              <a:tabLst>
                <a:tab pos="274320" algn="l"/>
              </a:tabLst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accent2">
                  <a:lumMod val="75000"/>
                </a:schemeClr>
              </a:buClr>
              <a:buSzPct val="110000"/>
              <a:buFont typeface="Arial" pitchFamily="34" charset="0"/>
              <a:buChar char="•"/>
              <a:tabLst>
                <a:tab pos="274320" algn="l"/>
              </a:tabLst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2">
                  <a:lumMod val="75000"/>
                </a:schemeClr>
              </a:buClr>
              <a:buSzPct val="110000"/>
              <a:buFont typeface="Arial" pitchFamily="34" charset="0"/>
              <a:buChar char="•"/>
              <a:tabLst>
                <a:tab pos="274320" algn="l"/>
              </a:tabLst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2">
                  <a:lumMod val="75000"/>
                </a:schemeClr>
              </a:buClr>
              <a:buSzPct val="110000"/>
              <a:buFont typeface="Arial" pitchFamily="34" charset="0"/>
              <a:buChar char="•"/>
              <a:tabLst>
                <a:tab pos="274320" algn="l"/>
              </a:tabLst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ClrTx/>
              <a:buFont typeface="Arial" pitchFamily="34" charset="0"/>
              <a:buNone/>
            </a:pPr>
            <a:r>
              <a:rPr lang="en-US" altLang="en-US" sz="2400" b="1" noProof="1">
                <a:solidFill>
                  <a:schemeClr val="accent6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Kecerdasan Alami</a:t>
            </a: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ClrTx/>
              <a:buFont typeface="Calibri Light" panose="020F0302020204030204" pitchFamily="34" charset="0"/>
              <a:buAutoNum type="arabicPeriod"/>
            </a:pPr>
            <a:r>
              <a:rPr lang="en-US" altLang="en-US" sz="2200" b="1" noProof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Kreatif</a:t>
            </a:r>
            <a:r>
              <a:rPr lang="en-US" altLang="en-US" sz="2200" noProof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ClrTx/>
              <a:buFont typeface="Calibri Light" panose="020F0302020204030204" pitchFamily="34" charset="0"/>
              <a:buAutoNum type="arabicPeriod"/>
            </a:pPr>
            <a:r>
              <a:rPr lang="en-US" altLang="en-US" sz="2200" noProof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Kecerdasan alami memungkinkan orang untuk menggunakan pengalaman secara langsung. Sedangkan pada kecerdasan buatan harus bekerja dengan input-input </a:t>
            </a:r>
            <a:r>
              <a:rPr lang="en-US" altLang="en-US" sz="2200" b="1" noProof="1">
                <a:latin typeface="Arial" panose="020B0604020202020204" pitchFamily="34" charset="0"/>
                <a:cs typeface="Arial" panose="020B0604020202020204" pitchFamily="34" charset="0"/>
              </a:rPr>
              <a:t>simbolik</a:t>
            </a:r>
            <a:r>
              <a:rPr lang="en-US" altLang="en-US" sz="2200" noProof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ClrTx/>
              <a:buFont typeface="Calibri Light" panose="020F0302020204030204" pitchFamily="34" charset="0"/>
              <a:buAutoNum type="arabicPeriod"/>
            </a:pPr>
            <a:r>
              <a:rPr lang="en-US" altLang="en-US" sz="2200" noProof="1">
                <a:latin typeface="Arial" panose="020B0604020202020204" pitchFamily="34" charset="0"/>
                <a:cs typeface="Arial" panose="020B0604020202020204" pitchFamily="34" charset="0"/>
              </a:rPr>
              <a:t>Pemikiran manusia dapat digunakan secara </a:t>
            </a:r>
            <a:r>
              <a:rPr lang="en-US" altLang="en-US" sz="2200" b="1" noProof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luas</a:t>
            </a:r>
            <a:r>
              <a:rPr lang="en-US" altLang="en-US" sz="2200" noProof="1">
                <a:latin typeface="Arial" panose="020B0604020202020204" pitchFamily="34" charset="0"/>
                <a:cs typeface="Arial" panose="020B0604020202020204" pitchFamily="34" charset="0"/>
              </a:rPr>
              <a:t>, sedangkan kecerdasan buatan sangat terbatas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>
            <a:extLst>
              <a:ext uri="{FF2B5EF4-FFF2-40B4-BE49-F238E27FC236}">
                <a16:creationId xmlns:a16="http://schemas.microsoft.com/office/drawing/2014/main" id="{61C5E07C-389C-4B8D-BDFE-7724DE22AF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74054" y="277814"/>
            <a:ext cx="9908345" cy="1139825"/>
          </a:xfrm>
        </p:spPr>
        <p:txBody>
          <a:bodyPr/>
          <a:lstStyle/>
          <a:p>
            <a:pPr>
              <a:defRPr/>
            </a:pPr>
            <a:r>
              <a:rPr lang="en-US" noProof="1">
                <a:solidFill>
                  <a:schemeClr val="accent3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Sejarah AI</a:t>
            </a:r>
          </a:p>
        </p:txBody>
      </p:sp>
      <p:sp>
        <p:nvSpPr>
          <p:cNvPr id="153603" name="Rectangle 3">
            <a:extLst>
              <a:ext uri="{FF2B5EF4-FFF2-40B4-BE49-F238E27FC236}">
                <a16:creationId xmlns:a16="http://schemas.microsoft.com/office/drawing/2014/main" id="{8376071C-92E0-460C-8D9A-9038678A15A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088571" y="1590675"/>
            <a:ext cx="10740570" cy="4897211"/>
          </a:xfrm>
        </p:spPr>
        <p:txBody>
          <a:bodyPr rtlCol="0">
            <a:normAutofit lnSpcReduction="10000"/>
          </a:bodyPr>
          <a:lstStyle/>
          <a:p>
            <a:pPr marL="0" indent="0">
              <a:buClrTx/>
              <a:buNone/>
              <a:defRPr/>
            </a:pPr>
            <a:r>
              <a:rPr lang="en-US" noProof="1">
                <a:solidFill>
                  <a:schemeClr val="accent5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Tahun 1943-1956 :</a:t>
            </a:r>
          </a:p>
          <a:p>
            <a:pPr marL="542925" lvl="1" indent="-276225">
              <a:spcBef>
                <a:spcPts val="0"/>
              </a:spcBef>
              <a:buClrTx/>
              <a:defRPr/>
            </a:pPr>
            <a:r>
              <a:rPr lang="en-US" sz="1400" noProof="1">
                <a:latin typeface="Arial" panose="020B0604020202020204" pitchFamily="34" charset="0"/>
                <a:cs typeface="Arial" panose="020B0604020202020204" pitchFamily="34" charset="0"/>
              </a:rPr>
              <a:t>Program catur pertama oleh Shanon &amp; Turing (1950)</a:t>
            </a:r>
          </a:p>
          <a:p>
            <a:pPr marL="542925" lvl="1" indent="-276225">
              <a:spcBef>
                <a:spcPts val="0"/>
              </a:spcBef>
              <a:buClrTx/>
              <a:defRPr/>
            </a:pPr>
            <a:r>
              <a:rPr lang="en-US" sz="1400" noProof="1">
                <a:latin typeface="Arial" panose="020B0604020202020204" pitchFamily="34" charset="0"/>
                <a:cs typeface="Arial" panose="020B0604020202020204" pitchFamily="34" charset="0"/>
              </a:rPr>
              <a:t>Deklarasi AI (1956) pada Workshop Dartmouth oleh John McCarthy</a:t>
            </a:r>
          </a:p>
          <a:p>
            <a:pPr marL="0" indent="0">
              <a:spcBef>
                <a:spcPts val="1200"/>
              </a:spcBef>
              <a:buClrTx/>
              <a:buNone/>
              <a:defRPr/>
            </a:pPr>
            <a:r>
              <a:rPr lang="en-US" noProof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Tahun 1956-1966</a:t>
            </a:r>
          </a:p>
          <a:p>
            <a:pPr marL="542925" lvl="1" indent="-276225">
              <a:spcBef>
                <a:spcPts val="0"/>
              </a:spcBef>
              <a:buClrTx/>
              <a:defRPr/>
            </a:pPr>
            <a:r>
              <a:rPr lang="en-US" sz="1400" noProof="1">
                <a:solidFill>
                  <a:schemeClr val="accent2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Logic Theorist (mampu membuktikan teorema-teorema matematika)</a:t>
            </a:r>
          </a:p>
          <a:p>
            <a:pPr marL="542925" lvl="1" indent="-276225">
              <a:spcBef>
                <a:spcPts val="0"/>
              </a:spcBef>
              <a:buClrTx/>
              <a:defRPr/>
            </a:pPr>
            <a:r>
              <a:rPr lang="en-US" sz="1400" noProof="1">
                <a:solidFill>
                  <a:schemeClr val="accent2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Sad Sam, diprogram oleh Robert K. Lindsay (1960). Program ini dapat mengetahui kalimat-kalimat sederhana yang ditulis dalam bahasa Inggris dan mampu memberikan jawaban dari fakta-fakta yang didengar dalam sebuah percakapan.</a:t>
            </a:r>
          </a:p>
          <a:p>
            <a:pPr marL="542925" lvl="1" indent="-276225">
              <a:spcBef>
                <a:spcPts val="0"/>
              </a:spcBef>
              <a:buClrTx/>
              <a:defRPr/>
            </a:pPr>
            <a:r>
              <a:rPr lang="en-US" sz="1400" noProof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General Problem Solver</a:t>
            </a:r>
          </a:p>
          <a:p>
            <a:pPr marL="0" indent="0">
              <a:lnSpc>
                <a:spcPct val="110000"/>
              </a:lnSpc>
              <a:spcBef>
                <a:spcPts val="1200"/>
              </a:spcBef>
              <a:buClrTx/>
              <a:buNone/>
              <a:defRPr/>
            </a:pPr>
            <a:r>
              <a:rPr lang="en-US" noProof="1">
                <a:solidFill>
                  <a:srgbClr val="88E0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Tahun 1966 – 1979</a:t>
            </a:r>
          </a:p>
          <a:p>
            <a:pPr marL="542925" lvl="1" indent="-276225">
              <a:lnSpc>
                <a:spcPct val="110000"/>
              </a:lnSpc>
              <a:spcBef>
                <a:spcPts val="0"/>
              </a:spcBef>
              <a:buClrTx/>
              <a:defRPr/>
            </a:pPr>
            <a:r>
              <a:rPr lang="en-US" sz="1600" noProof="1">
                <a:solidFill>
                  <a:schemeClr val="accent6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 AI hanya bisa melakukan manipulasi simbolik dan hanya bisa memuat sedikit sekali pengetahuan.</a:t>
            </a:r>
          </a:p>
          <a:p>
            <a:pPr marL="542925" lvl="1" indent="-276225">
              <a:lnSpc>
                <a:spcPct val="110000"/>
              </a:lnSpc>
              <a:spcBef>
                <a:spcPts val="0"/>
              </a:spcBef>
              <a:buClrTx/>
              <a:defRPr/>
            </a:pPr>
            <a:r>
              <a:rPr lang="en-US" sz="1600" noProof="1">
                <a:solidFill>
                  <a:schemeClr val="accent6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AI yang akan dipecahkan tidak mudah ditangani</a:t>
            </a:r>
          </a:p>
          <a:p>
            <a:pPr marL="542925" lvl="1" indent="-276225">
              <a:lnSpc>
                <a:spcPct val="110000"/>
              </a:lnSpc>
              <a:spcBef>
                <a:spcPts val="0"/>
              </a:spcBef>
              <a:buClrTx/>
              <a:defRPr/>
            </a:pPr>
            <a:r>
              <a:rPr lang="en-US" sz="1600" noProof="1">
                <a:solidFill>
                  <a:schemeClr val="accent6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 berbasis pengetahuan -&gt; terutama untuk </a:t>
            </a:r>
            <a:r>
              <a:rPr lang="en-US" sz="1600" noProof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 pakar </a:t>
            </a:r>
            <a:r>
              <a:rPr lang="en-US" sz="1600" noProof="1">
                <a:solidFill>
                  <a:schemeClr val="accent6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MyCin; Dendral; Prospector:XCON &amp;XSEL; FOLIO dan DELTA</a:t>
            </a:r>
          </a:p>
          <a:p>
            <a:pPr marL="0" indent="0">
              <a:spcBef>
                <a:spcPts val="1200"/>
              </a:spcBef>
              <a:buClrTx/>
              <a:buNone/>
            </a:pPr>
            <a:r>
              <a:rPr lang="en-US" altLang="en-US" noProof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Tahun 1980-sekarang :</a:t>
            </a:r>
          </a:p>
          <a:p>
            <a:pPr marL="200025" lvl="1" indent="0">
              <a:buNone/>
            </a:pPr>
            <a:r>
              <a:rPr lang="en-US" altLang="en-US" sz="1400" noProof="1">
                <a:solidFill>
                  <a:srgbClr val="FFFF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AI telah menjadi komoditi industry :</a:t>
            </a:r>
          </a:p>
          <a:p>
            <a:pPr marL="542925" lvl="1" indent="-266700">
              <a:spcBef>
                <a:spcPts val="0"/>
              </a:spcBef>
              <a:buClrTx/>
            </a:pPr>
            <a:r>
              <a:rPr lang="en-US" altLang="en-US" sz="1400" noProof="1">
                <a:solidFill>
                  <a:srgbClr val="FFFF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R1 Sistem Pakar komersial pertama yg dibuat oleh Digital Equipment Corporation (DEC), 1982.</a:t>
            </a:r>
          </a:p>
          <a:p>
            <a:pPr marL="542925" lvl="1" indent="-266700">
              <a:spcBef>
                <a:spcPts val="0"/>
              </a:spcBef>
              <a:buClrTx/>
            </a:pPr>
            <a:r>
              <a:rPr lang="en-US" altLang="en-US" sz="1400" noProof="1">
                <a:solidFill>
                  <a:srgbClr val="FFFF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Proyek “Generasi Kelima” , pembuatan komputer cerdas dengan Prolog (Jepang), 1981.</a:t>
            </a:r>
          </a:p>
          <a:p>
            <a:pPr marL="542925" lvl="1" indent="-266700">
              <a:spcBef>
                <a:spcPts val="0"/>
              </a:spcBef>
              <a:buClrTx/>
            </a:pPr>
            <a:r>
              <a:rPr lang="en-US" altLang="en-US" sz="1400" noProof="1">
                <a:solidFill>
                  <a:srgbClr val="FFFF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Daya jual produk AI : beberapa juta dolar (1980) – mencapai $2 miliar (1988).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3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3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36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536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53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900"/>
                            </p:stCondLst>
                            <p:childTnLst>
                              <p:par>
                                <p:cTn id="13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3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3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3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3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3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53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3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3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53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53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3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53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53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53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53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53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53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53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53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53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53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53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53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53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53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53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53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536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536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536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536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536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536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536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536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536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536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536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536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5360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5360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5360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2" grpId="0"/>
      <p:bldP spid="15360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7E10B078-E0A8-46DD-97D8-E496148AC7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47446" y="277814"/>
            <a:ext cx="10034954" cy="1139825"/>
          </a:xfrm>
        </p:spPr>
        <p:txBody>
          <a:bodyPr/>
          <a:lstStyle/>
          <a:p>
            <a:pPr>
              <a:defRPr/>
            </a:pPr>
            <a:r>
              <a:rPr lang="en-US" b="1" noProof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Konsep AI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7BD26ED1-5B37-46CE-B6F7-FC4FD48D8A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6343" y="1603375"/>
            <a:ext cx="10651478" cy="4928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90488" indent="-90488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>
                <a:solidFill>
                  <a:srgbClr val="404040"/>
                </a:solidFill>
                <a:latin typeface="Calibri" panose="020F0502020204030204" pitchFamily="34" charset="0"/>
              </a:defRPr>
            </a:lvl1pPr>
            <a:lvl2pPr marL="38258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566738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749300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931863" indent="-182563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13890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18462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23034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2760663" indent="-182563" eaLnBrk="0" fontAlgn="base" hangingPunct="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marL="0" indent="0" algn="just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 b="1" noProof="1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a. Turing Test</a:t>
            </a:r>
          </a:p>
          <a:p>
            <a:pPr lvl="1" algn="just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US" altLang="en-US" sz="160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Metode Pengujian Kecerdasan (Alan Turing).</a:t>
            </a:r>
          </a:p>
          <a:p>
            <a:pPr lvl="1" algn="just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US" altLang="en-US" sz="160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Proses uji ini melibatkan seorang penanya (manusia) dan dua obyek yang ditanyai.</a:t>
            </a: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endParaRPr lang="en-US" altLang="en-US" sz="1100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 b="1" noProof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b. Pemrosesan Simbolik</a:t>
            </a:r>
          </a:p>
          <a:p>
            <a:pPr lvl="1" algn="just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US" altLang="en-US" sz="160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Sifat penting dari AI adalah bahwa AI merupakan bagian dari ilmu komputer yang melakukan proses secara simbolik dan non-algoritmik dalam penyelesain masalah.</a:t>
            </a: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endParaRPr lang="en-US" altLang="en-US" sz="1100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spcBef>
                <a:spcPts val="0"/>
              </a:spcBef>
              <a:buClrTx/>
              <a:buNone/>
              <a:defRPr/>
            </a:pPr>
            <a:r>
              <a:rPr lang="en-US" sz="1800" b="1" noProof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c. Heuristic</a:t>
            </a:r>
          </a:p>
          <a:p>
            <a:pPr lvl="1" algn="just">
              <a:spcBef>
                <a:spcPts val="0"/>
              </a:spcBef>
              <a:buNone/>
              <a:defRPr/>
            </a:pPr>
            <a:r>
              <a:rPr lang="en-US" sz="160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	Suatu strategi untuk melakukan proses pencarian </a:t>
            </a:r>
            <a:r>
              <a:rPr lang="en-US" sz="1600" i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(search)</a:t>
            </a:r>
            <a:r>
              <a:rPr lang="en-US" sz="160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ruang problem secara efektif.</a:t>
            </a:r>
          </a:p>
          <a:p>
            <a:pPr algn="just">
              <a:spcBef>
                <a:spcPts val="0"/>
              </a:spcBef>
              <a:buNone/>
              <a:defRPr/>
            </a:pPr>
            <a:endParaRPr lang="en-US" sz="1100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endParaRPr>
          </a:p>
          <a:p>
            <a:pPr marL="0" indent="0" algn="just">
              <a:spcBef>
                <a:spcPts val="0"/>
              </a:spcBef>
              <a:buClrTx/>
              <a:buNone/>
              <a:defRPr/>
            </a:pPr>
            <a:r>
              <a:rPr lang="en-US" sz="1800" b="1" noProof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d. Inferensi (Penarikan Kesimpulan)</a:t>
            </a:r>
          </a:p>
          <a:p>
            <a:pPr marL="292100" lvl="1" indent="0" algn="just">
              <a:spcBef>
                <a:spcPts val="0"/>
              </a:spcBef>
              <a:buClrTx/>
              <a:buNone/>
              <a:defRPr/>
            </a:pPr>
            <a:r>
              <a:rPr lang="en-US" sz="160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AI mencoba membuat mesin memiliki kemampuan berpikir atau mempertimbangkan </a:t>
            </a:r>
            <a:r>
              <a:rPr lang="en-US" sz="1600" i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(reasoning), </a:t>
            </a:r>
            <a:r>
              <a:rPr lang="en-US" sz="160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termasuk di dalamnya proses </a:t>
            </a:r>
            <a:r>
              <a:rPr lang="en-US" sz="1600" i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(inferencing)</a:t>
            </a:r>
            <a:r>
              <a:rPr lang="en-US" sz="160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berdasarkan fakta-fakta dan aturan dengan menggunakan metode heuristik, dan lain-lain</a:t>
            </a:r>
          </a:p>
          <a:p>
            <a:pPr marL="0" indent="0" algn="just">
              <a:spcBef>
                <a:spcPts val="0"/>
              </a:spcBef>
              <a:buClrTx/>
              <a:buNone/>
              <a:defRPr/>
            </a:pPr>
            <a:endParaRPr lang="en-US" sz="1100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Wingdings" pitchFamily="2" charset="2"/>
            </a:endParaRPr>
          </a:p>
          <a:p>
            <a:pPr marL="0" indent="0" algn="just">
              <a:spcBef>
                <a:spcPts val="0"/>
              </a:spcBef>
              <a:buClrTx/>
              <a:buNone/>
              <a:defRPr/>
            </a:pPr>
            <a:r>
              <a:rPr lang="en-US" sz="1800" b="1" noProof="1">
                <a:solidFill>
                  <a:srgbClr val="DAF6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e. Pencocokan Pola </a:t>
            </a:r>
            <a:r>
              <a:rPr lang="en-US" sz="1800" b="1" i="1" noProof="1">
                <a:solidFill>
                  <a:srgbClr val="DAF6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(Pattern Matching)</a:t>
            </a:r>
          </a:p>
          <a:p>
            <a:pPr marL="292100" lvl="1" indent="0" algn="just">
              <a:spcBef>
                <a:spcPts val="0"/>
              </a:spcBef>
              <a:buClrTx/>
              <a:buNone/>
              <a:defRPr/>
            </a:pPr>
            <a:r>
              <a:rPr lang="en-US" sz="160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Berusaha untuk menjelaskan obyek, kejadian </a:t>
            </a:r>
            <a:r>
              <a:rPr lang="en-US" sz="1600" i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(events) </a:t>
            </a:r>
            <a:r>
              <a:rPr lang="en-US" sz="160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atau proses, dalam hubungan logik atau komputasional</a:t>
            </a:r>
            <a:endParaRPr lang="en-US" altLang="en-US" sz="1600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/>
      <p:bldP spid="2969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09397469-BEFD-4187-9D05-87116E9675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33378" y="277814"/>
            <a:ext cx="10049022" cy="1139825"/>
          </a:xfrm>
        </p:spPr>
        <p:txBody>
          <a:bodyPr/>
          <a:lstStyle/>
          <a:p>
            <a:pPr>
              <a:defRPr/>
            </a:pPr>
            <a:r>
              <a:rPr lang="en-US" b="1" noProof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Bagaimana AI bekerja?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3208D792-4DC3-4F1F-A830-9029046064E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370139" y="1774826"/>
            <a:ext cx="7519987" cy="4056063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Bagian terpenting AI :</a:t>
            </a: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2000" i="1" noProof="1">
                <a:latin typeface="Arial" panose="020B0604020202020204" pitchFamily="34" charset="0"/>
                <a:cs typeface="Arial" panose="020B0604020202020204" pitchFamily="34" charset="0"/>
              </a:rPr>
              <a:t>Knowledge base</a:t>
            </a:r>
            <a:r>
              <a:rPr lang="en-US" altLang="en-US" sz="2000" noProof="1">
                <a:latin typeface="Arial" panose="020B0604020202020204" pitchFamily="34" charset="0"/>
                <a:cs typeface="Arial" panose="020B0604020202020204" pitchFamily="34" charset="0"/>
              </a:rPr>
              <a:t> (basis pengetahuan), berisi fakta-fakta, teori, pemikiran dan hubungan antara satu dengan lainnya. </a:t>
            </a: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2000" i="1" noProof="1">
                <a:latin typeface="Arial" panose="020B0604020202020204" pitchFamily="34" charset="0"/>
                <a:cs typeface="Arial" panose="020B0604020202020204" pitchFamily="34" charset="0"/>
              </a:rPr>
              <a:t>Inference engine</a:t>
            </a:r>
            <a:r>
              <a:rPr lang="en-US" altLang="en-US" sz="2000" noProof="1">
                <a:latin typeface="Arial" panose="020B0604020202020204" pitchFamily="34" charset="0"/>
                <a:cs typeface="Arial" panose="020B0604020202020204" pitchFamily="34" charset="0"/>
              </a:rPr>
              <a:t>, yaitu kemampuan menarik kesimpulan berdasarkan pengalaman.</a:t>
            </a:r>
          </a:p>
          <a:p>
            <a:pPr lvl="1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2000" noProof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Group 15">
            <a:extLst>
              <a:ext uri="{FF2B5EF4-FFF2-40B4-BE49-F238E27FC236}">
                <a16:creationId xmlns:a16="http://schemas.microsoft.com/office/drawing/2014/main" id="{D5DB3551-EB6B-4A32-A5D8-3A349CF75248}"/>
              </a:ext>
            </a:extLst>
          </p:cNvPr>
          <p:cNvGrpSpPr>
            <a:grpSpLocks/>
          </p:cNvGrpSpPr>
          <p:nvPr/>
        </p:nvGrpSpPr>
        <p:grpSpPr bwMode="auto">
          <a:xfrm>
            <a:off x="2789238" y="3798886"/>
            <a:ext cx="7100888" cy="2819400"/>
            <a:chOff x="1137" y="864"/>
            <a:chExt cx="4473" cy="1776"/>
          </a:xfrm>
        </p:grpSpPr>
        <p:sp>
          <p:nvSpPr>
            <p:cNvPr id="33797" name="Rectangle 5">
              <a:extLst>
                <a:ext uri="{FF2B5EF4-FFF2-40B4-BE49-F238E27FC236}">
                  <a16:creationId xmlns:a16="http://schemas.microsoft.com/office/drawing/2014/main" id="{12134D06-9AA3-4733-AC32-C7DFE6143B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1" y="1248"/>
              <a:ext cx="2613" cy="13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3798" name="Rectangle 6">
              <a:extLst>
                <a:ext uri="{FF2B5EF4-FFF2-40B4-BE49-F238E27FC236}">
                  <a16:creationId xmlns:a16="http://schemas.microsoft.com/office/drawing/2014/main" id="{BD50AB8A-974C-44B1-9497-0A76FEC0AB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4" y="1536"/>
              <a:ext cx="1063" cy="912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400" dirty="0">
                  <a:solidFill>
                    <a:schemeClr val="bg1"/>
                  </a:solidFill>
                </a:rPr>
                <a:t>Knowledge </a:t>
              </a:r>
            </a:p>
            <a:p>
              <a:pPr algn="ctr" eaLnBrk="1" hangingPunct="1"/>
              <a:r>
                <a:rPr lang="en-US" altLang="en-US" sz="2400" dirty="0">
                  <a:solidFill>
                    <a:schemeClr val="bg1"/>
                  </a:solidFill>
                </a:rPr>
                <a:t>Base</a:t>
              </a:r>
            </a:p>
          </p:txBody>
        </p:sp>
        <p:sp>
          <p:nvSpPr>
            <p:cNvPr id="33799" name="Rectangle 7">
              <a:extLst>
                <a:ext uri="{FF2B5EF4-FFF2-40B4-BE49-F238E27FC236}">
                  <a16:creationId xmlns:a16="http://schemas.microsoft.com/office/drawing/2014/main" id="{EE8F7E45-F6C8-4DBE-A4DB-5F42F775DB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4" y="1536"/>
              <a:ext cx="1063" cy="912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400">
                  <a:solidFill>
                    <a:schemeClr val="bg1"/>
                  </a:solidFill>
                </a:rPr>
                <a:t>Inference</a:t>
              </a:r>
            </a:p>
            <a:p>
              <a:pPr algn="ctr" eaLnBrk="1" hangingPunct="1"/>
              <a:r>
                <a:rPr lang="en-US" altLang="en-US" sz="2400">
                  <a:solidFill>
                    <a:schemeClr val="bg1"/>
                  </a:solidFill>
                </a:rPr>
                <a:t>Engine</a:t>
              </a:r>
            </a:p>
          </p:txBody>
        </p:sp>
        <p:sp>
          <p:nvSpPr>
            <p:cNvPr id="33800" name="AutoShape 8">
              <a:extLst>
                <a:ext uri="{FF2B5EF4-FFF2-40B4-BE49-F238E27FC236}">
                  <a16:creationId xmlns:a16="http://schemas.microsoft.com/office/drawing/2014/main" id="{C5F55F97-DD83-4EBF-82D3-A7E410FE18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4" y="1872"/>
              <a:ext cx="753" cy="192"/>
            </a:xfrm>
            <a:prstGeom prst="rightArrow">
              <a:avLst>
                <a:gd name="adj1" fmla="val 50000"/>
                <a:gd name="adj2" fmla="val 98047"/>
              </a:avLst>
            </a:prstGeom>
            <a:solidFill>
              <a:srgbClr val="0033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3801" name="AutoShape 9">
              <a:extLst>
                <a:ext uri="{FF2B5EF4-FFF2-40B4-BE49-F238E27FC236}">
                  <a16:creationId xmlns:a16="http://schemas.microsoft.com/office/drawing/2014/main" id="{EB321B81-CFA5-4672-9684-85B327262E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4" y="2160"/>
              <a:ext cx="753" cy="192"/>
            </a:xfrm>
            <a:prstGeom prst="rightArrow">
              <a:avLst>
                <a:gd name="adj1" fmla="val 50000"/>
                <a:gd name="adj2" fmla="val 98047"/>
              </a:avLst>
            </a:prstGeom>
            <a:solidFill>
              <a:srgbClr val="0033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3802" name="Text Box 10">
              <a:extLst>
                <a:ext uri="{FF2B5EF4-FFF2-40B4-BE49-F238E27FC236}">
                  <a16:creationId xmlns:a16="http://schemas.microsoft.com/office/drawing/2014/main" id="{1973E3A5-14C1-45E7-B157-4E72E28BF6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37" y="1367"/>
              <a:ext cx="93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b="1" dirty="0">
                  <a:solidFill>
                    <a:srgbClr val="FF6600"/>
                  </a:solidFill>
                </a:rPr>
                <a:t>Input:</a:t>
              </a:r>
            </a:p>
            <a:p>
              <a:pPr eaLnBrk="1" hangingPunct="1"/>
              <a:r>
                <a:rPr lang="en-US" altLang="en-US" b="1" dirty="0">
                  <a:solidFill>
                    <a:srgbClr val="FF6600"/>
                  </a:solidFill>
                </a:rPr>
                <a:t>MASALAH</a:t>
              </a:r>
            </a:p>
          </p:txBody>
        </p:sp>
        <p:sp>
          <p:nvSpPr>
            <p:cNvPr id="33803" name="AutoShape 11">
              <a:extLst>
                <a:ext uri="{FF2B5EF4-FFF2-40B4-BE49-F238E27FC236}">
                  <a16:creationId xmlns:a16="http://schemas.microsoft.com/office/drawing/2014/main" id="{B5BFC51D-9163-4868-84BD-73A354171E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4" y="1849"/>
              <a:ext cx="753" cy="192"/>
            </a:xfrm>
            <a:prstGeom prst="rightArrow">
              <a:avLst>
                <a:gd name="adj1" fmla="val 50000"/>
                <a:gd name="adj2" fmla="val 98047"/>
              </a:avLst>
            </a:prstGeom>
            <a:solidFill>
              <a:srgbClr val="0033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3804" name="AutoShape 12">
              <a:extLst>
                <a:ext uri="{FF2B5EF4-FFF2-40B4-BE49-F238E27FC236}">
                  <a16:creationId xmlns:a16="http://schemas.microsoft.com/office/drawing/2014/main" id="{06BA98AC-EA6A-4CF8-9C22-5DF234C63D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4" y="2137"/>
              <a:ext cx="753" cy="192"/>
            </a:xfrm>
            <a:prstGeom prst="rightArrow">
              <a:avLst>
                <a:gd name="adj1" fmla="val 50000"/>
                <a:gd name="adj2" fmla="val 98047"/>
              </a:avLst>
            </a:prstGeom>
            <a:solidFill>
              <a:srgbClr val="0033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3805" name="Text Box 13">
              <a:extLst>
                <a:ext uri="{FF2B5EF4-FFF2-40B4-BE49-F238E27FC236}">
                  <a16:creationId xmlns:a16="http://schemas.microsoft.com/office/drawing/2014/main" id="{BB29698C-51CA-4695-93A2-89690ABD80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6" y="1344"/>
              <a:ext cx="66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b="1">
                  <a:solidFill>
                    <a:srgbClr val="FF6600"/>
                  </a:solidFill>
                </a:rPr>
                <a:t>Output:</a:t>
              </a:r>
            </a:p>
            <a:p>
              <a:pPr eaLnBrk="1" hangingPunct="1"/>
              <a:r>
                <a:rPr lang="en-US" altLang="en-US" b="1">
                  <a:solidFill>
                    <a:srgbClr val="FF6600"/>
                  </a:solidFill>
                </a:rPr>
                <a:t>SOLUSI</a:t>
              </a:r>
            </a:p>
          </p:txBody>
        </p:sp>
        <p:sp>
          <p:nvSpPr>
            <p:cNvPr id="21" name="Text Box 14">
              <a:extLst>
                <a:ext uri="{FF2B5EF4-FFF2-40B4-BE49-F238E27FC236}">
                  <a16:creationId xmlns:a16="http://schemas.microsoft.com/office/drawing/2014/main" id="{7F7EB9BF-255B-4CEB-AD3D-E08AD11E08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8" y="864"/>
              <a:ext cx="1859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defRPr/>
              </a:pPr>
              <a:r>
                <a:rPr lang="en-US" b="1" i="1" dirty="0">
                  <a:solidFill>
                    <a:schemeClr val="accent3">
                      <a:lumMod val="40000"/>
                      <a:lumOff val="60000"/>
                    </a:schemeClr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ARTIFICIAL INTELLIGENCE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400"/>
                            </p:stCondLst>
                            <p:childTnLst>
                              <p:par>
                                <p:cTn id="13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400"/>
                            </p:stCondLst>
                            <p:childTnLst>
                              <p:par>
                                <p:cTn id="19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3400"/>
                            </p:stCondLst>
                            <p:childTnLst>
                              <p:par>
                                <p:cTn id="2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4400"/>
                            </p:stCondLst>
                            <p:childTnLst>
                              <p:par>
                                <p:cTn id="31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/>
      <p:bldP spid="22531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A81AD46F-48F3-450D-9DDE-5F6C8F4CE8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00664" y="277815"/>
            <a:ext cx="9781735" cy="808036"/>
          </a:xfrm>
        </p:spPr>
        <p:txBody>
          <a:bodyPr/>
          <a:lstStyle/>
          <a:p>
            <a:pPr>
              <a:defRPr/>
            </a:pPr>
            <a:r>
              <a:rPr lang="en-US" sz="3600" noProof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Analogi dengan kecerdasan manusia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A44DF8C4-4005-4442-A066-0224505CD931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800663" y="1640114"/>
            <a:ext cx="9315011" cy="4847772"/>
          </a:xfrm>
        </p:spPr>
        <p:txBody>
          <a:bodyPr>
            <a:normAutofit fontScale="62500" lnSpcReduction="20000"/>
          </a:bodyPr>
          <a:lstStyle/>
          <a:p>
            <a:pPr marL="0" indent="0" eaLnBrk="1" hangingPunct="1">
              <a:lnSpc>
                <a:spcPct val="100000"/>
              </a:lnSpc>
              <a:buNone/>
            </a:pPr>
            <a:r>
              <a:rPr lang="en-US" altLang="en-US" sz="3200" b="1" noProof="1">
                <a:solidFill>
                  <a:schemeClr val="accent3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Basis Pengetahuan :</a:t>
            </a:r>
          </a:p>
          <a:p>
            <a:pPr marL="200025" lvl="1" indent="0">
              <a:buNone/>
            </a:pPr>
            <a:r>
              <a:rPr lang="en-US" altLang="en-US" sz="2900" noProof="1">
                <a:latin typeface="Arial" panose="020B0604020202020204" pitchFamily="34" charset="0"/>
                <a:cs typeface="Arial" panose="020B0604020202020204" pitchFamily="34" charset="0"/>
              </a:rPr>
              <a:t>Kumpulan pengetahuan &amp; pengalaman yang dimiliki oleh manusia.</a:t>
            </a:r>
          </a:p>
          <a:p>
            <a:pPr marL="200025" lvl="1" indent="0">
              <a:buNone/>
            </a:pPr>
            <a:r>
              <a:rPr lang="en-US" altLang="en-US" noProof="1">
                <a:latin typeface="Arial" panose="020B0604020202020204" pitchFamily="34" charset="0"/>
                <a:cs typeface="Arial" panose="020B0604020202020204" pitchFamily="34" charset="0"/>
              </a:rPr>
              <a:t>Contoh :</a:t>
            </a:r>
          </a:p>
          <a:p>
            <a:pPr lvl="2" eaLnBrk="1" hangingPunct="1">
              <a:lnSpc>
                <a:spcPct val="100000"/>
              </a:lnSpc>
              <a:buClrTx/>
              <a:buFont typeface="Arial" panose="020B0604020202020204" pitchFamily="34" charset="0"/>
              <a:buChar char="•"/>
            </a:pPr>
            <a:r>
              <a:rPr lang="en-US" altLang="en-US" sz="2400" noProof="1">
                <a:latin typeface="Arial" panose="020B0604020202020204" pitchFamily="34" charset="0"/>
                <a:cs typeface="Arial" panose="020B0604020202020204" pitchFamily="34" charset="0"/>
              </a:rPr>
              <a:t>Jika saya makan sambal &gt; 5 sendok, maka tidak lama kemudian perut saya akan terasa sakit.</a:t>
            </a:r>
          </a:p>
          <a:p>
            <a:pPr lvl="2" eaLnBrk="1" hangingPunct="1">
              <a:lnSpc>
                <a:spcPct val="100000"/>
              </a:lnSpc>
              <a:buClrTx/>
              <a:buFont typeface="Arial" panose="020B0604020202020204" pitchFamily="34" charset="0"/>
              <a:buChar char="•"/>
            </a:pPr>
            <a:r>
              <a:rPr lang="en-US" altLang="en-US" sz="2400" noProof="1">
                <a:latin typeface="Arial" panose="020B0604020202020204" pitchFamily="34" charset="0"/>
                <a:cs typeface="Arial" panose="020B0604020202020204" pitchFamily="34" charset="0"/>
              </a:rPr>
              <a:t>Jika kuliah mulai jam 8, dan saya berangkat dari rumah jam 7.45, maka saya akan terlambat.</a:t>
            </a:r>
          </a:p>
          <a:p>
            <a:pPr marL="914400" lvl="2" indent="0" eaLnBrk="1" hangingPunct="1">
              <a:lnSpc>
                <a:spcPct val="100000"/>
              </a:lnSpc>
              <a:buClrTx/>
              <a:buNone/>
            </a:pPr>
            <a:endParaRPr lang="en-US" altLang="en-US" sz="2400" noProof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0" eaLnBrk="1" hangingPunct="1">
              <a:lnSpc>
                <a:spcPct val="100000"/>
              </a:lnSpc>
              <a:buClrTx/>
              <a:buNone/>
            </a:pPr>
            <a:endParaRPr lang="en-US" altLang="en-US" sz="2400" noProof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10000"/>
              </a:lnSpc>
              <a:buNone/>
              <a:defRPr/>
            </a:pPr>
            <a:r>
              <a:rPr lang="en-US" sz="2900" b="1" noProof="1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Inferensi:</a:t>
            </a:r>
          </a:p>
          <a:p>
            <a:pPr marL="180975" indent="0">
              <a:lnSpc>
                <a:spcPct val="110000"/>
              </a:lnSpc>
              <a:buNone/>
              <a:defRPr/>
            </a:pPr>
            <a:r>
              <a:rPr lang="en-US" sz="2700" noProof="1">
                <a:latin typeface="Arial" panose="020B0604020202020204" pitchFamily="34" charset="0"/>
                <a:cs typeface="Arial" panose="020B0604020202020204" pitchFamily="34" charset="0"/>
              </a:rPr>
              <a:t>Kemampuan manusia untuk menalar berdasarkan pengetahuan/pengalaman yang dimiliki, apabila muncul suatu fakta.</a:t>
            </a:r>
          </a:p>
          <a:p>
            <a:pPr marL="0" indent="0">
              <a:lnSpc>
                <a:spcPct val="110000"/>
              </a:lnSpc>
              <a:buNone/>
              <a:defRPr/>
            </a:pPr>
            <a:r>
              <a:rPr lang="en-US" sz="2700" noProof="1">
                <a:latin typeface="Arial" panose="020B0604020202020204" pitchFamily="34" charset="0"/>
                <a:cs typeface="Arial" panose="020B0604020202020204" pitchFamily="34" charset="0"/>
              </a:rPr>
              <a:t>    Contoh:</a:t>
            </a:r>
          </a:p>
          <a:p>
            <a:pPr marL="841248" lvl="2" indent="-457200">
              <a:lnSpc>
                <a:spcPct val="110000"/>
              </a:lnSpc>
              <a:spcBef>
                <a:spcPts val="0"/>
              </a:spcBef>
              <a:buClrTx/>
              <a:buFont typeface="+mj-lt"/>
              <a:buAutoNum type="arabicPeriod"/>
              <a:defRPr/>
            </a:pPr>
            <a:r>
              <a:rPr lang="en-US" sz="2200" noProof="1">
                <a:latin typeface="Arial" panose="020B0604020202020204" pitchFamily="34" charset="0"/>
                <a:cs typeface="Arial" panose="020B0604020202020204" pitchFamily="34" charset="0"/>
              </a:rPr>
              <a:t>Pengetahuan : </a:t>
            </a:r>
          </a:p>
          <a:p>
            <a:pPr marL="566928" lvl="3" indent="0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sz="2200" noProof="1">
                <a:latin typeface="Arial" panose="020B0604020202020204" pitchFamily="34" charset="0"/>
                <a:cs typeface="Arial" panose="020B0604020202020204" pitchFamily="34" charset="0"/>
              </a:rPr>
              <a:t>    Jika saya makan sambal &gt; 5 sendok, maka tidak lama kemudian perut saya akan terasa sakit.</a:t>
            </a:r>
          </a:p>
          <a:p>
            <a:pPr marL="841248" lvl="2" indent="-457200">
              <a:lnSpc>
                <a:spcPct val="110000"/>
              </a:lnSpc>
              <a:spcBef>
                <a:spcPts val="0"/>
              </a:spcBef>
              <a:buClrTx/>
              <a:buFont typeface="+mj-lt"/>
              <a:buAutoNum type="arabicPeriod" startAt="2"/>
              <a:defRPr/>
            </a:pPr>
            <a:r>
              <a:rPr lang="en-US" sz="2200" noProof="1">
                <a:latin typeface="Arial" panose="020B0604020202020204" pitchFamily="34" charset="0"/>
                <a:cs typeface="Arial" panose="020B0604020202020204" pitchFamily="34" charset="0"/>
              </a:rPr>
              <a:t>Fakta :</a:t>
            </a:r>
          </a:p>
          <a:p>
            <a:pPr marL="566928" lvl="3" indent="0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sz="2200" noProof="1">
                <a:latin typeface="Arial" panose="020B0604020202020204" pitchFamily="34" charset="0"/>
                <a:cs typeface="Arial" panose="020B0604020202020204" pitchFamily="34" charset="0"/>
              </a:rPr>
              <a:t>    Saya baru saja makan sambal 10 sendok.</a:t>
            </a:r>
          </a:p>
          <a:p>
            <a:pPr marL="841248" lvl="2" indent="-457200">
              <a:lnSpc>
                <a:spcPct val="110000"/>
              </a:lnSpc>
              <a:spcBef>
                <a:spcPts val="0"/>
              </a:spcBef>
              <a:buClrTx/>
              <a:buFont typeface="+mj-lt"/>
              <a:buAutoNum type="arabicPeriod" startAt="3"/>
              <a:defRPr/>
            </a:pPr>
            <a:r>
              <a:rPr lang="en-US" sz="2200" noProof="1">
                <a:latin typeface="Arial" panose="020B0604020202020204" pitchFamily="34" charset="0"/>
                <a:cs typeface="Arial" panose="020B0604020202020204" pitchFamily="34" charset="0"/>
              </a:rPr>
              <a:t>Kesimpulan :</a:t>
            </a:r>
          </a:p>
          <a:p>
            <a:pPr marL="566928" lvl="3" indent="0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sz="2200" noProof="1">
                <a:latin typeface="Arial" panose="020B0604020202020204" pitchFamily="34" charset="0"/>
                <a:cs typeface="Arial" panose="020B0604020202020204" pitchFamily="34" charset="0"/>
              </a:rPr>
              <a:t>     Tidak lama lagi perut saya akan sakit.</a:t>
            </a:r>
          </a:p>
          <a:p>
            <a:pPr marL="914400" lvl="2" indent="0" eaLnBrk="1" hangingPunct="1">
              <a:lnSpc>
                <a:spcPct val="100000"/>
              </a:lnSpc>
              <a:buClrTx/>
              <a:buNone/>
            </a:pPr>
            <a:endParaRPr lang="en-US" altLang="en-US" sz="2400" noProof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45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950"/>
                            </p:stCondLst>
                            <p:childTnLst>
                              <p:par>
                                <p:cTn id="13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2950"/>
                            </p:stCondLst>
                            <p:childTnLst>
                              <p:par>
                                <p:cTn id="34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4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4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4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45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45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45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45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45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45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45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45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45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457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457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457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457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457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457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/>
      <p:bldP spid="24579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BB40D45B-0A75-40E8-AEF3-D7B49A6B83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46325" y="287338"/>
            <a:ext cx="7543800" cy="7810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Teknik Pemecahan Masalah</a:t>
            </a:r>
          </a:p>
        </p:txBody>
      </p:sp>
      <p:grpSp>
        <p:nvGrpSpPr>
          <p:cNvPr id="29724" name="Group 28">
            <a:extLst>
              <a:ext uri="{FF2B5EF4-FFF2-40B4-BE49-F238E27FC236}">
                <a16:creationId xmlns:a16="http://schemas.microsoft.com/office/drawing/2014/main" id="{EDC93090-F2BF-4515-895C-5EB6149AE56C}"/>
              </a:ext>
            </a:extLst>
          </p:cNvPr>
          <p:cNvGrpSpPr>
            <a:grpSpLocks/>
          </p:cNvGrpSpPr>
          <p:nvPr/>
        </p:nvGrpSpPr>
        <p:grpSpPr bwMode="auto">
          <a:xfrm>
            <a:off x="1268380" y="1425432"/>
            <a:ext cx="9939854" cy="5085700"/>
            <a:chOff x="1592" y="534"/>
            <a:chExt cx="3836" cy="3342"/>
          </a:xfrm>
        </p:grpSpPr>
        <p:sp>
          <p:nvSpPr>
            <p:cNvPr id="29700" name="Text Box 4">
              <a:extLst>
                <a:ext uri="{FF2B5EF4-FFF2-40B4-BE49-F238E27FC236}">
                  <a16:creationId xmlns:a16="http://schemas.microsoft.com/office/drawing/2014/main" id="{02EB1A17-4913-407F-BC46-8F1A889E1D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92" y="534"/>
              <a:ext cx="1666" cy="6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b="1" noProof="1">
                  <a:solidFill>
                    <a:srgbClr val="FFFF00"/>
                  </a:solidFill>
                  <a:latin typeface="Arial" charset="0"/>
                </a:rPr>
                <a:t>Conventional/ Hard Computing </a:t>
              </a:r>
              <a:endParaRPr lang="en-US" sz="1600" noProof="1">
                <a:solidFill>
                  <a:srgbClr val="FFFF00"/>
                </a:solidFill>
              </a:endParaRPr>
            </a:p>
            <a:p>
              <a:pPr>
                <a:defRPr/>
              </a:pPr>
              <a:r>
                <a:rPr lang="en-US" sz="1400" noProof="1"/>
                <a:t>Metodologi konvensional yang bergantung pada prinsip-prinsip akurasi, kepastian, dan tidak fleksibel</a:t>
              </a:r>
              <a:endParaRPr lang="en-US" sz="1600" i="1" noProof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29701" name="Text Box 5">
              <a:extLst>
                <a:ext uri="{FF2B5EF4-FFF2-40B4-BE49-F238E27FC236}">
                  <a16:creationId xmlns:a16="http://schemas.microsoft.com/office/drawing/2014/main" id="{FF9A3D3E-C47A-4052-8FE4-9E88917173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92" y="2174"/>
              <a:ext cx="1666" cy="6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1600" b="1" noProof="1">
                  <a:solidFill>
                    <a:srgbClr val="F5C100"/>
                  </a:solidFill>
                  <a:latin typeface="Arial" charset="0"/>
                </a:rPr>
                <a:t>Soft Computing</a:t>
              </a:r>
              <a:endParaRPr lang="en-US" sz="1600" noProof="1">
                <a:solidFill>
                  <a:srgbClr val="F5C100"/>
                </a:solidFill>
              </a:endParaRPr>
            </a:p>
            <a:p>
              <a:pPr>
                <a:defRPr/>
              </a:pPr>
              <a:r>
                <a:rPr lang="en-US" sz="1400" noProof="1"/>
                <a:t>Metodologi pendekatan modern yang didasarkan pada gagasan perkiraan, ketidakpastian, dan fleksibilitas.</a:t>
              </a:r>
              <a:endParaRPr lang="en-US" sz="1400" b="1" i="1" noProof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  <p:sp>
          <p:nvSpPr>
            <p:cNvPr id="39942" name="AutoShape 6">
              <a:extLst>
                <a:ext uri="{FF2B5EF4-FFF2-40B4-BE49-F238E27FC236}">
                  <a16:creationId xmlns:a16="http://schemas.microsoft.com/office/drawing/2014/main" id="{AB065103-E81F-4D72-BD3B-916EBC41DE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8" y="1152"/>
              <a:ext cx="960" cy="768"/>
            </a:xfrm>
            <a:prstGeom prst="octagon">
              <a:avLst>
                <a:gd name="adj" fmla="val 29287"/>
              </a:avLst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noProof="1">
                  <a:solidFill>
                    <a:srgbClr val="FF0000"/>
                  </a:solidFill>
                </a:rPr>
                <a:t>Precise </a:t>
              </a:r>
            </a:p>
            <a:p>
              <a:pPr algn="ctr" eaLnBrk="1" hangingPunct="1"/>
              <a:r>
                <a:rPr lang="en-US" altLang="en-US" noProof="1">
                  <a:solidFill>
                    <a:srgbClr val="FF0000"/>
                  </a:solidFill>
                </a:rPr>
                <a:t>Models</a:t>
              </a:r>
            </a:p>
          </p:txBody>
        </p:sp>
        <p:sp>
          <p:nvSpPr>
            <p:cNvPr id="39943" name="Rectangle 7">
              <a:extLst>
                <a:ext uri="{FF2B5EF4-FFF2-40B4-BE49-F238E27FC236}">
                  <a16:creationId xmlns:a16="http://schemas.microsoft.com/office/drawing/2014/main" id="{1A04530E-DEEC-487A-8860-E95085EFB5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0" y="1450"/>
              <a:ext cx="154" cy="163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rgbClr val="CC99FF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noProof="1"/>
            </a:p>
          </p:txBody>
        </p:sp>
        <p:sp>
          <p:nvSpPr>
            <p:cNvPr id="39944" name="Rectangle 8">
              <a:extLst>
                <a:ext uri="{FF2B5EF4-FFF2-40B4-BE49-F238E27FC236}">
                  <a16:creationId xmlns:a16="http://schemas.microsoft.com/office/drawing/2014/main" id="{0D17CDA8-11DD-4519-B81E-97A0443A5B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4" y="1104"/>
              <a:ext cx="124" cy="787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rgbClr val="CC99FF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noProof="1"/>
            </a:p>
          </p:txBody>
        </p:sp>
        <p:sp>
          <p:nvSpPr>
            <p:cNvPr id="39945" name="AutoShape 9">
              <a:extLst>
                <a:ext uri="{FF2B5EF4-FFF2-40B4-BE49-F238E27FC236}">
                  <a16:creationId xmlns:a16="http://schemas.microsoft.com/office/drawing/2014/main" id="{9FFAFE85-8387-45A5-BDA1-E3D4635986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9" y="1054"/>
              <a:ext cx="413" cy="211"/>
            </a:xfrm>
            <a:prstGeom prst="rightArrow">
              <a:avLst>
                <a:gd name="adj1" fmla="val 50000"/>
                <a:gd name="adj2" fmla="val 48934"/>
              </a:avLst>
            </a:prstGeom>
            <a:solidFill>
              <a:srgbClr val="CC99FF"/>
            </a:solidFill>
            <a:ln w="9525">
              <a:solidFill>
                <a:srgbClr val="CC99FF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noProof="1"/>
            </a:p>
          </p:txBody>
        </p:sp>
        <p:sp>
          <p:nvSpPr>
            <p:cNvPr id="39946" name="AutoShape 10">
              <a:extLst>
                <a:ext uri="{FF2B5EF4-FFF2-40B4-BE49-F238E27FC236}">
                  <a16:creationId xmlns:a16="http://schemas.microsoft.com/office/drawing/2014/main" id="{CC7D32EB-A4A5-4AE2-BE42-96F85882B1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5" y="1730"/>
              <a:ext cx="413" cy="211"/>
            </a:xfrm>
            <a:prstGeom prst="rightArrow">
              <a:avLst>
                <a:gd name="adj1" fmla="val 50000"/>
                <a:gd name="adj2" fmla="val 48934"/>
              </a:avLst>
            </a:prstGeom>
            <a:solidFill>
              <a:srgbClr val="CC99FF"/>
            </a:solidFill>
            <a:ln w="9525">
              <a:solidFill>
                <a:srgbClr val="CC99FF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noProof="1"/>
            </a:p>
          </p:txBody>
        </p:sp>
        <p:sp>
          <p:nvSpPr>
            <p:cNvPr id="39947" name="Rectangle 12">
              <a:extLst>
                <a:ext uri="{FF2B5EF4-FFF2-40B4-BE49-F238E27FC236}">
                  <a16:creationId xmlns:a16="http://schemas.microsoft.com/office/drawing/2014/main" id="{D3E6E836-1880-4AA0-B9BD-1DFCF36E42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0" y="931"/>
              <a:ext cx="2102" cy="480"/>
            </a:xfrm>
            <a:prstGeom prst="rect">
              <a:avLst/>
            </a:prstGeom>
            <a:solidFill>
              <a:srgbClr val="FFFF66"/>
            </a:solidFill>
            <a:ln w="9525">
              <a:miter lim="800000"/>
              <a:headEnd/>
              <a:tailEnd/>
            </a:ln>
            <a:effectLst/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FFFF66"/>
              </a:extrusionClr>
              <a:contourClr>
                <a:srgbClr val="FFFF66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noProof="1"/>
                <a:t>Logika penalaran </a:t>
              </a:r>
            </a:p>
            <a:p>
              <a:pPr algn="ctr" eaLnBrk="1" hangingPunct="1"/>
              <a:r>
                <a:rPr lang="en-US" altLang="en-US" noProof="1"/>
                <a:t>berbentuk simbol</a:t>
              </a:r>
            </a:p>
          </p:txBody>
        </p:sp>
        <p:sp>
          <p:nvSpPr>
            <p:cNvPr id="39948" name="Rectangle 13">
              <a:extLst>
                <a:ext uri="{FF2B5EF4-FFF2-40B4-BE49-F238E27FC236}">
                  <a16:creationId xmlns:a16="http://schemas.microsoft.com/office/drawing/2014/main" id="{BA0AEC02-826D-4AEE-92A6-346CF03778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6" y="1607"/>
              <a:ext cx="2106" cy="576"/>
            </a:xfrm>
            <a:prstGeom prst="rect">
              <a:avLst/>
            </a:prstGeom>
            <a:solidFill>
              <a:srgbClr val="FFFF66"/>
            </a:solidFill>
            <a:ln w="9525">
              <a:miter lim="800000"/>
              <a:headEnd/>
              <a:tailEnd/>
            </a:ln>
            <a:effectLst/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FFFF66"/>
              </a:extrusionClr>
              <a:contourClr>
                <a:srgbClr val="FFFF66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noProof="1"/>
                <a:t>Pencarian &amp; Pemodelan masalah </a:t>
              </a:r>
            </a:p>
            <a:p>
              <a:pPr algn="ctr" eaLnBrk="1" hangingPunct="1"/>
              <a:r>
                <a:rPr lang="en-US" altLang="en-US" noProof="1"/>
                <a:t>dilakukan secara </a:t>
              </a:r>
            </a:p>
            <a:p>
              <a:pPr algn="ctr" eaLnBrk="1" hangingPunct="1"/>
              <a:r>
                <a:rPr lang="en-US" altLang="en-US" noProof="1"/>
                <a:t>numeris (tradisional)</a:t>
              </a:r>
            </a:p>
          </p:txBody>
        </p:sp>
        <p:sp>
          <p:nvSpPr>
            <p:cNvPr id="39949" name="AutoShape 14">
              <a:extLst>
                <a:ext uri="{FF2B5EF4-FFF2-40B4-BE49-F238E27FC236}">
                  <a16:creationId xmlns:a16="http://schemas.microsoft.com/office/drawing/2014/main" id="{7F165275-27F3-4D2F-BA74-B9F188BEFD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2" y="2845"/>
              <a:ext cx="1001" cy="768"/>
            </a:xfrm>
            <a:prstGeom prst="octagon">
              <a:avLst>
                <a:gd name="adj" fmla="val 29287"/>
              </a:avLst>
            </a:prstGeom>
            <a:solidFill>
              <a:srgbClr val="FF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noProof="1">
                  <a:solidFill>
                    <a:srgbClr val="FF0000"/>
                  </a:solidFill>
                </a:rPr>
                <a:t>Approximate </a:t>
              </a:r>
            </a:p>
            <a:p>
              <a:pPr algn="ctr" eaLnBrk="1" hangingPunct="1"/>
              <a:r>
                <a:rPr lang="en-US" altLang="en-US" noProof="1">
                  <a:solidFill>
                    <a:srgbClr val="FF0000"/>
                  </a:solidFill>
                </a:rPr>
                <a:t>Models</a:t>
              </a:r>
            </a:p>
          </p:txBody>
        </p:sp>
        <p:sp>
          <p:nvSpPr>
            <p:cNvPr id="39950" name="Rectangle 15">
              <a:extLst>
                <a:ext uri="{FF2B5EF4-FFF2-40B4-BE49-F238E27FC236}">
                  <a16:creationId xmlns:a16="http://schemas.microsoft.com/office/drawing/2014/main" id="{A9E2861A-D010-4FEA-8C3F-449B9F7E88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7" y="3143"/>
              <a:ext cx="153" cy="163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rgbClr val="FF9966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noProof="1"/>
            </a:p>
          </p:txBody>
        </p:sp>
        <p:sp>
          <p:nvSpPr>
            <p:cNvPr id="39951" name="Rectangle 16">
              <a:extLst>
                <a:ext uri="{FF2B5EF4-FFF2-40B4-BE49-F238E27FC236}">
                  <a16:creationId xmlns:a16="http://schemas.microsoft.com/office/drawing/2014/main" id="{B93C5A0D-0651-4D12-B9B8-97237735A8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0" y="2797"/>
              <a:ext cx="124" cy="787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rgbClr val="FF9966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noProof="1"/>
            </a:p>
          </p:txBody>
        </p:sp>
        <p:sp>
          <p:nvSpPr>
            <p:cNvPr id="39952" name="AutoShape 17">
              <a:extLst>
                <a:ext uri="{FF2B5EF4-FFF2-40B4-BE49-F238E27FC236}">
                  <a16:creationId xmlns:a16="http://schemas.microsoft.com/office/drawing/2014/main" id="{12313863-7E2B-4C7C-A352-25F0732836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5" y="2747"/>
              <a:ext cx="413" cy="211"/>
            </a:xfrm>
            <a:prstGeom prst="rightArrow">
              <a:avLst>
                <a:gd name="adj1" fmla="val 50000"/>
                <a:gd name="adj2" fmla="val 48934"/>
              </a:avLst>
            </a:prstGeom>
            <a:solidFill>
              <a:srgbClr val="FF9966"/>
            </a:solidFill>
            <a:ln w="9525">
              <a:solidFill>
                <a:srgbClr val="FF9966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noProof="1"/>
            </a:p>
          </p:txBody>
        </p:sp>
        <p:sp>
          <p:nvSpPr>
            <p:cNvPr id="39953" name="AutoShape 18">
              <a:extLst>
                <a:ext uri="{FF2B5EF4-FFF2-40B4-BE49-F238E27FC236}">
                  <a16:creationId xmlns:a16="http://schemas.microsoft.com/office/drawing/2014/main" id="{410434F1-E8F1-4DDD-8D1B-E7A29A3682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1" y="3423"/>
              <a:ext cx="413" cy="211"/>
            </a:xfrm>
            <a:prstGeom prst="rightArrow">
              <a:avLst>
                <a:gd name="adj1" fmla="val 50000"/>
                <a:gd name="adj2" fmla="val 48934"/>
              </a:avLst>
            </a:prstGeom>
            <a:solidFill>
              <a:srgbClr val="FF9966"/>
            </a:solidFill>
            <a:ln w="9525">
              <a:solidFill>
                <a:srgbClr val="FF9966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noProof="1"/>
            </a:p>
          </p:txBody>
        </p:sp>
        <p:sp>
          <p:nvSpPr>
            <p:cNvPr id="39954" name="Rectangle 19">
              <a:extLst>
                <a:ext uri="{FF2B5EF4-FFF2-40B4-BE49-F238E27FC236}">
                  <a16:creationId xmlns:a16="http://schemas.microsoft.com/office/drawing/2014/main" id="{D5A7AEA7-1B16-44F4-9497-CF486FEAFF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6" y="2624"/>
              <a:ext cx="2102" cy="480"/>
            </a:xfrm>
            <a:prstGeom prst="rect">
              <a:avLst/>
            </a:prstGeom>
            <a:solidFill>
              <a:srgbClr val="FFCCFF"/>
            </a:solidFill>
            <a:ln w="9525">
              <a:miter lim="800000"/>
              <a:headEnd/>
              <a:tailEnd/>
            </a:ln>
            <a:effectLst/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FFCCFF"/>
              </a:extrusionClr>
              <a:contourClr>
                <a:srgbClr val="FFCC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noProof="1"/>
                <a:t>Penalaran melalui</a:t>
              </a:r>
            </a:p>
            <a:p>
              <a:pPr algn="ctr" eaLnBrk="1" hangingPunct="1"/>
              <a:r>
                <a:rPr lang="en-US" altLang="en-US" noProof="1"/>
                <a:t>pendekatan</a:t>
              </a:r>
            </a:p>
          </p:txBody>
        </p:sp>
        <p:sp>
          <p:nvSpPr>
            <p:cNvPr id="39955" name="Rectangle 20">
              <a:extLst>
                <a:ext uri="{FF2B5EF4-FFF2-40B4-BE49-F238E27FC236}">
                  <a16:creationId xmlns:a16="http://schemas.microsoft.com/office/drawing/2014/main" id="{8E789E16-521D-4A07-AB78-18BF75D514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2" y="3300"/>
              <a:ext cx="2106" cy="576"/>
            </a:xfrm>
            <a:prstGeom prst="rect">
              <a:avLst/>
            </a:prstGeom>
            <a:solidFill>
              <a:srgbClr val="FFCCFF"/>
            </a:solidFill>
            <a:ln w="9525">
              <a:miter lim="800000"/>
              <a:headEnd/>
              <a:tailEnd/>
            </a:ln>
            <a:effectLst/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FFCCFF"/>
              </a:extrusionClr>
              <a:contourClr>
                <a:srgbClr val="FFCC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noProof="1"/>
                <a:t>Pendekatan fungsional &amp;</a:t>
              </a:r>
            </a:p>
            <a:p>
              <a:pPr algn="ctr" eaLnBrk="1" hangingPunct="1"/>
              <a:r>
                <a:rPr lang="en-US" altLang="en-US" noProof="1"/>
                <a:t>Pencarian random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97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7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9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>
            <a:extLst>
              <a:ext uri="{FF2B5EF4-FFF2-40B4-BE49-F238E27FC236}">
                <a16:creationId xmlns:a16="http://schemas.microsoft.com/office/drawing/2014/main" id="{ECFF73EB-8225-4139-A69D-6471321A3224}"/>
              </a:ext>
            </a:extLst>
          </p:cNvPr>
          <p:cNvSpPr txBox="1">
            <a:spLocks noChangeArrowheads="1"/>
          </p:cNvSpPr>
          <p:nvPr/>
        </p:nvSpPr>
        <p:spPr>
          <a:xfrm>
            <a:off x="1523297" y="81823"/>
            <a:ext cx="9725465" cy="6369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000" b="1" kern="1200" cap="none" spc="0" dirty="0">
                <a:ln w="18415" cmpd="sng">
                  <a:noFill/>
                  <a:prstDash val="solid"/>
                </a:ln>
                <a:solidFill>
                  <a:schemeClr val="accent3">
                    <a:lumMod val="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noProof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Komponen Soft Computing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5427090" y="907381"/>
            <a:ext cx="6596041" cy="151786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sz="1600" b="1" noProof="1">
                <a:solidFill>
                  <a:schemeClr val="tx1"/>
                </a:solidFill>
                <a:cs typeface="Arial" panose="020B0604020202020204" pitchFamily="34" charset="0"/>
              </a:rPr>
              <a:t>Fuzzy System</a:t>
            </a:r>
          </a:p>
          <a:p>
            <a:r>
              <a:rPr lang="en-US" altLang="en-US" sz="110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Konsepnya menggunakan teori himpunan.</a:t>
            </a:r>
          </a:p>
          <a:p>
            <a:r>
              <a:rPr lang="en-US" altLang="en-US" sz="110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Menggunakan derajat keanggotaan fuzzy untuk menunjukkan seberapa besar suatu nilai masuk dalam suatu himpunan fuzzy, Bidang Kajiannya yaitu :</a:t>
            </a:r>
          </a:p>
          <a:p>
            <a:pPr marL="228600" indent="-228600">
              <a:buAutoNum type="arabicPeriod"/>
            </a:pPr>
            <a:r>
              <a:rPr lang="en-US" altLang="en-US" sz="110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Fuzzy Inference System</a:t>
            </a:r>
          </a:p>
          <a:p>
            <a:pPr marL="228600" indent="-228600">
              <a:buAutoNum type="arabicPeriod"/>
            </a:pPr>
            <a:r>
              <a:rPr lang="en-US" altLang="en-US" sz="110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Fuzzy Clustering</a:t>
            </a:r>
          </a:p>
          <a:p>
            <a:pPr marL="228600" indent="-228600">
              <a:buAutoNum type="arabicPeriod"/>
            </a:pPr>
            <a:r>
              <a:rPr lang="en-US" altLang="en-US" sz="110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Fuzzy Database</a:t>
            </a:r>
          </a:p>
          <a:p>
            <a:pPr marL="228600" indent="-228600">
              <a:buAutoNum type="arabicPeriod"/>
            </a:pPr>
            <a:r>
              <a:rPr lang="en-US" altLang="en-US" sz="110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Fuzzy Mathematical Programming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427090" y="2493246"/>
            <a:ext cx="6596040" cy="123365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sz="1600" b="1" noProof="1">
                <a:solidFill>
                  <a:schemeClr val="bg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Probabilistic Reasoning</a:t>
            </a:r>
          </a:p>
          <a:p>
            <a:r>
              <a:rPr lang="en-US" altLang="en-US" sz="1100" noProof="1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Mengakomodasi adanya faktor </a:t>
            </a:r>
            <a:r>
              <a:rPr lang="en-US" altLang="en-US" sz="1100" b="1" noProof="1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ketidakpastian</a:t>
            </a:r>
            <a:r>
              <a:rPr lang="en-US" altLang="en-US" sz="1100" noProof="1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altLang="en-US" sz="1100" noProof="1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Teori-teori yang berkembang:</a:t>
            </a:r>
          </a:p>
          <a:p>
            <a:pPr marL="228600" indent="-228600">
              <a:buAutoNum type="arabicPeriod"/>
            </a:pPr>
            <a:r>
              <a:rPr lang="en-US" altLang="en-US" sz="1100" noProof="1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Teorema Bayes</a:t>
            </a:r>
          </a:p>
          <a:p>
            <a:pPr marL="228600" indent="-228600">
              <a:buAutoNum type="arabicPeriod"/>
            </a:pPr>
            <a:r>
              <a:rPr lang="en-US" altLang="en-US" sz="1100" noProof="1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Certainty Factor (statistic reasoning)</a:t>
            </a:r>
          </a:p>
          <a:p>
            <a:pPr marL="228600" indent="-228600">
              <a:buAutoNum type="arabicPeriod"/>
            </a:pPr>
            <a:r>
              <a:rPr lang="en-US" altLang="en-US" sz="1100" noProof="1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Teorema Dempster-Shafer (statistic reasoning)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427090" y="3841153"/>
            <a:ext cx="6596040" cy="7382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/>
            <a:r>
              <a:rPr lang="en-US" altLang="en-US" sz="1600" b="1" noProof="1">
                <a:solidFill>
                  <a:srgbClr val="002060"/>
                </a:solidFill>
                <a:cs typeface="Arial" panose="020B0604020202020204" pitchFamily="34" charset="0"/>
              </a:rPr>
              <a:t>Neural Network (Jaringan Syaraf)</a:t>
            </a:r>
          </a:p>
          <a:p>
            <a:r>
              <a:rPr lang="en-US" altLang="en-US" sz="1200" noProof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Menggunakan algoritma pembelajaran untuk mendapatkan bobot-bobot yang optimum.</a:t>
            </a:r>
          </a:p>
          <a:p>
            <a:r>
              <a:rPr lang="en-US" altLang="en-US" sz="1200" noProof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Jenis pembelajaran : </a:t>
            </a:r>
            <a:r>
              <a:rPr lang="en-US" altLang="en-US" sz="1200" i="1" noProof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supervised learning</a:t>
            </a:r>
            <a:r>
              <a:rPr lang="en-US" altLang="en-US" sz="1200" noProof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dan </a:t>
            </a:r>
            <a:r>
              <a:rPr lang="en-US" altLang="en-US" sz="1200" i="1" noProof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unsupervised learning</a:t>
            </a:r>
            <a:r>
              <a:rPr lang="en-US" altLang="en-US" sz="1200" noProof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427090" y="4700828"/>
            <a:ext cx="6596040" cy="182679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b="1" noProof="1">
                <a:solidFill>
                  <a:srgbClr val="C00000"/>
                </a:solidFill>
                <a:cs typeface="Arial" panose="020B0604020202020204" pitchFamily="34" charset="0"/>
              </a:rPr>
              <a:t>Evolutionary Algorithm (Algoritma Evolusioner)</a:t>
            </a:r>
            <a:endParaRPr lang="en-US" altLang="en-US" b="1" noProof="1">
              <a:solidFill>
                <a:srgbClr val="C00000"/>
              </a:solidFill>
            </a:endParaRPr>
          </a:p>
          <a:p>
            <a:pPr>
              <a:buClrTx/>
            </a:pPr>
            <a:r>
              <a:rPr lang="en-US" altLang="en-US" sz="1100" noProof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Menggunakan pendekatan teori evolusi.</a:t>
            </a:r>
          </a:p>
          <a:p>
            <a:pPr>
              <a:buClrTx/>
            </a:pPr>
            <a:r>
              <a:rPr lang="en-US" altLang="en-US" sz="1100" noProof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Dipelopori oleh algoritma genetika.</a:t>
            </a:r>
          </a:p>
          <a:p>
            <a:pPr>
              <a:buClrTx/>
            </a:pPr>
            <a:r>
              <a:rPr lang="en-US" altLang="en-US" sz="1100" noProof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Terutama digunakan untuk optimasi.</a:t>
            </a:r>
          </a:p>
          <a:p>
            <a:pPr>
              <a:buClrTx/>
            </a:pPr>
            <a:r>
              <a:rPr lang="en-US" altLang="en-US" sz="1100" noProof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Algoritma yang sudah dikembangkan:</a:t>
            </a:r>
          </a:p>
          <a:p>
            <a:pPr>
              <a:buClrTx/>
            </a:pPr>
            <a:r>
              <a:rPr lang="en-US" altLang="en-US" sz="1100" noProof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a. Algoritma Genetika</a:t>
            </a:r>
          </a:p>
          <a:p>
            <a:pPr>
              <a:buClrTx/>
            </a:pPr>
            <a:r>
              <a:rPr lang="en-US" altLang="en-US" sz="1100" noProof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b. Ant System</a:t>
            </a:r>
          </a:p>
          <a:p>
            <a:pPr>
              <a:buClrTx/>
            </a:pPr>
            <a:r>
              <a:rPr lang="en-US" altLang="en-US" sz="1100" noProof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c. Fish Schooling</a:t>
            </a:r>
          </a:p>
          <a:p>
            <a:pPr>
              <a:buClrTx/>
            </a:pPr>
            <a:r>
              <a:rPr lang="en-US" altLang="en-US" sz="1100" noProof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d. Bird Flocking</a:t>
            </a:r>
          </a:p>
          <a:p>
            <a:pPr>
              <a:buClrTx/>
            </a:pPr>
            <a:r>
              <a:rPr lang="en-US" altLang="en-US" sz="1100" noProof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e. Particle Swarm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421925" y="1912094"/>
            <a:ext cx="2307621" cy="90272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600" b="1" dirty="0">
                <a:solidFill>
                  <a:schemeClr val="bg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Approximate </a:t>
            </a:r>
          </a:p>
          <a:p>
            <a:pPr algn="ctr"/>
            <a:r>
              <a:rPr lang="en-US" altLang="en-US" sz="1600" b="1" dirty="0">
                <a:solidFill>
                  <a:schemeClr val="bg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Reasoning</a:t>
            </a:r>
            <a:endParaRPr lang="en-US" altLang="en-US" sz="16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2409573" y="4249463"/>
            <a:ext cx="2307621" cy="90272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600" b="1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Functional Approximation/</a:t>
            </a:r>
          </a:p>
          <a:p>
            <a:pPr algn="ctr"/>
            <a:r>
              <a:rPr lang="en-US" altLang="en-US" sz="1600" b="1" dirty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Randomized Search</a:t>
            </a:r>
            <a:endParaRPr lang="en-US" altLang="en-US" sz="1600" b="1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6" name="Straight Arrow Connector 5"/>
          <p:cNvCxnSpPr>
            <a:stCxn id="27" idx="3"/>
            <a:endCxn id="24" idx="1"/>
          </p:cNvCxnSpPr>
          <p:nvPr/>
        </p:nvCxnSpPr>
        <p:spPr>
          <a:xfrm flipV="1">
            <a:off x="4717194" y="4210289"/>
            <a:ext cx="709896" cy="490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27" idx="3"/>
            <a:endCxn id="25" idx="1"/>
          </p:cNvCxnSpPr>
          <p:nvPr/>
        </p:nvCxnSpPr>
        <p:spPr>
          <a:xfrm>
            <a:off x="4717194" y="4700827"/>
            <a:ext cx="709896" cy="913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447675" y="3087382"/>
            <a:ext cx="1752600" cy="902727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b="1" dirty="0">
                <a:solidFill>
                  <a:srgbClr val="FF0000"/>
                </a:solidFill>
              </a:rPr>
              <a:t>Approximate </a:t>
            </a:r>
          </a:p>
          <a:p>
            <a:pPr algn="ctr"/>
            <a:r>
              <a:rPr lang="en-US" altLang="en-US" b="1" dirty="0">
                <a:solidFill>
                  <a:srgbClr val="FF0000"/>
                </a:solidFill>
              </a:rPr>
              <a:t>Models</a:t>
            </a:r>
          </a:p>
        </p:txBody>
      </p:sp>
      <p:cxnSp>
        <p:nvCxnSpPr>
          <p:cNvPr id="39" name="Straight Arrow Connector 38"/>
          <p:cNvCxnSpPr>
            <a:cxnSpLocks/>
            <a:stCxn id="36" idx="2"/>
            <a:endCxn id="27" idx="1"/>
          </p:cNvCxnSpPr>
          <p:nvPr/>
        </p:nvCxnSpPr>
        <p:spPr>
          <a:xfrm>
            <a:off x="1323975" y="3990109"/>
            <a:ext cx="1085598" cy="710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cxnSpLocks/>
            <a:stCxn id="36" idx="0"/>
            <a:endCxn id="4" idx="1"/>
          </p:cNvCxnSpPr>
          <p:nvPr/>
        </p:nvCxnSpPr>
        <p:spPr>
          <a:xfrm flipV="1">
            <a:off x="1323975" y="2363458"/>
            <a:ext cx="1097950" cy="723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4717194" y="1588288"/>
            <a:ext cx="709895" cy="666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23" idx="1"/>
          </p:cNvCxnSpPr>
          <p:nvPr/>
        </p:nvCxnSpPr>
        <p:spPr>
          <a:xfrm>
            <a:off x="4729546" y="2275203"/>
            <a:ext cx="697544" cy="834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6498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3794D1C-0115-4F90-89A3-1343918F32CA}"/>
              </a:ext>
            </a:extLst>
          </p:cNvPr>
          <p:cNvSpPr/>
          <p:nvPr/>
        </p:nvSpPr>
        <p:spPr>
          <a:xfrm>
            <a:off x="0" y="6577417"/>
            <a:ext cx="12192000" cy="292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9424C2-1723-4C98-87DA-0252E993BF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404" y="1973467"/>
            <a:ext cx="5080883" cy="3411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458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F265989-9BFE-4665-9BBF-8F4C7D2D1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0" y="2616591"/>
            <a:ext cx="8426547" cy="2603109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sz="16600" b="1" dirty="0">
                <a:solidFill>
                  <a:srgbClr val="FFFF00"/>
                </a:solidFill>
              </a:rPr>
              <a:t>Big Data</a:t>
            </a:r>
          </a:p>
          <a:p>
            <a:pPr marL="0" indent="0">
              <a:buNone/>
            </a:pPr>
            <a:endParaRPr lang="en-US" sz="2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8126-00D4-4536-8967-EB49841E9AA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DC8C2E-2368-4FF0-917D-21A67079FAC2}"/>
              </a:ext>
            </a:extLst>
          </p:cNvPr>
          <p:cNvSpPr/>
          <p:nvPr/>
        </p:nvSpPr>
        <p:spPr>
          <a:xfrm>
            <a:off x="0" y="6577417"/>
            <a:ext cx="12192000" cy="292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29275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5224" y="486125"/>
            <a:ext cx="9404723" cy="857098"/>
          </a:xfrm>
        </p:spPr>
        <p:txBody>
          <a:bodyPr/>
          <a:lstStyle/>
          <a:p>
            <a:r>
              <a:rPr lang="en-US" b="1" noProof="1"/>
              <a:t>Perkembangan Data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D9C99D74-FD44-486E-8AEE-D07C139B02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53853" y="1698479"/>
            <a:ext cx="8184418" cy="476603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8126-00D4-4536-8967-EB49841E9AA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DC8C2E-2368-4FF0-917D-21A67079FAC2}"/>
              </a:ext>
            </a:extLst>
          </p:cNvPr>
          <p:cNvSpPr/>
          <p:nvPr/>
        </p:nvSpPr>
        <p:spPr>
          <a:xfrm>
            <a:off x="0" y="6577417"/>
            <a:ext cx="12192000" cy="292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3888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916" y="374945"/>
            <a:ext cx="9404723" cy="733531"/>
          </a:xfrm>
        </p:spPr>
        <p:txBody>
          <a:bodyPr>
            <a:normAutofit/>
          </a:bodyPr>
          <a:lstStyle/>
          <a:p>
            <a:r>
              <a:rPr lang="en-US" sz="2800" b="1" dirty="0"/>
              <a:t>Data Science vs Business Intelligence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8126-00D4-4536-8967-EB49841E9AA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DC8C2E-2368-4FF0-917D-21A67079FAC2}"/>
              </a:ext>
            </a:extLst>
          </p:cNvPr>
          <p:cNvSpPr/>
          <p:nvPr/>
        </p:nvSpPr>
        <p:spPr>
          <a:xfrm>
            <a:off x="0" y="6577417"/>
            <a:ext cx="12192000" cy="292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26A79EE-263E-406C-BFC2-228BF110EC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3956" y="1500110"/>
            <a:ext cx="10515600" cy="4987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451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7800" y="488455"/>
            <a:ext cx="9404723" cy="1400530"/>
          </a:xfrm>
        </p:spPr>
        <p:txBody>
          <a:bodyPr>
            <a:normAutofit/>
          </a:bodyPr>
          <a:lstStyle/>
          <a:p>
            <a:r>
              <a:rPr lang="en-US" b="1" dirty="0"/>
              <a:t>Gambaran Umum </a:t>
            </a:r>
            <a:r>
              <a:rPr lang="en-US" b="1" dirty="0">
                <a:solidFill>
                  <a:srgbClr val="FFFF00"/>
                </a:solidFill>
              </a:rPr>
              <a:t>Big Data</a:t>
            </a:r>
            <a:endParaRPr lang="en-US" sz="2800" b="1" dirty="0">
              <a:solidFill>
                <a:srgbClr val="FFFF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8126-00D4-4536-8967-EB49841E9AA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F5AD4AD-6D23-479B-99BB-5FD599C43A27}"/>
              </a:ext>
            </a:extLst>
          </p:cNvPr>
          <p:cNvSpPr/>
          <p:nvPr/>
        </p:nvSpPr>
        <p:spPr>
          <a:xfrm>
            <a:off x="1714500" y="1524000"/>
            <a:ext cx="9067800" cy="503827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id-ID" sz="3600" b="1" noProof="1">
                <a:solidFill>
                  <a:srgbClr val="FFFF00"/>
                </a:solidFill>
                <a:latin typeface="Calibri" panose="020F0502020204030204" pitchFamily="34" charset="0"/>
              </a:rPr>
              <a:t>Big</a:t>
            </a:r>
            <a:r>
              <a:rPr lang="id-ID" sz="3600" b="1" noProof="1">
                <a:latin typeface="Calibri" panose="020F0502020204030204" pitchFamily="34" charset="0"/>
              </a:rPr>
              <a:t> </a:t>
            </a:r>
            <a:r>
              <a:rPr lang="id-ID" sz="3600" b="1" noProof="1">
                <a:solidFill>
                  <a:srgbClr val="FFFF00"/>
                </a:solidFill>
                <a:latin typeface="Calibri" panose="020F0502020204030204" pitchFamily="34" charset="0"/>
              </a:rPr>
              <a:t>Data</a:t>
            </a:r>
            <a:r>
              <a:rPr lang="id-ID" sz="3600" b="1" noProof="1">
                <a:latin typeface="Calibri" panose="020F0502020204030204" pitchFamily="34" charset="0"/>
              </a:rPr>
              <a:t> vs Big </a:t>
            </a:r>
            <a:r>
              <a:rPr lang="id-ID" sz="3600" b="1" noProof="1">
                <a:solidFill>
                  <a:srgbClr val="FFC000"/>
                </a:solidFill>
                <a:latin typeface="Calibri" panose="020F0502020204030204" pitchFamily="34" charset="0"/>
              </a:rPr>
              <a:t>Information</a:t>
            </a:r>
            <a:r>
              <a:rPr lang="id-ID" sz="3600" b="1" noProof="1">
                <a:latin typeface="Calibri" panose="020F0502020204030204" pitchFamily="34" charset="0"/>
              </a:rPr>
              <a:t> vs Big </a:t>
            </a:r>
            <a:r>
              <a:rPr lang="id-ID" sz="3600" b="1" noProof="1">
                <a:solidFill>
                  <a:srgbClr val="FFF9AE"/>
                </a:solidFill>
                <a:latin typeface="Calibri" panose="020F0502020204030204" pitchFamily="34" charset="0"/>
              </a:rPr>
              <a:t>Knowledge</a:t>
            </a:r>
            <a:r>
              <a:rPr lang="id-ID" sz="3600" b="1" noProof="1">
                <a:latin typeface="Calibri" panose="020F0502020204030204" pitchFamily="34" charset="0"/>
              </a:rPr>
              <a:t>:</a:t>
            </a:r>
          </a:p>
          <a:p>
            <a:endParaRPr lang="id-ID" sz="2400" noProof="1">
              <a:latin typeface="Calibri" panose="020F0502020204030204" pitchFamily="34" charset="0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id-ID" sz="2400" b="1" noProof="1">
                <a:solidFill>
                  <a:srgbClr val="FFFF00"/>
                </a:solidFill>
                <a:latin typeface="Calibri-Bold"/>
              </a:rPr>
              <a:t>Data</a:t>
            </a:r>
            <a:r>
              <a:rPr lang="id-ID" sz="2400" b="1" noProof="1">
                <a:latin typeface="Calibri-Bold"/>
              </a:rPr>
              <a:t> </a:t>
            </a:r>
            <a:r>
              <a:rPr lang="id-ID" sz="2400" noProof="1">
                <a:latin typeface="Calibri" panose="020F0502020204030204" pitchFamily="34" charset="0"/>
              </a:rPr>
              <a:t>(</a:t>
            </a:r>
            <a:r>
              <a:rPr lang="id-ID" sz="2400" i="1" noProof="1">
                <a:latin typeface="Calibri-Italic"/>
              </a:rPr>
              <a:t>Facts, a description of the World</a:t>
            </a:r>
            <a:r>
              <a:rPr lang="id-ID" sz="2400" noProof="1">
                <a:latin typeface="Calibri" panose="020F0502020204030204" pitchFamily="34" charset="0"/>
              </a:rPr>
              <a:t>)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id-ID" sz="2400" b="1" noProof="1">
                <a:solidFill>
                  <a:srgbClr val="FFC000"/>
                </a:solidFill>
                <a:latin typeface="Calibri-Bold"/>
              </a:rPr>
              <a:t>Information </a:t>
            </a:r>
            <a:r>
              <a:rPr lang="id-ID" sz="2400" noProof="1">
                <a:latin typeface="Calibri" panose="020F0502020204030204" pitchFamily="34" charset="0"/>
              </a:rPr>
              <a:t>(</a:t>
            </a:r>
            <a:r>
              <a:rPr lang="id-ID" sz="2400" i="1" noProof="1">
                <a:latin typeface="Calibri-Italic"/>
              </a:rPr>
              <a:t>Captured Data and Knowledge</a:t>
            </a:r>
            <a:r>
              <a:rPr lang="id-ID" sz="2400" noProof="1">
                <a:latin typeface="Calibri" panose="020F0502020204030204" pitchFamily="34" charset="0"/>
              </a:rPr>
              <a:t>): Merekam atau </a:t>
            </a:r>
            <a:r>
              <a:rPr lang="id-ID" sz="2400" noProof="1">
                <a:latin typeface="Arial" panose="020B0604020202020204" pitchFamily="34" charset="0"/>
              </a:rPr>
              <a:t>mengambil </a:t>
            </a:r>
            <a:r>
              <a:rPr lang="id-ID" sz="2400" b="1" noProof="1">
                <a:solidFill>
                  <a:srgbClr val="FFFF00"/>
                </a:solidFill>
                <a:latin typeface="Arial" panose="020B0604020202020204" pitchFamily="34" charset="0"/>
              </a:rPr>
              <a:t>Data</a:t>
            </a:r>
            <a:r>
              <a:rPr lang="id-ID" sz="2400" b="1" noProof="1">
                <a:latin typeface="Arial" panose="020B0604020202020204" pitchFamily="34" charset="0"/>
              </a:rPr>
              <a:t> </a:t>
            </a:r>
            <a:r>
              <a:rPr lang="id-ID" sz="2400" noProof="1">
                <a:latin typeface="Arial" panose="020B0604020202020204" pitchFamily="34" charset="0"/>
              </a:rPr>
              <a:t>dan </a:t>
            </a:r>
            <a:r>
              <a:rPr lang="id-ID" sz="2400" b="1" noProof="1">
                <a:solidFill>
                  <a:srgbClr val="FFF9AE"/>
                </a:solidFill>
                <a:latin typeface="Arial" panose="020B0604020202020204" pitchFamily="34" charset="0"/>
              </a:rPr>
              <a:t>Knowledge</a:t>
            </a:r>
            <a:r>
              <a:rPr lang="id-ID" sz="2400" b="1" noProof="1">
                <a:latin typeface="Arial" panose="020B0604020202020204" pitchFamily="34" charset="0"/>
              </a:rPr>
              <a:t> </a:t>
            </a:r>
            <a:r>
              <a:rPr lang="id-ID" sz="2400" noProof="1">
                <a:latin typeface="Arial" panose="020B0604020202020204" pitchFamily="34" charset="0"/>
              </a:rPr>
              <a:t>pada satu waktu tertentu (</a:t>
            </a:r>
            <a:r>
              <a:rPr lang="id-ID" sz="2400" i="1" noProof="1">
                <a:latin typeface="Arial" panose="020B0604020202020204" pitchFamily="34" charset="0"/>
              </a:rPr>
              <a:t>at a single point</a:t>
            </a:r>
            <a:r>
              <a:rPr lang="id-ID" sz="2400" noProof="1">
                <a:latin typeface="Arial" panose="020B0604020202020204" pitchFamily="34" charset="0"/>
              </a:rPr>
              <a:t>). </a:t>
            </a:r>
            <a:r>
              <a:rPr lang="id-ID" sz="2400" b="1" noProof="1">
                <a:solidFill>
                  <a:srgbClr val="FFFF00"/>
                </a:solidFill>
                <a:latin typeface="Arial" panose="020B0604020202020204" pitchFamily="34" charset="0"/>
              </a:rPr>
              <a:t>Data</a:t>
            </a:r>
            <a:r>
              <a:rPr lang="id-ID" sz="2400" b="1" noProof="1">
                <a:latin typeface="Arial" panose="020B0604020202020204" pitchFamily="34" charset="0"/>
              </a:rPr>
              <a:t> </a:t>
            </a:r>
            <a:r>
              <a:rPr lang="id-ID" sz="2400" noProof="1">
                <a:latin typeface="Arial" panose="020B0604020202020204" pitchFamily="34" charset="0"/>
              </a:rPr>
              <a:t>dan </a:t>
            </a:r>
            <a:r>
              <a:rPr lang="id-ID" sz="2400" b="1" noProof="1">
                <a:solidFill>
                  <a:srgbClr val="FFF9AE"/>
                </a:solidFill>
                <a:latin typeface="Arial" panose="020B0604020202020204" pitchFamily="34" charset="0"/>
              </a:rPr>
              <a:t>Knowledge</a:t>
            </a:r>
            <a:r>
              <a:rPr lang="id-ID" sz="2400" b="1" noProof="1">
                <a:latin typeface="Arial" panose="020B0604020202020204" pitchFamily="34" charset="0"/>
              </a:rPr>
              <a:t> </a:t>
            </a:r>
            <a:r>
              <a:rPr lang="id-ID" sz="2400" noProof="1">
                <a:latin typeface="Arial" panose="020B0604020202020204" pitchFamily="34" charset="0"/>
              </a:rPr>
              <a:t>dapat terus berubah dan bertambah dari waktu ke waktu.</a:t>
            </a:r>
            <a:endParaRPr lang="id-ID" sz="2400" b="1" noProof="1">
              <a:latin typeface="Arial" panose="020B0604020202020204" pitchFamily="34" charset="0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id-ID" sz="2400" b="1" noProof="1">
                <a:solidFill>
                  <a:srgbClr val="FFF9AE"/>
                </a:solidFill>
                <a:latin typeface="Arial" panose="020B0604020202020204" pitchFamily="34" charset="0"/>
              </a:rPr>
              <a:t>Knowledge</a:t>
            </a:r>
            <a:r>
              <a:rPr lang="id-ID" sz="2400" b="1" noProof="1">
                <a:latin typeface="Arial" panose="020B0604020202020204" pitchFamily="34" charset="0"/>
              </a:rPr>
              <a:t> </a:t>
            </a:r>
            <a:r>
              <a:rPr lang="id-ID" sz="2400" noProof="1">
                <a:latin typeface="Arial" panose="020B0604020202020204" pitchFamily="34" charset="0"/>
              </a:rPr>
              <a:t>(</a:t>
            </a:r>
            <a:r>
              <a:rPr lang="id-ID" sz="2400" i="1" noProof="1">
                <a:latin typeface="Arial" panose="020B0604020202020204" pitchFamily="34" charset="0"/>
              </a:rPr>
              <a:t>Our personal map/model of the world</a:t>
            </a:r>
            <a:r>
              <a:rPr lang="id-ID" sz="2400" noProof="1">
                <a:latin typeface="Arial" panose="020B0604020202020204" pitchFamily="34" charset="0"/>
              </a:rPr>
              <a:t>): apa yang kita ketahui (</a:t>
            </a:r>
            <a:r>
              <a:rPr lang="id-ID" sz="2400" b="1" i="1" noProof="1">
                <a:latin typeface="Arial" panose="020B0604020202020204" pitchFamily="34" charset="0"/>
              </a:rPr>
              <a:t>not the real world itself</a:t>
            </a:r>
            <a:r>
              <a:rPr lang="id-ID" sz="2400" noProof="1">
                <a:latin typeface="Arial" panose="020B0604020202020204" pitchFamily="34" charset="0"/>
              </a:rPr>
              <a:t>) Anda saat ini tidak dapat menyimpan pengetahuan dalam diri anda dalam apa pun selain otak, dan untuk membangun pengetahuan perlu informasi dan data.</a:t>
            </a:r>
            <a:endParaRPr lang="id-ID" sz="2400" noProof="1"/>
          </a:p>
        </p:txBody>
      </p:sp>
    </p:spTree>
    <p:extLst>
      <p:ext uri="{BB962C8B-B14F-4D97-AF65-F5344CB8AC3E}">
        <p14:creationId xmlns:p14="http://schemas.microsoft.com/office/powerpoint/2010/main" val="113226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7800" y="488455"/>
            <a:ext cx="9404723" cy="1400530"/>
          </a:xfrm>
        </p:spPr>
        <p:txBody>
          <a:bodyPr>
            <a:normAutofit/>
          </a:bodyPr>
          <a:lstStyle/>
          <a:p>
            <a:r>
              <a:rPr lang="en-US" b="0" dirty="0"/>
              <a:t>Gambaran Umum </a:t>
            </a:r>
            <a:r>
              <a:rPr lang="en-US" b="1" dirty="0">
                <a:solidFill>
                  <a:srgbClr val="FFFF00"/>
                </a:solidFill>
              </a:rPr>
              <a:t>Big Data</a:t>
            </a:r>
            <a:endParaRPr lang="en-US" sz="2800" b="1" dirty="0">
              <a:solidFill>
                <a:srgbClr val="FFFF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8126-00D4-4536-8967-EB49841E9AA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5AD4AD-6D23-479B-99BB-5FD599C43A27}"/>
              </a:ext>
            </a:extLst>
          </p:cNvPr>
          <p:cNvSpPr/>
          <p:nvPr/>
        </p:nvSpPr>
        <p:spPr>
          <a:xfrm>
            <a:off x="1095375" y="2409826"/>
            <a:ext cx="10379417" cy="3429000"/>
          </a:xfrm>
          <a:prstGeom prst="rect">
            <a:avLst/>
          </a:prstGeom>
        </p:spPr>
        <p:txBody>
          <a:bodyPr wrap="square">
            <a:normAutofit fontScale="92500" lnSpcReduction="20000"/>
          </a:bodyPr>
          <a:lstStyle/>
          <a:p>
            <a:pPr algn="just"/>
            <a:r>
              <a:rPr lang="id-ID" sz="4000" b="1" noProof="1">
                <a:solidFill>
                  <a:srgbClr val="FFFF00"/>
                </a:solidFill>
              </a:rPr>
              <a:t>Big Data </a:t>
            </a:r>
            <a:r>
              <a:rPr lang="id-ID" sz="2800" noProof="1"/>
              <a:t>dapat didefinisikan dengan data yang memiliki skala (</a:t>
            </a:r>
            <a:r>
              <a:rPr lang="id-ID" sz="2800" b="1" noProof="1">
                <a:solidFill>
                  <a:srgbClr val="00B0F0"/>
                </a:solidFill>
              </a:rPr>
              <a:t>volume</a:t>
            </a:r>
            <a:r>
              <a:rPr lang="id-ID" sz="2800" noProof="1"/>
              <a:t>), distribusi (</a:t>
            </a:r>
            <a:r>
              <a:rPr lang="id-ID" sz="2800" b="1" noProof="1">
                <a:solidFill>
                  <a:srgbClr val="FFC000"/>
                </a:solidFill>
              </a:rPr>
              <a:t>velocity</a:t>
            </a:r>
            <a:r>
              <a:rPr lang="id-ID" sz="2800" noProof="1"/>
              <a:t>), keragaman (</a:t>
            </a:r>
            <a:r>
              <a:rPr lang="id-ID" sz="2800" b="1" noProof="1">
                <a:solidFill>
                  <a:schemeClr val="accent3">
                    <a:lumMod val="40000"/>
                    <a:lumOff val="60000"/>
                  </a:schemeClr>
                </a:solidFill>
              </a:rPr>
              <a:t>variety</a:t>
            </a:r>
            <a:r>
              <a:rPr lang="id-ID" sz="2800" noProof="1"/>
              <a:t>) yang sangat besar, dan atau abadi, </a:t>
            </a:r>
            <a:endParaRPr lang="en-US" sz="2800" noProof="1"/>
          </a:p>
          <a:p>
            <a:pPr algn="just"/>
            <a:endParaRPr lang="en-US" sz="2800" noProof="1"/>
          </a:p>
          <a:p>
            <a:pPr algn="just"/>
            <a:r>
              <a:rPr lang="id-ID" sz="2800" noProof="1"/>
              <a:t>sehingga membutuhkan penggunaan </a:t>
            </a:r>
            <a:r>
              <a:rPr lang="id-ID" sz="2800" b="1" noProof="1">
                <a:solidFill>
                  <a:schemeClr val="accent1">
                    <a:lumMod val="40000"/>
                    <a:lumOff val="60000"/>
                  </a:schemeClr>
                </a:solidFill>
              </a:rPr>
              <a:t>arsitektur teknikal dan metode analitis yang inovatif </a:t>
            </a:r>
            <a:r>
              <a:rPr lang="id-ID" sz="2800" noProof="1"/>
              <a:t>untuk mendapatkan wawasan yang dapat memberikan </a:t>
            </a:r>
            <a:r>
              <a:rPr lang="id-ID" sz="2800" b="1" noProof="1">
                <a:solidFill>
                  <a:srgbClr val="FFC000"/>
                </a:solidFill>
              </a:rPr>
              <a:t>nilai bisnis baru </a:t>
            </a:r>
            <a:r>
              <a:rPr lang="id-ID" sz="2800" noProof="1"/>
              <a:t>(informasi yang bermakna)</a:t>
            </a:r>
            <a:endParaRPr lang="en-US" sz="2800" noProof="1"/>
          </a:p>
          <a:p>
            <a:pPr algn="just"/>
            <a:endParaRPr lang="en-US" sz="2800" noProof="1"/>
          </a:p>
          <a:p>
            <a:pPr algn="r"/>
            <a:r>
              <a:rPr lang="id-ID" sz="2800" noProof="1">
                <a:solidFill>
                  <a:schemeClr val="accent6">
                    <a:lumMod val="40000"/>
                    <a:lumOff val="60000"/>
                  </a:schemeClr>
                </a:solidFill>
              </a:rPr>
              <a:t>… </a:t>
            </a:r>
            <a:r>
              <a:rPr lang="id-ID" sz="2800" b="1" noProof="1">
                <a:solidFill>
                  <a:schemeClr val="accent6">
                    <a:lumMod val="40000"/>
                    <a:lumOff val="60000"/>
                  </a:schemeClr>
                </a:solidFill>
              </a:rPr>
              <a:t>McKinsey Global (2011)</a:t>
            </a:r>
            <a:endParaRPr lang="en-US" sz="2800" b="1" noProof="1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863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7800" y="488455"/>
            <a:ext cx="9404723" cy="1400530"/>
          </a:xfrm>
        </p:spPr>
        <p:txBody>
          <a:bodyPr>
            <a:normAutofit/>
          </a:bodyPr>
          <a:lstStyle/>
          <a:p>
            <a:r>
              <a:rPr lang="en-US" b="0" dirty="0"/>
              <a:t>Gambaran Umum </a:t>
            </a:r>
            <a:r>
              <a:rPr lang="en-US" b="1" dirty="0">
                <a:solidFill>
                  <a:srgbClr val="FFFF00"/>
                </a:solidFill>
              </a:rPr>
              <a:t>Big Data</a:t>
            </a:r>
            <a:endParaRPr lang="en-US" sz="2800" b="1" dirty="0">
              <a:solidFill>
                <a:srgbClr val="FFFF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8126-00D4-4536-8967-EB49841E9AA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F5AD4AD-6D23-479B-99BB-5FD599C43A27}"/>
              </a:ext>
            </a:extLst>
          </p:cNvPr>
          <p:cNvSpPr/>
          <p:nvPr/>
        </p:nvSpPr>
        <p:spPr>
          <a:xfrm>
            <a:off x="1846715" y="2035104"/>
            <a:ext cx="8505825" cy="27877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just"/>
            <a:r>
              <a:rPr lang="id-ID" sz="3200" b="1" noProof="1">
                <a:solidFill>
                  <a:srgbClr val="FFFF00"/>
                </a:solidFill>
              </a:rPr>
              <a:t>Big data </a:t>
            </a:r>
            <a:r>
              <a:rPr lang="id-ID" sz="3200" noProof="1"/>
              <a:t>merupakan istilah untuk sekumpulan </a:t>
            </a:r>
            <a:r>
              <a:rPr lang="id-ID" sz="3200" b="1" noProof="1">
                <a:solidFill>
                  <a:srgbClr val="FF0000"/>
                </a:solidFill>
              </a:rPr>
              <a:t>data yang begitu besar </a:t>
            </a:r>
            <a:r>
              <a:rPr lang="id-ID" sz="3200" noProof="1"/>
              <a:t>atau </a:t>
            </a:r>
            <a:r>
              <a:rPr lang="id-ID" sz="3200" b="1" noProof="1">
                <a:solidFill>
                  <a:srgbClr val="FF0000"/>
                </a:solidFill>
              </a:rPr>
              <a:t>kompleks</a:t>
            </a:r>
            <a:r>
              <a:rPr lang="id-ID" sz="3200" noProof="1"/>
              <a:t> dimana </a:t>
            </a:r>
            <a:r>
              <a:rPr lang="id-ID" sz="3200" noProof="1">
                <a:solidFill>
                  <a:schemeClr val="accent3">
                    <a:lumMod val="60000"/>
                    <a:lumOff val="40000"/>
                  </a:schemeClr>
                </a:solidFill>
              </a:rPr>
              <a:t>tidak bisa ditangani </a:t>
            </a:r>
            <a:r>
              <a:rPr lang="id-ID" sz="3200" noProof="1"/>
              <a:t>lagi dengan </a:t>
            </a:r>
            <a:r>
              <a:rPr lang="id-ID" sz="3200" noProof="1">
                <a:solidFill>
                  <a:srgbClr val="00B0F0"/>
                </a:solidFill>
              </a:rPr>
              <a:t>sistem</a:t>
            </a:r>
            <a:r>
              <a:rPr lang="id-ID" sz="3200" noProof="1"/>
              <a:t> teknologi komputer </a:t>
            </a:r>
            <a:r>
              <a:rPr lang="id-ID" sz="3200" noProof="1">
                <a:solidFill>
                  <a:srgbClr val="00B0F0"/>
                </a:solidFill>
              </a:rPr>
              <a:t>konvensional</a:t>
            </a:r>
            <a:r>
              <a:rPr lang="id-ID" sz="3200" noProof="1"/>
              <a:t>…. </a:t>
            </a:r>
            <a:r>
              <a:rPr lang="id-ID" sz="2800" b="1" noProof="1">
                <a:solidFill>
                  <a:schemeClr val="accent3">
                    <a:lumMod val="20000"/>
                    <a:lumOff val="80000"/>
                  </a:schemeClr>
                </a:solidFill>
              </a:rPr>
              <a:t>Hurwitz</a:t>
            </a:r>
            <a:r>
              <a:rPr lang="id-ID" sz="2800" b="1" noProof="1"/>
              <a:t>, et al. (2013)</a:t>
            </a:r>
          </a:p>
        </p:txBody>
      </p:sp>
    </p:spTree>
    <p:extLst>
      <p:ext uri="{BB962C8B-B14F-4D97-AF65-F5344CB8AC3E}">
        <p14:creationId xmlns:p14="http://schemas.microsoft.com/office/powerpoint/2010/main" val="3264822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4475" y="452718"/>
            <a:ext cx="8536359" cy="610698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FFFF00"/>
                </a:solidFill>
              </a:rPr>
              <a:t>Kapan suatu data dapat dikatakan sebagai “Big Data”?</a:t>
            </a:r>
            <a:endParaRPr lang="en-US" sz="1800" b="1" dirty="0">
              <a:solidFill>
                <a:srgbClr val="FFFF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98126-00D4-4536-8967-EB49841E9AA8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98F64E-032C-4769-8A8F-DC6233BC8C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42" b="2437"/>
          <a:stretch/>
        </p:blipFill>
        <p:spPr>
          <a:xfrm>
            <a:off x="1235676" y="3101548"/>
            <a:ext cx="10540313" cy="35958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8720608-2BB5-4356-BE13-23365B468E3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1838" r="5755" b="12598"/>
          <a:stretch/>
        </p:blipFill>
        <p:spPr>
          <a:xfrm>
            <a:off x="4647472" y="1561895"/>
            <a:ext cx="3359706" cy="156436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419605" y="3256767"/>
            <a:ext cx="2004165" cy="11774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ID" sz="1400" b="1" noProof="1">
                <a:solidFill>
                  <a:srgbClr val="DAF6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Variasi</a:t>
            </a:r>
            <a:r>
              <a:rPr lang="en-ID" sz="1400" noProof="1">
                <a:solidFill>
                  <a:srgbClr val="DAF6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atau Berbagai jenis dan bentuk data dengan jumlah besaran dan tidak terstruktur</a:t>
            </a:r>
          </a:p>
        </p:txBody>
      </p:sp>
      <p:sp>
        <p:nvSpPr>
          <p:cNvPr id="9" name="Rectangle 8"/>
          <p:cNvSpPr/>
          <p:nvPr/>
        </p:nvSpPr>
        <p:spPr>
          <a:xfrm>
            <a:off x="7560219" y="3256767"/>
            <a:ext cx="2004165" cy="11774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ID" sz="1400" b="1" noProof="1">
                <a:solidFill>
                  <a:srgbClr val="F5C1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Kebenaran</a:t>
            </a:r>
            <a:r>
              <a:rPr lang="en-ID" sz="1400" noProof="1">
                <a:solidFill>
                  <a:srgbClr val="F5C1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yaitu tingkat kualitas, akurasi dan ketidakpastian data serta sumber datanya</a:t>
            </a:r>
          </a:p>
        </p:txBody>
      </p:sp>
      <p:sp>
        <p:nvSpPr>
          <p:cNvPr id="10" name="Rectangle 9"/>
          <p:cNvSpPr/>
          <p:nvPr/>
        </p:nvSpPr>
        <p:spPr>
          <a:xfrm>
            <a:off x="1352810" y="5199714"/>
            <a:ext cx="2004165" cy="11774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b="1" noProof="1">
                <a:solidFill>
                  <a:srgbClr val="F692C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Kecepatan</a:t>
            </a:r>
            <a:r>
              <a:rPr lang="en-ID" sz="1400" noProof="1">
                <a:solidFill>
                  <a:srgbClr val="F692C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dimana data dihasilkan dan dianalysis</a:t>
            </a:r>
            <a:endParaRPr lang="en-ID" sz="2000" noProof="1">
              <a:solidFill>
                <a:srgbClr val="F692C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491223" y="5199714"/>
            <a:ext cx="2004165" cy="11774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ID" sz="1400" b="1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Hasil</a:t>
            </a:r>
            <a:r>
              <a:rPr lang="en-ID" sz="140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yaitu Potensi Big data untuk pembangunan sosial ekonomi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629636" y="5224766"/>
            <a:ext cx="2004165" cy="11774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1400" b="1" noProof="1">
                <a:solidFill>
                  <a:srgbClr val="81CF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Besaran</a:t>
            </a:r>
            <a:r>
              <a:rPr lang="en-ID" sz="1400" noProof="1">
                <a:solidFill>
                  <a:srgbClr val="81CF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 yang dihasilkan melalui datafikasi skala besar dan digitalisasi informasi</a:t>
            </a:r>
            <a:endParaRPr lang="en-ID" noProof="1">
              <a:solidFill>
                <a:srgbClr val="81CF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599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15417</TotalTime>
  <Words>1648</Words>
  <Application>Microsoft Office PowerPoint</Application>
  <PresentationFormat>Widescreen</PresentationFormat>
  <Paragraphs>265</Paragraphs>
  <Slides>28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Arial</vt:lpstr>
      <vt:lpstr>Calibri</vt:lpstr>
      <vt:lpstr>Calibri Light</vt:lpstr>
      <vt:lpstr>Calibri-Bold</vt:lpstr>
      <vt:lpstr>Calibri-Italic</vt:lpstr>
      <vt:lpstr>Century Gothic</vt:lpstr>
      <vt:lpstr>Wingdings</vt:lpstr>
      <vt:lpstr>Wingdings 3</vt:lpstr>
      <vt:lpstr>Ion</vt:lpstr>
      <vt:lpstr>Pengenalan Konsep Big Data, Machine Learning, Artificial Intelligence</vt:lpstr>
      <vt:lpstr>Pengenalan Konsep</vt:lpstr>
      <vt:lpstr>PowerPoint Presentation</vt:lpstr>
      <vt:lpstr>Perkembangan Data</vt:lpstr>
      <vt:lpstr>Data Science vs Business Intelligence</vt:lpstr>
      <vt:lpstr>Gambaran Umum Big Data</vt:lpstr>
      <vt:lpstr>Gambaran Umum Big Data</vt:lpstr>
      <vt:lpstr>Gambaran Umum Big Data</vt:lpstr>
      <vt:lpstr>Kapan suatu data dapat dikatakan sebagai “Big Data”?</vt:lpstr>
      <vt:lpstr>Ekosistem pada Big Data</vt:lpstr>
      <vt:lpstr>PowerPoint Presentation</vt:lpstr>
      <vt:lpstr>Definisi Machine Learning/ Pembelajaran Mesin</vt:lpstr>
      <vt:lpstr>Penerapan Machine Learning</vt:lpstr>
      <vt:lpstr>Paradigma Machine Learning</vt:lpstr>
      <vt:lpstr>Ilustrasi Kerja Machine Learning</vt:lpstr>
      <vt:lpstr>Teknik Machine Learning</vt:lpstr>
      <vt:lpstr>Teknik Machine Learning</vt:lpstr>
      <vt:lpstr>PowerPoint Presentation</vt:lpstr>
      <vt:lpstr>Kecerdasan </vt:lpstr>
      <vt:lpstr>Sudut Pandang Kecerdasan</vt:lpstr>
      <vt:lpstr>Keuntungan</vt:lpstr>
      <vt:lpstr>Sejarah AI</vt:lpstr>
      <vt:lpstr>Konsep AI</vt:lpstr>
      <vt:lpstr>Bagaimana AI bekerja?</vt:lpstr>
      <vt:lpstr>Analogi dengan kecerdasan manusia</vt:lpstr>
      <vt:lpstr>Teknik Pemecahan Masalah</vt:lpstr>
      <vt:lpstr>PowerPoint Presentation</vt:lpstr>
      <vt:lpstr>PowerPoint Presentation</vt:lpstr>
    </vt:vector>
  </TitlesOfParts>
  <Company>McGraw-Hill Education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</dc:creator>
  <cp:lastModifiedBy>Teuku Raja Irfan Radarma</cp:lastModifiedBy>
  <cp:revision>471</cp:revision>
  <dcterms:created xsi:type="dcterms:W3CDTF">2013-10-29T21:19:31Z</dcterms:created>
  <dcterms:modified xsi:type="dcterms:W3CDTF">2024-01-03T08:33:38Z</dcterms:modified>
</cp:coreProperties>
</file>