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89" r:id="rId2"/>
    <p:sldId id="454" r:id="rId3"/>
    <p:sldId id="303" r:id="rId4"/>
    <p:sldId id="309" r:id="rId5"/>
    <p:sldId id="310" r:id="rId6"/>
    <p:sldId id="320" r:id="rId7"/>
    <p:sldId id="323" r:id="rId8"/>
    <p:sldId id="329" r:id="rId9"/>
    <p:sldId id="317" r:id="rId10"/>
    <p:sldId id="348" r:id="rId11"/>
    <p:sldId id="321" r:id="rId12"/>
    <p:sldId id="337" r:id="rId13"/>
    <p:sldId id="340" r:id="rId14"/>
    <p:sldId id="341" r:id="rId15"/>
    <p:sldId id="342" r:id="rId16"/>
    <p:sldId id="343" r:id="rId17"/>
    <p:sldId id="344" r:id="rId18"/>
    <p:sldId id="345" r:id="rId19"/>
    <p:sldId id="346" r:id="rId20"/>
    <p:sldId id="347" r:id="rId21"/>
    <p:sldId id="324" r:id="rId22"/>
    <p:sldId id="328" r:id="rId23"/>
    <p:sldId id="325" r:id="rId24"/>
    <p:sldId id="326" r:id="rId25"/>
    <p:sldId id="327" r:id="rId26"/>
    <p:sldId id="257" r:id="rId27"/>
    <p:sldId id="258" r:id="rId28"/>
    <p:sldId id="292" r:id="rId29"/>
    <p:sldId id="293" r:id="rId30"/>
    <p:sldId id="302" r:id="rId31"/>
    <p:sldId id="294" r:id="rId32"/>
    <p:sldId id="259" r:id="rId33"/>
    <p:sldId id="296" r:id="rId34"/>
    <p:sldId id="297" r:id="rId35"/>
    <p:sldId id="298" r:id="rId36"/>
    <p:sldId id="300" r:id="rId37"/>
    <p:sldId id="262" r:id="rId38"/>
    <p:sldId id="260" r:id="rId39"/>
    <p:sldId id="265" r:id="rId40"/>
    <p:sldId id="270" r:id="rId41"/>
    <p:sldId id="283" r:id="rId42"/>
    <p:sldId id="272" r:id="rId43"/>
    <p:sldId id="276" r:id="rId44"/>
    <p:sldId id="379" r:id="rId45"/>
    <p:sldId id="455" r:id="rId46"/>
    <p:sldId id="335" r:id="rId47"/>
    <p:sldId id="334" r:id="rId48"/>
    <p:sldId id="453" r:id="rId49"/>
    <p:sldId id="456" r:id="rId50"/>
    <p:sldId id="287" r:id="rId51"/>
    <p:sldId id="380" r:id="rId52"/>
    <p:sldId id="381" r:id="rId53"/>
    <p:sldId id="382" r:id="rId54"/>
    <p:sldId id="383" r:id="rId55"/>
    <p:sldId id="3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8F3D"/>
    <a:srgbClr val="BCC578"/>
    <a:srgbClr val="FFF9AE"/>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705" autoAdjust="0"/>
  </p:normalViewPr>
  <p:slideViewPr>
    <p:cSldViewPr snapToGrid="0">
      <p:cViewPr varScale="1">
        <p:scale>
          <a:sx n="67" d="100"/>
          <a:sy n="67" d="100"/>
        </p:scale>
        <p:origin x="708" y="60"/>
      </p:cViewPr>
      <p:guideLst>
        <p:guide orient="horz" pos="2160"/>
        <p:guide pos="3840"/>
      </p:guideLst>
    </p:cSldViewPr>
  </p:slideViewPr>
  <p:notesTextViewPr>
    <p:cViewPr>
      <p:scale>
        <a:sx n="1" d="1"/>
        <a:sy n="1" d="1"/>
      </p:scale>
      <p:origin x="0" y="0"/>
    </p:cViewPr>
  </p:notesTextViewPr>
  <p:sorterViewPr>
    <p:cViewPr>
      <p:scale>
        <a:sx n="100" d="100"/>
        <a:sy n="100" d="100"/>
      </p:scale>
      <p:origin x="0" y="-73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2070AC-2B69-4C67-A9A1-73BED6DF5D79}" type="datetimeFigureOut">
              <a:rPr lang="en-US" smtClean="0"/>
              <a:t>10/13/2021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3AFA81-2894-4AD8-8FA0-79B0042EEE6A}" type="slidenum">
              <a:rPr lang="en-US" smtClean="0"/>
              <a:t>‹#›</a:t>
            </a:fld>
            <a:endParaRPr lang="en-US" dirty="0"/>
          </a:p>
        </p:txBody>
      </p:sp>
    </p:spTree>
    <p:extLst>
      <p:ext uri="{BB962C8B-B14F-4D97-AF65-F5344CB8AC3E}">
        <p14:creationId xmlns:p14="http://schemas.microsoft.com/office/powerpoint/2010/main" val="275158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062FAFD-8644-45A4-B625-C1EED27E66D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75622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2</a:t>
            </a:fld>
            <a:endParaRPr lang="en-US" dirty="0"/>
          </a:p>
        </p:txBody>
      </p:sp>
    </p:spTree>
    <p:extLst>
      <p:ext uri="{BB962C8B-B14F-4D97-AF65-F5344CB8AC3E}">
        <p14:creationId xmlns:p14="http://schemas.microsoft.com/office/powerpoint/2010/main" val="2809256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xmlns="" id="{A13E4398-5C63-4BDA-B95A-F77E9D7DEC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1pPr>
            <a:lvl2pPr marL="742950" indent="-28575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2pPr>
            <a:lvl3pPr marL="11430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3pPr>
            <a:lvl4pPr marL="16002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4pPr>
            <a:lvl5pPr marL="20574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fld id="{EB68AF93-1D64-4935-B284-347A54F85B8C}" type="slidenum">
              <a:rPr lang="en-US" altLang="en-US">
                <a:solidFill>
                  <a:srgbClr val="000000"/>
                </a:solidFill>
                <a:latin typeface="Times New Roman" panose="02020603050405020304" pitchFamily="18" charset="0"/>
              </a:rPr>
              <a:pPr>
                <a:buFont typeface="Times New Roman" panose="02020603050405020304" pitchFamily="18" charset="0"/>
                <a:buNone/>
              </a:pPr>
              <a:t>4</a:t>
            </a:fld>
            <a:endParaRPr lang="en-US" altLang="en-US">
              <a:solidFill>
                <a:srgbClr val="000000"/>
              </a:solidFill>
              <a:latin typeface="Times New Roman" panose="02020603050405020304" pitchFamily="18" charset="0"/>
            </a:endParaRPr>
          </a:p>
        </p:txBody>
      </p:sp>
      <p:sp>
        <p:nvSpPr>
          <p:cNvPr id="73731" name="Rectangle 1">
            <a:extLst>
              <a:ext uri="{FF2B5EF4-FFF2-40B4-BE49-F238E27FC236}">
                <a16:creationId xmlns:a16="http://schemas.microsoft.com/office/drawing/2014/main" xmlns="" id="{11E842BB-76AC-492E-9280-6D9F4D6DF27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2">
            <a:extLst>
              <a:ext uri="{FF2B5EF4-FFF2-40B4-BE49-F238E27FC236}">
                <a16:creationId xmlns:a16="http://schemas.microsoft.com/office/drawing/2014/main" xmlns="" id="{1B721710-5BCA-4141-BA7A-F4407B10AA1B}"/>
              </a:ext>
            </a:extLst>
          </p:cNvPr>
          <p:cNvSpPr>
            <a:spLocks noGrp="1" noChangeArrowheads="1"/>
          </p:cNvSpPr>
          <p:nvPr>
            <p:ph type="body" idx="1"/>
          </p:nvPr>
        </p:nvSpPr>
        <p:spPr bwMode="auto">
          <a:xfrm>
            <a:off x="685800" y="4343400"/>
            <a:ext cx="5484813"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718573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8">
            <a:extLst>
              <a:ext uri="{FF2B5EF4-FFF2-40B4-BE49-F238E27FC236}">
                <a16:creationId xmlns:a16="http://schemas.microsoft.com/office/drawing/2014/main" xmlns="" id="{DBCAD01E-D29B-4DFC-873A-AAED9BA3C6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1pPr>
            <a:lvl2pPr marL="742950" indent="-28575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2pPr>
            <a:lvl3pPr marL="11430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3pPr>
            <a:lvl4pPr marL="16002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4pPr>
            <a:lvl5pPr marL="20574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9pPr>
          </a:lstStyle>
          <a:p>
            <a:pPr>
              <a:buFont typeface="Times New Roman" panose="02020603050405020304" pitchFamily="18" charset="0"/>
              <a:buNone/>
            </a:pPr>
            <a:fld id="{D6E27280-3AF7-4C55-93FD-7A612D2168F4}" type="slidenum">
              <a:rPr lang="en-US" altLang="en-US">
                <a:solidFill>
                  <a:srgbClr val="000000"/>
                </a:solidFill>
                <a:latin typeface="Times New Roman" panose="02020603050405020304" pitchFamily="18" charset="0"/>
              </a:rPr>
              <a:pPr>
                <a:buFont typeface="Times New Roman" panose="02020603050405020304" pitchFamily="18" charset="0"/>
                <a:buNone/>
              </a:pPr>
              <a:t>5</a:t>
            </a:fld>
            <a:endParaRPr lang="en-US" altLang="en-US">
              <a:solidFill>
                <a:srgbClr val="000000"/>
              </a:solidFill>
              <a:latin typeface="Times New Roman" panose="02020603050405020304" pitchFamily="18" charset="0"/>
            </a:endParaRPr>
          </a:p>
        </p:txBody>
      </p:sp>
      <p:sp>
        <p:nvSpPr>
          <p:cNvPr id="74755" name="Rectangle 1">
            <a:extLst>
              <a:ext uri="{FF2B5EF4-FFF2-40B4-BE49-F238E27FC236}">
                <a16:creationId xmlns:a16="http://schemas.microsoft.com/office/drawing/2014/main" xmlns="" id="{EADB7D9E-7BB4-42E3-91F8-164B43A6DE5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2">
            <a:extLst>
              <a:ext uri="{FF2B5EF4-FFF2-40B4-BE49-F238E27FC236}">
                <a16:creationId xmlns:a16="http://schemas.microsoft.com/office/drawing/2014/main" xmlns="" id="{BC35D628-46DB-42A4-A91A-05E555F1E420}"/>
              </a:ext>
            </a:extLst>
          </p:cNvPr>
          <p:cNvSpPr>
            <a:spLocks noGrp="1" noChangeArrowheads="1"/>
          </p:cNvSpPr>
          <p:nvPr>
            <p:ph type="body" idx="1"/>
          </p:nvPr>
        </p:nvSpPr>
        <p:spPr bwMode="auto">
          <a:xfrm>
            <a:off x="685800" y="4343400"/>
            <a:ext cx="5484813" cy="4208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latin typeface="Times New Roman" panose="02020603050405020304" pitchFamily="18" charset="0"/>
            </a:endParaRPr>
          </a:p>
        </p:txBody>
      </p:sp>
    </p:spTree>
    <p:extLst>
      <p:ext uri="{BB962C8B-B14F-4D97-AF65-F5344CB8AC3E}">
        <p14:creationId xmlns:p14="http://schemas.microsoft.com/office/powerpoint/2010/main" val="1954212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xmlns="" id="{F3F39720-21B4-48E1-B5CD-ADB6AA63A4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xmlns="" id="{0F882716-3A4B-4340-8936-749919DF04C1}"/>
              </a:ext>
            </a:extLst>
          </p:cNvPr>
          <p:cNvSpPr>
            <a:spLocks noGrp="1"/>
          </p:cNvSpPr>
          <p:nvPr>
            <p:ph type="body" idx="1"/>
          </p:nvPr>
        </p:nvSpPr>
        <p:spPr/>
        <p:txBody>
          <a:bodyPr/>
          <a:lstStyle/>
          <a:p>
            <a:pPr marL="171450" indent="-171450">
              <a:buFont typeface="Arial" panose="020B0604020202020204" pitchFamily="34" charset="0"/>
              <a:buChar char="•"/>
              <a:defRPr/>
            </a:pPr>
            <a:r>
              <a:rPr lang="en-US" altLang="en-US" dirty="0" err="1"/>
              <a:t>Sistem</a:t>
            </a:r>
            <a:r>
              <a:rPr lang="en-US" altLang="en-US" dirty="0"/>
              <a:t> </a:t>
            </a:r>
            <a:r>
              <a:rPr lang="en-US" altLang="en-US" dirty="0" err="1"/>
              <a:t>operasi</a:t>
            </a:r>
            <a:r>
              <a:rPr lang="en-US" altLang="en-US" dirty="0"/>
              <a:t> windows </a:t>
            </a:r>
            <a:r>
              <a:rPr lang="en-US" altLang="en-US" dirty="0" err="1"/>
              <a:t>pertama</a:t>
            </a:r>
            <a:r>
              <a:rPr lang="en-US" altLang="en-US" dirty="0"/>
              <a:t> kali </a:t>
            </a:r>
            <a:r>
              <a:rPr lang="en-US" altLang="en-US" dirty="0" err="1"/>
              <a:t>diperkenalkan</a:t>
            </a:r>
            <a:r>
              <a:rPr lang="en-US" altLang="en-US" dirty="0"/>
              <a:t> </a:t>
            </a:r>
            <a:r>
              <a:rPr lang="en-US" altLang="en-US" dirty="0" err="1"/>
              <a:t>tahun</a:t>
            </a:r>
            <a:r>
              <a:rPr lang="en-US" altLang="en-US" dirty="0"/>
              <a:t> 1985. </a:t>
            </a:r>
            <a:r>
              <a:rPr lang="en-US" altLang="en-US" dirty="0" err="1"/>
              <a:t>Semulanya</a:t>
            </a:r>
            <a:r>
              <a:rPr lang="en-US" altLang="en-US" dirty="0"/>
              <a:t> </a:t>
            </a:r>
            <a:r>
              <a:rPr lang="en-US" altLang="en-US" dirty="0" err="1"/>
              <a:t>sistem</a:t>
            </a:r>
            <a:r>
              <a:rPr lang="en-US" altLang="en-US" dirty="0"/>
              <a:t> </a:t>
            </a:r>
            <a:r>
              <a:rPr lang="en-US" altLang="en-US" dirty="0" err="1"/>
              <a:t>operasi</a:t>
            </a:r>
            <a:r>
              <a:rPr lang="en-US" altLang="en-US" dirty="0"/>
              <a:t> windows </a:t>
            </a:r>
            <a:r>
              <a:rPr lang="en-US" altLang="en-US" dirty="0" err="1"/>
              <a:t>ini</a:t>
            </a:r>
            <a:r>
              <a:rPr lang="en-US" altLang="en-US" dirty="0"/>
              <a:t> </a:t>
            </a:r>
            <a:r>
              <a:rPr lang="en-US" altLang="en-US" dirty="0" err="1"/>
              <a:t>diperkenalkan</a:t>
            </a:r>
            <a:r>
              <a:rPr lang="en-US" altLang="en-US" dirty="0"/>
              <a:t> </a:t>
            </a:r>
            <a:r>
              <a:rPr lang="en-US" altLang="en-US" dirty="0" err="1"/>
              <a:t>dengan</a:t>
            </a:r>
            <a:r>
              <a:rPr lang="en-US" altLang="en-US" dirty="0"/>
              <a:t> </a:t>
            </a:r>
            <a:r>
              <a:rPr lang="en-US" altLang="en-US" dirty="0" err="1"/>
              <a:t>nama</a:t>
            </a:r>
            <a:r>
              <a:rPr lang="en-US" altLang="en-US" dirty="0"/>
              <a:t>  Interface Manager.  </a:t>
            </a:r>
            <a:r>
              <a:rPr lang="en-US" altLang="en-US" dirty="0" err="1"/>
              <a:t>Pemakaian</a:t>
            </a:r>
            <a:r>
              <a:rPr lang="en-US" altLang="en-US" dirty="0"/>
              <a:t> </a:t>
            </a:r>
            <a:r>
              <a:rPr lang="en-US" altLang="en-US" dirty="0" err="1"/>
              <a:t>sistem</a:t>
            </a:r>
            <a:r>
              <a:rPr lang="en-US" altLang="en-US" dirty="0"/>
              <a:t> </a:t>
            </a:r>
            <a:r>
              <a:rPr lang="en-US" altLang="en-US" dirty="0" err="1"/>
              <a:t>operasi</a:t>
            </a:r>
            <a:r>
              <a:rPr lang="en-US" altLang="en-US" dirty="0"/>
              <a:t> </a:t>
            </a:r>
            <a:r>
              <a:rPr lang="en-US" altLang="en-US" dirty="0" err="1"/>
              <a:t>ini</a:t>
            </a:r>
            <a:r>
              <a:rPr lang="en-US" altLang="en-US" dirty="0"/>
              <a:t> </a:t>
            </a:r>
            <a:r>
              <a:rPr lang="en-US" altLang="en-US" dirty="0" err="1"/>
              <a:t>pada</a:t>
            </a:r>
            <a:r>
              <a:rPr lang="en-US" altLang="en-US" dirty="0"/>
              <a:t> </a:t>
            </a:r>
            <a:r>
              <a:rPr lang="en-US" altLang="en-US" dirty="0" err="1"/>
              <a:t>awalnya</a:t>
            </a:r>
            <a:r>
              <a:rPr lang="en-US" altLang="en-US" dirty="0"/>
              <a:t> </a:t>
            </a:r>
            <a:r>
              <a:rPr lang="en-US" altLang="en-US" dirty="0" err="1"/>
              <a:t>tidak</a:t>
            </a:r>
            <a:r>
              <a:rPr lang="en-US" altLang="en-US" dirty="0"/>
              <a:t> </a:t>
            </a:r>
            <a:r>
              <a:rPr lang="en-US" altLang="en-US" dirty="0" err="1"/>
              <a:t>terlalu</a:t>
            </a:r>
            <a:r>
              <a:rPr lang="en-US" altLang="en-US" dirty="0"/>
              <a:t> </a:t>
            </a:r>
            <a:r>
              <a:rPr lang="en-US" altLang="en-US" dirty="0" err="1"/>
              <a:t>menarik</a:t>
            </a:r>
            <a:r>
              <a:rPr lang="en-US" altLang="en-US" dirty="0"/>
              <a:t> . </a:t>
            </a:r>
            <a:r>
              <a:rPr lang="en-US" altLang="en-US" dirty="0" err="1"/>
              <a:t>Ini</a:t>
            </a:r>
            <a:r>
              <a:rPr lang="en-US" altLang="en-US" dirty="0"/>
              <a:t> </a:t>
            </a:r>
            <a:r>
              <a:rPr lang="en-US" altLang="en-US" dirty="0" err="1"/>
              <a:t>terjadi</a:t>
            </a:r>
            <a:r>
              <a:rPr lang="en-US" altLang="en-US" dirty="0"/>
              <a:t> </a:t>
            </a:r>
            <a:r>
              <a:rPr lang="en-US" altLang="en-US" dirty="0" err="1"/>
              <a:t>hingga</a:t>
            </a:r>
            <a:r>
              <a:rPr lang="en-US" altLang="en-US" dirty="0"/>
              <a:t> </a:t>
            </a:r>
            <a:r>
              <a:rPr lang="en-US" altLang="en-US" dirty="0" err="1"/>
              <a:t>diperkenalkan</a:t>
            </a:r>
            <a:r>
              <a:rPr lang="en-US" altLang="en-US" dirty="0"/>
              <a:t> </a:t>
            </a:r>
            <a:r>
              <a:rPr lang="en-US" altLang="en-US" dirty="0" err="1"/>
              <a:t>sistem</a:t>
            </a:r>
            <a:r>
              <a:rPr lang="en-US" altLang="en-US" dirty="0"/>
              <a:t> </a:t>
            </a:r>
            <a:r>
              <a:rPr lang="en-US" altLang="en-US" dirty="0" err="1"/>
              <a:t>operasi</a:t>
            </a:r>
            <a:r>
              <a:rPr lang="en-US" altLang="en-US" dirty="0"/>
              <a:t> windows </a:t>
            </a:r>
            <a:r>
              <a:rPr lang="en-US" altLang="en-US" dirty="0" err="1"/>
              <a:t>versi</a:t>
            </a:r>
            <a:r>
              <a:rPr lang="en-US" altLang="en-US" dirty="0"/>
              <a:t> 3.0 </a:t>
            </a:r>
            <a:r>
              <a:rPr lang="en-US" altLang="en-US" dirty="0" err="1"/>
              <a:t>pada</a:t>
            </a:r>
            <a:r>
              <a:rPr lang="en-US" altLang="en-US" dirty="0"/>
              <a:t> </a:t>
            </a:r>
            <a:r>
              <a:rPr lang="en-US" altLang="en-US" dirty="0" err="1"/>
              <a:t>bulan</a:t>
            </a:r>
            <a:r>
              <a:rPr lang="en-US" altLang="en-US" dirty="0"/>
              <a:t> </a:t>
            </a:r>
            <a:r>
              <a:rPr lang="en-US" altLang="en-US" dirty="0" err="1"/>
              <a:t>mei</a:t>
            </a:r>
            <a:r>
              <a:rPr lang="en-US" altLang="en-US" dirty="0"/>
              <a:t> 1990.</a:t>
            </a:r>
            <a:endParaRPr lang="id-ID" altLang="en-US" dirty="0"/>
          </a:p>
          <a:p>
            <a:pPr>
              <a:defRPr/>
            </a:pPr>
            <a:endParaRPr lang="en-US" dirty="0"/>
          </a:p>
        </p:txBody>
      </p:sp>
      <p:sp>
        <p:nvSpPr>
          <p:cNvPr id="76804" name="Slide Number Placeholder 3">
            <a:extLst>
              <a:ext uri="{FF2B5EF4-FFF2-40B4-BE49-F238E27FC236}">
                <a16:creationId xmlns:a16="http://schemas.microsoft.com/office/drawing/2014/main" xmlns="" id="{AA936B65-79AD-485F-8245-20F7791EA1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1pPr>
            <a:lvl2pPr marL="742950" indent="-28575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2pPr>
            <a:lvl3pPr marL="11430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3pPr>
            <a:lvl4pPr marL="16002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4pPr>
            <a:lvl5pPr marL="20574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9pPr>
          </a:lstStyle>
          <a:p>
            <a:fld id="{A3F42A29-878D-421D-9706-2194EA93BE7F}" type="slidenum">
              <a:rPr lang="en-US" altLang="en-US">
                <a:solidFill>
                  <a:srgbClr val="000000"/>
                </a:solidFill>
                <a:latin typeface="Times New Roman" panose="02020603050405020304" pitchFamily="18" charset="0"/>
              </a:rPr>
              <a:pPr/>
              <a:t>12</a:t>
            </a:fld>
            <a:endParaRPr lang="en-US" altLang="en-US">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49756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a:extLst>
              <a:ext uri="{FF2B5EF4-FFF2-40B4-BE49-F238E27FC236}">
                <a16:creationId xmlns:a16="http://schemas.microsoft.com/office/drawing/2014/main" xmlns="" id="{C571CCEB-60FE-40F3-9EA0-0544C99B56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a:extLst>
              <a:ext uri="{FF2B5EF4-FFF2-40B4-BE49-F238E27FC236}">
                <a16:creationId xmlns:a16="http://schemas.microsoft.com/office/drawing/2014/main" xmlns="" id="{D457254F-056B-4084-9529-63494290A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id-ID" altLang="en-US">
              <a:latin typeface="Times New Roman" panose="02020603050405020304" pitchFamily="18" charset="0"/>
            </a:endParaRPr>
          </a:p>
        </p:txBody>
      </p:sp>
      <p:sp>
        <p:nvSpPr>
          <p:cNvPr id="77828" name="Slide Number Placeholder 3">
            <a:extLst>
              <a:ext uri="{FF2B5EF4-FFF2-40B4-BE49-F238E27FC236}">
                <a16:creationId xmlns:a16="http://schemas.microsoft.com/office/drawing/2014/main" xmlns="" id="{C2E5DA96-7FFA-4188-92F0-655695C5E7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1pPr>
            <a:lvl2pPr marL="742950" indent="-28575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2pPr>
            <a:lvl3pPr marL="11430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3pPr>
            <a:lvl4pPr marL="16002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4pPr>
            <a:lvl5pPr marL="2057400" indent="-228600">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Lst>
              <a:defRPr>
                <a:solidFill>
                  <a:schemeClr val="tx1"/>
                </a:solidFill>
                <a:latin typeface="Arial" panose="020B0604020202020204" pitchFamily="34" charset="0"/>
                <a:ea typeface="MS PGothic" panose="020B0600070205080204" pitchFamily="34" charset="-128"/>
              </a:defRPr>
            </a:lvl9pPr>
          </a:lstStyle>
          <a:p>
            <a:fld id="{F354CD32-3100-47B8-9B87-521E771D06E6}" type="slidenum">
              <a:rPr lang="en-US" altLang="en-US" sz="1400">
                <a:solidFill>
                  <a:srgbClr val="000000"/>
                </a:solidFill>
                <a:latin typeface="Times New Roman" panose="02020603050405020304" pitchFamily="18" charset="0"/>
              </a:rPr>
              <a:pPr/>
              <a:t>15</a:t>
            </a:fld>
            <a:endParaRPr lang="en-US" altLang="en-US" sz="14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305900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45</a:t>
            </a:fld>
            <a:endParaRPr lang="en-US" dirty="0"/>
          </a:p>
        </p:txBody>
      </p:sp>
    </p:spTree>
    <p:extLst>
      <p:ext uri="{BB962C8B-B14F-4D97-AF65-F5344CB8AC3E}">
        <p14:creationId xmlns:p14="http://schemas.microsoft.com/office/powerpoint/2010/main" val="185034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433AFA81-2894-4AD8-8FA0-79B0042EEE6A}" type="slidenum">
              <a:rPr lang="en-US" smtClean="0"/>
              <a:t>49</a:t>
            </a:fld>
            <a:endParaRPr lang="en-US" dirty="0"/>
          </a:p>
        </p:txBody>
      </p:sp>
    </p:spTree>
    <p:extLst>
      <p:ext uri="{BB962C8B-B14F-4D97-AF65-F5344CB8AC3E}">
        <p14:creationId xmlns:p14="http://schemas.microsoft.com/office/powerpoint/2010/main" val="3769481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51671" y="0"/>
            <a:ext cx="9440329" cy="6492240"/>
          </a:xfrm>
          <a:prstGeom prst="rect">
            <a:avLst/>
          </a:prstGeom>
        </p:spPr>
      </p:pic>
      <p:sp>
        <p:nvSpPr>
          <p:cNvPr id="4" name="Date Placeholder 3"/>
          <p:cNvSpPr>
            <a:spLocks noGrp="1"/>
          </p:cNvSpPr>
          <p:nvPr>
            <p:ph type="dt" sz="half" idx="10"/>
          </p:nvPr>
        </p:nvSpPr>
        <p:spPr>
          <a:xfrm>
            <a:off x="5141625" y="6200662"/>
            <a:ext cx="1908751" cy="274320"/>
          </a:xfrm>
        </p:spPr>
        <p:txBody>
          <a:bodyPr/>
          <a:lstStyle>
            <a:lvl1pPr>
              <a:defRPr>
                <a:solidFill>
                  <a:schemeClr val="tx1"/>
                </a:solidFill>
              </a:defRPr>
            </a:lvl1pPr>
          </a:lstStyle>
          <a:p>
            <a:fld id="{F7566273-D631-43B1-86C1-B61A4D1BB2F7}" type="datetime1">
              <a:rPr lang="en-US" smtClean="0">
                <a:solidFill>
                  <a:prstClr val="white"/>
                </a:solidFill>
              </a:rPr>
              <a:t>10/13/2021</a:t>
            </a:fld>
            <a:endParaRPr lang="en-US" dirty="0">
              <a:solidFill>
                <a:prstClr val="white"/>
              </a:solidFill>
            </a:endParaRPr>
          </a:p>
        </p:txBody>
      </p:sp>
      <p:sp>
        <p:nvSpPr>
          <p:cNvPr id="5" name="Footer Placeholder 4"/>
          <p:cNvSpPr>
            <a:spLocks noGrp="1"/>
          </p:cNvSpPr>
          <p:nvPr>
            <p:ph type="ftr" sz="quarter" idx="11"/>
          </p:nvPr>
        </p:nvSpPr>
        <p:spPr>
          <a:xfrm>
            <a:off x="7055996" y="6200662"/>
            <a:ext cx="3860800" cy="274320"/>
          </a:xfrm>
        </p:spPr>
        <p:txBody>
          <a:bodyPr/>
          <a:lstStyle>
            <a:lvl1pPr>
              <a:defRPr>
                <a:solidFill>
                  <a:schemeClr val="tx1"/>
                </a:solidFill>
              </a:defRPr>
            </a:lvl1pPr>
          </a:lstStyle>
          <a:p>
            <a:r>
              <a:rPr lang="en-US" dirty="0">
                <a:solidFill>
                  <a:prstClr val="white"/>
                </a:solidFill>
              </a:rPr>
              <a:t>Footer text goes here</a:t>
            </a:r>
          </a:p>
        </p:txBody>
      </p:sp>
      <p:sp>
        <p:nvSpPr>
          <p:cNvPr id="6" name="Slide Number Placeholder 5"/>
          <p:cNvSpPr>
            <a:spLocks noGrp="1"/>
          </p:cNvSpPr>
          <p:nvPr>
            <p:ph type="sldNum" sz="quarter" idx="12"/>
          </p:nvPr>
        </p:nvSpPr>
        <p:spPr>
          <a:xfrm>
            <a:off x="10932717" y="6200662"/>
            <a:ext cx="1219200" cy="274320"/>
          </a:xfrm>
        </p:spPr>
        <p:txBody>
          <a:bodyPr/>
          <a:lstStyle>
            <a:lvl1pPr>
              <a:defRPr>
                <a:solidFill>
                  <a:schemeClr val="tx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2" name="Rectangle 11"/>
          <p:cNvSpPr/>
          <p:nvPr userDrawn="1"/>
        </p:nvSpPr>
        <p:spPr>
          <a:xfrm>
            <a:off x="0" y="6492240"/>
            <a:ext cx="12192000" cy="36576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2" name="Title 1"/>
          <p:cNvSpPr>
            <a:spLocks noGrp="1"/>
          </p:cNvSpPr>
          <p:nvPr userDrawn="1">
            <p:ph type="ctrTitle"/>
          </p:nvPr>
        </p:nvSpPr>
        <p:spPr>
          <a:xfrm>
            <a:off x="-1" y="0"/>
            <a:ext cx="5580530" cy="5833241"/>
          </a:xfrm>
          <a:prstGeom prst="round2DiagRect">
            <a:avLst/>
          </a:prstGeom>
          <a:solidFill>
            <a:schemeClr val="bg1"/>
          </a:solidFill>
        </p:spPr>
        <p:txBody>
          <a:bodyPr>
            <a:noAutofit/>
            <a:scene3d>
              <a:camera prst="orthographicFront"/>
              <a:lightRig rig="soft" dir="t">
                <a:rot lat="0" lon="0" rev="10800000"/>
              </a:lightRig>
            </a:scene3d>
            <a:sp3d>
              <a:bevelT w="27940" h="12700"/>
              <a:contourClr>
                <a:srgbClr val="DDDDDD"/>
              </a:contourClr>
            </a:sp3d>
          </a:bodyPr>
          <a:lstStyle>
            <a:lvl1pPr algn="l">
              <a:defRPr sz="5400" b="1" cap="none" spc="-150">
                <a:ln w="11430"/>
                <a:solidFill>
                  <a:srgbClr val="F8F8F8"/>
                </a:solidFill>
                <a:effectLst/>
              </a:defRPr>
            </a:lvl1pPr>
          </a:lstStyle>
          <a:p>
            <a:r>
              <a:rPr lang="en-US" dirty="0"/>
              <a:t>Click to edit Master title style</a:t>
            </a:r>
          </a:p>
        </p:txBody>
      </p:sp>
      <p:sp>
        <p:nvSpPr>
          <p:cNvPr id="3" name="Subtitle 2"/>
          <p:cNvSpPr>
            <a:spLocks noGrp="1"/>
          </p:cNvSpPr>
          <p:nvPr userDrawn="1">
            <p:ph type="subTitle" idx="1" hasCustomPrompt="1"/>
          </p:nvPr>
        </p:nvSpPr>
        <p:spPr>
          <a:xfrm>
            <a:off x="260416" y="5540990"/>
            <a:ext cx="2479040" cy="960342"/>
          </a:xfrm>
          <a:prstGeom prst="rect">
            <a:avLst/>
          </a:prstGeom>
          <a:noFill/>
          <a:ln>
            <a:noFill/>
          </a:ln>
        </p:spPr>
        <p:txBody>
          <a:bodyPr vert="horz" lIns="91440" tIns="45720" rIns="91440" bIns="45720" rtlCol="0" anchor="b">
            <a:noAutofit/>
            <a:scene3d>
              <a:camera prst="orthographicFront"/>
              <a:lightRig rig="soft" dir="t">
                <a:rot lat="0" lon="0" rev="10800000"/>
              </a:lightRig>
            </a:scene3d>
            <a:sp3d>
              <a:bevelT w="27940" h="12700"/>
              <a:contourClr>
                <a:srgbClr val="DDDDDD"/>
              </a:contourClr>
            </a:sp3d>
          </a:bodyPr>
          <a:lstStyle>
            <a:lvl1pPr marL="0" indent="0">
              <a:defRPr lang="en-US" sz="2800" b="1" cap="none" spc="-150" baseline="0" dirty="0">
                <a:ln w="11430"/>
                <a:solidFill>
                  <a:srgbClr val="F8F8F8"/>
                </a:solidFill>
                <a:effectLst>
                  <a:outerShdw blurRad="25400" algn="tl" rotWithShape="0">
                    <a:srgbClr val="000000">
                      <a:alpha val="43000"/>
                    </a:srgbClr>
                  </a:outerShdw>
                </a:effectLst>
                <a:latin typeface="+mj-lt"/>
                <a:ea typeface="+mj-ea"/>
                <a:cs typeface="+mj-cs"/>
              </a:defRPr>
            </a:lvl1pPr>
          </a:lstStyle>
          <a:p>
            <a:pPr lvl="0">
              <a:spcBef>
                <a:spcPct val="0"/>
              </a:spcBef>
              <a:buNone/>
            </a:pPr>
            <a:r>
              <a:rPr lang="en-US" dirty="0"/>
              <a:t>Click to edit subtitle </a:t>
            </a:r>
          </a:p>
        </p:txBody>
      </p:sp>
    </p:spTree>
    <p:extLst>
      <p:ext uri="{BB962C8B-B14F-4D97-AF65-F5344CB8AC3E}">
        <p14:creationId xmlns:p14="http://schemas.microsoft.com/office/powerpoint/2010/main" val="956089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79916" y="2125042"/>
            <a:ext cx="8753763" cy="2323374"/>
          </a:xfrm>
          <a:solidFill>
            <a:schemeClr val="accent4"/>
          </a:solidFill>
          <a:effectLst>
            <a:outerShdw blurRad="50800" dist="38100" dir="2700000" algn="tl" rotWithShape="0">
              <a:prstClr val="black">
                <a:alpha val="40000"/>
              </a:prstClr>
            </a:outerShdw>
          </a:effectLst>
        </p:spPr>
        <p:txBody>
          <a:bodyPr/>
          <a:lstStyle>
            <a:lvl1pPr>
              <a:defRPr sz="4400" baseline="0">
                <a:solidFill>
                  <a:schemeClr val="accent3">
                    <a:lumMod val="75000"/>
                  </a:schemeClr>
                </a:solidFill>
              </a:defRPr>
            </a:lvl1pPr>
          </a:lstStyle>
          <a:p>
            <a:r>
              <a:rPr lang="en-US" dirty="0"/>
              <a:t>Click to enter quotation text.</a:t>
            </a:r>
          </a:p>
        </p:txBody>
      </p:sp>
      <p:sp>
        <p:nvSpPr>
          <p:cNvPr id="4" name="Date Placeholder 3"/>
          <p:cNvSpPr>
            <a:spLocks noGrp="1"/>
          </p:cNvSpPr>
          <p:nvPr>
            <p:ph type="dt" sz="half" idx="10"/>
          </p:nvPr>
        </p:nvSpPr>
        <p:spPr/>
        <p:txBody>
          <a:bodyPr/>
          <a:lstStyle/>
          <a:p>
            <a:fld id="{3E9E8D10-BEF8-4B24-A405-20865B02A8E5}" type="datetime1">
              <a:rPr lang="en-US" smtClean="0">
                <a:solidFill>
                  <a:prstClr val="black">
                    <a:alpha val="60000"/>
                  </a:prstClr>
                </a:solidFill>
              </a:rPr>
              <a:t>10/13/2021</a:t>
            </a:fld>
            <a:endParaRPr lang="en-US" dirty="0">
              <a:solidFill>
                <a:prstClr val="black">
                  <a:alpha val="60000"/>
                </a:prstClr>
              </a:solidFill>
            </a:endParaRPr>
          </a:p>
        </p:txBody>
      </p:sp>
      <p:sp>
        <p:nvSpPr>
          <p:cNvPr id="5" name="Footer Placeholder 4"/>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5"/>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
        <p:nvSpPr>
          <p:cNvPr id="10" name="Text Placeholder 3"/>
          <p:cNvSpPr>
            <a:spLocks noGrp="1"/>
          </p:cNvSpPr>
          <p:nvPr>
            <p:ph type="body" sz="half" idx="2" hasCustomPrompt="1"/>
          </p:nvPr>
        </p:nvSpPr>
        <p:spPr>
          <a:xfrm>
            <a:off x="2179916" y="4613563"/>
            <a:ext cx="8753763" cy="1413493"/>
          </a:xfrm>
        </p:spPr>
        <p:txBody>
          <a:bodyPr anchor="t">
            <a:normAutofit/>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enter caption.</a:t>
            </a:r>
          </a:p>
        </p:txBody>
      </p:sp>
      <p:sp>
        <p:nvSpPr>
          <p:cNvPr id="12" name="TextBox 11"/>
          <p:cNvSpPr txBox="1"/>
          <p:nvPr/>
        </p:nvSpPr>
        <p:spPr>
          <a:xfrm>
            <a:off x="1503410" y="1648495"/>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
        <p:nvSpPr>
          <p:cNvPr id="15" name="TextBox 14"/>
          <p:cNvSpPr txBox="1"/>
          <p:nvPr/>
        </p:nvSpPr>
        <p:spPr>
          <a:xfrm>
            <a:off x="10746100" y="3291029"/>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r>
              <a:rPr lang="en-US" dirty="0">
                <a:solidFill>
                  <a:schemeClr val="accent2"/>
                </a:solidFill>
              </a:rPr>
              <a:t>”</a:t>
            </a:r>
          </a:p>
        </p:txBody>
      </p:sp>
    </p:spTree>
    <p:extLst>
      <p:ext uri="{BB962C8B-B14F-4D97-AF65-F5344CB8AC3E}">
        <p14:creationId xmlns:p14="http://schemas.microsoft.com/office/powerpoint/2010/main" val="3708735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06071" y="0"/>
            <a:ext cx="10588698" cy="1188720"/>
          </a:xfrm>
        </p:spPr>
        <p:txBody>
          <a:bodyPr vert="horz" lIns="91440" tIns="45720" rIns="91440" bIns="45720" rtlCol="0" anchor="ctr">
            <a:normAutofit/>
          </a:bodyPr>
          <a:lstStyle>
            <a:lvl1pPr>
              <a:defRPr lang="en-US" dirty="0"/>
            </a:lvl1pPr>
          </a:lstStyle>
          <a:p>
            <a:pPr lvl="0"/>
            <a:r>
              <a:rPr lang="en-US" dirty="0"/>
              <a:t>Click to edit Master title style  </a:t>
            </a:r>
          </a:p>
        </p:txBody>
      </p:sp>
      <p:sp>
        <p:nvSpPr>
          <p:cNvPr id="3" name="Content Placeholder 2"/>
          <p:cNvSpPr>
            <a:spLocks noGrp="1"/>
          </p:cNvSpPr>
          <p:nvPr>
            <p:ph idx="1"/>
          </p:nvPr>
        </p:nvSpPr>
        <p:spPr>
          <a:xfrm>
            <a:off x="2074225" y="1817225"/>
            <a:ext cx="9508175" cy="4308938"/>
          </a:xfrm>
          <a:prstGeom prst="rect">
            <a:avLst/>
          </a:prstGeom>
        </p:spPr>
        <p:txBody>
          <a:bodyPr vert="horz" lIns="91440" tIns="45720" rIns="91440" bIns="4572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9"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F6256D38-0405-4CE4-A2A4-B1F49A27DF9C}" type="datetime1">
              <a:rPr lang="en-US" smtClean="0"/>
              <a:t>10/13/2021</a:t>
            </a:fld>
            <a:endParaRPr lang="en-US" dirty="0"/>
          </a:p>
        </p:txBody>
      </p:sp>
      <p:sp>
        <p:nvSpPr>
          <p:cNvPr id="10"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863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10831103" y="5262093"/>
            <a:ext cx="1360897" cy="132877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0"/>
            <a:ext cx="586854"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8280679" y="0"/>
            <a:ext cx="3911321" cy="241565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50573" y="0"/>
            <a:ext cx="8348095" cy="6585584"/>
          </a:xfrm>
          <a:prstGeom prst="rect">
            <a:avLst/>
          </a:prstGeom>
        </p:spPr>
      </p:pic>
      <p:sp>
        <p:nvSpPr>
          <p:cNvPr id="14" name="Round Diagonal Corner Rectangle 13"/>
          <p:cNvSpPr/>
          <p:nvPr userDrawn="1"/>
        </p:nvSpPr>
        <p:spPr>
          <a:xfrm>
            <a:off x="3330054" y="1978214"/>
            <a:ext cx="8861946" cy="4612851"/>
          </a:xfrm>
          <a:prstGeom prst="round2Diag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endParaRPr>
          </a:p>
        </p:txBody>
      </p:sp>
      <p:sp>
        <p:nvSpPr>
          <p:cNvPr id="2" name="Title 1"/>
          <p:cNvSpPr>
            <a:spLocks noGrp="1"/>
          </p:cNvSpPr>
          <p:nvPr>
            <p:ph type="title" hasCustomPrompt="1"/>
          </p:nvPr>
        </p:nvSpPr>
        <p:spPr>
          <a:xfrm>
            <a:off x="3657600" y="2303946"/>
            <a:ext cx="8423564" cy="1819155"/>
          </a:xfrm>
        </p:spPr>
        <p:txBody>
          <a:bodyPr vert="horz" lIns="91440" tIns="45720" rIns="91440" bIns="45720" rtlCol="0" anchor="b">
            <a:noAutofit/>
          </a:bodyPr>
          <a:lstStyle>
            <a:lvl1pPr>
              <a:defRPr lang="en-US" sz="5400" dirty="0">
                <a:solidFill>
                  <a:schemeClr val="bg1"/>
                </a:solidFill>
              </a:defRPr>
            </a:lvl1pPr>
          </a:lstStyle>
          <a:p>
            <a:pPr lvl="0"/>
            <a:r>
              <a:rPr lang="en-US" dirty="0"/>
              <a:t>Click to Edit Title</a:t>
            </a:r>
          </a:p>
        </p:txBody>
      </p:sp>
      <p:sp>
        <p:nvSpPr>
          <p:cNvPr id="3" name="Text Placeholder 2"/>
          <p:cNvSpPr>
            <a:spLocks noGrp="1"/>
          </p:cNvSpPr>
          <p:nvPr>
            <p:ph type="body" idx="1"/>
          </p:nvPr>
        </p:nvSpPr>
        <p:spPr>
          <a:xfrm>
            <a:off x="3646139" y="4606224"/>
            <a:ext cx="7323917" cy="642422"/>
          </a:xfrm>
          <a:prstGeom prst="rect">
            <a:avLst/>
          </a:prstGeom>
        </p:spPr>
        <p:txBody>
          <a:bodyPr vert="horz" lIns="91440" tIns="45720" rIns="91440" bIns="45720" rtlCol="0" anchor="t">
            <a:normAutofit/>
            <a:scene3d>
              <a:camera prst="orthographicFront"/>
              <a:lightRig rig="soft" dir="t">
                <a:rot lat="0" lon="0" rev="10800000"/>
              </a:lightRig>
            </a:scene3d>
            <a:sp3d>
              <a:bevelT w="27940" h="12700"/>
              <a:contourClr>
                <a:srgbClr val="DDDDDD"/>
              </a:contourClr>
            </a:sp3d>
          </a:bodyPr>
          <a:lstStyle>
            <a:lvl1pPr marL="0" indent="0">
              <a:buFontTx/>
              <a:buNone/>
              <a:defRPr lang="en-US" sz="3200" b="1" cap="none" spc="0" dirty="0" smtClean="0">
                <a:ln w="11430"/>
                <a:solidFill>
                  <a:schemeClr val="bg1"/>
                </a:solidFill>
                <a:effectLst>
                  <a:outerShdw blurRad="38100" dist="38100" dir="2700000" algn="tl">
                    <a:srgbClr val="000000">
                      <a:alpha val="84000"/>
                    </a:srgbClr>
                  </a:outerShdw>
                </a:effectLst>
                <a:latin typeface="+mj-lt"/>
                <a:ea typeface="+mj-ea"/>
                <a:cs typeface="+mj-cs"/>
              </a:defRPr>
            </a:lvl1pPr>
          </a:lstStyle>
          <a:p>
            <a:pPr lvl="0">
              <a:spcBef>
                <a:spcPct val="0"/>
              </a:spcBef>
            </a:pPr>
            <a:r>
              <a:rPr lang="en-US" dirty="0"/>
              <a:t>Click to edit Master text styles</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chemeClr val="bg1"/>
                </a:solidFill>
              </a:defRPr>
            </a:lvl1pPr>
          </a:lstStyle>
          <a:p>
            <a:fld id="{27C98126-00D4-4536-8967-EB49841E9AA8}" type="slidenum">
              <a:rPr lang="en-US" smtClean="0">
                <a:solidFill>
                  <a:prstClr val="white"/>
                </a:solidFill>
              </a:rPr>
              <a:pPr/>
              <a:t>‹#›</a:t>
            </a:fld>
            <a:endParaRPr lang="en-US" dirty="0">
              <a:solidFill>
                <a:prstClr val="white"/>
              </a:solidFill>
            </a:endParaRPr>
          </a:p>
        </p:txBody>
      </p:sp>
      <p:sp>
        <p:nvSpPr>
          <p:cNvPr id="11"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chemeClr val="bg1"/>
                </a:solidFill>
              </a:defRPr>
            </a:lvl1pPr>
          </a:lstStyle>
          <a:p>
            <a:fld id="{134DB0C4-BD5D-49AD-AEE6-079F63B18A1A}" type="datetime1">
              <a:rPr lang="en-US" smtClean="0">
                <a:solidFill>
                  <a:prstClr val="white"/>
                </a:solidFill>
              </a:rPr>
              <a:t>10/13/2021</a:t>
            </a:fld>
            <a:endParaRPr lang="en-US" dirty="0">
              <a:solidFill>
                <a:prstClr val="white"/>
              </a:solidFill>
            </a:endParaRPr>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chemeClr val="bg1"/>
                </a:solidFill>
              </a:defRPr>
            </a:lvl1pPr>
          </a:lstStyle>
          <a:p>
            <a:r>
              <a:rPr lang="en-US" dirty="0">
                <a:solidFill>
                  <a:prstClr val="white"/>
                </a:solidFill>
              </a:rPr>
              <a:t>Footer text goes here</a:t>
            </a:r>
          </a:p>
        </p:txBody>
      </p:sp>
    </p:spTree>
    <p:extLst>
      <p:ext uri="{BB962C8B-B14F-4D97-AF65-F5344CB8AC3E}">
        <p14:creationId xmlns:p14="http://schemas.microsoft.com/office/powerpoint/2010/main" val="3070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p>
            <a:r>
              <a:rPr lang="en-US"/>
              <a:t>Click to edit Master title style</a:t>
            </a:r>
          </a:p>
        </p:txBody>
      </p:sp>
      <p:sp>
        <p:nvSpPr>
          <p:cNvPr id="9" name="Text Placeholder 8"/>
          <p:cNvSpPr>
            <a:spLocks noGrp="1"/>
          </p:cNvSpPr>
          <p:nvPr>
            <p:ph type="body" sz="quarter" idx="13"/>
          </p:nvPr>
        </p:nvSpPr>
        <p:spPr>
          <a:xfrm>
            <a:off x="1539943" y="1828215"/>
            <a:ext cx="4846320" cy="4285073"/>
          </a:xfrm>
        </p:spPr>
        <p:txBody>
          <a:bodyPr/>
          <a:lstStyle>
            <a:lvl1pPr marL="274320" indent="-274320">
              <a:buFont typeface="Arial" pitchFamily="34" charset="0"/>
              <a:buChar char="•"/>
              <a:tabLst>
                <a:tab pos="274320" algn="l"/>
              </a:tabLst>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4"/>
          </p:nvPr>
        </p:nvSpPr>
        <p:spPr>
          <a:xfrm>
            <a:off x="6748883" y="1828800"/>
            <a:ext cx="4846320" cy="4295601"/>
          </a:xfrm>
        </p:spPr>
        <p:txBody>
          <a:bodyPr/>
          <a:lstStyle>
            <a:lvl1pPr marL="274320" indent="-274320">
              <a:buFont typeface="Arial" pitchFamily="34" charset="0"/>
              <a:buChar char="•"/>
              <a:defRPr b="0"/>
            </a:lvl1pPr>
            <a:lvl2pPr marL="742950" indent="-285750">
              <a:buFont typeface="Arial" pitchFamily="34" charset="0"/>
              <a:buChar char="•"/>
              <a:defRPr/>
            </a:lvl2pPr>
            <a:lvl3pPr marL="1143000" indent="-228600">
              <a:buFont typeface="Arial" pitchFamily="34" charset="0"/>
              <a:buChar char="•"/>
              <a:defRPr/>
            </a:lvl3pPr>
            <a:lvl4pPr marL="1600200" indent="-228600">
              <a:buFont typeface="Arial" pitchFamily="34" charset="0"/>
              <a:buChar char="•"/>
              <a:defRPr/>
            </a:lvl4pPr>
            <a:lvl5pPr marL="2057400" indent="-228600">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0"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33742F2-6D99-486D-8848-CD9D61A3147F}" type="datetime1">
              <a:rPr lang="en-US" smtClean="0"/>
              <a:t>10/13/2021</a:t>
            </a:fld>
            <a:endParaRPr lang="en-US" dirty="0"/>
          </a:p>
        </p:txBody>
      </p:sp>
      <p:sp>
        <p:nvSpPr>
          <p:cNvPr id="12"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313245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06071" y="0"/>
            <a:ext cx="10573266" cy="118872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632301"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p:cNvSpPr>
            <a:spLocks noGrp="1"/>
          </p:cNvSpPr>
          <p:nvPr>
            <p:ph type="body" sz="quarter" idx="3"/>
          </p:nvPr>
        </p:nvSpPr>
        <p:spPr>
          <a:xfrm>
            <a:off x="6850087" y="1836055"/>
            <a:ext cx="4846320" cy="639762"/>
          </a:xfrm>
          <a:prstGeom prst="rect">
            <a:avLst/>
          </a:prstGeom>
          <a:solidFill>
            <a:schemeClr val="accent2">
              <a:lumMod val="75000"/>
            </a:schemeClr>
          </a:solidFill>
        </p:spPr>
        <p:style>
          <a:lnRef idx="0">
            <a:schemeClr val="accent5"/>
          </a:lnRef>
          <a:fillRef idx="3">
            <a:schemeClr val="accent5"/>
          </a:fillRef>
          <a:effectRef idx="3">
            <a:schemeClr val="accent5"/>
          </a:effectRef>
          <a:fontRef idx="none"/>
        </p:style>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p:cNvSpPr>
            <a:spLocks noGrp="1"/>
          </p:cNvSpPr>
          <p:nvPr>
            <p:ph type="body" sz="quarter" idx="13"/>
          </p:nvPr>
        </p:nvSpPr>
        <p:spPr>
          <a:xfrm>
            <a:off x="1632301" y="2480581"/>
            <a:ext cx="4846320" cy="3781324"/>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4"/>
          </p:nvPr>
        </p:nvSpPr>
        <p:spPr>
          <a:xfrm>
            <a:off x="6850087" y="2480581"/>
            <a:ext cx="4846320" cy="3756909"/>
          </a:xfrm>
        </p:spPr>
        <p:txBody>
          <a:bodyPr/>
          <a:lstStyle>
            <a:lvl1pPr>
              <a:defRPr sz="2400"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12"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1FF48EFD-E125-49CB-A514-2A51628F9FEC}" type="datetime1">
              <a:rPr lang="en-US" smtClean="0"/>
              <a:t>10/13/2021</a:t>
            </a:fld>
            <a:endParaRPr lang="en-US" dirty="0"/>
          </a:p>
        </p:txBody>
      </p:sp>
      <p:sp>
        <p:nvSpPr>
          <p:cNvPr id="14" name="Footer Placeholder 4"/>
          <p:cNvSpPr>
            <a:spLocks noGrp="1"/>
          </p:cNvSpPr>
          <p:nvPr>
            <p:ph type="ftr" sz="quarter" idx="15"/>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1410497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19518" y="0"/>
            <a:ext cx="10661922" cy="1188720"/>
          </a:xfrm>
        </p:spPr>
        <p:txBody>
          <a:bodyPr vert="horz" lIns="91440" tIns="45720" rIns="91440" bIns="45720" rtlCol="0" anchor="ctr">
            <a:normAutofit/>
          </a:bodyPr>
          <a:lstStyle>
            <a:lvl1pPr>
              <a:defRPr lang="en-US"/>
            </a:lvl1pPr>
          </a:lstStyle>
          <a:p>
            <a:pPr lvl="0"/>
            <a:r>
              <a:rPr lang="en-US"/>
              <a:t>Click to edit Master title style</a:t>
            </a:r>
          </a:p>
        </p:txBody>
      </p:sp>
      <p:sp>
        <p:nvSpPr>
          <p:cNvPr id="6"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01B7A4E9-8F28-416E-AB9B-6B37F91A72C0}" type="datetime1">
              <a:rPr lang="en-US" smtClean="0"/>
              <a:t>10/13/2021</a:t>
            </a:fld>
            <a:endParaRPr lang="en-US" dirty="0"/>
          </a:p>
        </p:txBody>
      </p:sp>
      <p:sp>
        <p:nvSpPr>
          <p:cNvPr id="8"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654516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10946684"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6" name="Date Placeholder 3"/>
          <p:cNvSpPr>
            <a:spLocks noGrp="1"/>
          </p:cNvSpPr>
          <p:nvPr>
            <p:ph type="dt" sz="half" idx="2"/>
          </p:nvPr>
        </p:nvSpPr>
        <p:spPr>
          <a:xfrm>
            <a:off x="5171606" y="6303097"/>
            <a:ext cx="1848789" cy="274320"/>
          </a:xfrm>
          <a:prstGeom prst="rect">
            <a:avLst/>
          </a:prstGeom>
        </p:spPr>
        <p:txBody>
          <a:bodyPr vert="horz" lIns="91440" tIns="45720" rIns="91440" bIns="45720" rtlCol="0" anchor="ctr"/>
          <a:lstStyle>
            <a:lvl1pPr algn="l">
              <a:defRPr sz="1200">
                <a:solidFill>
                  <a:sysClr val="windowText" lastClr="000000"/>
                </a:solidFill>
              </a:defRPr>
            </a:lvl1pPr>
          </a:lstStyle>
          <a:p>
            <a:fld id="{BD424CD5-80D2-4112-9AE5-01B02260C8E8}" type="datetime1">
              <a:rPr lang="en-US" smtClean="0"/>
              <a:t>10/13/2021</a:t>
            </a:fld>
            <a:endParaRPr lang="en-US" dirty="0"/>
          </a:p>
        </p:txBody>
      </p:sp>
      <p:sp>
        <p:nvSpPr>
          <p:cNvPr id="7"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Tree>
    <p:extLst>
      <p:ext uri="{BB962C8B-B14F-4D97-AF65-F5344CB8AC3E}">
        <p14:creationId xmlns:p14="http://schemas.microsoft.com/office/powerpoint/2010/main" val="259364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52491" y="1447800"/>
            <a:ext cx="9939931" cy="1447800"/>
          </a:xfrm>
        </p:spPr>
        <p:txBody>
          <a:bodyPr anchor="b"/>
          <a:lstStyle>
            <a:lvl1pPr algn="l">
              <a:defRPr sz="4400" b="1">
                <a:solidFill>
                  <a:schemeClr val="accent2"/>
                </a:solidFill>
              </a:defRPr>
            </a:lvl1pPr>
          </a:lstStyle>
          <a:p>
            <a:r>
              <a:rPr lang="en-US" dirty="0"/>
              <a:t>Click to edit Master title style</a:t>
            </a:r>
          </a:p>
        </p:txBody>
      </p:sp>
      <p:sp>
        <p:nvSpPr>
          <p:cNvPr id="3" name="Content Placeholder 2"/>
          <p:cNvSpPr>
            <a:spLocks noGrp="1"/>
          </p:cNvSpPr>
          <p:nvPr>
            <p:ph idx="1"/>
          </p:nvPr>
        </p:nvSpPr>
        <p:spPr>
          <a:xfrm>
            <a:off x="5282154" y="3129280"/>
            <a:ext cx="6310267" cy="2890520"/>
          </a:xfrm>
        </p:spPr>
        <p:txBody>
          <a:bodyPr anchor="t">
            <a:normAutofit/>
          </a:bodyPr>
          <a:lstStyle>
            <a:lvl1pPr>
              <a:defRPr sz="2400"/>
            </a:lvl1pPr>
            <a:lvl2pPr>
              <a:defRPr sz="2000"/>
            </a:lvl2pPr>
            <a:lvl3pPr>
              <a:defRPr sz="18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652492" y="3129280"/>
            <a:ext cx="3401063" cy="2895599"/>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DDA6ECE4-C18C-4628-9F42-120CDEDA8D7D}" type="datetime1">
              <a:rPr lang="en-US" smtClean="0">
                <a:solidFill>
                  <a:prstClr val="black">
                    <a:alpha val="60000"/>
                  </a:prstClr>
                </a:solidFill>
              </a:rPr>
              <a:t>10/13/2021</a:t>
            </a:fld>
            <a:endParaRPr lang="en-US" dirty="0">
              <a:solidFill>
                <a:prstClr val="black">
                  <a:alpha val="60000"/>
                </a:prstClr>
              </a:solidFill>
            </a:endParaRPr>
          </a:p>
        </p:txBody>
      </p:sp>
      <p:sp>
        <p:nvSpPr>
          <p:cNvPr id="5"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6"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79101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1105" y="1881086"/>
            <a:ext cx="5092906" cy="1574808"/>
          </a:xfrm>
        </p:spPr>
        <p:txBody>
          <a:bodyPr anchor="b">
            <a:normAutofit/>
          </a:bodyPr>
          <a:lstStyle>
            <a:lvl1pPr algn="l">
              <a:defRPr sz="4400" b="1">
                <a:solidFill>
                  <a:schemeClr val="accent2"/>
                </a:solidFill>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7716029" y="887506"/>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12152" y="3684494"/>
            <a:ext cx="5084979" cy="1371600"/>
          </a:xfrm>
        </p:spPr>
        <p:txBody>
          <a:bodyPr>
            <a:normAutofit/>
          </a:bodyPr>
          <a:lstStyle>
            <a:lvl1pPr marL="0" indent="0">
              <a:buNone/>
              <a:defRPr sz="2400" b="1"/>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2011B5-C6A9-4901-AE25-FD1E35ACE627}" type="datetime1">
              <a:rPr lang="en-US" smtClean="0">
                <a:solidFill>
                  <a:prstClr val="black">
                    <a:alpha val="60000"/>
                  </a:prstClr>
                </a:solidFill>
              </a:rPr>
              <a:t>10/13/2021</a:t>
            </a:fld>
            <a:endParaRPr lang="en-US" dirty="0">
              <a:solidFill>
                <a:prstClr val="black">
                  <a:alpha val="60000"/>
                </a:prstClr>
              </a:solidFill>
            </a:endParaRPr>
          </a:p>
        </p:txBody>
      </p:sp>
      <p:sp>
        <p:nvSpPr>
          <p:cNvPr id="6" name="Footer Placeholder 5"/>
          <p:cNvSpPr>
            <a:spLocks noGrp="1"/>
          </p:cNvSpPr>
          <p:nvPr>
            <p:ph type="ftr" sz="quarter" idx="11"/>
          </p:nvPr>
        </p:nvSpPr>
        <p:spPr/>
        <p:txBody>
          <a:bodyPr/>
          <a:lstStyle/>
          <a:p>
            <a:r>
              <a:rPr lang="en-US" dirty="0">
                <a:solidFill>
                  <a:prstClr val="black">
                    <a:alpha val="60000"/>
                  </a:prstClr>
                </a:solidFill>
              </a:rPr>
              <a:t>Footer text goes here</a:t>
            </a:r>
          </a:p>
        </p:txBody>
      </p:sp>
      <p:sp>
        <p:nvSpPr>
          <p:cNvPr id="7" name="Slide Number Placeholder 6"/>
          <p:cNvSpPr>
            <a:spLocks noGrp="1"/>
          </p:cNvSpPr>
          <p:nvPr>
            <p:ph type="sldNum" sz="quarter" idx="12"/>
          </p:nvPr>
        </p:nvSpPr>
        <p:spPr/>
        <p:txBody>
          <a:bodyPr/>
          <a:lstStyle/>
          <a:p>
            <a:fld id="{4FAD8F58-50E6-4A60-819B-C60CC62A37E7}" type="slidenum">
              <a:rPr lang="en-US" smtClean="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5367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userDrawn="1"/>
        </p:nvSpPr>
        <p:spPr>
          <a:xfrm>
            <a:off x="304800" y="1188563"/>
            <a:ext cx="11887200" cy="274320"/>
          </a:xfrm>
          <a:prstGeom prst="rect">
            <a:avLst/>
          </a:prstGeom>
          <a:solidFill>
            <a:schemeClr val="accent3">
              <a:alpha val="69804"/>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0" y="-157"/>
            <a:ext cx="12192000" cy="11887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1" dirty="0">
              <a:solidFill>
                <a:prstClr val="white"/>
              </a:solidFill>
              <a:effectLst/>
            </a:endParaRPr>
          </a:p>
        </p:txBody>
      </p:sp>
      <p:sp>
        <p:nvSpPr>
          <p:cNvPr id="9" name="Rectangle 8"/>
          <p:cNvSpPr/>
          <p:nvPr/>
        </p:nvSpPr>
        <p:spPr>
          <a:xfrm rot="16200000">
            <a:off x="-3200399" y="3200400"/>
            <a:ext cx="6858000" cy="45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baseline="0" dirty="0">
                <a:solidFill>
                  <a:prstClr val="white"/>
                </a:solidFill>
              </a:rPr>
              <a:t>      Using </a:t>
            </a:r>
            <a:r>
              <a:rPr lang="en-US" sz="1800" dirty="0">
                <a:solidFill>
                  <a:prstClr val="white"/>
                </a:solidFill>
              </a:rPr>
              <a:t>Information Technology, 11e</a:t>
            </a:r>
          </a:p>
        </p:txBody>
      </p:sp>
      <p:sp>
        <p:nvSpPr>
          <p:cNvPr id="6" name="Slide Number Placeholder 5"/>
          <p:cNvSpPr>
            <a:spLocks noGrp="1"/>
          </p:cNvSpPr>
          <p:nvPr>
            <p:ph type="sldNum" sz="quarter" idx="4"/>
          </p:nvPr>
        </p:nvSpPr>
        <p:spPr>
          <a:xfrm>
            <a:off x="10948358" y="6303097"/>
            <a:ext cx="1219200" cy="274320"/>
          </a:xfrm>
          <a:prstGeom prst="rect">
            <a:avLst/>
          </a:prstGeom>
        </p:spPr>
        <p:txBody>
          <a:bodyPr vert="horz" lIns="91440" tIns="45720" rIns="91440" bIns="45720" rtlCol="0" anchor="ctr"/>
          <a:lstStyle>
            <a:lvl1pPr algn="r">
              <a:defRPr sz="1200">
                <a:solidFill>
                  <a:sysClr val="windowText" lastClr="000000"/>
                </a:solidFill>
              </a:defRPr>
            </a:lvl1pPr>
          </a:lstStyle>
          <a:p>
            <a:fld id="{27C98126-00D4-4536-8967-EB49841E9AA8}" type="slidenum">
              <a:rPr lang="en-US" smtClean="0"/>
              <a:pPr/>
              <a:t>‹#›</a:t>
            </a:fld>
            <a:endParaRPr lang="en-US" dirty="0"/>
          </a:p>
        </p:txBody>
      </p:sp>
      <p:sp>
        <p:nvSpPr>
          <p:cNvPr id="7" name="Rectangle 6"/>
          <p:cNvSpPr/>
          <p:nvPr/>
        </p:nvSpPr>
        <p:spPr>
          <a:xfrm>
            <a:off x="0" y="6583680"/>
            <a:ext cx="12192000" cy="274320"/>
          </a:xfrm>
          <a:prstGeom prst="rect">
            <a:avLst/>
          </a:prstGeom>
          <a:solidFill>
            <a:schemeClr val="accent4">
              <a:lumMod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r">
              <a:defRPr/>
            </a:pPr>
            <a:r>
              <a:rPr lang="en-US" sz="800" dirty="0">
                <a:solidFill>
                  <a:prstClr val="white"/>
                </a:solidFill>
                <a:cs typeface="Arial" pitchFamily="34" charset="0"/>
              </a:rPr>
              <a:t>© 2015 by McGraw-Hill Education. This proprietary material solely for authorized instructor use. Not authorized for sale or distribution in any manner. This document may not be copied, scanned, duplicated, forwarded, distributed, or posted on a website, in whole or part.</a:t>
            </a:r>
          </a:p>
        </p:txBody>
      </p:sp>
      <p:sp>
        <p:nvSpPr>
          <p:cNvPr id="4" name="Date Placeholder 3"/>
          <p:cNvSpPr>
            <a:spLocks noGrp="1"/>
          </p:cNvSpPr>
          <p:nvPr>
            <p:ph type="dt" sz="half" idx="2"/>
          </p:nvPr>
        </p:nvSpPr>
        <p:spPr>
          <a:xfrm>
            <a:off x="11036975" y="6022514"/>
            <a:ext cx="1130583" cy="274320"/>
          </a:xfrm>
          <a:prstGeom prst="rect">
            <a:avLst/>
          </a:prstGeom>
        </p:spPr>
        <p:txBody>
          <a:bodyPr vert="horz" lIns="91440" tIns="45720" rIns="91440" bIns="45720" rtlCol="0" anchor="ctr"/>
          <a:lstStyle>
            <a:lvl1pPr algn="r">
              <a:defRPr sz="1200">
                <a:solidFill>
                  <a:sysClr val="windowText" lastClr="000000"/>
                </a:solidFill>
              </a:defRPr>
            </a:lvl1pPr>
          </a:lstStyle>
          <a:p>
            <a:fld id="{74F60C60-2E1F-45C2-9272-67C39C48D034}" type="datetime1">
              <a:rPr lang="en-US" smtClean="0"/>
              <a:t>10/13/2021</a:t>
            </a:fld>
            <a:endParaRPr lang="en-US" dirty="0"/>
          </a:p>
        </p:txBody>
      </p:sp>
      <p:sp>
        <p:nvSpPr>
          <p:cNvPr id="5" name="Footer Placeholder 4"/>
          <p:cNvSpPr>
            <a:spLocks noGrp="1"/>
          </p:cNvSpPr>
          <p:nvPr>
            <p:ph type="ftr" sz="quarter" idx="3"/>
          </p:nvPr>
        </p:nvSpPr>
        <p:spPr>
          <a:xfrm>
            <a:off x="7066516" y="6303097"/>
            <a:ext cx="3860800" cy="274320"/>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a:t>Footer text goes here</a:t>
            </a:r>
          </a:p>
        </p:txBody>
      </p:sp>
      <p:sp>
        <p:nvSpPr>
          <p:cNvPr id="10" name="Text Placeholder 9"/>
          <p:cNvSpPr>
            <a:spLocks noGrp="1"/>
          </p:cNvSpPr>
          <p:nvPr>
            <p:ph type="body" idx="1"/>
          </p:nvPr>
        </p:nvSpPr>
        <p:spPr>
          <a:xfrm>
            <a:off x="1913384" y="1818748"/>
            <a:ext cx="9945665" cy="43074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1518163" y="0"/>
            <a:ext cx="10673837" cy="1188720"/>
          </a:xfrm>
          <a:prstGeom prst="rect">
            <a:avLst/>
          </a:prstGeom>
        </p:spPr>
        <p:txBody>
          <a:bodyPr vert="horz" lIns="91440" tIns="45720" rIns="91440" bIns="45720" rtlCol="0" anchor="ctr">
            <a:normAutofit/>
          </a:bodyPr>
          <a:lstStyle/>
          <a:p>
            <a:pPr lvl="0"/>
            <a:r>
              <a:rPr lang="en-US" dirty="0"/>
              <a:t>Click to edit Master title </a:t>
            </a:r>
            <a:br>
              <a:rPr lang="en-US" dirty="0"/>
            </a:br>
            <a:r>
              <a:rPr lang="en-US" dirty="0"/>
              <a:t>style</a:t>
            </a:r>
          </a:p>
        </p:txBody>
      </p:sp>
      <p:cxnSp>
        <p:nvCxnSpPr>
          <p:cNvPr id="27" name="Straight Connector 26"/>
          <p:cNvCxnSpPr/>
          <p:nvPr userDrawn="1"/>
        </p:nvCxnSpPr>
        <p:spPr>
          <a:xfrm flipH="1">
            <a:off x="1176888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flipH="1">
            <a:off x="11419060"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H="1">
            <a:off x="11069232"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flipH="1">
            <a:off x="10719404"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flipH="1">
            <a:off x="1036957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flipH="1">
            <a:off x="1004456"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flipH="1">
            <a:off x="654628" y="4575"/>
            <a:ext cx="394856" cy="1680882"/>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H="1">
            <a:off x="412174" y="4575"/>
            <a:ext cx="287482" cy="1278858"/>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rotWithShape="1">
          <a:blip r:embed="rId12" cstate="print">
            <a:extLst>
              <a:ext uri="{28A0092B-C50C-407E-A947-70E740481C1C}">
                <a14:useLocalDpi xmlns:a14="http://schemas.microsoft.com/office/drawing/2010/main" val="0"/>
              </a:ext>
            </a:extLst>
          </a:blip>
          <a:srcRect/>
          <a:stretch/>
        </p:blipFill>
        <p:spPr>
          <a:xfrm>
            <a:off x="108622" y="268221"/>
            <a:ext cx="1306760" cy="1306404"/>
          </a:xfrm>
          <a:prstGeom prst="ellipse">
            <a:avLst/>
          </a:prstGeom>
          <a:ln w="57150" cap="rnd">
            <a:solidFill>
              <a:schemeClr val="accent5"/>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a:extrusionClr>
              <a:srgbClr val="000000"/>
            </a:extrusionClr>
          </a:sp3d>
        </p:spPr>
      </p:pic>
    </p:spTree>
    <p:extLst>
      <p:ext uri="{BB962C8B-B14F-4D97-AF65-F5344CB8AC3E}">
        <p14:creationId xmlns:p14="http://schemas.microsoft.com/office/powerpoint/2010/main" val="22272139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spcBef>
          <a:spcPct val="0"/>
        </a:spcBef>
        <a:buNone/>
        <a:defRPr lang="en-US" sz="4000" b="1" kern="1200" cap="none" spc="0" dirty="0" smtClean="0">
          <a:ln w="18415" cmpd="sng">
            <a:noFill/>
            <a:prstDash val="solid"/>
          </a:ln>
          <a:solidFill>
            <a:schemeClr val="accent3">
              <a:lumMod val="50000"/>
            </a:schemeClr>
          </a:solidFill>
          <a:effectLst/>
          <a:latin typeface="+mj-lt"/>
          <a:ea typeface="+mj-ea"/>
          <a:cs typeface="+mj-cs"/>
        </a:defRPr>
      </a:lvl1pPr>
    </p:titleStyle>
    <p:bodyStyle>
      <a:lvl1pPr marL="274320" indent="-27432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800" b="0" kern="1200" dirty="0" smtClean="0">
          <a:solidFill>
            <a:schemeClr val="tx1"/>
          </a:solidFill>
          <a:latin typeface="+mn-lt"/>
          <a:ea typeface="+mn-ea"/>
          <a:cs typeface="+mn-cs"/>
        </a:defRPr>
      </a:lvl1pPr>
      <a:lvl2pPr marL="742950" indent="-28575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400" kern="1200" dirty="0" smtClean="0">
          <a:solidFill>
            <a:schemeClr val="tx1"/>
          </a:solidFill>
          <a:latin typeface="+mn-lt"/>
          <a:ea typeface="+mn-ea"/>
          <a:cs typeface="+mn-cs"/>
        </a:defRPr>
      </a:lvl2pPr>
      <a:lvl3pPr marL="11430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2000" kern="1200" dirty="0" smtClean="0">
          <a:solidFill>
            <a:schemeClr val="tx1"/>
          </a:solidFill>
          <a:latin typeface="+mn-lt"/>
          <a:ea typeface="+mn-ea"/>
          <a:cs typeface="+mn-cs"/>
        </a:defRPr>
      </a:lvl3pPr>
      <a:lvl4pPr marL="16002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4pPr>
      <a:lvl5pPr marL="2057400" indent="-228600" algn="l" defTabSz="914400" rtl="0" eaLnBrk="1" latinLnBrk="0" hangingPunct="1">
        <a:spcBef>
          <a:spcPct val="20000"/>
        </a:spcBef>
        <a:buClr>
          <a:schemeClr val="accent2">
            <a:lumMod val="75000"/>
          </a:schemeClr>
        </a:buClr>
        <a:buSzPct val="110000"/>
        <a:buFont typeface="Arial" pitchFamily="34" charset="0"/>
        <a:buChar char="•"/>
        <a:tabLst>
          <a:tab pos="274320" algn="l"/>
        </a:tabLst>
        <a:defRPr lang="en-US" sz="1800" kern="120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7.xml.rels><?xml version="1.0" encoding="UTF-8" standalone="yes"?>
<Relationships xmlns="http://schemas.openxmlformats.org/package/2006/relationships"><Relationship Id="rId3" Type="http://schemas.openxmlformats.org/officeDocument/2006/relationships/hyperlink" Target="http://id.wikipedia.org/wiki/Perangkat_lunak" TargetMode="Externa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hyperlink" Target="http://id.wikipedia.org/wiki/Sistem_operasi" TargetMode="Externa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9.xml.rels><?xml version="1.0" encoding="UTF-8" standalone="yes"?>
<Relationships xmlns="http://schemas.openxmlformats.org/package/2006/relationships"><Relationship Id="rId3" Type="http://schemas.openxmlformats.org/officeDocument/2006/relationships/hyperlink" Target="http://id.wikipedia.org/wiki/Windows" TargetMode="Externa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hyperlink" Target="http://id.wikipedia.org/w/index.php?title=Manajemen_memori&amp;action=edit&amp;redlink=1"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3.bp.blogspot.com/-wICHxR2njmw/U5XnFQrtbpI/AAAAAAAABkE/zvQWdOIZwys/s1600/so1.jpg" TargetMode="Externa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32.xml.rels><?xml version="1.0" encoding="UTF-8" standalone="yes"?>
<Relationships xmlns="http://schemas.openxmlformats.org/package/2006/relationships"><Relationship Id="rId3" Type="http://schemas.openxmlformats.org/officeDocument/2006/relationships/hyperlink" Target="http://id.wikipedia.org/wiki/Sistem_berkas" TargetMode="Externa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id.wikipedia.org/wiki/Direktori"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id.shvoong.com/tags/komputer/" TargetMode="External"/><Relationship Id="rId2" Type="http://schemas.openxmlformats.org/officeDocument/2006/relationships/slideLayout" Target="../slideLayouts/slideLayout2.xml"/><Relationship Id="rId1" Type="http://schemas.openxmlformats.org/officeDocument/2006/relationships/tags" Target="../tags/tag21.xml"/><Relationship Id="rId5" Type="http://schemas.openxmlformats.org/officeDocument/2006/relationships/hyperlink" Target="http://id.shvoong.com/tags/kapasitas/" TargetMode="External"/><Relationship Id="rId4" Type="http://schemas.openxmlformats.org/officeDocument/2006/relationships/hyperlink" Target="http://id.shvoong.com/tags/memiliki/"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id.shvoong.com/tags/pada/" TargetMode="Externa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hyperlink" Target="http://id.shvoong.com/tags/dengan/" TargetMode="External"/><Relationship Id="rId4" Type="http://schemas.openxmlformats.org/officeDocument/2006/relationships/hyperlink" Target="http://id.shvoong.com/tags/mampu/" TargetMode="Externa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4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gnu.org/gnu/linux-and-gnu.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buNone/>
            </a:pPr>
            <a:r>
              <a:rPr lang="en-US" dirty="0"/>
              <a:t>Chapter</a:t>
            </a:r>
          </a:p>
        </p:txBody>
      </p:sp>
      <p:sp>
        <p:nvSpPr>
          <p:cNvPr id="2" name="Title 1"/>
          <p:cNvSpPr>
            <a:spLocks noGrp="1"/>
          </p:cNvSpPr>
          <p:nvPr>
            <p:ph type="ctrTitle"/>
          </p:nvPr>
        </p:nvSpPr>
        <p:spPr/>
        <p:txBody>
          <a:bodyPr/>
          <a:lstStyle/>
          <a:p>
            <a:r>
              <a:rPr lang="en-US" dirty="0" err="1"/>
              <a:t>Sistem</a:t>
            </a:r>
            <a:r>
              <a:rPr lang="en-US" dirty="0"/>
              <a:t> </a:t>
            </a:r>
            <a:r>
              <a:rPr lang="en-US" dirty="0" err="1"/>
              <a:t>Operasi</a:t>
            </a:r>
            <a:r>
              <a:rPr lang="en-US" dirty="0"/>
              <a:t>, </a:t>
            </a:r>
            <a:r>
              <a:rPr lang="en-US" dirty="0" err="1"/>
              <a:t>Perangkat</a:t>
            </a:r>
            <a:r>
              <a:rPr lang="en-US" dirty="0"/>
              <a:t> </a:t>
            </a:r>
            <a:r>
              <a:rPr lang="en-US" dirty="0" err="1"/>
              <a:t>Lunak</a:t>
            </a:r>
            <a:r>
              <a:rPr lang="en-US" dirty="0"/>
              <a:t> dan Dasar Web Programming</a:t>
            </a:r>
          </a:p>
        </p:txBody>
      </p:sp>
      <p:sp>
        <p:nvSpPr>
          <p:cNvPr id="4" name="TextBox 3"/>
          <p:cNvSpPr txBox="1"/>
          <p:nvPr/>
        </p:nvSpPr>
        <p:spPr>
          <a:xfrm>
            <a:off x="1434534" y="5444069"/>
            <a:ext cx="726481" cy="1200329"/>
          </a:xfrm>
          <a:prstGeom prst="rect">
            <a:avLst/>
          </a:prstGeom>
          <a:noFill/>
        </p:spPr>
        <p:txBody>
          <a:bodyPr wrap="none" rtlCol="0">
            <a:spAutoFit/>
          </a:bodyPr>
          <a:lstStyle/>
          <a:p>
            <a:r>
              <a:rPr lang="en-US" sz="7200" b="1" dirty="0">
                <a:solidFill>
                  <a:schemeClr val="accent3">
                    <a:lumMod val="60000"/>
                    <a:lumOff val="40000"/>
                  </a:schemeClr>
                </a:solidFill>
              </a:rPr>
              <a:t>3</a:t>
            </a:r>
          </a:p>
        </p:txBody>
      </p:sp>
      <p:pic>
        <p:nvPicPr>
          <p:cNvPr id="6" name="Picture 5">
            <a:extLst>
              <a:ext uri="{FF2B5EF4-FFF2-40B4-BE49-F238E27FC236}">
                <a16:creationId xmlns:a16="http://schemas.microsoft.com/office/drawing/2014/main" xmlns="" id="{9DD7911A-3FA6-43E9-BA5D-C8AD1B52F4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42357" y="162877"/>
            <a:ext cx="780015" cy="780015"/>
          </a:xfrm>
          <a:prstGeom prst="rect">
            <a:avLst/>
          </a:prstGeom>
        </p:spPr>
      </p:pic>
      <p:sp>
        <p:nvSpPr>
          <p:cNvPr id="9" name="Rectangle 8">
            <a:extLst>
              <a:ext uri="{FF2B5EF4-FFF2-40B4-BE49-F238E27FC236}">
                <a16:creationId xmlns:a16="http://schemas.microsoft.com/office/drawing/2014/main" xmlns="" id="{06A6F66C-4516-4B9A-ACA3-E8134D6E8004}"/>
              </a:ext>
            </a:extLst>
          </p:cNvPr>
          <p:cNvSpPr/>
          <p:nvPr/>
        </p:nvSpPr>
        <p:spPr>
          <a:xfrm>
            <a:off x="0" y="6501332"/>
            <a:ext cx="12192000" cy="356668"/>
          </a:xfrm>
          <a:prstGeom prst="rect">
            <a:avLst/>
          </a:prstGeom>
          <a:solidFill>
            <a:srgbClr val="858F3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1235302807"/>
      </p:ext>
    </p:extLst>
  </p:cSld>
  <p:clrMapOvr>
    <a:masterClrMapping/>
  </p:clrMapOvr>
  <mc:AlternateContent xmlns:mc="http://schemas.openxmlformats.org/markup-compatibility/2006" xmlns:p14="http://schemas.microsoft.com/office/powerpoint/2010/main">
    <mc:Choice Requires="p14">
      <p:transition spd="slow" p14:dur="4000">
        <p14:vortex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6986F5-3209-4EC7-8E26-7886F56C1C73}"/>
              </a:ext>
            </a:extLst>
          </p:cNvPr>
          <p:cNvSpPr>
            <a:spLocks noGrp="1"/>
          </p:cNvSpPr>
          <p:nvPr>
            <p:ph type="title"/>
          </p:nvPr>
        </p:nvSpPr>
        <p:spPr>
          <a:xfrm>
            <a:off x="1981200" y="274638"/>
            <a:ext cx="8229600" cy="922114"/>
          </a:xfrm>
        </p:spPr>
        <p:txBody>
          <a:bodyPr/>
          <a:lstStyle/>
          <a:p>
            <a:pPr>
              <a:defRPr/>
            </a:pPr>
            <a:r>
              <a:rPr lang="en-US" sz="3200" dirty="0" err="1"/>
              <a:t>Fungsi</a:t>
            </a:r>
            <a:r>
              <a:rPr lang="en-US" sz="3200" dirty="0"/>
              <a:t> </a:t>
            </a:r>
            <a:r>
              <a:rPr lang="en-US" sz="3200" dirty="0" err="1"/>
              <a:t>sistem</a:t>
            </a:r>
            <a:r>
              <a:rPr lang="en-US" sz="3200" dirty="0"/>
              <a:t> </a:t>
            </a:r>
            <a:r>
              <a:rPr lang="en-US" sz="3200" dirty="0" err="1"/>
              <a:t>operasi</a:t>
            </a:r>
            <a:r>
              <a:rPr lang="en-US" sz="3200" dirty="0"/>
              <a:t> </a:t>
            </a:r>
            <a:r>
              <a:rPr lang="en-US" sz="3200" dirty="0" err="1"/>
              <a:t>secara</a:t>
            </a:r>
            <a:r>
              <a:rPr lang="en-US" sz="3200" dirty="0"/>
              <a:t> </a:t>
            </a:r>
            <a:r>
              <a:rPr lang="en-US" sz="3200" dirty="0" err="1"/>
              <a:t>umum</a:t>
            </a:r>
            <a:endParaRPr lang="en-US" sz="3200" dirty="0"/>
          </a:p>
        </p:txBody>
      </p:sp>
      <p:sp>
        <p:nvSpPr>
          <p:cNvPr id="23555" name="Content Placeholder 2">
            <a:extLst>
              <a:ext uri="{FF2B5EF4-FFF2-40B4-BE49-F238E27FC236}">
                <a16:creationId xmlns:a16="http://schemas.microsoft.com/office/drawing/2014/main" xmlns="" id="{FF7AEBF3-972A-42F8-AE6E-CE54B69C2CF3}"/>
              </a:ext>
            </a:extLst>
          </p:cNvPr>
          <p:cNvSpPr>
            <a:spLocks noGrp="1"/>
          </p:cNvSpPr>
          <p:nvPr>
            <p:ph idx="1"/>
          </p:nvPr>
        </p:nvSpPr>
        <p:spPr>
          <a:xfrm>
            <a:off x="1795365" y="1580589"/>
            <a:ext cx="8229600" cy="4525962"/>
          </a:xfrm>
        </p:spPr>
        <p:txBody>
          <a:bodyPr>
            <a:normAutofit lnSpcReduction="10000"/>
          </a:bodyPr>
          <a:lstStyle/>
          <a:p>
            <a:r>
              <a:rPr lang="en-US" altLang="en-US" sz="2400" dirty="0"/>
              <a:t>Resource manager</a:t>
            </a:r>
          </a:p>
          <a:p>
            <a:r>
              <a:rPr lang="en-US" altLang="en-US" sz="2400" dirty="0"/>
              <a:t>User Interface / </a:t>
            </a:r>
            <a:r>
              <a:rPr lang="en-US" altLang="en-US" sz="2400" dirty="0" err="1"/>
              <a:t>antar</a:t>
            </a:r>
            <a:r>
              <a:rPr lang="en-US" altLang="en-US" sz="2400" dirty="0"/>
              <a:t> </a:t>
            </a:r>
            <a:r>
              <a:rPr lang="en-US" altLang="en-US" sz="2400" dirty="0" err="1"/>
              <a:t>muka</a:t>
            </a:r>
            <a:r>
              <a:rPr lang="en-US" altLang="en-US" sz="2400" dirty="0"/>
              <a:t>, </a:t>
            </a:r>
          </a:p>
          <a:p>
            <a:r>
              <a:rPr lang="en-US" altLang="en-US" sz="2400" dirty="0"/>
              <a:t>Coordinator</a:t>
            </a:r>
          </a:p>
          <a:p>
            <a:r>
              <a:rPr lang="en-US" altLang="en-US" sz="2400" dirty="0"/>
              <a:t>Guardian, </a:t>
            </a:r>
            <a:r>
              <a:rPr lang="en-US" altLang="en-US" sz="2400" dirty="0" err="1"/>
              <a:t>melindungi</a:t>
            </a:r>
            <a:r>
              <a:rPr lang="en-US" altLang="en-US" sz="2400" dirty="0"/>
              <a:t> file dan </a:t>
            </a:r>
            <a:r>
              <a:rPr lang="en-US" altLang="en-US" sz="2400" dirty="0" err="1"/>
              <a:t>memberi</a:t>
            </a:r>
            <a:r>
              <a:rPr lang="en-US" altLang="en-US" sz="2400" dirty="0"/>
              <a:t> </a:t>
            </a:r>
            <a:r>
              <a:rPr lang="en-US" altLang="en-US" sz="2400" dirty="0" err="1"/>
              <a:t>pengawasan</a:t>
            </a:r>
            <a:r>
              <a:rPr lang="en-US" altLang="en-US" sz="2400" dirty="0"/>
              <a:t> pada data dan program.</a:t>
            </a:r>
          </a:p>
          <a:p>
            <a:r>
              <a:rPr lang="en-US" altLang="en-US" sz="2400" dirty="0"/>
              <a:t>Gate Keeper, </a:t>
            </a:r>
            <a:r>
              <a:rPr lang="en-US" altLang="en-US" sz="2400" dirty="0" err="1"/>
              <a:t>pengendali</a:t>
            </a:r>
            <a:r>
              <a:rPr lang="en-US" altLang="en-US" sz="2400" dirty="0"/>
              <a:t> </a:t>
            </a:r>
            <a:r>
              <a:rPr lang="en-US" altLang="en-US" sz="2400" dirty="0" err="1"/>
              <a:t>hak</a:t>
            </a:r>
            <a:r>
              <a:rPr lang="en-US" altLang="en-US" sz="2400" dirty="0"/>
              <a:t> </a:t>
            </a:r>
            <a:r>
              <a:rPr lang="en-US" altLang="en-US" sz="2400" dirty="0" err="1"/>
              <a:t>akses</a:t>
            </a:r>
            <a:r>
              <a:rPr lang="en-US" altLang="en-US" sz="2400" dirty="0"/>
              <a:t> oleh </a:t>
            </a:r>
            <a:r>
              <a:rPr lang="en-US" altLang="en-US" sz="2400" dirty="0" err="1"/>
              <a:t>pengguna</a:t>
            </a:r>
            <a:r>
              <a:rPr lang="en-US" altLang="en-US" sz="2400" dirty="0"/>
              <a:t> </a:t>
            </a:r>
          </a:p>
          <a:p>
            <a:r>
              <a:rPr lang="en-US" altLang="en-US" sz="2400" dirty="0"/>
              <a:t>Optimizer </a:t>
            </a:r>
            <a:r>
              <a:rPr lang="en-US" altLang="en-US" sz="2400" dirty="0" err="1"/>
              <a:t>adalah</a:t>
            </a:r>
            <a:r>
              <a:rPr lang="en-US" altLang="en-US" sz="2400" dirty="0"/>
              <a:t> </a:t>
            </a:r>
            <a:r>
              <a:rPr lang="en-US" altLang="en-US" sz="2400" dirty="0" err="1"/>
              <a:t>penjadwal</a:t>
            </a:r>
            <a:r>
              <a:rPr lang="en-US" altLang="en-US" sz="2400" dirty="0"/>
              <a:t> </a:t>
            </a:r>
            <a:r>
              <a:rPr lang="en-US" altLang="en-US" sz="2400" dirty="0" err="1"/>
              <a:t>antrian</a:t>
            </a:r>
            <a:r>
              <a:rPr lang="en-US" altLang="en-US" sz="2400" dirty="0"/>
              <a:t> proses</a:t>
            </a:r>
          </a:p>
          <a:p>
            <a:r>
              <a:rPr lang="en-US" altLang="en-US" sz="2400" dirty="0"/>
              <a:t>Accountant </a:t>
            </a:r>
            <a:r>
              <a:rPr lang="en-US" altLang="en-US" sz="2400" dirty="0" err="1"/>
              <a:t>befungsi</a:t>
            </a:r>
            <a:r>
              <a:rPr lang="en-US" altLang="en-US" sz="2400" dirty="0"/>
              <a:t> </a:t>
            </a:r>
            <a:r>
              <a:rPr lang="en-US" altLang="en-US" sz="2400" dirty="0" err="1"/>
              <a:t>untuk</a:t>
            </a:r>
            <a:r>
              <a:rPr lang="en-US" altLang="en-US" sz="2400" dirty="0"/>
              <a:t> </a:t>
            </a:r>
            <a:r>
              <a:rPr lang="en-US" altLang="en-US" sz="2400" dirty="0" err="1"/>
              <a:t>mengatur</a:t>
            </a:r>
            <a:r>
              <a:rPr lang="en-US" altLang="en-US" sz="2400" dirty="0"/>
              <a:t> </a:t>
            </a:r>
            <a:r>
              <a:rPr lang="en-US" altLang="en-US" sz="2400" dirty="0" err="1"/>
              <a:t>waktu</a:t>
            </a:r>
            <a:r>
              <a:rPr lang="en-US" altLang="en-US" sz="2400" dirty="0"/>
              <a:t> CPU, </a:t>
            </a:r>
            <a:r>
              <a:rPr lang="en-US" altLang="en-US" sz="2400" dirty="0" err="1"/>
              <a:t>penggunaan</a:t>
            </a:r>
            <a:r>
              <a:rPr lang="en-US" altLang="en-US" sz="2400" dirty="0"/>
              <a:t> </a:t>
            </a:r>
            <a:r>
              <a:rPr lang="en-US" altLang="en-US" sz="2400" dirty="0" err="1"/>
              <a:t>memori</a:t>
            </a:r>
            <a:r>
              <a:rPr lang="en-US" altLang="en-US" sz="2400" dirty="0"/>
              <a:t>, </a:t>
            </a:r>
            <a:r>
              <a:rPr lang="en-US" altLang="en-US" sz="2400" dirty="0" err="1"/>
              <a:t>pemanggilan</a:t>
            </a:r>
            <a:r>
              <a:rPr lang="en-US" altLang="en-US" sz="2400" dirty="0"/>
              <a:t> I/O, disk storage, dan </a:t>
            </a:r>
            <a:r>
              <a:rPr lang="en-US" altLang="en-US" sz="2400" dirty="0" err="1"/>
              <a:t>waktu</a:t>
            </a:r>
            <a:r>
              <a:rPr lang="en-US" altLang="en-US" sz="2400" dirty="0"/>
              <a:t> </a:t>
            </a:r>
            <a:r>
              <a:rPr lang="en-US" altLang="en-US" sz="2400" dirty="0" err="1"/>
              <a:t>koneksi</a:t>
            </a:r>
            <a:r>
              <a:rPr lang="en-US" altLang="en-US" sz="2400" dirty="0"/>
              <a:t> terminal.</a:t>
            </a:r>
          </a:p>
          <a:p>
            <a:r>
              <a:rPr lang="en-US" altLang="en-US" sz="2400" dirty="0"/>
              <a:t>Server </a:t>
            </a:r>
            <a:r>
              <a:rPr lang="en-US" altLang="en-US" sz="2400" dirty="0" err="1"/>
              <a:t>berfungsi</a:t>
            </a:r>
            <a:r>
              <a:rPr lang="en-US" altLang="en-US" sz="2400" dirty="0"/>
              <a:t> </a:t>
            </a:r>
            <a:r>
              <a:rPr lang="en-US" altLang="en-US" sz="2400" dirty="0" err="1"/>
              <a:t>untuk</a:t>
            </a:r>
            <a:r>
              <a:rPr lang="en-US" altLang="en-US" sz="2400" dirty="0"/>
              <a:t> </a:t>
            </a:r>
            <a:r>
              <a:rPr lang="en-US" altLang="en-US" sz="2400" dirty="0" err="1"/>
              <a:t>melayani</a:t>
            </a:r>
            <a:r>
              <a:rPr lang="en-US" altLang="en-US" sz="2400" dirty="0"/>
              <a:t> </a:t>
            </a:r>
            <a:r>
              <a:rPr lang="en-US" altLang="en-US" sz="2400" dirty="0" err="1"/>
              <a:t>pengguna</a:t>
            </a:r>
            <a:r>
              <a:rPr lang="en-US" altLang="en-US" sz="2400" dirty="0"/>
              <a:t> </a:t>
            </a:r>
            <a:r>
              <a:rPr lang="en-US" altLang="en-US" sz="2400" dirty="0" err="1"/>
              <a:t>komputer</a:t>
            </a:r>
            <a:r>
              <a:rPr lang="en-US" altLang="en-US" sz="2400" dirty="0"/>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a:extLst>
              <a:ext uri="{FF2B5EF4-FFF2-40B4-BE49-F238E27FC236}">
                <a16:creationId xmlns:a16="http://schemas.microsoft.com/office/drawing/2014/main" xmlns="" id="{F85F3962-8AB5-4784-954E-E2D0D41A7573}"/>
              </a:ext>
            </a:extLst>
          </p:cNvPr>
          <p:cNvSpPr>
            <a:spLocks noGrp="1"/>
          </p:cNvSpPr>
          <p:nvPr>
            <p:ph idx="1"/>
          </p:nvPr>
        </p:nvSpPr>
        <p:spPr/>
        <p:txBody>
          <a:bodyPr/>
          <a:lstStyle/>
          <a:p>
            <a:pPr eaLnBrk="1" hangingPunct="1"/>
            <a:r>
              <a:rPr lang="id-ID" altLang="en-US"/>
              <a:t>Microcomputers: Unix, Windows, Linux</a:t>
            </a:r>
          </a:p>
          <a:p>
            <a:pPr eaLnBrk="1" hangingPunct="1"/>
            <a:r>
              <a:rPr lang="id-ID" altLang="en-US"/>
              <a:t>Mainframe: IBM, Unix</a:t>
            </a:r>
          </a:p>
          <a:p>
            <a:pPr eaLnBrk="1" hangingPunct="1"/>
            <a:r>
              <a:rPr lang="id-ID" altLang="en-US"/>
              <a:t>Supercomputer: IRIX, Linux</a:t>
            </a:r>
          </a:p>
          <a:p>
            <a:pPr eaLnBrk="1" hangingPunct="1"/>
            <a:r>
              <a:rPr lang="id-ID" altLang="en-US"/>
              <a:t>Workstation, server: Linux, Windows</a:t>
            </a:r>
          </a:p>
          <a:p>
            <a:pPr eaLnBrk="1" hangingPunct="1"/>
            <a:r>
              <a:rPr lang="id-ID" altLang="en-US"/>
              <a:t>Networking: Linux, Netware, Windows</a:t>
            </a:r>
          </a:p>
          <a:p>
            <a:pPr eaLnBrk="1" hangingPunct="1"/>
            <a:r>
              <a:rPr lang="id-ID" altLang="en-US"/>
              <a:t>PDA: Blackberry, Linux, Palm, Windows Mobile</a:t>
            </a:r>
          </a:p>
          <a:p>
            <a:pPr eaLnBrk="1" hangingPunct="1"/>
            <a:r>
              <a:rPr lang="id-ID" altLang="en-US"/>
              <a:t>Smarphone: Symbian, Linux, Windows Mobile, Android, RIM</a:t>
            </a:r>
          </a:p>
          <a:p>
            <a:pPr eaLnBrk="1" hangingPunct="1"/>
            <a:endParaRPr lang="id-ID" altLang="en-US"/>
          </a:p>
        </p:txBody>
      </p:sp>
      <p:sp>
        <p:nvSpPr>
          <p:cNvPr id="23554" name="Title 1">
            <a:extLst>
              <a:ext uri="{FF2B5EF4-FFF2-40B4-BE49-F238E27FC236}">
                <a16:creationId xmlns:a16="http://schemas.microsoft.com/office/drawing/2014/main" xmlns="" id="{56E5107D-61FD-42AE-B05F-1D6718F16241}"/>
              </a:ext>
            </a:extLst>
          </p:cNvPr>
          <p:cNvSpPr>
            <a:spLocks noGrp="1"/>
          </p:cNvSpPr>
          <p:nvPr>
            <p:ph type="title"/>
          </p:nvPr>
        </p:nvSpPr>
        <p:spPr/>
        <p:txBody>
          <a:bodyPr/>
          <a:lstStyle/>
          <a:p>
            <a:pPr>
              <a:defRPr/>
            </a:pPr>
            <a:r>
              <a:rPr lang="id-ID"/>
              <a:t>Jenis Platform &amp; OS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579">
                                            <p:txEl>
                                              <p:pRg st="6" end="6"/>
                                            </p:txEl>
                                          </p:spTgt>
                                        </p:tgtEl>
                                        <p:attrNameLst>
                                          <p:attrName>style.visibility</p:attrName>
                                        </p:attrNameLst>
                                      </p:cBhvr>
                                      <p:to>
                                        <p:strVal val="visible"/>
                                      </p:to>
                                    </p:set>
                                    <p:anim calcmode="lin" valueType="num">
                                      <p:cBhvr additive="base">
                                        <p:cTn id="43"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545B2822-C50D-4B91-8362-20632F9E78EB}"/>
              </a:ext>
            </a:extLst>
          </p:cNvPr>
          <p:cNvSpPr>
            <a:spLocks noGrp="1"/>
          </p:cNvSpPr>
          <p:nvPr>
            <p:ph type="title"/>
          </p:nvPr>
        </p:nvSpPr>
        <p:spPr>
          <a:xfrm>
            <a:off x="1981993" y="169789"/>
            <a:ext cx="8228013" cy="901700"/>
          </a:xfrm>
        </p:spPr>
        <p:txBody>
          <a:bodyPr/>
          <a:lstStyle/>
          <a:p>
            <a:pPr>
              <a:defRPr/>
            </a:pPr>
            <a:r>
              <a:rPr lang="id-ID" altLang="en-US" dirty="0">
                <a:solidFill>
                  <a:srgbClr val="FF0000"/>
                </a:solidFill>
              </a:rPr>
              <a:t>Macam-Macam Sistem Operasi</a:t>
            </a:r>
          </a:p>
        </p:txBody>
      </p:sp>
      <p:sp>
        <p:nvSpPr>
          <p:cNvPr id="27651" name="Content Placeholder 2">
            <a:extLst>
              <a:ext uri="{FF2B5EF4-FFF2-40B4-BE49-F238E27FC236}">
                <a16:creationId xmlns:a16="http://schemas.microsoft.com/office/drawing/2014/main" xmlns="" id="{20FB602E-4A3C-47CC-BE30-70241D4AB395}"/>
              </a:ext>
            </a:extLst>
          </p:cNvPr>
          <p:cNvSpPr>
            <a:spLocks noGrp="1"/>
          </p:cNvSpPr>
          <p:nvPr>
            <p:ph idx="1"/>
          </p:nvPr>
        </p:nvSpPr>
        <p:spPr>
          <a:xfrm>
            <a:off x="1738435" y="1649438"/>
            <a:ext cx="8228013" cy="4371975"/>
          </a:xfrm>
        </p:spPr>
        <p:txBody>
          <a:bodyPr>
            <a:normAutofit/>
          </a:bodyPr>
          <a:lstStyle/>
          <a:p>
            <a:pPr>
              <a:buFont typeface="Wingdings" panose="05000000000000000000" pitchFamily="2" charset="2"/>
              <a:buChar char="Ø"/>
            </a:pPr>
            <a:r>
              <a:rPr lang="en-US" altLang="en-US" sz="3200" dirty="0">
                <a:latin typeface="Calibri" panose="020F0502020204030204" pitchFamily="34" charset="0"/>
              </a:rPr>
              <a:t>Desktop/Server : </a:t>
            </a:r>
          </a:p>
          <a:p>
            <a:pPr marL="0" indent="0">
              <a:buNone/>
            </a:pPr>
            <a:r>
              <a:rPr lang="en-US" altLang="en-US" sz="3200" dirty="0">
                <a:latin typeface="Calibri" panose="020F0502020204030204" pitchFamily="34" charset="0"/>
              </a:rPr>
              <a:t>Windows, Linux, Solaris, BSD, IBM OS/2, Mac OS X, </a:t>
            </a:r>
            <a:r>
              <a:rPr lang="en-US" altLang="en-US" sz="3200" dirty="0" err="1">
                <a:latin typeface="Calibri" panose="020F0502020204030204" pitchFamily="34" charset="0"/>
              </a:rPr>
              <a:t>dll</a:t>
            </a:r>
            <a:endParaRPr lang="en-US" altLang="en-US" sz="3200" dirty="0">
              <a:latin typeface="Calibri" panose="020F0502020204030204" pitchFamily="34" charset="0"/>
            </a:endParaRPr>
          </a:p>
          <a:p>
            <a:pPr>
              <a:buFont typeface="Wingdings" panose="05000000000000000000" pitchFamily="2" charset="2"/>
              <a:buChar char="Ø"/>
            </a:pPr>
            <a:r>
              <a:rPr lang="en-US" altLang="en-US" sz="3200" dirty="0">
                <a:latin typeface="Calibri" panose="020F0502020204030204" pitchFamily="34" charset="0"/>
              </a:rPr>
              <a:t>Mobile :</a:t>
            </a:r>
          </a:p>
          <a:p>
            <a:pPr marL="0" indent="0">
              <a:buNone/>
            </a:pPr>
            <a:r>
              <a:rPr lang="en-US" altLang="en-US" sz="3200" dirty="0">
                <a:latin typeface="Calibri" panose="020F0502020204030204" pitchFamily="34" charset="0"/>
              </a:rPr>
              <a:t> iOS, Android, Windows Mobile, Symbian, Blackberry, </a:t>
            </a:r>
            <a:r>
              <a:rPr lang="en-US" altLang="en-US" sz="3200" dirty="0" err="1">
                <a:latin typeface="Calibri" panose="020F0502020204030204" pitchFamily="34" charset="0"/>
              </a:rPr>
              <a:t>dll</a:t>
            </a:r>
            <a:endParaRPr lang="id-ID" altLang="en-US" sz="3200" dirty="0">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50EA71BA-D2FE-4515-BF49-58F4124FA72F}"/>
              </a:ext>
            </a:extLst>
          </p:cNvPr>
          <p:cNvSpPr>
            <a:spLocks noGrp="1"/>
          </p:cNvSpPr>
          <p:nvPr>
            <p:ph type="title"/>
          </p:nvPr>
        </p:nvSpPr>
        <p:spPr>
          <a:xfrm>
            <a:off x="1828428" y="260648"/>
            <a:ext cx="8228012" cy="762000"/>
          </a:xfrm>
        </p:spPr>
        <p:txBody>
          <a:bodyPr/>
          <a:lstStyle/>
          <a:p>
            <a:pPr>
              <a:defRPr/>
            </a:pPr>
            <a:r>
              <a:rPr lang="id-ID" altLang="en-US" sz="3600" dirty="0">
                <a:solidFill>
                  <a:srgbClr val="FF0000"/>
                </a:solidFill>
              </a:rPr>
              <a:t>Windows</a:t>
            </a:r>
            <a:r>
              <a:rPr lang="en-US" altLang="en-US" sz="3600" dirty="0">
                <a:solidFill>
                  <a:srgbClr val="FF0000"/>
                </a:solidFill>
              </a:rPr>
              <a:t>*</a:t>
            </a:r>
            <a:endParaRPr lang="id-ID" altLang="en-US" sz="3600" dirty="0">
              <a:solidFill>
                <a:srgbClr val="FF0000"/>
              </a:solidFill>
            </a:endParaRPr>
          </a:p>
        </p:txBody>
      </p:sp>
      <p:sp>
        <p:nvSpPr>
          <p:cNvPr id="30723" name="Content Placeholder 2">
            <a:extLst>
              <a:ext uri="{FF2B5EF4-FFF2-40B4-BE49-F238E27FC236}">
                <a16:creationId xmlns:a16="http://schemas.microsoft.com/office/drawing/2014/main" xmlns="" id="{22D720A3-3606-4488-BDAE-3B6A60374FBB}"/>
              </a:ext>
            </a:extLst>
          </p:cNvPr>
          <p:cNvSpPr>
            <a:spLocks noGrp="1"/>
          </p:cNvSpPr>
          <p:nvPr>
            <p:ph idx="1"/>
          </p:nvPr>
        </p:nvSpPr>
        <p:spPr>
          <a:xfrm>
            <a:off x="1847851" y="1568451"/>
            <a:ext cx="8342313" cy="4524375"/>
          </a:xfrm>
        </p:spPr>
        <p:txBody>
          <a:bodyPr/>
          <a:lstStyle/>
          <a:p>
            <a:pPr>
              <a:buFont typeface="Wingdings" panose="05000000000000000000" pitchFamily="2" charset="2"/>
              <a:buChar char="Ø"/>
            </a:pPr>
            <a:r>
              <a:rPr lang="en-US" altLang="en-US" sz="2200" dirty="0" err="1">
                <a:latin typeface="Calibri" panose="020F0502020204030204" pitchFamily="34" charset="0"/>
              </a:rPr>
              <a:t>Tampilan</a:t>
            </a:r>
            <a:r>
              <a:rPr lang="en-US" altLang="en-US" sz="2200" dirty="0">
                <a:latin typeface="Calibri" panose="020F0502020204030204" pitchFamily="34" charset="0"/>
              </a:rPr>
              <a:t> </a:t>
            </a:r>
            <a:r>
              <a:rPr lang="en-US" altLang="en-US" sz="2200" dirty="0" err="1">
                <a:latin typeface="Calibri" panose="020F0502020204030204" pitchFamily="34" charset="0"/>
              </a:rPr>
              <a:t>grafik</a:t>
            </a:r>
            <a:r>
              <a:rPr lang="en-US" altLang="en-US" sz="2200" dirty="0">
                <a:latin typeface="Calibri" panose="020F0502020204030204" pitchFamily="34" charset="0"/>
              </a:rPr>
              <a:t> yang </a:t>
            </a:r>
            <a:r>
              <a:rPr lang="en-US" altLang="en-US" sz="2200" dirty="0" err="1">
                <a:latin typeface="Calibri" panose="020F0502020204030204" pitchFamily="34" charset="0"/>
              </a:rPr>
              <a:t>lebih</a:t>
            </a:r>
            <a:r>
              <a:rPr lang="en-US" altLang="en-US" sz="2200" dirty="0">
                <a:latin typeface="Calibri" panose="020F0502020204030204" pitchFamily="34" charset="0"/>
              </a:rPr>
              <a:t> </a:t>
            </a:r>
            <a:r>
              <a:rPr lang="en-US" altLang="en-US" sz="2200" dirty="0" err="1">
                <a:latin typeface="Calibri" panose="020F0502020204030204" pitchFamily="34" charset="0"/>
              </a:rPr>
              <a:t>menarik</a:t>
            </a:r>
            <a:r>
              <a:rPr lang="en-US" altLang="en-US" sz="2200" dirty="0">
                <a:latin typeface="Calibri" panose="020F0502020204030204" pitchFamily="34" charset="0"/>
              </a:rPr>
              <a:t> </a:t>
            </a:r>
            <a:r>
              <a:rPr lang="en-US" altLang="en-US" sz="2200" dirty="0" err="1">
                <a:latin typeface="Calibri" panose="020F0502020204030204" pitchFamily="34" charset="0"/>
              </a:rPr>
              <a:t>karena</a:t>
            </a:r>
            <a:r>
              <a:rPr lang="en-US" altLang="en-US" sz="2200" dirty="0">
                <a:latin typeface="Calibri" panose="020F0502020204030204" pitchFamily="34" charset="0"/>
              </a:rPr>
              <a:t> </a:t>
            </a:r>
            <a:r>
              <a:rPr lang="en-US" altLang="en-US" sz="2200" dirty="0" err="1">
                <a:latin typeface="Calibri" panose="020F0502020204030204" pitchFamily="34" charset="0"/>
              </a:rPr>
              <a:t>berbasiskan</a:t>
            </a:r>
            <a:r>
              <a:rPr lang="en-US" altLang="en-US" sz="2200" dirty="0">
                <a:latin typeface="Calibri" panose="020F0502020204030204" pitchFamily="34" charset="0"/>
              </a:rPr>
              <a:t> Graphical User interface (GUI)</a:t>
            </a:r>
            <a:endParaRPr lang="id-ID" altLang="en-US" sz="2200" dirty="0">
              <a:latin typeface="Calibri" panose="020F0502020204030204" pitchFamily="34" charset="0"/>
            </a:endParaRPr>
          </a:p>
          <a:p>
            <a:pPr>
              <a:buFont typeface="Wingdings" panose="05000000000000000000" pitchFamily="2" charset="2"/>
              <a:buChar char="Ø"/>
            </a:pPr>
            <a:r>
              <a:rPr lang="en-US" altLang="en-US" sz="2200" dirty="0" err="1">
                <a:latin typeface="Calibri" panose="020F0502020204030204" pitchFamily="34" charset="0"/>
              </a:rPr>
              <a:t>Adanya</a:t>
            </a:r>
            <a:r>
              <a:rPr lang="en-US" altLang="en-US" sz="2200" dirty="0">
                <a:latin typeface="Calibri" panose="020F0502020204030204" pitchFamily="34" charset="0"/>
              </a:rPr>
              <a:t> </a:t>
            </a:r>
            <a:r>
              <a:rPr lang="en-US" altLang="en-US" sz="2200" dirty="0" err="1">
                <a:latin typeface="Calibri" panose="020F0502020204030204" pitchFamily="34" charset="0"/>
              </a:rPr>
              <a:t>standarisasi</a:t>
            </a:r>
            <a:r>
              <a:rPr lang="en-US" altLang="en-US" sz="2200" dirty="0">
                <a:latin typeface="Calibri" panose="020F0502020204030204" pitchFamily="34" charset="0"/>
              </a:rPr>
              <a:t> proses </a:t>
            </a:r>
            <a:r>
              <a:rPr lang="en-US" altLang="en-US" sz="2200" dirty="0" err="1">
                <a:latin typeface="Calibri" panose="020F0502020204030204" pitchFamily="34" charset="0"/>
              </a:rPr>
              <a:t>artinya</a:t>
            </a:r>
            <a:r>
              <a:rPr lang="en-US" altLang="en-US" sz="2200" dirty="0">
                <a:latin typeface="Calibri" panose="020F0502020204030204" pitchFamily="34" charset="0"/>
              </a:rPr>
              <a:t> </a:t>
            </a:r>
            <a:r>
              <a:rPr lang="en-US" altLang="en-US" sz="2200" dirty="0" err="1">
                <a:latin typeface="Calibri" panose="020F0502020204030204" pitchFamily="34" charset="0"/>
              </a:rPr>
              <a:t>pemakai</a:t>
            </a:r>
            <a:r>
              <a:rPr lang="en-US" altLang="en-US" sz="2200" dirty="0">
                <a:latin typeface="Calibri" panose="020F0502020204030204" pitchFamily="34" charset="0"/>
              </a:rPr>
              <a:t> </a:t>
            </a:r>
            <a:r>
              <a:rPr lang="en-US" altLang="en-US" sz="2200" dirty="0" err="1">
                <a:latin typeface="Calibri" panose="020F0502020204030204" pitchFamily="34" charset="0"/>
              </a:rPr>
              <a:t>akan</a:t>
            </a:r>
            <a:r>
              <a:rPr lang="en-US" altLang="en-US" sz="2200" dirty="0">
                <a:latin typeface="Calibri" panose="020F0502020204030204" pitchFamily="34" charset="0"/>
              </a:rPr>
              <a:t> </a:t>
            </a:r>
            <a:r>
              <a:rPr lang="en-US" altLang="en-US" sz="2200" dirty="0" err="1">
                <a:latin typeface="Calibri" panose="020F0502020204030204" pitchFamily="34" charset="0"/>
              </a:rPr>
              <a:t>lebih</a:t>
            </a:r>
            <a:r>
              <a:rPr lang="en-US" altLang="en-US" sz="2200" dirty="0">
                <a:latin typeface="Calibri" panose="020F0502020204030204" pitchFamily="34" charset="0"/>
              </a:rPr>
              <a:t> </a:t>
            </a:r>
            <a:r>
              <a:rPr lang="en-US" altLang="en-US" sz="2200" dirty="0" err="1">
                <a:latin typeface="Calibri" panose="020F0502020204030204" pitchFamily="34" charset="0"/>
              </a:rPr>
              <a:t>mudah</a:t>
            </a:r>
            <a:r>
              <a:rPr lang="en-US" altLang="en-US" sz="2200" dirty="0">
                <a:latin typeface="Calibri" panose="020F0502020204030204" pitchFamily="34" charset="0"/>
              </a:rPr>
              <a:t> </a:t>
            </a:r>
            <a:r>
              <a:rPr lang="en-US" altLang="en-US" sz="2200" dirty="0" err="1">
                <a:latin typeface="Calibri" panose="020F0502020204030204" pitchFamily="34" charset="0"/>
              </a:rPr>
              <a:t>menggunakannya</a:t>
            </a:r>
            <a:r>
              <a:rPr lang="en-US" altLang="en-US" sz="2200" dirty="0">
                <a:latin typeface="Calibri" panose="020F0502020204030204" pitchFamily="34" charset="0"/>
              </a:rPr>
              <a:t> </a:t>
            </a:r>
            <a:r>
              <a:rPr lang="en-US" altLang="en-US" sz="2200" dirty="0" err="1">
                <a:latin typeface="Calibri" panose="020F0502020204030204" pitchFamily="34" charset="0"/>
              </a:rPr>
              <a:t>tanpa</a:t>
            </a:r>
            <a:r>
              <a:rPr lang="en-US" altLang="en-US" sz="2200" dirty="0">
                <a:latin typeface="Calibri" panose="020F0502020204030204" pitchFamily="34" charset="0"/>
              </a:rPr>
              <a:t> </a:t>
            </a:r>
            <a:r>
              <a:rPr lang="en-US" altLang="en-US" sz="2200" dirty="0" err="1">
                <a:latin typeface="Calibri" panose="020F0502020204030204" pitchFamily="34" charset="0"/>
              </a:rPr>
              <a:t>perlu</a:t>
            </a:r>
            <a:r>
              <a:rPr lang="en-US" altLang="en-US" sz="2200" dirty="0">
                <a:latin typeface="Calibri" panose="020F0502020204030204" pitchFamily="34" charset="0"/>
              </a:rPr>
              <a:t> </a:t>
            </a:r>
            <a:r>
              <a:rPr lang="en-US" altLang="en-US" sz="2200" dirty="0" err="1">
                <a:latin typeface="Calibri" panose="020F0502020204030204" pitchFamily="34" charset="0"/>
              </a:rPr>
              <a:t>menghafal</a:t>
            </a:r>
            <a:r>
              <a:rPr lang="en-US" altLang="en-US" sz="2200" dirty="0">
                <a:latin typeface="Calibri" panose="020F0502020204030204" pitchFamily="34" charset="0"/>
              </a:rPr>
              <a:t>.</a:t>
            </a:r>
            <a:endParaRPr lang="id-ID" altLang="en-US" sz="2200" dirty="0">
              <a:latin typeface="Calibri" panose="020F0502020204030204" pitchFamily="34" charset="0"/>
            </a:endParaRPr>
          </a:p>
          <a:p>
            <a:pPr>
              <a:buFont typeface="Wingdings" panose="05000000000000000000" pitchFamily="2" charset="2"/>
              <a:buChar char="Ø"/>
            </a:pPr>
            <a:r>
              <a:rPr lang="en-US" altLang="en-US" sz="2200" dirty="0" err="1">
                <a:latin typeface="Calibri" panose="020F0502020204030204" pitchFamily="34" charset="0"/>
              </a:rPr>
              <a:t>Kemudahan</a:t>
            </a:r>
            <a:r>
              <a:rPr lang="en-US" altLang="en-US" sz="2200" dirty="0">
                <a:latin typeface="Calibri" panose="020F0502020204030204" pitchFamily="34" charset="0"/>
              </a:rPr>
              <a:t> proses </a:t>
            </a:r>
            <a:r>
              <a:rPr lang="en-US" altLang="en-US" sz="2200" dirty="0" err="1">
                <a:latin typeface="Calibri" panose="020F0502020204030204" pitchFamily="34" charset="0"/>
              </a:rPr>
              <a:t>artinya</a:t>
            </a:r>
            <a:r>
              <a:rPr lang="en-US" altLang="en-US" sz="2200" dirty="0">
                <a:latin typeface="Calibri" panose="020F0502020204030204" pitchFamily="34" charset="0"/>
              </a:rPr>
              <a:t> </a:t>
            </a:r>
            <a:r>
              <a:rPr lang="en-US" altLang="en-US" sz="2200" dirty="0" err="1">
                <a:latin typeface="Calibri" panose="020F0502020204030204" pitchFamily="34" charset="0"/>
              </a:rPr>
              <a:t>dengan</a:t>
            </a:r>
            <a:r>
              <a:rPr lang="en-US" altLang="en-US" sz="2200" dirty="0">
                <a:latin typeface="Calibri" panose="020F0502020204030204" pitchFamily="34" charset="0"/>
              </a:rPr>
              <a:t> </a:t>
            </a:r>
            <a:r>
              <a:rPr lang="en-US" altLang="en-US" sz="2200" dirty="0" err="1">
                <a:latin typeface="Calibri" panose="020F0502020204030204" pitchFamily="34" charset="0"/>
              </a:rPr>
              <a:t>memakai</a:t>
            </a:r>
            <a:r>
              <a:rPr lang="en-US" altLang="en-US" sz="2200" dirty="0">
                <a:latin typeface="Calibri" panose="020F0502020204030204" pitchFamily="34" charset="0"/>
              </a:rPr>
              <a:t> </a:t>
            </a:r>
            <a:r>
              <a:rPr lang="en-US" altLang="en-US" sz="2200" dirty="0" err="1">
                <a:latin typeface="Calibri" panose="020F0502020204030204" pitchFamily="34" charset="0"/>
              </a:rPr>
              <a:t>sistem</a:t>
            </a:r>
            <a:r>
              <a:rPr lang="en-US" altLang="en-US" sz="2200" dirty="0">
                <a:latin typeface="Calibri" panose="020F0502020204030204" pitchFamily="34" charset="0"/>
              </a:rPr>
              <a:t> </a:t>
            </a:r>
            <a:r>
              <a:rPr lang="en-US" altLang="en-US" sz="2200" dirty="0" err="1">
                <a:latin typeface="Calibri" panose="020F0502020204030204" pitchFamily="34" charset="0"/>
              </a:rPr>
              <a:t>operasi</a:t>
            </a:r>
            <a:r>
              <a:rPr lang="en-US" altLang="en-US" sz="2200" dirty="0">
                <a:latin typeface="Calibri" panose="020F0502020204030204" pitchFamily="34" charset="0"/>
              </a:rPr>
              <a:t> </a:t>
            </a:r>
            <a:r>
              <a:rPr lang="en-US" altLang="en-US" sz="2200" dirty="0" err="1">
                <a:latin typeface="Calibri" panose="020F0502020204030204" pitchFamily="34" charset="0"/>
              </a:rPr>
              <a:t>ini</a:t>
            </a:r>
            <a:r>
              <a:rPr lang="en-US" altLang="en-US" sz="2200" dirty="0">
                <a:latin typeface="Calibri" panose="020F0502020204030204" pitchFamily="34" charset="0"/>
              </a:rPr>
              <a:t> </a:t>
            </a:r>
            <a:r>
              <a:rPr lang="en-US" altLang="en-US" sz="2200" dirty="0" err="1">
                <a:latin typeface="Calibri" panose="020F0502020204030204" pitchFamily="34" charset="0"/>
              </a:rPr>
              <a:t>suatu</a:t>
            </a:r>
            <a:r>
              <a:rPr lang="en-US" altLang="en-US" sz="2200" dirty="0">
                <a:latin typeface="Calibri" panose="020F0502020204030204" pitchFamily="34" charset="0"/>
              </a:rPr>
              <a:t> data </a:t>
            </a:r>
            <a:r>
              <a:rPr lang="en-US" altLang="en-US" sz="2200" dirty="0" err="1">
                <a:latin typeface="Calibri" panose="020F0502020204030204" pitchFamily="34" charset="0"/>
              </a:rPr>
              <a:t>dapat</a:t>
            </a:r>
            <a:r>
              <a:rPr lang="en-US" altLang="en-US" sz="2200" dirty="0">
                <a:latin typeface="Calibri" panose="020F0502020204030204" pitchFamily="34" charset="0"/>
              </a:rPr>
              <a:t> </a:t>
            </a:r>
            <a:r>
              <a:rPr lang="en-US" altLang="en-US" sz="2200" dirty="0" err="1">
                <a:latin typeface="Calibri" panose="020F0502020204030204" pitchFamily="34" charset="0"/>
              </a:rPr>
              <a:t>dipakai</a:t>
            </a:r>
            <a:r>
              <a:rPr lang="en-US" altLang="en-US" sz="2200" dirty="0">
                <a:latin typeface="Calibri" panose="020F0502020204030204" pitchFamily="34" charset="0"/>
              </a:rPr>
              <a:t> </a:t>
            </a:r>
            <a:r>
              <a:rPr lang="en-US" altLang="en-US" sz="2200" dirty="0" err="1">
                <a:latin typeface="Calibri" panose="020F0502020204030204" pitchFamily="34" charset="0"/>
              </a:rPr>
              <a:t>bersama</a:t>
            </a:r>
            <a:r>
              <a:rPr lang="en-US" altLang="en-US" sz="2200" dirty="0">
                <a:latin typeface="Calibri" panose="020F0502020204030204" pitchFamily="34" charset="0"/>
              </a:rPr>
              <a:t> dan </a:t>
            </a:r>
            <a:r>
              <a:rPr lang="en-US" altLang="en-US" sz="2200" dirty="0" err="1">
                <a:latin typeface="Calibri" panose="020F0502020204030204" pitchFamily="34" charset="0"/>
              </a:rPr>
              <a:t>dapat</a:t>
            </a:r>
            <a:r>
              <a:rPr lang="en-US" altLang="en-US" sz="2200" dirty="0">
                <a:latin typeface="Calibri" panose="020F0502020204030204" pitchFamily="34" charset="0"/>
              </a:rPr>
              <a:t> </a:t>
            </a:r>
            <a:r>
              <a:rPr lang="en-US" altLang="en-US" sz="2200" dirty="0" err="1">
                <a:latin typeface="Calibri" panose="020F0502020204030204" pitchFamily="34" charset="0"/>
              </a:rPr>
              <a:t>dipindahkan</a:t>
            </a:r>
            <a:r>
              <a:rPr lang="en-US" altLang="en-US" sz="2200" dirty="0">
                <a:latin typeface="Calibri" panose="020F0502020204030204" pitchFamily="34" charset="0"/>
              </a:rPr>
              <a:t> </a:t>
            </a:r>
            <a:r>
              <a:rPr lang="en-US" altLang="en-US" sz="2200" dirty="0" err="1">
                <a:latin typeface="Calibri" panose="020F0502020204030204" pitchFamily="34" charset="0"/>
              </a:rPr>
              <a:t>dari</a:t>
            </a:r>
            <a:r>
              <a:rPr lang="en-US" altLang="en-US" sz="2200" dirty="0">
                <a:latin typeface="Calibri" panose="020F0502020204030204" pitchFamily="34" charset="0"/>
              </a:rPr>
              <a:t> </a:t>
            </a:r>
            <a:r>
              <a:rPr lang="en-US" altLang="en-US" sz="2200" dirty="0" err="1">
                <a:latin typeface="Calibri" panose="020F0502020204030204" pitchFamily="34" charset="0"/>
              </a:rPr>
              <a:t>satu</a:t>
            </a:r>
            <a:r>
              <a:rPr lang="en-US" altLang="en-US" sz="2200" dirty="0">
                <a:latin typeface="Calibri" panose="020F0502020204030204" pitchFamily="34" charset="0"/>
              </a:rPr>
              <a:t> </a:t>
            </a:r>
            <a:r>
              <a:rPr lang="en-US" altLang="en-US" sz="2200" dirty="0" err="1">
                <a:latin typeface="Calibri" panose="020F0502020204030204" pitchFamily="34" charset="0"/>
              </a:rPr>
              <a:t>aplikasi</a:t>
            </a:r>
            <a:r>
              <a:rPr lang="en-US" altLang="en-US" sz="2200" dirty="0">
                <a:latin typeface="Calibri" panose="020F0502020204030204" pitchFamily="34" charset="0"/>
              </a:rPr>
              <a:t> </a:t>
            </a:r>
            <a:r>
              <a:rPr lang="en-US" altLang="en-US" sz="2200" dirty="0" err="1">
                <a:latin typeface="Calibri" panose="020F0502020204030204" pitchFamily="34" charset="0"/>
              </a:rPr>
              <a:t>ke</a:t>
            </a:r>
            <a:r>
              <a:rPr lang="en-US" altLang="en-US" sz="2200" dirty="0">
                <a:latin typeface="Calibri" panose="020F0502020204030204" pitchFamily="34" charset="0"/>
              </a:rPr>
              <a:t> </a:t>
            </a:r>
            <a:r>
              <a:rPr lang="en-US" altLang="en-US" sz="2200" dirty="0" err="1">
                <a:latin typeface="Calibri" panose="020F0502020204030204" pitchFamily="34" charset="0"/>
              </a:rPr>
              <a:t>aplikasi</a:t>
            </a:r>
            <a:r>
              <a:rPr lang="en-US" altLang="en-US" sz="2200" dirty="0">
                <a:latin typeface="Calibri" panose="020F0502020204030204" pitchFamily="34" charset="0"/>
              </a:rPr>
              <a:t> </a:t>
            </a:r>
            <a:r>
              <a:rPr lang="en-US" altLang="en-US" sz="2200" dirty="0" err="1">
                <a:latin typeface="Calibri" panose="020F0502020204030204" pitchFamily="34" charset="0"/>
              </a:rPr>
              <a:t>lainnya</a:t>
            </a:r>
            <a:r>
              <a:rPr lang="en-US" altLang="en-US" sz="2200" dirty="0">
                <a:latin typeface="Calibri" panose="020F0502020204030204" pitchFamily="34" charset="0"/>
              </a:rPr>
              <a:t> </a:t>
            </a:r>
            <a:r>
              <a:rPr lang="en-US" altLang="en-US" sz="2200" dirty="0" err="1">
                <a:latin typeface="Calibri" panose="020F0502020204030204" pitchFamily="34" charset="0"/>
              </a:rPr>
              <a:t>dengan</a:t>
            </a:r>
            <a:r>
              <a:rPr lang="en-US" altLang="en-US" sz="2200" dirty="0">
                <a:latin typeface="Calibri" panose="020F0502020204030204" pitchFamily="34" charset="0"/>
              </a:rPr>
              <a:t> </a:t>
            </a:r>
            <a:r>
              <a:rPr lang="en-US" altLang="en-US" sz="2200" dirty="0" err="1">
                <a:latin typeface="Calibri" panose="020F0502020204030204" pitchFamily="34" charset="0"/>
              </a:rPr>
              <a:t>mudah</a:t>
            </a:r>
            <a:r>
              <a:rPr lang="en-US" altLang="en-US" sz="2200" dirty="0">
                <a:latin typeface="Calibri" panose="020F0502020204030204" pitchFamily="34" charset="0"/>
              </a:rPr>
              <a:t>.</a:t>
            </a:r>
            <a:endParaRPr lang="id-ID" altLang="en-US" sz="2200" dirty="0">
              <a:latin typeface="Calibri" panose="020F0502020204030204" pitchFamily="34" charset="0"/>
            </a:endParaRPr>
          </a:p>
          <a:p>
            <a:pPr>
              <a:buFont typeface="Wingdings" panose="05000000000000000000" pitchFamily="2" charset="2"/>
              <a:buChar char="Ø"/>
            </a:pPr>
            <a:r>
              <a:rPr lang="en-US" altLang="en-US" sz="2200" dirty="0">
                <a:latin typeface="Calibri" panose="020F0502020204030204" pitchFamily="34" charset="0"/>
              </a:rPr>
              <a:t>Investasi yang </a:t>
            </a:r>
            <a:r>
              <a:rPr lang="en-US" altLang="en-US" sz="2200" dirty="0" err="1">
                <a:latin typeface="Calibri" panose="020F0502020204030204" pitchFamily="34" charset="0"/>
              </a:rPr>
              <a:t>menarik</a:t>
            </a:r>
            <a:r>
              <a:rPr lang="en-US" altLang="en-US" sz="2200" dirty="0">
                <a:latin typeface="Calibri" panose="020F0502020204030204" pitchFamily="34" charset="0"/>
              </a:rPr>
              <a:t>, </a:t>
            </a:r>
            <a:r>
              <a:rPr lang="en-US" altLang="en-US" sz="2200" dirty="0" err="1">
                <a:latin typeface="Calibri" panose="020F0502020204030204" pitchFamily="34" charset="0"/>
              </a:rPr>
              <a:t>artinya</a:t>
            </a:r>
            <a:r>
              <a:rPr lang="en-US" altLang="en-US" sz="2200" dirty="0">
                <a:latin typeface="Calibri" panose="020F0502020204030204" pitchFamily="34" charset="0"/>
              </a:rPr>
              <a:t> </a:t>
            </a:r>
            <a:r>
              <a:rPr lang="en-US" altLang="en-US" sz="2200" dirty="0" err="1">
                <a:latin typeface="Calibri" panose="020F0502020204030204" pitchFamily="34" charset="0"/>
              </a:rPr>
              <a:t>semaikin</a:t>
            </a:r>
            <a:r>
              <a:rPr lang="en-US" altLang="en-US" sz="2200" dirty="0">
                <a:latin typeface="Calibri" panose="020F0502020204030204" pitchFamily="34" charset="0"/>
              </a:rPr>
              <a:t> </a:t>
            </a:r>
            <a:r>
              <a:rPr lang="en-US" altLang="en-US" sz="2200" dirty="0" err="1">
                <a:latin typeface="Calibri" panose="020F0502020204030204" pitchFamily="34" charset="0"/>
              </a:rPr>
              <a:t>banyak</a:t>
            </a:r>
            <a:r>
              <a:rPr lang="en-US" altLang="en-US" sz="2200" dirty="0">
                <a:latin typeface="Calibri" panose="020F0502020204030204" pitchFamily="34" charset="0"/>
              </a:rPr>
              <a:t> </a:t>
            </a:r>
            <a:r>
              <a:rPr lang="en-US" altLang="en-US" sz="2200" dirty="0" err="1">
                <a:latin typeface="Calibri" panose="020F0502020204030204" pitchFamily="34" charset="0"/>
              </a:rPr>
              <a:t>produk</a:t>
            </a:r>
            <a:r>
              <a:rPr lang="en-US" altLang="en-US" sz="2200" dirty="0">
                <a:latin typeface="Calibri" panose="020F0502020204030204" pitchFamily="34" charset="0"/>
              </a:rPr>
              <a:t> software yang </a:t>
            </a:r>
            <a:r>
              <a:rPr lang="en-US" altLang="en-US" sz="2200" dirty="0" err="1">
                <a:latin typeface="Calibri" panose="020F0502020204030204" pitchFamily="34" charset="0"/>
              </a:rPr>
              <a:t>mendukung</a:t>
            </a:r>
            <a:r>
              <a:rPr lang="en-US" altLang="en-US" sz="2200" dirty="0">
                <a:latin typeface="Calibri" panose="020F0502020204030204" pitchFamily="34" charset="0"/>
              </a:rPr>
              <a:t> </a:t>
            </a:r>
            <a:r>
              <a:rPr lang="en-US" altLang="en-US" sz="2200" dirty="0" err="1">
                <a:latin typeface="Calibri" panose="020F0502020204030204" pitchFamily="34" charset="0"/>
              </a:rPr>
              <a:t>sistem</a:t>
            </a:r>
            <a:r>
              <a:rPr lang="en-US" altLang="en-US" sz="2200" dirty="0">
                <a:latin typeface="Calibri" panose="020F0502020204030204" pitchFamily="34" charset="0"/>
              </a:rPr>
              <a:t> </a:t>
            </a:r>
            <a:r>
              <a:rPr lang="en-US" altLang="en-US" sz="2200" dirty="0" err="1">
                <a:latin typeface="Calibri" panose="020F0502020204030204" pitchFamily="34" charset="0"/>
              </a:rPr>
              <a:t>operasi</a:t>
            </a:r>
            <a:r>
              <a:rPr lang="en-US" altLang="en-US" sz="2200" dirty="0">
                <a:latin typeface="Calibri" panose="020F0502020204030204" pitchFamily="34" charset="0"/>
              </a:rPr>
              <a:t> </a:t>
            </a:r>
            <a:r>
              <a:rPr lang="en-US" altLang="en-US" sz="2200" dirty="0" err="1">
                <a:latin typeface="Calibri" panose="020F0502020204030204" pitchFamily="34" charset="0"/>
              </a:rPr>
              <a:t>ini</a:t>
            </a:r>
            <a:r>
              <a:rPr lang="en-US" altLang="en-US" sz="2200" dirty="0">
                <a:latin typeface="Calibri" panose="020F0502020204030204" pitchFamily="34" charset="0"/>
              </a:rPr>
              <a:t>.</a:t>
            </a:r>
            <a:endParaRPr lang="id-ID" altLang="en-US" sz="2200" dirty="0">
              <a:latin typeface="Calibri" panose="020F0502020204030204" pitchFamily="34" charset="0"/>
            </a:endParaRPr>
          </a:p>
          <a:p>
            <a:pPr>
              <a:buFont typeface="Wingdings" panose="05000000000000000000" pitchFamily="2" charset="2"/>
              <a:buChar char="Ø"/>
            </a:pPr>
            <a:r>
              <a:rPr lang="en-US" altLang="en-US" sz="2200" dirty="0" err="1">
                <a:latin typeface="Calibri" panose="020F0502020204030204" pitchFamily="34" charset="0"/>
              </a:rPr>
              <a:t>fasilitas</a:t>
            </a:r>
            <a:r>
              <a:rPr lang="en-US" altLang="en-US" sz="2200" dirty="0">
                <a:latin typeface="Calibri" panose="020F0502020204030204" pitchFamily="34" charset="0"/>
              </a:rPr>
              <a:t> multithreading dan pre-emptive multitasking </a:t>
            </a:r>
            <a:r>
              <a:rPr lang="en-US" altLang="en-US" sz="2200" dirty="0" err="1">
                <a:latin typeface="Calibri" panose="020F0502020204030204" pitchFamily="34" charset="0"/>
              </a:rPr>
              <a:t>sehingga</a:t>
            </a:r>
            <a:r>
              <a:rPr lang="en-US" altLang="en-US" sz="2200" dirty="0">
                <a:latin typeface="Calibri" panose="020F0502020204030204" pitchFamily="34" charset="0"/>
              </a:rPr>
              <a:t> </a:t>
            </a:r>
            <a:r>
              <a:rPr lang="en-US" altLang="en-US" sz="2200" dirty="0" err="1">
                <a:latin typeface="Calibri" panose="020F0502020204030204" pitchFamily="34" charset="0"/>
              </a:rPr>
              <a:t>kinerja</a:t>
            </a:r>
            <a:r>
              <a:rPr lang="en-US" altLang="en-US" sz="2200" dirty="0">
                <a:latin typeface="Calibri" panose="020F0502020204030204" pitchFamily="34" charset="0"/>
              </a:rPr>
              <a:t> multitasking </a:t>
            </a:r>
            <a:r>
              <a:rPr lang="en-US" altLang="en-US" sz="2200" dirty="0" err="1">
                <a:latin typeface="Calibri" panose="020F0502020204030204" pitchFamily="34" charset="0"/>
              </a:rPr>
              <a:t>lebih</a:t>
            </a:r>
            <a:r>
              <a:rPr lang="en-US" altLang="en-US" sz="2200" dirty="0">
                <a:latin typeface="Calibri" panose="020F0502020204030204" pitchFamily="34" charset="0"/>
              </a:rPr>
              <a:t> </a:t>
            </a:r>
            <a:r>
              <a:rPr lang="en-US" altLang="en-US" sz="2200" dirty="0" err="1">
                <a:latin typeface="Calibri" panose="020F0502020204030204" pitchFamily="34" charset="0"/>
              </a:rPr>
              <a:t>reponsif</a:t>
            </a:r>
            <a:r>
              <a:rPr lang="en-US" altLang="en-US" sz="2200" dirty="0">
                <a:latin typeface="Calibri" panose="020F0502020204030204" pitchFamily="34" charset="0"/>
              </a:rPr>
              <a:t>. </a:t>
            </a:r>
            <a:r>
              <a:rPr lang="en-US" altLang="en-US" sz="2200" dirty="0" err="1">
                <a:latin typeface="Calibri" panose="020F0502020204030204" pitchFamily="34" charset="0"/>
              </a:rPr>
              <a:t>Dengan</a:t>
            </a:r>
            <a:r>
              <a:rPr lang="en-US" altLang="en-US" sz="2200" dirty="0">
                <a:latin typeface="Calibri" panose="020F0502020204030204" pitchFamily="34" charset="0"/>
              </a:rPr>
              <a:t> </a:t>
            </a:r>
            <a:r>
              <a:rPr lang="en-US" altLang="en-US" sz="2200" dirty="0" err="1">
                <a:latin typeface="Calibri" panose="020F0502020204030204" pitchFamily="34" charset="0"/>
              </a:rPr>
              <a:t>fasilitas</a:t>
            </a:r>
            <a:r>
              <a:rPr lang="en-US" altLang="en-US" sz="2200" dirty="0">
                <a:latin typeface="Calibri" panose="020F0502020204030204" pitchFamily="34" charset="0"/>
              </a:rPr>
              <a:t> </a:t>
            </a:r>
            <a:r>
              <a:rPr lang="en-US" altLang="en-US" sz="2200" dirty="0" err="1">
                <a:latin typeface="Calibri" panose="020F0502020204030204" pitchFamily="34" charset="0"/>
              </a:rPr>
              <a:t>ini</a:t>
            </a:r>
            <a:r>
              <a:rPr lang="en-US" altLang="en-US" sz="2200" dirty="0">
                <a:latin typeface="Calibri" panose="020F0502020204030204" pitchFamily="34" charset="0"/>
              </a:rPr>
              <a:t> </a:t>
            </a:r>
            <a:r>
              <a:rPr lang="en-US" altLang="en-US" sz="2200" dirty="0" err="1">
                <a:latin typeface="Calibri" panose="020F0502020204030204" pitchFamily="34" charset="0"/>
              </a:rPr>
              <a:t>beberapa</a:t>
            </a:r>
            <a:r>
              <a:rPr lang="en-US" altLang="en-US" sz="2200" dirty="0">
                <a:latin typeface="Calibri" panose="020F0502020204030204" pitchFamily="34" charset="0"/>
              </a:rPr>
              <a:t> program </a:t>
            </a:r>
            <a:r>
              <a:rPr lang="en-US" altLang="en-US" sz="2200" dirty="0" err="1">
                <a:latin typeface="Calibri" panose="020F0502020204030204" pitchFamily="34" charset="0"/>
              </a:rPr>
              <a:t>dapat</a:t>
            </a:r>
            <a:r>
              <a:rPr lang="en-US" altLang="en-US" sz="2200" dirty="0">
                <a:latin typeface="Calibri" panose="020F0502020204030204" pitchFamily="34" charset="0"/>
              </a:rPr>
              <a:t> </a:t>
            </a:r>
            <a:r>
              <a:rPr lang="en-US" altLang="en-US" sz="2200" dirty="0" err="1">
                <a:latin typeface="Calibri" panose="020F0502020204030204" pitchFamily="34" charset="0"/>
              </a:rPr>
              <a:t>dijalankan</a:t>
            </a:r>
            <a:r>
              <a:rPr lang="en-US" altLang="en-US" sz="2200" dirty="0">
                <a:latin typeface="Calibri" panose="020F0502020204030204" pitchFamily="34" charset="0"/>
              </a:rPr>
              <a:t> </a:t>
            </a:r>
            <a:r>
              <a:rPr lang="en-US" altLang="en-US" sz="2200" dirty="0" err="1">
                <a:latin typeface="Calibri" panose="020F0502020204030204" pitchFamily="34" charset="0"/>
              </a:rPr>
              <a:t>secara</a:t>
            </a:r>
            <a:r>
              <a:rPr lang="en-US" altLang="en-US" sz="2200" dirty="0">
                <a:latin typeface="Calibri" panose="020F0502020204030204" pitchFamily="34" charset="0"/>
              </a:rPr>
              <a:t> </a:t>
            </a:r>
            <a:r>
              <a:rPr lang="en-US" altLang="en-US" sz="2200" dirty="0" err="1">
                <a:latin typeface="Calibri" panose="020F0502020204030204" pitchFamily="34" charset="0"/>
              </a:rPr>
              <a:t>bersamaan</a:t>
            </a:r>
            <a:endParaRPr lang="id-ID" altLang="en-US" sz="2200" dirty="0">
              <a:latin typeface="Calibri" panose="020F0502020204030204" pitchFamily="34" charset="0"/>
            </a:endParaRPr>
          </a:p>
        </p:txBody>
      </p:sp>
      <p:pic>
        <p:nvPicPr>
          <p:cNvPr id="30724" name="Picture 3">
            <a:extLst>
              <a:ext uri="{FF2B5EF4-FFF2-40B4-BE49-F238E27FC236}">
                <a16:creationId xmlns:a16="http://schemas.microsoft.com/office/drawing/2014/main" xmlns="" id="{1C14010D-F556-4DD9-BEB9-EE0E8AAB77D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65841" y="163689"/>
            <a:ext cx="125095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5" name="Picture 4">
            <a:extLst>
              <a:ext uri="{FF2B5EF4-FFF2-40B4-BE49-F238E27FC236}">
                <a16:creationId xmlns:a16="http://schemas.microsoft.com/office/drawing/2014/main" xmlns="" id="{94ED9730-C39B-44D8-AD70-9306DC17F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238" y="188913"/>
            <a:ext cx="20955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TextBox 1">
            <a:extLst>
              <a:ext uri="{FF2B5EF4-FFF2-40B4-BE49-F238E27FC236}">
                <a16:creationId xmlns:a16="http://schemas.microsoft.com/office/drawing/2014/main" xmlns="" id="{A7A3DC74-EC1D-4CC4-B39A-39197BAE53BA}"/>
              </a:ext>
            </a:extLst>
          </p:cNvPr>
          <p:cNvSpPr txBox="1">
            <a:spLocks noChangeArrowheads="1"/>
          </p:cNvSpPr>
          <p:nvPr/>
        </p:nvSpPr>
        <p:spPr bwMode="auto">
          <a:xfrm>
            <a:off x="6743700" y="682625"/>
            <a:ext cx="2349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Bill gates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xmlns="" id="{DF3D5E41-2913-4742-A055-73AC6960B33B}"/>
              </a:ext>
            </a:extLst>
          </p:cNvPr>
          <p:cNvSpPr>
            <a:spLocks noGrp="1"/>
          </p:cNvSpPr>
          <p:nvPr>
            <p:ph idx="1"/>
          </p:nvPr>
        </p:nvSpPr>
        <p:spPr>
          <a:xfrm>
            <a:off x="1676400" y="2028826"/>
            <a:ext cx="8763000" cy="4524375"/>
          </a:xfrm>
        </p:spPr>
        <p:txBody>
          <a:bodyPr/>
          <a:lstStyle/>
          <a:p>
            <a:pPr>
              <a:buFont typeface="Wingdings" panose="05000000000000000000" pitchFamily="2" charset="2"/>
              <a:buChar char="Ø"/>
            </a:pPr>
            <a:r>
              <a:rPr lang="id-ID" altLang="en-US" sz="2200">
                <a:latin typeface="Calibri" panose="020F0502020204030204" pitchFamily="34" charset="0"/>
              </a:rPr>
              <a:t>Sistem operasi besutan Apple ini merajai share sistem operasi mobile dengan penggunaan handset Apple yang cukup luas juga seperti iPhone, iPod Touch, dan iPad. </a:t>
            </a:r>
          </a:p>
          <a:p>
            <a:pPr>
              <a:buFont typeface="Wingdings" panose="05000000000000000000" pitchFamily="2" charset="2"/>
              <a:buChar char="Ø"/>
            </a:pPr>
            <a:r>
              <a:rPr lang="id-ID" altLang="en-US" sz="2200">
                <a:latin typeface="Calibri" panose="020F0502020204030204" pitchFamily="34" charset="0"/>
              </a:rPr>
              <a:t>Apple tidak mengizinkan OS untuk dijalankan pada hardware pihak ketiga. Interface pengguna iOS didasarkan pada konsep manipulasi langsung, menggunakan gerakan multi-touch. Elemen kendali Interface terdiri dari slider, switch, dan tombol. </a:t>
            </a:r>
          </a:p>
        </p:txBody>
      </p:sp>
      <p:pic>
        <p:nvPicPr>
          <p:cNvPr id="135170" name="Picture 2" descr="ios">
            <a:extLst>
              <a:ext uri="{FF2B5EF4-FFF2-40B4-BE49-F238E27FC236}">
                <a16:creationId xmlns:a16="http://schemas.microsoft.com/office/drawing/2014/main" xmlns="" id="{DF25E36D-7F60-45C8-939C-969C50CA014D}"/>
              </a:ext>
            </a:extLst>
          </p:cNvPr>
          <p:cNvPicPr>
            <a:picLocks noChangeAspect="1" noChangeArrowheads="1"/>
          </p:cNvPicPr>
          <p:nvPr/>
        </p:nvPicPr>
        <p:blipFill>
          <a:blip r:embed="rId2">
            <a:duotone>
              <a:schemeClr val="accent1">
                <a:shade val="45000"/>
                <a:satMod val="135000"/>
              </a:schemeClr>
              <a:prstClr val="white"/>
            </a:duotone>
          </a:blip>
          <a:srcRect/>
          <a:stretch>
            <a:fillRect/>
          </a:stretch>
        </p:blipFill>
        <p:spPr bwMode="auto">
          <a:xfrm>
            <a:off x="8670472" y="990600"/>
            <a:ext cx="1768929" cy="762000"/>
          </a:xfrm>
          <a:prstGeom prst="rect">
            <a:avLst/>
          </a:prstGeom>
          <a:noFill/>
          <a:ln w="9525">
            <a:noFill/>
            <a:miter lim="800000"/>
            <a:headEnd/>
            <a:tailEnd/>
          </a:ln>
        </p:spPr>
      </p:pic>
      <p:sp>
        <p:nvSpPr>
          <p:cNvPr id="41988" name="Title 1">
            <a:extLst>
              <a:ext uri="{FF2B5EF4-FFF2-40B4-BE49-F238E27FC236}">
                <a16:creationId xmlns:a16="http://schemas.microsoft.com/office/drawing/2014/main" xmlns="" id="{6084F30F-2A57-4C07-B0BB-A97E3E2438E3}"/>
              </a:ext>
            </a:extLst>
          </p:cNvPr>
          <p:cNvSpPr>
            <a:spLocks noGrp="1"/>
          </p:cNvSpPr>
          <p:nvPr>
            <p:ph type="title"/>
          </p:nvPr>
        </p:nvSpPr>
        <p:spPr/>
        <p:txBody>
          <a:bodyPr/>
          <a:lstStyle/>
          <a:p>
            <a:pPr>
              <a:defRPr/>
            </a:pPr>
            <a:r>
              <a:rPr lang="en-US" altLang="en-US">
                <a:solidFill>
                  <a:schemeClr val="tx1"/>
                </a:solidFill>
              </a:rPr>
              <a:t>iOS</a:t>
            </a:r>
          </a:p>
        </p:txBody>
      </p:sp>
      <p:pic>
        <p:nvPicPr>
          <p:cNvPr id="31749" name="Picture 2">
            <a:extLst>
              <a:ext uri="{FF2B5EF4-FFF2-40B4-BE49-F238E27FC236}">
                <a16:creationId xmlns:a16="http://schemas.microsoft.com/office/drawing/2014/main" xmlns="" id="{76D33BA7-4D03-46AE-8D76-2AB181885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51" y="4708525"/>
            <a:ext cx="2170113" cy="133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3">
            <a:extLst>
              <a:ext uri="{FF2B5EF4-FFF2-40B4-BE49-F238E27FC236}">
                <a16:creationId xmlns:a16="http://schemas.microsoft.com/office/drawing/2014/main" xmlns="" id="{BC5D9ECC-58DD-40E7-BD06-7F9D25BBC1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5576" y="5157789"/>
            <a:ext cx="278447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51" name="Rectangle 1">
            <a:extLst>
              <a:ext uri="{FF2B5EF4-FFF2-40B4-BE49-F238E27FC236}">
                <a16:creationId xmlns:a16="http://schemas.microsoft.com/office/drawing/2014/main" xmlns="" id="{410A1901-B663-4B71-8E7C-D1E109FA78F2}"/>
              </a:ext>
            </a:extLst>
          </p:cNvPr>
          <p:cNvSpPr>
            <a:spLocks noChangeArrowheads="1"/>
          </p:cNvSpPr>
          <p:nvPr/>
        </p:nvSpPr>
        <p:spPr bwMode="auto">
          <a:xfrm>
            <a:off x="5664201" y="620714"/>
            <a:ext cx="1325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id-ID" altLang="en-US"/>
              <a:t>Steve Jobs</a:t>
            </a:r>
          </a:p>
        </p:txBody>
      </p:sp>
      <p:pic>
        <p:nvPicPr>
          <p:cNvPr id="31752" name="Picture 4">
            <a:extLst>
              <a:ext uri="{FF2B5EF4-FFF2-40B4-BE49-F238E27FC236}">
                <a16:creationId xmlns:a16="http://schemas.microsoft.com/office/drawing/2014/main" xmlns="" id="{909C0846-3BBB-44D1-BC71-FA85F8CBA3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0651" y="188914"/>
            <a:ext cx="138271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2">
            <a:extLst>
              <a:ext uri="{FF2B5EF4-FFF2-40B4-BE49-F238E27FC236}">
                <a16:creationId xmlns:a16="http://schemas.microsoft.com/office/drawing/2014/main" xmlns="" id="{CBF7107C-02F2-49E5-A450-32F14C59D9AB}"/>
              </a:ext>
            </a:extLst>
          </p:cNvPr>
          <p:cNvSpPr>
            <a:spLocks noGrp="1"/>
          </p:cNvSpPr>
          <p:nvPr>
            <p:ph idx="1"/>
          </p:nvPr>
        </p:nvSpPr>
        <p:spPr>
          <a:xfrm>
            <a:off x="1949450" y="836614"/>
            <a:ext cx="8261350" cy="4524375"/>
          </a:xfrm>
        </p:spPr>
        <p:txBody>
          <a:bodyPr/>
          <a:lstStyle/>
          <a:p>
            <a:pPr>
              <a:buFont typeface="Wingdings" panose="05000000000000000000" pitchFamily="2" charset="2"/>
              <a:buChar char="Ø"/>
            </a:pPr>
            <a:r>
              <a:rPr lang="id-ID" altLang="en-US" sz="2200">
                <a:latin typeface="Calibri" panose="020F0502020204030204" pitchFamily="34" charset="0"/>
              </a:rPr>
              <a:t>Android dengan logo uniknya yaitu “Robot </a:t>
            </a:r>
            <a:r>
              <a:rPr lang="en-US" altLang="en-US" sz="2200">
                <a:latin typeface="Calibri" panose="020F0502020204030204" pitchFamily="34" charset="0"/>
              </a:rPr>
              <a:t>Hijau</a:t>
            </a:r>
            <a:r>
              <a:rPr lang="id-ID" altLang="en-US" sz="2200">
                <a:latin typeface="Calibri" panose="020F0502020204030204" pitchFamily="34" charset="0"/>
              </a:rPr>
              <a:t>” sebetulnya sudah ada sejak lama, namun semenjak tahun 2009 perkembangan Android melesat dengan cepat. </a:t>
            </a:r>
          </a:p>
          <a:p>
            <a:pPr>
              <a:buFont typeface="Wingdings" panose="05000000000000000000" pitchFamily="2" charset="2"/>
              <a:buChar char="Ø"/>
            </a:pPr>
            <a:r>
              <a:rPr lang="id-ID" altLang="en-US" sz="2200">
                <a:latin typeface="Calibri" panose="020F0502020204030204" pitchFamily="34" charset="0"/>
              </a:rPr>
              <a:t>Mobile OS dari Google ini memberikan kebebasan yang sangat luas untuk para developer dan terintegrasi penuh dengan teknologi Google. </a:t>
            </a:r>
          </a:p>
          <a:p>
            <a:pPr>
              <a:buFont typeface="Wingdings" panose="05000000000000000000" pitchFamily="2" charset="2"/>
              <a:buChar char="Ø"/>
            </a:pPr>
            <a:r>
              <a:rPr lang="id-ID" altLang="en-US" sz="2200">
                <a:latin typeface="Calibri" panose="020F0502020204030204" pitchFamily="34" charset="0"/>
              </a:rPr>
              <a:t>Aplikasi-aplikasi yang tersedia untuk Android juga sudah banyak sekali sehingga pengguna Android mempunyai banyak variasi dalam menggunakan aplikasi di Android. Dengan dukungan dari Google, si raja mesin pencarian dan periklanan digital, Android menempati posisi kedua di share mobile OS.</a:t>
            </a:r>
          </a:p>
        </p:txBody>
      </p:sp>
      <p:pic>
        <p:nvPicPr>
          <p:cNvPr id="32771" name="Picture 2" descr="http://iyozdamnation.files.wordpress.com/2010/11/android.png?w=158&amp;h=158">
            <a:extLst>
              <a:ext uri="{FF2B5EF4-FFF2-40B4-BE49-F238E27FC236}">
                <a16:creationId xmlns:a16="http://schemas.microsoft.com/office/drawing/2014/main" xmlns="" id="{F276AAE5-553B-4315-908F-145B4EE16A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7226" y="1"/>
            <a:ext cx="11207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itle 1">
            <a:extLst>
              <a:ext uri="{FF2B5EF4-FFF2-40B4-BE49-F238E27FC236}">
                <a16:creationId xmlns:a16="http://schemas.microsoft.com/office/drawing/2014/main" xmlns="" id="{4DB36C7A-EBA6-486B-A945-05D5F8614D91}"/>
              </a:ext>
            </a:extLst>
          </p:cNvPr>
          <p:cNvSpPr>
            <a:spLocks noGrp="1"/>
          </p:cNvSpPr>
          <p:nvPr>
            <p:ph type="title"/>
          </p:nvPr>
        </p:nvSpPr>
        <p:spPr>
          <a:xfrm>
            <a:off x="1949450" y="6350"/>
            <a:ext cx="6737350" cy="1143000"/>
          </a:xfrm>
        </p:spPr>
        <p:txBody>
          <a:bodyPr/>
          <a:lstStyle/>
          <a:p>
            <a:pPr>
              <a:defRPr/>
            </a:pPr>
            <a:r>
              <a:rPr lang="en-US" altLang="en-US">
                <a:solidFill>
                  <a:schemeClr val="tx1"/>
                </a:solidFill>
              </a:rPr>
              <a:t>Android</a:t>
            </a:r>
          </a:p>
        </p:txBody>
      </p:sp>
      <p:pic>
        <p:nvPicPr>
          <p:cNvPr id="32773" name="Picture 3">
            <a:extLst>
              <a:ext uri="{FF2B5EF4-FFF2-40B4-BE49-F238E27FC236}">
                <a16:creationId xmlns:a16="http://schemas.microsoft.com/office/drawing/2014/main" xmlns="" id="{4180A7EE-951F-4E0B-8F97-4EDFAF4EC3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6575" y="4746626"/>
            <a:ext cx="5016500"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xmlns="" id="{238472C6-EAB6-4727-88E2-245709FF66DB}"/>
              </a:ext>
            </a:extLst>
          </p:cNvPr>
          <p:cNvSpPr>
            <a:spLocks noGrp="1"/>
          </p:cNvSpPr>
          <p:nvPr>
            <p:ph idx="1"/>
          </p:nvPr>
        </p:nvSpPr>
        <p:spPr>
          <a:xfrm>
            <a:off x="1676401" y="1905001"/>
            <a:ext cx="8228013" cy="4524375"/>
          </a:xfrm>
        </p:spPr>
        <p:txBody>
          <a:bodyPr/>
          <a:lstStyle/>
          <a:p>
            <a:pPr>
              <a:buFont typeface="Wingdings" panose="05000000000000000000" pitchFamily="2" charset="2"/>
              <a:buChar char="Ø"/>
            </a:pPr>
            <a:r>
              <a:rPr lang="id-ID" altLang="en-US" sz="2000">
                <a:latin typeface="Calibri" panose="020F0502020204030204" pitchFamily="34" charset="0"/>
              </a:rPr>
              <a:t>Symbian OS adalah sistem operasi tak bebas yang dikembangkan oleh Symbian Ltd. </a:t>
            </a:r>
            <a:r>
              <a:rPr lang="en-US" altLang="en-US" sz="2000">
                <a:latin typeface="Calibri" panose="020F0502020204030204" pitchFamily="34" charset="0"/>
              </a:rPr>
              <a:t> </a:t>
            </a:r>
            <a:r>
              <a:rPr lang="id-ID" altLang="en-US" sz="2000">
                <a:latin typeface="Calibri" panose="020F0502020204030204" pitchFamily="34" charset="0"/>
              </a:rPr>
              <a:t>Symbian OS diimplementasi dapat dimungkinkan karena sistem operasi ini memiliki antarmuka pemprograman aplikasi (</a:t>
            </a:r>
            <a:r>
              <a:rPr lang="id-ID" altLang="en-US" sz="2000" i="1">
                <a:latin typeface="Calibri" panose="020F0502020204030204" pitchFamily="34" charset="0"/>
              </a:rPr>
              <a:t>Application Programming Interface; API</a:t>
            </a:r>
            <a:r>
              <a:rPr lang="id-ID" altLang="en-US" sz="2000">
                <a:latin typeface="Calibri" panose="020F0502020204030204" pitchFamily="34" charset="0"/>
              </a:rPr>
              <a:t>). </a:t>
            </a:r>
          </a:p>
          <a:p>
            <a:pPr>
              <a:buFont typeface="Wingdings" panose="05000000000000000000" pitchFamily="2" charset="2"/>
              <a:buChar char="Ø"/>
            </a:pPr>
            <a:r>
              <a:rPr lang="id-ID" altLang="en-US" sz="2000">
                <a:latin typeface="Calibri" panose="020F0502020204030204" pitchFamily="34" charset="0"/>
              </a:rPr>
              <a:t>API mendukung terhadap komunikasi dan tingkah laku yang umum pada hardware yang dapat digunakan oleh objek aplikasi lain. Hal ini dimungkinkan karena API merupakan objek antarmuka yang didefenisikan pada level aplikasi, yang berisikan prosedur dan fungsi (dan juga variabel serta struktur data) yang mengelola/memanggil kernel dimana sebagai penghubung antara software dan hardware. </a:t>
            </a:r>
            <a:endParaRPr lang="id-ID" altLang="en-US">
              <a:latin typeface="Calibri" panose="020F0502020204030204" pitchFamily="34" charset="0"/>
            </a:endParaRPr>
          </a:p>
        </p:txBody>
      </p:sp>
      <p:sp>
        <p:nvSpPr>
          <p:cNvPr id="45060" name="Title 1">
            <a:extLst>
              <a:ext uri="{FF2B5EF4-FFF2-40B4-BE49-F238E27FC236}">
                <a16:creationId xmlns:a16="http://schemas.microsoft.com/office/drawing/2014/main" xmlns="" id="{6B683853-6033-4DF9-BF42-EA3FCA5F0608}"/>
              </a:ext>
            </a:extLst>
          </p:cNvPr>
          <p:cNvSpPr>
            <a:spLocks noGrp="1"/>
          </p:cNvSpPr>
          <p:nvPr>
            <p:ph type="title"/>
          </p:nvPr>
        </p:nvSpPr>
        <p:spPr/>
        <p:txBody>
          <a:bodyPr/>
          <a:lstStyle/>
          <a:p>
            <a:pPr>
              <a:defRPr/>
            </a:pPr>
            <a:r>
              <a:rPr lang="en-US" altLang="en-US">
                <a:solidFill>
                  <a:schemeClr val="tx1"/>
                </a:solidFill>
              </a:rPr>
              <a:t>Symbian</a:t>
            </a:r>
          </a:p>
        </p:txBody>
      </p:sp>
      <p:sp>
        <p:nvSpPr>
          <p:cNvPr id="33796" name="Rectangle 1">
            <a:extLst>
              <a:ext uri="{FF2B5EF4-FFF2-40B4-BE49-F238E27FC236}">
                <a16:creationId xmlns:a16="http://schemas.microsoft.com/office/drawing/2014/main" xmlns="" id="{4E2A4CE5-1D3F-4230-BF62-5D2633333CFA}"/>
              </a:ext>
            </a:extLst>
          </p:cNvPr>
          <p:cNvSpPr>
            <a:spLocks noChangeArrowheads="1"/>
          </p:cNvSpPr>
          <p:nvPr/>
        </p:nvSpPr>
        <p:spPr bwMode="auto">
          <a:xfrm>
            <a:off x="7232650" y="425450"/>
            <a:ext cx="2146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David Edwin Potter</a:t>
            </a:r>
          </a:p>
        </p:txBody>
      </p:sp>
      <p:pic>
        <p:nvPicPr>
          <p:cNvPr id="33797" name="Picture 2">
            <a:extLst>
              <a:ext uri="{FF2B5EF4-FFF2-40B4-BE49-F238E27FC236}">
                <a16:creationId xmlns:a16="http://schemas.microsoft.com/office/drawing/2014/main" xmlns="" id="{0CD41F2B-EC26-4A72-9246-4F47073359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4" y="0"/>
            <a:ext cx="2592387" cy="196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8" name="Picture 3">
            <a:extLst>
              <a:ext uri="{FF2B5EF4-FFF2-40B4-BE49-F238E27FC236}">
                <a16:creationId xmlns:a16="http://schemas.microsoft.com/office/drawing/2014/main" xmlns="" id="{AF9D804F-9690-4458-80DD-180E0551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3" y="5024438"/>
            <a:ext cx="3744912" cy="178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xmlns="" id="{698A0AA3-E7B5-4619-AA6C-E2B9B2F3E35B}"/>
              </a:ext>
            </a:extLst>
          </p:cNvPr>
          <p:cNvSpPr>
            <a:spLocks noGrp="1"/>
          </p:cNvSpPr>
          <p:nvPr>
            <p:ph idx="1"/>
          </p:nvPr>
        </p:nvSpPr>
        <p:spPr>
          <a:xfrm>
            <a:off x="1751013" y="3500439"/>
            <a:ext cx="8229600" cy="2168525"/>
          </a:xfrm>
        </p:spPr>
        <p:txBody>
          <a:bodyPr/>
          <a:lstStyle/>
          <a:p>
            <a:pPr>
              <a:buFont typeface="Wingdings" panose="05000000000000000000" pitchFamily="2" charset="2"/>
              <a:buChar char="Ø"/>
            </a:pPr>
            <a:r>
              <a:rPr lang="id-ID" altLang="en-US" sz="2000">
                <a:latin typeface="Calibri" panose="020F0502020204030204" pitchFamily="34" charset="0"/>
              </a:rPr>
              <a:t>BlackBerry OS adalah sistem operasi mobile yang dikembangkan RIM yang mendukung layanan multitasking untuk produk BlackBerry. </a:t>
            </a:r>
          </a:p>
          <a:p>
            <a:pPr>
              <a:buFont typeface="Wingdings" panose="05000000000000000000" pitchFamily="2" charset="2"/>
              <a:buChar char="Ø"/>
            </a:pPr>
            <a:r>
              <a:rPr lang="id-ID" altLang="en-US" sz="2000">
                <a:latin typeface="Calibri" panose="020F0502020204030204" pitchFamily="34" charset="0"/>
              </a:rPr>
              <a:t>BlackBerry diperkenalkan tahun 1997 oleh Perusahaan Kanada, Research in Motion(RIM) yang mampu menyampaikan informasi jaringan data nirkabel. BlackBerry mulai dikenalkan di Indonesia pada Desember 2004 oleh operator di Indonesia</a:t>
            </a:r>
            <a:r>
              <a:rPr lang="id-ID" altLang="en-US"/>
              <a:t>. </a:t>
            </a:r>
          </a:p>
        </p:txBody>
      </p:sp>
      <p:pic>
        <p:nvPicPr>
          <p:cNvPr id="34819" name="Picture 5" descr="rim-logo">
            <a:extLst>
              <a:ext uri="{FF2B5EF4-FFF2-40B4-BE49-F238E27FC236}">
                <a16:creationId xmlns:a16="http://schemas.microsoft.com/office/drawing/2014/main" xmlns="" id="{2874F1D0-DBF2-4547-B67D-5EA3795B7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9463" y="5805489"/>
            <a:ext cx="1905000"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Title 1">
            <a:extLst>
              <a:ext uri="{FF2B5EF4-FFF2-40B4-BE49-F238E27FC236}">
                <a16:creationId xmlns:a16="http://schemas.microsoft.com/office/drawing/2014/main" xmlns="" id="{BED5184C-3CB8-4153-ACD2-B98266B04D19}"/>
              </a:ext>
            </a:extLst>
          </p:cNvPr>
          <p:cNvSpPr>
            <a:spLocks noGrp="1"/>
          </p:cNvSpPr>
          <p:nvPr>
            <p:ph type="title"/>
          </p:nvPr>
        </p:nvSpPr>
        <p:spPr>
          <a:xfrm>
            <a:off x="1905001" y="838200"/>
            <a:ext cx="8228013" cy="800100"/>
          </a:xfrm>
        </p:spPr>
        <p:txBody>
          <a:bodyPr/>
          <a:lstStyle/>
          <a:p>
            <a:pPr>
              <a:defRPr/>
            </a:pPr>
            <a:r>
              <a:rPr lang="en-US" altLang="en-US">
                <a:solidFill>
                  <a:srgbClr val="FF0000"/>
                </a:solidFill>
              </a:rPr>
              <a:t>Blackberry OS</a:t>
            </a:r>
          </a:p>
        </p:txBody>
      </p:sp>
      <p:sp>
        <p:nvSpPr>
          <p:cNvPr id="34821" name="Rectangle 1">
            <a:extLst>
              <a:ext uri="{FF2B5EF4-FFF2-40B4-BE49-F238E27FC236}">
                <a16:creationId xmlns:a16="http://schemas.microsoft.com/office/drawing/2014/main" xmlns="" id="{85FCA879-0AD0-4CA4-9E1E-3C65E110571E}"/>
              </a:ext>
            </a:extLst>
          </p:cNvPr>
          <p:cNvSpPr>
            <a:spLocks noChangeArrowheads="1"/>
          </p:cNvSpPr>
          <p:nvPr/>
        </p:nvSpPr>
        <p:spPr bwMode="auto">
          <a:xfrm>
            <a:off x="8632825" y="1219200"/>
            <a:ext cx="16589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Mike Lazaridis</a:t>
            </a:r>
          </a:p>
        </p:txBody>
      </p:sp>
      <p:pic>
        <p:nvPicPr>
          <p:cNvPr id="34822" name="Picture 2">
            <a:extLst>
              <a:ext uri="{FF2B5EF4-FFF2-40B4-BE49-F238E27FC236}">
                <a16:creationId xmlns:a16="http://schemas.microsoft.com/office/drawing/2014/main" xmlns="" id="{1A11C3AB-2083-46D5-9EB4-E77BBF2FF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9514" y="265114"/>
            <a:ext cx="2263775" cy="263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xmlns="" id="{B7FA72B5-325D-4CF5-9EA4-7CC4364ED2D8}"/>
              </a:ext>
            </a:extLst>
          </p:cNvPr>
          <p:cNvSpPr>
            <a:spLocks noGrp="1"/>
          </p:cNvSpPr>
          <p:nvPr>
            <p:ph idx="1"/>
          </p:nvPr>
        </p:nvSpPr>
        <p:spPr>
          <a:xfrm>
            <a:off x="1949451" y="2079625"/>
            <a:ext cx="8228013" cy="4349750"/>
          </a:xfrm>
        </p:spPr>
        <p:txBody>
          <a:bodyPr/>
          <a:lstStyle/>
          <a:p>
            <a:pPr>
              <a:buFont typeface="Wingdings" panose="05000000000000000000" pitchFamily="2" charset="2"/>
              <a:buChar char="Ø"/>
            </a:pPr>
            <a:r>
              <a:rPr lang="id-ID" altLang="en-US" sz="2400">
                <a:latin typeface="Calibri" panose="020F0502020204030204" pitchFamily="34" charset="0"/>
              </a:rPr>
              <a:t>Windows Mobile adalah salah satu sistem operasi  (OS) mobile yang dikembangkan oleh Microsoft  dan di desain untuk digunakan pada smartphone dan perangkat nirkabel lainya. Versi saat ini disebut ‘Windows 7 Mobile’. </a:t>
            </a:r>
          </a:p>
          <a:p>
            <a:pPr>
              <a:buFont typeface="Wingdings" panose="05000000000000000000" pitchFamily="2" charset="2"/>
              <a:buChar char="Ø"/>
            </a:pPr>
            <a:r>
              <a:rPr lang="id-ID" altLang="en-US" sz="2400">
                <a:latin typeface="Calibri" panose="020F0502020204030204" pitchFamily="34" charset="0"/>
              </a:rPr>
              <a:t>OS ini berbasis pada Windows CE 7 Kernel, dan fitur-fiturnya dikembangkan menggunakan Microsoft Windows API. Windows Mobile didesain sedemikian rupa agar mirip dengan versi Windows Desktop</a:t>
            </a:r>
          </a:p>
        </p:txBody>
      </p:sp>
      <p:pic>
        <p:nvPicPr>
          <p:cNvPr id="35843" name="Picture 3" descr="http://iyozdamnation.files.wordpress.com/2010/11/windows-mobile.jpg?w=150&amp;h=139">
            <a:extLst>
              <a:ext uri="{FF2B5EF4-FFF2-40B4-BE49-F238E27FC236}">
                <a16:creationId xmlns:a16="http://schemas.microsoft.com/office/drawing/2014/main" xmlns="" id="{AE9ADBB6-5625-4808-A319-EFA90C01F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75" y="44450"/>
            <a:ext cx="199390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Title 1">
            <a:extLst>
              <a:ext uri="{FF2B5EF4-FFF2-40B4-BE49-F238E27FC236}">
                <a16:creationId xmlns:a16="http://schemas.microsoft.com/office/drawing/2014/main" xmlns="" id="{72E29AFB-8425-4B4E-B251-B4DCDD2AA7DE}"/>
              </a:ext>
            </a:extLst>
          </p:cNvPr>
          <p:cNvSpPr>
            <a:spLocks noGrp="1"/>
          </p:cNvSpPr>
          <p:nvPr>
            <p:ph type="title"/>
          </p:nvPr>
        </p:nvSpPr>
        <p:spPr/>
        <p:txBody>
          <a:bodyPr/>
          <a:lstStyle/>
          <a:p>
            <a:pPr>
              <a:defRPr/>
            </a:pPr>
            <a:r>
              <a:rPr lang="en-US" altLang="en-US">
                <a:solidFill>
                  <a:schemeClr val="tx1"/>
                </a:solidFill>
              </a:rPr>
              <a:t>Windows Mobile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7FFF2BEA-771C-4587-979F-6806D4515AE1}"/>
              </a:ext>
            </a:extLst>
          </p:cNvPr>
          <p:cNvSpPr>
            <a:spLocks noGrp="1"/>
          </p:cNvSpPr>
          <p:nvPr>
            <p:ph idx="1"/>
          </p:nvPr>
        </p:nvSpPr>
        <p:spPr>
          <a:xfrm>
            <a:off x="1981200" y="2205039"/>
            <a:ext cx="8229600" cy="4454525"/>
          </a:xfrm>
          <a:solidFill>
            <a:schemeClr val="accent3">
              <a:lumMod val="20000"/>
              <a:lumOff val="80000"/>
            </a:schemeClr>
          </a:solidFill>
        </p:spPr>
        <p:txBody>
          <a:bodyPr/>
          <a:lstStyle/>
          <a:p>
            <a:pPr>
              <a:defRPr/>
            </a:pPr>
            <a:r>
              <a:rPr lang="en-US" sz="2000" b="1" dirty="0"/>
              <a:t>Linux</a:t>
            </a:r>
            <a:r>
              <a:rPr lang="en-US" sz="2000" dirty="0"/>
              <a:t> </a:t>
            </a:r>
            <a:r>
              <a:rPr lang="en-US" sz="2000" dirty="0" err="1"/>
              <a:t>merupakan</a:t>
            </a:r>
            <a:r>
              <a:rPr lang="en-US" sz="2000" dirty="0"/>
              <a:t> software so </a:t>
            </a:r>
            <a:r>
              <a:rPr lang="en-US" sz="2000" dirty="0" err="1"/>
              <a:t>atau</a:t>
            </a:r>
            <a:r>
              <a:rPr lang="en-US" sz="2000" dirty="0"/>
              <a:t> </a:t>
            </a:r>
            <a:r>
              <a:rPr lang="en-US" sz="2000" dirty="0" err="1"/>
              <a:t>sistem</a:t>
            </a:r>
            <a:r>
              <a:rPr lang="en-US" sz="2000" dirty="0"/>
              <a:t> </a:t>
            </a:r>
            <a:r>
              <a:rPr lang="en-US" sz="2000" dirty="0" err="1"/>
              <a:t>operasi</a:t>
            </a:r>
            <a:r>
              <a:rPr lang="en-US" sz="2000" dirty="0"/>
              <a:t> </a:t>
            </a:r>
            <a:r>
              <a:rPr lang="en-US" sz="2000" dirty="0" err="1"/>
              <a:t>berbasis</a:t>
            </a:r>
            <a:r>
              <a:rPr lang="en-US" sz="2000" dirty="0"/>
              <a:t> open source yang gratis yang di </a:t>
            </a:r>
            <a:r>
              <a:rPr lang="en-US" sz="2000" dirty="0" err="1"/>
              <a:t>sebarkan</a:t>
            </a:r>
            <a:r>
              <a:rPr lang="en-US" sz="2000" dirty="0"/>
              <a:t> </a:t>
            </a:r>
            <a:r>
              <a:rPr lang="en-US" sz="2000" dirty="0" err="1"/>
              <a:t>dengan</a:t>
            </a:r>
            <a:r>
              <a:rPr lang="en-US" sz="2000" dirty="0"/>
              <a:t> </a:t>
            </a:r>
            <a:r>
              <a:rPr lang="en-US" sz="2000" dirty="0" err="1"/>
              <a:t>lisensi</a:t>
            </a:r>
            <a:r>
              <a:rPr lang="en-US" sz="2000" dirty="0"/>
              <a:t> </a:t>
            </a:r>
            <a:r>
              <a:rPr lang="en-US" sz="2000" dirty="0" err="1"/>
              <a:t>dari</a:t>
            </a:r>
            <a:r>
              <a:rPr lang="en-US" sz="2000" dirty="0"/>
              <a:t> GNU. </a:t>
            </a:r>
            <a:r>
              <a:rPr lang="en-US" sz="2000" b="1" dirty="0"/>
              <a:t>Linux</a:t>
            </a:r>
            <a:r>
              <a:rPr lang="en-US" sz="2000" dirty="0"/>
              <a:t> </a:t>
            </a:r>
            <a:r>
              <a:rPr lang="en-US" sz="2000" dirty="0" err="1"/>
              <a:t>merupakan</a:t>
            </a:r>
            <a:r>
              <a:rPr lang="en-US" sz="2000" dirty="0"/>
              <a:t> </a:t>
            </a:r>
            <a:r>
              <a:rPr lang="en-US" sz="2000" dirty="0" err="1"/>
              <a:t>solusi</a:t>
            </a:r>
            <a:r>
              <a:rPr lang="en-US" sz="2000" dirty="0"/>
              <a:t> </a:t>
            </a:r>
            <a:r>
              <a:rPr lang="en-US" sz="2000" dirty="0" err="1"/>
              <a:t>dari</a:t>
            </a:r>
            <a:r>
              <a:rPr lang="en-US" sz="2000" dirty="0"/>
              <a:t> </a:t>
            </a:r>
            <a:r>
              <a:rPr lang="en-US" sz="2000" dirty="0" err="1"/>
              <a:t>anda</a:t>
            </a:r>
            <a:r>
              <a:rPr lang="en-US" sz="2000" dirty="0"/>
              <a:t> yang </a:t>
            </a:r>
            <a:r>
              <a:rPr lang="en-US" sz="2000" dirty="0" err="1"/>
              <a:t>ingin</a:t>
            </a:r>
            <a:r>
              <a:rPr lang="en-US" sz="2000" dirty="0"/>
              <a:t> </a:t>
            </a:r>
            <a:r>
              <a:rPr lang="en-US" sz="2000" dirty="0" err="1"/>
              <a:t>menginstal</a:t>
            </a:r>
            <a:r>
              <a:rPr lang="en-US" sz="2000" dirty="0"/>
              <a:t> </a:t>
            </a:r>
            <a:r>
              <a:rPr lang="en-US" sz="2000" dirty="0" err="1"/>
              <a:t>sistem</a:t>
            </a:r>
            <a:r>
              <a:rPr lang="en-US" sz="2000" dirty="0"/>
              <a:t> </a:t>
            </a:r>
            <a:r>
              <a:rPr lang="en-US" sz="2000" dirty="0" err="1"/>
              <a:t>operasi</a:t>
            </a:r>
            <a:r>
              <a:rPr lang="en-US" sz="2000" dirty="0"/>
              <a:t> yang gratis </a:t>
            </a:r>
            <a:r>
              <a:rPr lang="en-US" sz="2000" dirty="0" err="1"/>
              <a:t>tanpa</a:t>
            </a:r>
            <a:r>
              <a:rPr lang="en-US" sz="2000" dirty="0"/>
              <a:t> </a:t>
            </a:r>
            <a:r>
              <a:rPr lang="en-US" sz="2000" dirty="0" err="1"/>
              <a:t>harus</a:t>
            </a:r>
            <a:r>
              <a:rPr lang="en-US" sz="2000" dirty="0"/>
              <a:t> </a:t>
            </a:r>
            <a:r>
              <a:rPr lang="en-US" sz="2000" dirty="0" err="1"/>
              <a:t>membayar</a:t>
            </a:r>
            <a:r>
              <a:rPr lang="en-US" sz="2000" dirty="0"/>
              <a:t> </a:t>
            </a:r>
            <a:r>
              <a:rPr lang="en-US" sz="2000" dirty="0" err="1"/>
              <a:t>seperti</a:t>
            </a:r>
            <a:r>
              <a:rPr lang="en-US" sz="2000" dirty="0"/>
              <a:t> </a:t>
            </a:r>
            <a:r>
              <a:rPr lang="en-US" sz="2000" dirty="0" err="1"/>
              <a:t>halnya</a:t>
            </a:r>
            <a:r>
              <a:rPr lang="en-US" sz="2000" dirty="0"/>
              <a:t> windows. </a:t>
            </a:r>
            <a:r>
              <a:rPr lang="en-US" sz="2000" b="1" dirty="0"/>
              <a:t>Linux</a:t>
            </a:r>
            <a:r>
              <a:rPr lang="en-US" sz="2000" dirty="0"/>
              <a:t> </a:t>
            </a:r>
            <a:r>
              <a:rPr lang="en-US" sz="2000" dirty="0" err="1"/>
              <a:t>ini</a:t>
            </a:r>
            <a:r>
              <a:rPr lang="en-US" sz="2000" dirty="0"/>
              <a:t> </a:t>
            </a:r>
            <a:r>
              <a:rPr lang="en-US" sz="2000" dirty="0" err="1"/>
              <a:t>sangat</a:t>
            </a:r>
            <a:r>
              <a:rPr lang="en-US" sz="2000" dirty="0"/>
              <a:t> </a:t>
            </a:r>
            <a:r>
              <a:rPr lang="en-US" sz="2000" dirty="0" err="1"/>
              <a:t>berguna</a:t>
            </a:r>
            <a:r>
              <a:rPr lang="en-US" sz="2000" dirty="0"/>
              <a:t> </a:t>
            </a:r>
            <a:r>
              <a:rPr lang="en-US" sz="2000" dirty="0" err="1"/>
              <a:t>karena</a:t>
            </a:r>
            <a:r>
              <a:rPr lang="en-US" sz="2000" dirty="0"/>
              <a:t> </a:t>
            </a:r>
            <a:r>
              <a:rPr lang="en-US" sz="2000" dirty="0" err="1"/>
              <a:t>sistem</a:t>
            </a:r>
            <a:r>
              <a:rPr lang="en-US" sz="2000" dirty="0"/>
              <a:t> </a:t>
            </a:r>
            <a:r>
              <a:rPr lang="en-US" sz="2000" dirty="0" err="1"/>
              <a:t>operasi</a:t>
            </a:r>
            <a:r>
              <a:rPr lang="en-US" sz="2000" dirty="0"/>
              <a:t> </a:t>
            </a:r>
            <a:r>
              <a:rPr lang="en-US" sz="2000" dirty="0" err="1"/>
              <a:t>ini</a:t>
            </a:r>
            <a:r>
              <a:rPr lang="en-US" sz="2000" dirty="0"/>
              <a:t> </a:t>
            </a:r>
            <a:r>
              <a:rPr lang="en-US" sz="2000" dirty="0" err="1"/>
              <a:t>dapat</a:t>
            </a:r>
            <a:r>
              <a:rPr lang="en-US" sz="2000" dirty="0"/>
              <a:t> </a:t>
            </a:r>
            <a:r>
              <a:rPr lang="en-US" sz="2000" dirty="0" err="1"/>
              <a:t>dan</a:t>
            </a:r>
            <a:r>
              <a:rPr lang="en-US" sz="2000" dirty="0"/>
              <a:t> di </a:t>
            </a:r>
            <a:r>
              <a:rPr lang="en-US" sz="2000" dirty="0" err="1"/>
              <a:t>perbolehkan</a:t>
            </a:r>
            <a:r>
              <a:rPr lang="en-US" sz="2000" dirty="0"/>
              <a:t> </a:t>
            </a:r>
            <a:r>
              <a:rPr lang="en-US" sz="2000" dirty="0" err="1"/>
              <a:t>untuk</a:t>
            </a:r>
            <a:r>
              <a:rPr lang="en-US" sz="2000" dirty="0"/>
              <a:t> di copy </a:t>
            </a:r>
            <a:r>
              <a:rPr lang="en-US" sz="2000" dirty="0" err="1"/>
              <a:t>dan</a:t>
            </a:r>
            <a:r>
              <a:rPr lang="en-US" sz="2000" dirty="0"/>
              <a:t> </a:t>
            </a:r>
            <a:r>
              <a:rPr lang="en-US" sz="2000" dirty="0" err="1"/>
              <a:t>perbanyak</a:t>
            </a:r>
            <a:r>
              <a:rPr lang="en-US" sz="2000" dirty="0"/>
              <a:t> </a:t>
            </a:r>
            <a:r>
              <a:rPr lang="en-US" sz="2000" dirty="0" err="1"/>
              <a:t>sebanyak</a:t>
            </a:r>
            <a:r>
              <a:rPr lang="en-US" sz="2000" dirty="0"/>
              <a:t> </a:t>
            </a:r>
            <a:r>
              <a:rPr lang="en-US" sz="2000" dirty="0" err="1"/>
              <a:t>mungkin</a:t>
            </a:r>
            <a:r>
              <a:rPr lang="en-US" sz="2000" dirty="0"/>
              <a:t> </a:t>
            </a:r>
            <a:r>
              <a:rPr lang="en-US" sz="2000" dirty="0" err="1"/>
              <a:t>karena</a:t>
            </a:r>
            <a:r>
              <a:rPr lang="en-US" sz="2000" dirty="0"/>
              <a:t> so </a:t>
            </a:r>
            <a:r>
              <a:rPr lang="en-US" sz="2000" dirty="0" err="1"/>
              <a:t>ini</a:t>
            </a:r>
            <a:r>
              <a:rPr lang="en-US" sz="2000" dirty="0"/>
              <a:t> </a:t>
            </a:r>
            <a:r>
              <a:rPr lang="en-US" sz="2000" dirty="0" err="1"/>
              <a:t>termasuk</a:t>
            </a:r>
            <a:r>
              <a:rPr lang="en-US" sz="2000" dirty="0"/>
              <a:t> legal </a:t>
            </a:r>
            <a:r>
              <a:rPr lang="en-US" sz="2000" dirty="0" err="1"/>
              <a:t>dan</a:t>
            </a:r>
            <a:r>
              <a:rPr lang="en-US" sz="2000" dirty="0"/>
              <a:t> </a:t>
            </a:r>
            <a:r>
              <a:rPr lang="en-US" sz="2000" dirty="0" err="1"/>
              <a:t>berlisensi</a:t>
            </a:r>
            <a:r>
              <a:rPr lang="en-US" sz="2000" dirty="0"/>
              <a:t>.</a:t>
            </a:r>
          </a:p>
          <a:p>
            <a:pPr>
              <a:defRPr/>
            </a:pPr>
            <a:r>
              <a:rPr lang="en-US" sz="2000" dirty="0" err="1"/>
              <a:t>Kebanyakan</a:t>
            </a:r>
            <a:r>
              <a:rPr lang="en-US" sz="2000" dirty="0"/>
              <a:t> </a:t>
            </a:r>
            <a:r>
              <a:rPr lang="en-US" sz="2000" dirty="0" err="1"/>
              <a:t>dari</a:t>
            </a:r>
            <a:r>
              <a:rPr lang="en-US" sz="2000" dirty="0"/>
              <a:t> </a:t>
            </a:r>
            <a:r>
              <a:rPr lang="en-US" sz="2000" dirty="0" err="1"/>
              <a:t>para</a:t>
            </a:r>
            <a:r>
              <a:rPr lang="en-US" sz="2000" dirty="0"/>
              <a:t> </a:t>
            </a:r>
            <a:r>
              <a:rPr lang="en-US" sz="2000" dirty="0" err="1"/>
              <a:t>programer</a:t>
            </a:r>
            <a:r>
              <a:rPr lang="en-US" sz="2000" dirty="0"/>
              <a:t> </a:t>
            </a:r>
            <a:r>
              <a:rPr lang="en-US" sz="2000" dirty="0" err="1"/>
              <a:t>menggunakan</a:t>
            </a:r>
            <a:r>
              <a:rPr lang="en-US" sz="2000" dirty="0"/>
              <a:t> </a:t>
            </a:r>
            <a:r>
              <a:rPr lang="en-US" sz="2000" dirty="0" err="1"/>
              <a:t>sistem</a:t>
            </a:r>
            <a:r>
              <a:rPr lang="en-US" sz="2000" dirty="0"/>
              <a:t> </a:t>
            </a:r>
            <a:r>
              <a:rPr lang="en-US" sz="2000" dirty="0" err="1"/>
              <a:t>operasi</a:t>
            </a:r>
            <a:r>
              <a:rPr lang="en-US" sz="2000" dirty="0"/>
              <a:t> </a:t>
            </a:r>
            <a:r>
              <a:rPr lang="en-US" sz="2000" dirty="0" err="1"/>
              <a:t>linux</a:t>
            </a:r>
            <a:r>
              <a:rPr lang="en-US" sz="2000" dirty="0"/>
              <a:t> </a:t>
            </a:r>
            <a:r>
              <a:rPr lang="en-US" sz="2000" dirty="0" err="1"/>
              <a:t>untuk</a:t>
            </a:r>
            <a:r>
              <a:rPr lang="en-US" sz="2000" dirty="0"/>
              <a:t> </a:t>
            </a:r>
            <a:r>
              <a:rPr lang="en-US" sz="2000" dirty="0" err="1"/>
              <a:t>berkerja</a:t>
            </a:r>
            <a:r>
              <a:rPr lang="en-US" sz="2000" dirty="0"/>
              <a:t> </a:t>
            </a:r>
            <a:r>
              <a:rPr lang="en-US" sz="2000" dirty="0" err="1"/>
              <a:t>karena</a:t>
            </a:r>
            <a:r>
              <a:rPr lang="en-US" sz="2000" dirty="0"/>
              <a:t> </a:t>
            </a:r>
            <a:r>
              <a:rPr lang="en-US" sz="2000" dirty="0" err="1"/>
              <a:t>sistem</a:t>
            </a:r>
            <a:r>
              <a:rPr lang="en-US" sz="2000" dirty="0"/>
              <a:t> </a:t>
            </a:r>
            <a:r>
              <a:rPr lang="en-US" sz="2000" dirty="0" err="1"/>
              <a:t>operasi</a:t>
            </a:r>
            <a:r>
              <a:rPr lang="en-US" sz="2000" dirty="0"/>
              <a:t> </a:t>
            </a:r>
            <a:r>
              <a:rPr lang="en-US" sz="2000" dirty="0" err="1"/>
              <a:t>ini</a:t>
            </a:r>
            <a:r>
              <a:rPr lang="en-US" sz="2000" dirty="0"/>
              <a:t> </a:t>
            </a:r>
            <a:r>
              <a:rPr lang="en-US" sz="2000" dirty="0" err="1"/>
              <a:t>memberikan</a:t>
            </a:r>
            <a:r>
              <a:rPr lang="en-US" sz="2000" dirty="0"/>
              <a:t> </a:t>
            </a:r>
            <a:r>
              <a:rPr lang="en-US" sz="2000" dirty="0" err="1"/>
              <a:t>kebebasan</a:t>
            </a:r>
            <a:r>
              <a:rPr lang="en-US" sz="2000" dirty="0"/>
              <a:t> </a:t>
            </a:r>
            <a:r>
              <a:rPr lang="en-US" sz="2000" dirty="0" err="1"/>
              <a:t>bagi</a:t>
            </a:r>
            <a:r>
              <a:rPr lang="en-US" sz="2000" dirty="0"/>
              <a:t> </a:t>
            </a:r>
            <a:r>
              <a:rPr lang="en-US" sz="2000" dirty="0" err="1"/>
              <a:t>penggunanya</a:t>
            </a:r>
            <a:r>
              <a:rPr lang="en-US" sz="2000" dirty="0"/>
              <a:t> </a:t>
            </a:r>
            <a:r>
              <a:rPr lang="en-US" sz="2000" dirty="0" err="1"/>
              <a:t>untuk</a:t>
            </a:r>
            <a:r>
              <a:rPr lang="en-US" sz="2000" dirty="0"/>
              <a:t> </a:t>
            </a:r>
            <a:r>
              <a:rPr lang="en-US" sz="2000" dirty="0" err="1"/>
              <a:t>memperoleh</a:t>
            </a:r>
            <a:r>
              <a:rPr lang="en-US" sz="2000" dirty="0"/>
              <a:t> </a:t>
            </a:r>
            <a:r>
              <a:rPr lang="en-US" sz="2000" dirty="0" err="1"/>
              <a:t>kode</a:t>
            </a:r>
            <a:r>
              <a:rPr lang="en-US" sz="2000" dirty="0"/>
              <a:t> </a:t>
            </a:r>
            <a:r>
              <a:rPr lang="en-US" sz="2000" dirty="0" err="1"/>
              <a:t>sumber</a:t>
            </a:r>
            <a:r>
              <a:rPr lang="en-US" sz="2000" dirty="0"/>
              <a:t> (source code) </a:t>
            </a:r>
            <a:r>
              <a:rPr lang="en-US" sz="2000" dirty="0" err="1"/>
              <a:t>dan</a:t>
            </a:r>
            <a:r>
              <a:rPr lang="en-US" sz="2000" dirty="0"/>
              <a:t> </a:t>
            </a:r>
            <a:r>
              <a:rPr lang="en-US" sz="2000" dirty="0" err="1"/>
              <a:t>bebas</a:t>
            </a:r>
            <a:r>
              <a:rPr lang="en-US" sz="2000" dirty="0"/>
              <a:t> </a:t>
            </a:r>
            <a:r>
              <a:rPr lang="en-US" sz="2000" dirty="0" err="1"/>
              <a:t>untuk</a:t>
            </a:r>
            <a:r>
              <a:rPr lang="en-US" sz="2000" dirty="0"/>
              <a:t> </a:t>
            </a:r>
            <a:r>
              <a:rPr lang="en-US" sz="2000" dirty="0" err="1"/>
              <a:t>dapat</a:t>
            </a:r>
            <a:r>
              <a:rPr lang="en-US" sz="2000" dirty="0"/>
              <a:t> </a:t>
            </a:r>
            <a:r>
              <a:rPr lang="en-US" sz="2000" dirty="0" err="1"/>
              <a:t>mengubahnya</a:t>
            </a:r>
            <a:r>
              <a:rPr lang="en-US" sz="2000" dirty="0"/>
              <a:t>.</a:t>
            </a:r>
          </a:p>
          <a:p>
            <a:pPr>
              <a:defRPr/>
            </a:pPr>
            <a:endParaRPr lang="en-US" sz="2000" dirty="0"/>
          </a:p>
        </p:txBody>
      </p:sp>
      <p:sp>
        <p:nvSpPr>
          <p:cNvPr id="3" name="Title 2">
            <a:extLst>
              <a:ext uri="{FF2B5EF4-FFF2-40B4-BE49-F238E27FC236}">
                <a16:creationId xmlns:a16="http://schemas.microsoft.com/office/drawing/2014/main" xmlns="" id="{A6375622-1243-4AD1-B41E-45D47EFCBFD3}"/>
              </a:ext>
            </a:extLst>
          </p:cNvPr>
          <p:cNvSpPr>
            <a:spLocks noGrp="1"/>
          </p:cNvSpPr>
          <p:nvPr>
            <p:ph type="title"/>
          </p:nvPr>
        </p:nvSpPr>
        <p:spPr/>
        <p:txBody>
          <a:bodyPr/>
          <a:lstStyle/>
          <a:p>
            <a:pPr>
              <a:defRPr/>
            </a:pPr>
            <a:r>
              <a:rPr lang="en-US" dirty="0"/>
              <a:t>LINUX</a:t>
            </a:r>
          </a:p>
        </p:txBody>
      </p:sp>
      <p:sp>
        <p:nvSpPr>
          <p:cNvPr id="36868" name="Rectangle 3">
            <a:extLst>
              <a:ext uri="{FF2B5EF4-FFF2-40B4-BE49-F238E27FC236}">
                <a16:creationId xmlns:a16="http://schemas.microsoft.com/office/drawing/2014/main" xmlns="" id="{0184F2EE-61F0-4D02-8258-7ED62EFF7769}"/>
              </a:ext>
            </a:extLst>
          </p:cNvPr>
          <p:cNvSpPr>
            <a:spLocks noChangeArrowheads="1"/>
          </p:cNvSpPr>
          <p:nvPr/>
        </p:nvSpPr>
        <p:spPr bwMode="auto">
          <a:xfrm>
            <a:off x="7464425" y="976314"/>
            <a:ext cx="2616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a:t>Linus Benedict Torvalds</a:t>
            </a:r>
          </a:p>
        </p:txBody>
      </p:sp>
      <p:pic>
        <p:nvPicPr>
          <p:cNvPr id="36869" name="Picture 2">
            <a:extLst>
              <a:ext uri="{FF2B5EF4-FFF2-40B4-BE49-F238E27FC236}">
                <a16:creationId xmlns:a16="http://schemas.microsoft.com/office/drawing/2014/main" xmlns="" id="{27C9F7E9-ECEA-4A7E-9FC4-633373C2A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238" y="333375"/>
            <a:ext cx="2762250"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C98126-00D4-4536-8967-EB49841E9AA8}" type="slidenum">
              <a:rPr lang="en-US" smtClean="0"/>
              <a:pPr/>
              <a:t>2</a:t>
            </a:fld>
            <a:endParaRPr lang="en-US" dirty="0"/>
          </a:p>
        </p:txBody>
      </p:sp>
      <p:sp>
        <p:nvSpPr>
          <p:cNvPr id="5" name="Rectangle 4">
            <a:extLst>
              <a:ext uri="{FF2B5EF4-FFF2-40B4-BE49-F238E27FC236}">
                <a16:creationId xmlns=""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5"/>
            <a:ext cx="3593181" cy="1905251"/>
          </a:xfrm>
          <a:prstGeom prst="rect">
            <a:avLst/>
          </a:prstGeom>
        </p:spPr>
      </p:pic>
      <p:sp>
        <p:nvSpPr>
          <p:cNvPr id="8" name="Content Placeholder 7">
            <a:extLst>
              <a:ext uri="{FF2B5EF4-FFF2-40B4-BE49-F238E27FC236}">
                <a16:creationId xmlns="" xmlns:a16="http://schemas.microsoft.com/office/drawing/2014/main" id="{5F265989-9BFE-4665-9BBF-8F4C7D2D1342}"/>
              </a:ext>
            </a:extLst>
          </p:cNvPr>
          <p:cNvSpPr>
            <a:spLocks noGrp="1"/>
          </p:cNvSpPr>
          <p:nvPr>
            <p:ph idx="1"/>
          </p:nvPr>
        </p:nvSpPr>
        <p:spPr>
          <a:xfrm>
            <a:off x="1479955" y="3262918"/>
            <a:ext cx="10076329" cy="1240300"/>
          </a:xfrm>
        </p:spPr>
        <p:txBody>
          <a:bodyPr>
            <a:normAutofit/>
          </a:bodyPr>
          <a:lstStyle/>
          <a:p>
            <a:pPr marL="0" indent="0">
              <a:buNone/>
            </a:pPr>
            <a:r>
              <a:rPr lang="en-US" sz="6600" b="1" dirty="0" err="1"/>
              <a:t>Sistem</a:t>
            </a:r>
            <a:r>
              <a:rPr lang="en-US" sz="6600" b="1" dirty="0"/>
              <a:t> </a:t>
            </a:r>
            <a:r>
              <a:rPr lang="en-US" sz="6600" b="1" dirty="0" err="1" smtClean="0"/>
              <a:t>Operasi</a:t>
            </a:r>
            <a:endParaRPr lang="en-US" sz="6600" b="1" dirty="0"/>
          </a:p>
        </p:txBody>
      </p:sp>
    </p:spTree>
    <p:extLst>
      <p:ext uri="{BB962C8B-B14F-4D97-AF65-F5344CB8AC3E}">
        <p14:creationId xmlns:p14="http://schemas.microsoft.com/office/powerpoint/2010/main" val="2711089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CE38D71D-3878-4FE3-A3C2-212933AFC057}"/>
              </a:ext>
            </a:extLst>
          </p:cNvPr>
          <p:cNvSpPr>
            <a:spLocks noGrp="1"/>
          </p:cNvSpPr>
          <p:nvPr>
            <p:ph idx="1"/>
          </p:nvPr>
        </p:nvSpPr>
        <p:spPr>
          <a:xfrm>
            <a:off x="1631950" y="1484313"/>
            <a:ext cx="8686800" cy="5376862"/>
          </a:xfrm>
          <a:solidFill>
            <a:schemeClr val="bg2">
              <a:lumMod val="90000"/>
            </a:schemeClr>
          </a:solidFill>
        </p:spPr>
        <p:txBody>
          <a:bodyPr/>
          <a:lstStyle/>
          <a:p>
            <a:pPr>
              <a:defRPr/>
            </a:pPr>
            <a:r>
              <a:rPr lang="en-US" sz="2000" dirty="0" err="1"/>
              <a:t>Desain</a:t>
            </a:r>
            <a:r>
              <a:rPr lang="en-US" sz="2000" dirty="0"/>
              <a:t> </a:t>
            </a:r>
            <a:r>
              <a:rPr lang="en-US" sz="2000" dirty="0" err="1"/>
              <a:t>awal</a:t>
            </a:r>
            <a:r>
              <a:rPr lang="en-US" sz="2000" dirty="0"/>
              <a:t> Sun Workstation </a:t>
            </a:r>
            <a:r>
              <a:rPr lang="en-US" sz="2000" dirty="0" err="1"/>
              <a:t>adalah</a:t>
            </a:r>
            <a:r>
              <a:rPr lang="en-US" sz="2000" dirty="0"/>
              <a:t> Sun-1 yang </a:t>
            </a:r>
            <a:r>
              <a:rPr lang="en-US" sz="2000" dirty="0" err="1"/>
              <a:t>dikonsep</a:t>
            </a:r>
            <a:r>
              <a:rPr lang="en-US" sz="2000" dirty="0"/>
              <a:t> </a:t>
            </a:r>
            <a:r>
              <a:rPr lang="en-US" sz="2000" dirty="0" err="1"/>
              <a:t>oleh</a:t>
            </a:r>
            <a:r>
              <a:rPr lang="en-US" sz="2000" dirty="0"/>
              <a:t> </a:t>
            </a:r>
            <a:r>
              <a:rPr lang="en-US" sz="2000" b="1" dirty="0"/>
              <a:t>Andy </a:t>
            </a:r>
            <a:r>
              <a:rPr lang="en-US" sz="2000" b="1" dirty="0" err="1"/>
              <a:t>Bechtolsheim</a:t>
            </a:r>
            <a:r>
              <a:rPr lang="en-US" sz="2000" dirty="0"/>
              <a:t> </a:t>
            </a:r>
            <a:r>
              <a:rPr lang="en-US" sz="2000" dirty="0" err="1"/>
              <a:t>ketika</a:t>
            </a:r>
            <a:r>
              <a:rPr lang="en-US" sz="2000" dirty="0"/>
              <a:t> </a:t>
            </a:r>
            <a:r>
              <a:rPr lang="en-US" sz="2000" dirty="0" err="1"/>
              <a:t>ia</a:t>
            </a:r>
            <a:r>
              <a:rPr lang="en-US" sz="2000" dirty="0"/>
              <a:t> lulus </a:t>
            </a:r>
            <a:r>
              <a:rPr lang="en-US" sz="2000" dirty="0" err="1"/>
              <a:t>kuliah</a:t>
            </a:r>
            <a:r>
              <a:rPr lang="en-US" sz="2000" dirty="0"/>
              <a:t> di </a:t>
            </a:r>
            <a:r>
              <a:rPr lang="en-US" sz="2000" i="1" dirty="0"/>
              <a:t>Stanford University</a:t>
            </a:r>
            <a:r>
              <a:rPr lang="en-US" sz="2000" dirty="0"/>
              <a:t> di Palo Alto, California. </a:t>
            </a:r>
          </a:p>
          <a:p>
            <a:pPr>
              <a:defRPr/>
            </a:pPr>
            <a:r>
              <a:rPr lang="en-US" sz="2000" dirty="0"/>
              <a:t>Solaris </a:t>
            </a:r>
            <a:r>
              <a:rPr lang="en-US" sz="2000" dirty="0" err="1"/>
              <a:t>merupakan</a:t>
            </a:r>
            <a:r>
              <a:rPr lang="en-US" sz="2000" dirty="0"/>
              <a:t> </a:t>
            </a:r>
            <a:r>
              <a:rPr lang="en-US" sz="2000" dirty="0" err="1"/>
              <a:t>suatu</a:t>
            </a:r>
            <a:r>
              <a:rPr lang="en-US" sz="2000" dirty="0"/>
              <a:t> </a:t>
            </a:r>
            <a:r>
              <a:rPr lang="en-US" sz="2000" dirty="0" err="1"/>
              <a:t>operasi</a:t>
            </a:r>
            <a:r>
              <a:rPr lang="en-US" sz="2000" dirty="0"/>
              <a:t> system </a:t>
            </a:r>
            <a:r>
              <a:rPr lang="en-US" sz="2000" dirty="0" err="1"/>
              <a:t>turunan</a:t>
            </a:r>
            <a:r>
              <a:rPr lang="en-US" sz="2000" dirty="0"/>
              <a:t> </a:t>
            </a:r>
            <a:r>
              <a:rPr lang="en-US" sz="2000" dirty="0" err="1"/>
              <a:t>asli</a:t>
            </a:r>
            <a:r>
              <a:rPr lang="en-US" sz="2000" dirty="0"/>
              <a:t> </a:t>
            </a:r>
            <a:r>
              <a:rPr lang="en-US" sz="2000" dirty="0" err="1"/>
              <a:t>dari</a:t>
            </a:r>
            <a:r>
              <a:rPr lang="en-US" sz="2000" dirty="0"/>
              <a:t> </a:t>
            </a:r>
            <a:r>
              <a:rPr lang="en-US" sz="2000" dirty="0" err="1"/>
              <a:t>varian</a:t>
            </a:r>
            <a:r>
              <a:rPr lang="en-US" sz="2000" dirty="0"/>
              <a:t> kernel Unix yang </a:t>
            </a:r>
            <a:r>
              <a:rPr lang="en-US" sz="2000" dirty="0" err="1"/>
              <a:t>dikembangkan</a:t>
            </a:r>
            <a:r>
              <a:rPr lang="en-US" sz="2000" dirty="0"/>
              <a:t> </a:t>
            </a:r>
            <a:r>
              <a:rPr lang="en-US" sz="2000" dirty="0" err="1"/>
              <a:t>pada</a:t>
            </a:r>
            <a:r>
              <a:rPr lang="en-US" sz="2000" dirty="0"/>
              <a:t> </a:t>
            </a:r>
            <a:r>
              <a:rPr lang="en-US" sz="2000" dirty="0" err="1"/>
              <a:t>tahun</a:t>
            </a:r>
            <a:r>
              <a:rPr lang="en-US" sz="2000" dirty="0"/>
              <a:t> 1969 </a:t>
            </a:r>
            <a:r>
              <a:rPr lang="en-US" sz="2000" dirty="0" err="1"/>
              <a:t>oleh</a:t>
            </a:r>
            <a:r>
              <a:rPr lang="en-US" sz="2000" dirty="0"/>
              <a:t> American Telephone and Telegraph (AT&amp;T). Solaris </a:t>
            </a:r>
            <a:r>
              <a:rPr lang="en-US" sz="2000" dirty="0" err="1"/>
              <a:t>pada</a:t>
            </a:r>
            <a:r>
              <a:rPr lang="en-US" sz="2000" dirty="0"/>
              <a:t> </a:t>
            </a:r>
            <a:r>
              <a:rPr lang="en-US" sz="2000" dirty="0" err="1"/>
              <a:t>umumnya</a:t>
            </a:r>
            <a:r>
              <a:rPr lang="en-US" sz="2000" dirty="0"/>
              <a:t> </a:t>
            </a:r>
            <a:r>
              <a:rPr lang="en-US" sz="2000" dirty="0" err="1"/>
              <a:t>digunakan</a:t>
            </a:r>
            <a:r>
              <a:rPr lang="en-US" sz="2000" dirty="0"/>
              <a:t> </a:t>
            </a:r>
            <a:r>
              <a:rPr lang="en-US" sz="2000" dirty="0" err="1"/>
              <a:t>untuk</a:t>
            </a:r>
            <a:r>
              <a:rPr lang="en-US" sz="2000" dirty="0"/>
              <a:t> </a:t>
            </a:r>
            <a:r>
              <a:rPr lang="en-US" sz="2000" dirty="0" err="1"/>
              <a:t>menjalankan</a:t>
            </a:r>
            <a:r>
              <a:rPr lang="en-US" sz="2000" dirty="0"/>
              <a:t> web server </a:t>
            </a:r>
            <a:r>
              <a:rPr lang="en-US" sz="2000" dirty="0" err="1"/>
              <a:t>dan</a:t>
            </a:r>
            <a:r>
              <a:rPr lang="en-US" sz="2000" dirty="0"/>
              <a:t> database server. </a:t>
            </a:r>
            <a:r>
              <a:rPr lang="en-US" sz="2000" dirty="0" err="1"/>
              <a:t>Sejak</a:t>
            </a:r>
            <a:r>
              <a:rPr lang="en-US" sz="2000" dirty="0"/>
              <a:t> Sun </a:t>
            </a:r>
            <a:r>
              <a:rPr lang="en-US" sz="2000" dirty="0" err="1"/>
              <a:t>memulai</a:t>
            </a:r>
            <a:r>
              <a:rPr lang="en-US" sz="2000" dirty="0"/>
              <a:t> </a:t>
            </a:r>
            <a:r>
              <a:rPr lang="en-US" sz="2000" dirty="0" err="1"/>
              <a:t>membangun</a:t>
            </a:r>
            <a:r>
              <a:rPr lang="en-US" sz="2000" dirty="0"/>
              <a:t> Solaris, </a:t>
            </a:r>
            <a:r>
              <a:rPr lang="en-US" sz="2000" dirty="0" err="1"/>
              <a:t>pangsa</a:t>
            </a:r>
            <a:r>
              <a:rPr lang="en-US" sz="2000" dirty="0"/>
              <a:t> </a:t>
            </a:r>
            <a:r>
              <a:rPr lang="en-US" sz="2000" dirty="0" err="1"/>
              <a:t>pasar</a:t>
            </a:r>
            <a:r>
              <a:rPr lang="en-US" sz="2000" dirty="0"/>
              <a:t> </a:t>
            </a:r>
            <a:r>
              <a:rPr lang="en-US" sz="2000" dirty="0" err="1"/>
              <a:t>ditujukan</a:t>
            </a:r>
            <a:r>
              <a:rPr lang="en-US" sz="2000" dirty="0"/>
              <a:t> </a:t>
            </a:r>
            <a:r>
              <a:rPr lang="en-US" sz="2000" dirty="0" err="1"/>
              <a:t>untuk</a:t>
            </a:r>
            <a:r>
              <a:rPr lang="en-US" sz="2000" dirty="0"/>
              <a:t> </a:t>
            </a:r>
            <a:r>
              <a:rPr lang="en-US" sz="2000" dirty="0" err="1"/>
              <a:t>perusahaan</a:t>
            </a:r>
            <a:r>
              <a:rPr lang="en-US" sz="2000" dirty="0"/>
              <a:t> </a:t>
            </a:r>
            <a:r>
              <a:rPr lang="en-US" sz="2000" dirty="0" err="1"/>
              <a:t>menengah</a:t>
            </a:r>
            <a:r>
              <a:rPr lang="en-US" sz="2000" dirty="0"/>
              <a:t> </a:t>
            </a:r>
            <a:r>
              <a:rPr lang="en-US" sz="2000" dirty="0" err="1"/>
              <a:t>ke</a:t>
            </a:r>
            <a:r>
              <a:rPr lang="en-US" sz="2000" dirty="0"/>
              <a:t> </a:t>
            </a:r>
            <a:r>
              <a:rPr lang="en-US" sz="2000" dirty="0" err="1"/>
              <a:t>atas</a:t>
            </a:r>
            <a:r>
              <a:rPr lang="en-US" sz="2000" dirty="0"/>
              <a:t> (Enterprise). Solaris </a:t>
            </a:r>
            <a:r>
              <a:rPr lang="en-US" sz="2000" dirty="0" err="1"/>
              <a:t>juga</a:t>
            </a:r>
            <a:r>
              <a:rPr lang="en-US" sz="2000" dirty="0"/>
              <a:t> </a:t>
            </a:r>
            <a:r>
              <a:rPr lang="en-US" sz="2000" dirty="0" err="1"/>
              <a:t>membangun</a:t>
            </a:r>
            <a:r>
              <a:rPr lang="en-US" sz="2000" dirty="0"/>
              <a:t> </a:t>
            </a:r>
            <a:r>
              <a:rPr lang="en-US" sz="2000" dirty="0" err="1"/>
              <a:t>sebuah</a:t>
            </a:r>
            <a:r>
              <a:rPr lang="en-US" sz="2000" dirty="0"/>
              <a:t> </a:t>
            </a:r>
            <a:r>
              <a:rPr lang="en-US" sz="2000" dirty="0" err="1"/>
              <a:t>operasi</a:t>
            </a:r>
            <a:r>
              <a:rPr lang="en-US" sz="2000" dirty="0"/>
              <a:t> system yang </a:t>
            </a:r>
            <a:r>
              <a:rPr lang="en-US" sz="2000" dirty="0" err="1"/>
              <a:t>berfokus</a:t>
            </a:r>
            <a:r>
              <a:rPr lang="en-US" sz="2000" dirty="0"/>
              <a:t> </a:t>
            </a:r>
            <a:r>
              <a:rPr lang="en-US" sz="2000" dirty="0" err="1"/>
              <a:t>pada</a:t>
            </a:r>
            <a:r>
              <a:rPr lang="en-US" sz="2000" dirty="0"/>
              <a:t> </a:t>
            </a:r>
            <a:r>
              <a:rPr lang="en-US" sz="2000" dirty="0" err="1"/>
              <a:t>bagaimana</a:t>
            </a:r>
            <a:r>
              <a:rPr lang="en-US" sz="2000" dirty="0"/>
              <a:t> Solaris </a:t>
            </a:r>
            <a:r>
              <a:rPr lang="en-US" sz="2000" dirty="0" err="1"/>
              <a:t>bisa</a:t>
            </a:r>
            <a:r>
              <a:rPr lang="en-US" sz="2000" dirty="0"/>
              <a:t> </a:t>
            </a:r>
            <a:r>
              <a:rPr lang="en-US" sz="2000" dirty="0" err="1"/>
              <a:t>berjalan</a:t>
            </a:r>
            <a:r>
              <a:rPr lang="en-US" sz="2000" dirty="0"/>
              <a:t> </a:t>
            </a:r>
            <a:r>
              <a:rPr lang="en-US" sz="2000" dirty="0" err="1"/>
              <a:t>dengan</a:t>
            </a:r>
            <a:r>
              <a:rPr lang="en-US" sz="2000" dirty="0"/>
              <a:t> </a:t>
            </a:r>
            <a:r>
              <a:rPr lang="en-US" sz="2000" dirty="0" err="1"/>
              <a:t>baik</a:t>
            </a:r>
            <a:r>
              <a:rPr lang="en-US" sz="2000" dirty="0"/>
              <a:t> </a:t>
            </a:r>
            <a:r>
              <a:rPr lang="en-US" sz="2000" dirty="0" err="1"/>
              <a:t>dan</a:t>
            </a:r>
            <a:r>
              <a:rPr lang="en-US" sz="2000" dirty="0"/>
              <a:t> </a:t>
            </a:r>
            <a:r>
              <a:rPr lang="en-US" sz="2000" dirty="0" err="1"/>
              <a:t>stabil</a:t>
            </a:r>
            <a:r>
              <a:rPr lang="en-US" sz="2000" dirty="0"/>
              <a:t> </a:t>
            </a:r>
            <a:r>
              <a:rPr lang="en-US" sz="2000" dirty="0" err="1"/>
              <a:t>dengan</a:t>
            </a:r>
            <a:r>
              <a:rPr lang="en-US" sz="2000" dirty="0"/>
              <a:t> </a:t>
            </a:r>
            <a:r>
              <a:rPr lang="en-US" sz="2000" dirty="0" err="1"/>
              <a:t>membandingkan</a:t>
            </a:r>
            <a:r>
              <a:rPr lang="en-US" sz="2000" dirty="0"/>
              <a:t> </a:t>
            </a:r>
            <a:r>
              <a:rPr lang="en-US" sz="2000" dirty="0" err="1"/>
              <a:t>operasi</a:t>
            </a:r>
            <a:r>
              <a:rPr lang="en-US" sz="2000" dirty="0"/>
              <a:t> system </a:t>
            </a:r>
            <a:r>
              <a:rPr lang="en-US" sz="2000" dirty="0" err="1"/>
              <a:t>dengan</a:t>
            </a:r>
            <a:r>
              <a:rPr lang="en-US" sz="2000" dirty="0"/>
              <a:t> </a:t>
            </a:r>
            <a:r>
              <a:rPr lang="en-US" sz="2000" dirty="0" err="1"/>
              <a:t>turunan</a:t>
            </a:r>
            <a:r>
              <a:rPr lang="en-US" sz="2000" dirty="0"/>
              <a:t> Unix </a:t>
            </a:r>
            <a:r>
              <a:rPr lang="en-US" sz="2000" dirty="0" err="1"/>
              <a:t>lainnya</a:t>
            </a:r>
            <a:endParaRPr lang="en-US" sz="2000" dirty="0"/>
          </a:p>
          <a:p>
            <a:pPr>
              <a:defRPr/>
            </a:pPr>
            <a:r>
              <a:rPr lang="en-US" sz="2000" dirty="0"/>
              <a:t>Solaris </a:t>
            </a:r>
            <a:r>
              <a:rPr lang="en-US" sz="2000" dirty="0" err="1"/>
              <a:t>memberikan</a:t>
            </a:r>
            <a:r>
              <a:rPr lang="en-US" sz="2000" dirty="0"/>
              <a:t> </a:t>
            </a:r>
            <a:r>
              <a:rPr lang="en-US" sz="2000" dirty="0" err="1"/>
              <a:t>dukungan</a:t>
            </a:r>
            <a:r>
              <a:rPr lang="en-US" sz="2000" dirty="0"/>
              <a:t> </a:t>
            </a:r>
            <a:r>
              <a:rPr lang="en-US" sz="2000" dirty="0" err="1"/>
              <a:t>pada</a:t>
            </a:r>
            <a:r>
              <a:rPr lang="en-US" sz="2000" dirty="0"/>
              <a:t> </a:t>
            </a:r>
            <a:r>
              <a:rPr lang="en-US" sz="2000" dirty="0" err="1"/>
              <a:t>kemampuan</a:t>
            </a:r>
            <a:r>
              <a:rPr lang="en-US" sz="2000" dirty="0"/>
              <a:t> Multiprocessor, </a:t>
            </a:r>
            <a:r>
              <a:rPr lang="en-US" sz="2000" dirty="0" err="1"/>
              <a:t>bagaimana</a:t>
            </a:r>
            <a:r>
              <a:rPr lang="en-US" sz="2000" dirty="0"/>
              <a:t> </a:t>
            </a:r>
            <a:r>
              <a:rPr lang="en-US" sz="2000" dirty="0" err="1"/>
              <a:t>mengatasi</a:t>
            </a:r>
            <a:r>
              <a:rPr lang="en-US" sz="2000" dirty="0"/>
              <a:t> deadlock, </a:t>
            </a:r>
            <a:r>
              <a:rPr lang="en-US" sz="2000" dirty="0" err="1"/>
              <a:t>bagaimana</a:t>
            </a:r>
            <a:r>
              <a:rPr lang="en-US" sz="2000" dirty="0"/>
              <a:t> </a:t>
            </a:r>
            <a:r>
              <a:rPr lang="en-US" sz="2000" dirty="0" err="1"/>
              <a:t>menjaga</a:t>
            </a:r>
            <a:r>
              <a:rPr lang="en-US" sz="2000" dirty="0"/>
              <a:t> </a:t>
            </a:r>
            <a:r>
              <a:rPr lang="en-US" sz="2000" dirty="0" err="1"/>
              <a:t>dan</a:t>
            </a:r>
            <a:r>
              <a:rPr lang="en-US" sz="2000" dirty="0"/>
              <a:t> </a:t>
            </a:r>
            <a:r>
              <a:rPr lang="en-US" sz="2000" dirty="0" err="1"/>
              <a:t>meningkatkan</a:t>
            </a:r>
            <a:r>
              <a:rPr lang="en-US" sz="2000" dirty="0"/>
              <a:t> CPU </a:t>
            </a:r>
            <a:r>
              <a:rPr lang="en-US" sz="2000" dirty="0" err="1"/>
              <a:t>dan</a:t>
            </a:r>
            <a:r>
              <a:rPr lang="en-US" sz="2000" dirty="0"/>
              <a:t> </a:t>
            </a:r>
            <a:r>
              <a:rPr lang="en-US" sz="2000" dirty="0" err="1"/>
              <a:t>bagaimana</a:t>
            </a:r>
            <a:r>
              <a:rPr lang="en-US" sz="2000" dirty="0"/>
              <a:t> </a:t>
            </a:r>
            <a:r>
              <a:rPr lang="en-US" sz="2000" dirty="0" err="1"/>
              <a:t>teknik</a:t>
            </a:r>
            <a:r>
              <a:rPr lang="en-US" sz="2000" dirty="0"/>
              <a:t> </a:t>
            </a:r>
            <a:r>
              <a:rPr lang="en-US" sz="2000" dirty="0" err="1"/>
              <a:t>memanajemen</a:t>
            </a:r>
            <a:r>
              <a:rPr lang="en-US" sz="2000" dirty="0"/>
              <a:t> Memory yang </a:t>
            </a:r>
            <a:r>
              <a:rPr lang="en-US" sz="2000" dirty="0" err="1"/>
              <a:t>baik</a:t>
            </a:r>
            <a:r>
              <a:rPr lang="en-US" sz="2000" dirty="0"/>
              <a:t/>
            </a:r>
            <a:br>
              <a:rPr lang="en-US" sz="2000" dirty="0"/>
            </a:br>
            <a:endParaRPr lang="en-US" sz="2000" dirty="0"/>
          </a:p>
        </p:txBody>
      </p:sp>
      <p:sp>
        <p:nvSpPr>
          <p:cNvPr id="3" name="Title 2">
            <a:extLst>
              <a:ext uri="{FF2B5EF4-FFF2-40B4-BE49-F238E27FC236}">
                <a16:creationId xmlns:a16="http://schemas.microsoft.com/office/drawing/2014/main" xmlns="" id="{5709057B-9941-4D7B-9424-602EE7D693C2}"/>
              </a:ext>
            </a:extLst>
          </p:cNvPr>
          <p:cNvSpPr>
            <a:spLocks noGrp="1"/>
          </p:cNvSpPr>
          <p:nvPr>
            <p:ph type="title"/>
          </p:nvPr>
        </p:nvSpPr>
        <p:spPr>
          <a:xfrm>
            <a:off x="1981200" y="274638"/>
            <a:ext cx="2746648" cy="562074"/>
          </a:xfrm>
        </p:spPr>
        <p:txBody>
          <a:bodyPr>
            <a:normAutofit fontScale="90000"/>
          </a:bodyPr>
          <a:lstStyle/>
          <a:p>
            <a:pPr>
              <a:defRPr/>
            </a:pPr>
            <a:r>
              <a:rPr lang="en-US" dirty="0"/>
              <a:t>Sun Solaris</a:t>
            </a:r>
          </a:p>
        </p:txBody>
      </p:sp>
      <p:pic>
        <p:nvPicPr>
          <p:cNvPr id="37892" name="Picture 2">
            <a:extLst>
              <a:ext uri="{FF2B5EF4-FFF2-40B4-BE49-F238E27FC236}">
                <a16:creationId xmlns:a16="http://schemas.microsoft.com/office/drawing/2014/main" xmlns="" id="{F5C34DD3-A1A8-4541-B443-70BCE039EA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03838" y="19051"/>
            <a:ext cx="1700212" cy="148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Rectangle 3">
            <a:extLst>
              <a:ext uri="{FF2B5EF4-FFF2-40B4-BE49-F238E27FC236}">
                <a16:creationId xmlns:a16="http://schemas.microsoft.com/office/drawing/2014/main" xmlns="" id="{131A00AA-E7A5-4102-803F-0792772D1A43}"/>
              </a:ext>
            </a:extLst>
          </p:cNvPr>
          <p:cNvSpPr>
            <a:spLocks noChangeArrowheads="1"/>
          </p:cNvSpPr>
          <p:nvPr/>
        </p:nvSpPr>
        <p:spPr bwMode="auto">
          <a:xfrm>
            <a:off x="7278689" y="392113"/>
            <a:ext cx="233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b="1"/>
              <a:t>Andy Bechtolsheim</a:t>
            </a:r>
            <a:endParaRPr lang="en-US"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xmlns="" id="{41AF176F-FEFF-45E6-A100-CD90837CA36C}"/>
              </a:ext>
            </a:extLst>
          </p:cNvPr>
          <p:cNvSpPr>
            <a:spLocks noGrp="1" noRot="1" noChangeArrowheads="1"/>
          </p:cNvSpPr>
          <p:nvPr>
            <p:ph type="title"/>
          </p:nvPr>
        </p:nvSpPr>
        <p:spPr>
          <a:xfrm>
            <a:off x="1905000" y="152401"/>
            <a:ext cx="8229600" cy="715963"/>
          </a:xfrm>
        </p:spPr>
        <p:txBody>
          <a:bodyPr/>
          <a:lstStyle/>
          <a:p>
            <a:pPr>
              <a:defRPr/>
            </a:pPr>
            <a:r>
              <a:rPr lang="en-US" dirty="0">
                <a:solidFill>
                  <a:schemeClr val="accent5">
                    <a:lumMod val="75000"/>
                  </a:schemeClr>
                </a:solidFill>
                <a:effectLst>
                  <a:outerShdw blurRad="38100" dist="38100" dir="2700000" algn="tl">
                    <a:srgbClr val="000000">
                      <a:alpha val="43137"/>
                    </a:srgbClr>
                  </a:outerShdw>
                </a:effectLst>
              </a:rPr>
              <a:t>KATAGORI SISTEM OPERASI</a:t>
            </a:r>
          </a:p>
        </p:txBody>
      </p:sp>
      <p:sp>
        <p:nvSpPr>
          <p:cNvPr id="10243" name="Rectangle 3">
            <a:extLst>
              <a:ext uri="{FF2B5EF4-FFF2-40B4-BE49-F238E27FC236}">
                <a16:creationId xmlns:a16="http://schemas.microsoft.com/office/drawing/2014/main" xmlns="" id="{48BD9C78-BBA2-4C88-A8BD-3FFA92C9E17A}"/>
              </a:ext>
            </a:extLst>
          </p:cNvPr>
          <p:cNvSpPr>
            <a:spLocks noGrp="1" noChangeArrowheads="1"/>
          </p:cNvSpPr>
          <p:nvPr>
            <p:ph type="body" idx="1"/>
          </p:nvPr>
        </p:nvSpPr>
        <p:spPr>
          <a:xfrm>
            <a:off x="1772530" y="1617785"/>
            <a:ext cx="8666870" cy="4629028"/>
          </a:xfrm>
        </p:spPr>
        <p:txBody>
          <a:bodyPr>
            <a:normAutofit fontScale="92500" lnSpcReduction="10000"/>
          </a:bodyPr>
          <a:lstStyle/>
          <a:p>
            <a:pPr algn="just">
              <a:buFont typeface="Wingdings" pitchFamily="2" charset="2"/>
              <a:buNone/>
              <a:defRPr/>
            </a:pPr>
            <a:r>
              <a:rPr lang="sv-SE" dirty="0">
                <a:latin typeface="Arial" pitchFamily="34" charset="0"/>
              </a:rPr>
              <a:t>   Sistem operasi dapat dibedakan berdasarkan jumlahpengguna dan program yang dapat dijalankan, juga berdasarkan jenis software, atau jenis hardware yang digunakan. Berdasarkan jumlah pengguna dan program yang dijalankan,sistem operasi dpt dikategorikan dengan :</a:t>
            </a:r>
          </a:p>
          <a:p>
            <a:pPr>
              <a:buFont typeface="Wingdings" pitchFamily="2" charset="2"/>
              <a:buNone/>
              <a:defRPr/>
            </a:pPr>
            <a:endParaRPr lang="sv-SE" dirty="0">
              <a:latin typeface="Arial" pitchFamily="34" charset="0"/>
            </a:endParaRPr>
          </a:p>
          <a:p>
            <a:pPr>
              <a:defRPr/>
            </a:pPr>
            <a:r>
              <a:rPr lang="en-US" b="1" dirty="0"/>
              <a:t>SINGLE USER – SINGLE TASKING</a:t>
            </a:r>
          </a:p>
          <a:p>
            <a:pPr>
              <a:defRPr/>
            </a:pPr>
            <a:r>
              <a:rPr lang="en-US" b="1" dirty="0"/>
              <a:t>MULTI USER – SINGLE TASKING</a:t>
            </a:r>
          </a:p>
          <a:p>
            <a:pPr>
              <a:defRPr/>
            </a:pPr>
            <a:r>
              <a:rPr lang="en-US" b="1" dirty="0"/>
              <a:t>SINGLE USER – MULTI TASKING</a:t>
            </a:r>
          </a:p>
          <a:p>
            <a:pPr>
              <a:defRPr/>
            </a:pPr>
            <a:r>
              <a:rPr lang="en-US" b="1" dirty="0"/>
              <a:t>MULTI USER – MULTI TASKING</a:t>
            </a:r>
          </a:p>
          <a:p>
            <a:pPr>
              <a:buFont typeface="Wingdings" pitchFamily="2" charset="2"/>
              <a:buNone/>
              <a:defRPr/>
            </a:pPr>
            <a:endParaRPr lang="en-US" b="1" dirty="0">
              <a:solidFill>
                <a:srgbClr val="CC0000"/>
              </a:solidFil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42">
                                            <p:txEl>
                                              <p:charRg st="4294967295" end="4294967295"/>
                                            </p:txEl>
                                          </p:spTgt>
                                        </p:tgtEl>
                                        <p:attrNameLst>
                                          <p:attrName>style.visibility</p:attrName>
                                        </p:attrNameLst>
                                      </p:cBhvr>
                                      <p:to>
                                        <p:strVal val="visible"/>
                                      </p:to>
                                    </p:set>
                                    <p:animEffect transition="in" filter="fade">
                                      <p:cBhvr>
                                        <p:cTn id="7" dur="2000"/>
                                        <p:tgtEl>
                                          <p:spTgt spid="10242">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fade">
                                      <p:cBhvr>
                                        <p:cTn id="12" dur="2000"/>
                                        <p:tgtEl>
                                          <p:spTgt spid="1024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2000"/>
                                        <p:tgtEl>
                                          <p:spTgt spid="102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fade">
                                      <p:cBhvr>
                                        <p:cTn id="27" dur="2000"/>
                                        <p:tgtEl>
                                          <p:spTgt spid="102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fade">
                                      <p:cBhvr>
                                        <p:cTn id="32" dur="20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1024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3B6E5AC-C1CA-4960-A4A4-1E63E06DEE3D}"/>
              </a:ext>
            </a:extLst>
          </p:cNvPr>
          <p:cNvSpPr>
            <a:spLocks noGrp="1"/>
          </p:cNvSpPr>
          <p:nvPr>
            <p:ph idx="1"/>
          </p:nvPr>
        </p:nvSpPr>
        <p:spPr>
          <a:xfrm>
            <a:off x="2546252" y="1828799"/>
            <a:ext cx="7602636" cy="4768851"/>
          </a:xfrm>
        </p:spPr>
        <p:txBody>
          <a:bodyPr>
            <a:normAutofit fontScale="92500" lnSpcReduction="20000"/>
          </a:bodyPr>
          <a:lstStyle/>
          <a:p>
            <a:pPr>
              <a:defRPr/>
            </a:pPr>
            <a:r>
              <a:rPr lang="en-US" dirty="0"/>
              <a:t>SINGLE USER – SINGLE TASKING</a:t>
            </a:r>
          </a:p>
          <a:p>
            <a:pPr marL="403225" indent="0">
              <a:buNone/>
              <a:defRPr/>
            </a:pPr>
            <a:r>
              <a:rPr lang="en-US" dirty="0" err="1"/>
              <a:t>Suatu</a:t>
            </a:r>
            <a:r>
              <a:rPr lang="en-US" dirty="0"/>
              <a:t> </a:t>
            </a:r>
            <a:r>
              <a:rPr lang="en-US" dirty="0" err="1"/>
              <a:t>komputer</a:t>
            </a:r>
            <a:r>
              <a:rPr lang="en-US" dirty="0"/>
              <a:t> </a:t>
            </a:r>
            <a:r>
              <a:rPr lang="en-US" dirty="0" err="1"/>
              <a:t>hanya</a:t>
            </a:r>
            <a:r>
              <a:rPr lang="en-US" dirty="0"/>
              <a:t> </a:t>
            </a:r>
            <a:r>
              <a:rPr lang="en-US" dirty="0" err="1"/>
              <a:t>bisa</a:t>
            </a:r>
            <a:r>
              <a:rPr lang="en-US" dirty="0"/>
              <a:t> </a:t>
            </a:r>
            <a:r>
              <a:rPr lang="en-US" dirty="0" err="1"/>
              <a:t>digunakan</a:t>
            </a:r>
            <a:r>
              <a:rPr lang="en-US" dirty="0"/>
              <a:t> </a:t>
            </a:r>
            <a:r>
              <a:rPr lang="en-US" dirty="0" err="1"/>
              <a:t>oleh</a:t>
            </a:r>
            <a:r>
              <a:rPr lang="en-US" dirty="0"/>
              <a:t> </a:t>
            </a:r>
            <a:r>
              <a:rPr lang="en-US" dirty="0" err="1"/>
              <a:t>satu</a:t>
            </a:r>
            <a:r>
              <a:rPr lang="en-US" dirty="0"/>
              <a:t> user </a:t>
            </a:r>
            <a:r>
              <a:rPr lang="en-US" dirty="0" err="1"/>
              <a:t>dan</a:t>
            </a:r>
            <a:r>
              <a:rPr lang="en-US" dirty="0"/>
              <a:t> </a:t>
            </a:r>
            <a:r>
              <a:rPr lang="en-US" dirty="0" err="1"/>
              <a:t>hanya</a:t>
            </a:r>
            <a:r>
              <a:rPr lang="en-US" dirty="0"/>
              <a:t> </a:t>
            </a:r>
            <a:r>
              <a:rPr lang="en-US" dirty="0" err="1"/>
              <a:t>bisa</a:t>
            </a:r>
            <a:r>
              <a:rPr lang="en-US" dirty="0"/>
              <a:t> </a:t>
            </a:r>
            <a:r>
              <a:rPr lang="en-US" dirty="0" err="1"/>
              <a:t>menjalankan</a:t>
            </a:r>
            <a:r>
              <a:rPr lang="en-US" dirty="0"/>
              <a:t> </a:t>
            </a:r>
            <a:r>
              <a:rPr lang="en-US" dirty="0" err="1"/>
              <a:t>satu</a:t>
            </a:r>
            <a:r>
              <a:rPr lang="en-US" dirty="0"/>
              <a:t> program di </a:t>
            </a:r>
            <a:r>
              <a:rPr lang="en-US" dirty="0" err="1"/>
              <a:t>satu</a:t>
            </a:r>
            <a:r>
              <a:rPr lang="en-US" dirty="0"/>
              <a:t> </a:t>
            </a:r>
            <a:r>
              <a:rPr lang="en-US" dirty="0" err="1"/>
              <a:t>waktu</a:t>
            </a:r>
            <a:r>
              <a:rPr lang="en-US" dirty="0"/>
              <a:t>, </a:t>
            </a:r>
            <a:r>
              <a:rPr lang="en-US" dirty="0" err="1"/>
              <a:t>contoh</a:t>
            </a:r>
            <a:r>
              <a:rPr lang="en-US" dirty="0"/>
              <a:t> DOS (disk Operating System)</a:t>
            </a:r>
          </a:p>
          <a:p>
            <a:pPr>
              <a:defRPr/>
            </a:pPr>
            <a:r>
              <a:rPr lang="en-US" dirty="0"/>
              <a:t>M-U-S-T </a:t>
            </a:r>
          </a:p>
          <a:p>
            <a:pPr marL="403225" indent="0">
              <a:buNone/>
              <a:defRPr/>
            </a:pPr>
            <a:r>
              <a:rPr lang="en-US" dirty="0" err="1"/>
              <a:t>Contohnya</a:t>
            </a:r>
            <a:r>
              <a:rPr lang="en-US" dirty="0"/>
              <a:t> Novell Netware yang </a:t>
            </a:r>
            <a:r>
              <a:rPr lang="en-US" dirty="0" err="1"/>
              <a:t>menjalankan</a:t>
            </a:r>
            <a:r>
              <a:rPr lang="en-US" dirty="0"/>
              <a:t> </a:t>
            </a:r>
            <a:r>
              <a:rPr lang="en-US" dirty="0" err="1"/>
              <a:t>sisop</a:t>
            </a:r>
            <a:r>
              <a:rPr lang="en-US" dirty="0"/>
              <a:t> network </a:t>
            </a:r>
            <a:r>
              <a:rPr lang="en-US" dirty="0" err="1"/>
              <a:t>berbasis</a:t>
            </a:r>
            <a:r>
              <a:rPr lang="en-US" dirty="0"/>
              <a:t> DR-DOS</a:t>
            </a:r>
          </a:p>
          <a:p>
            <a:pPr>
              <a:defRPr/>
            </a:pPr>
            <a:r>
              <a:rPr lang="en-US" dirty="0"/>
              <a:t>S-U-M-T</a:t>
            </a:r>
          </a:p>
          <a:p>
            <a:pPr marL="403225" indent="0">
              <a:buNone/>
              <a:defRPr/>
            </a:pPr>
            <a:r>
              <a:rPr lang="en-US" dirty="0" err="1"/>
              <a:t>Contohnya</a:t>
            </a:r>
            <a:r>
              <a:rPr lang="en-US" dirty="0"/>
              <a:t> Windows, </a:t>
            </a:r>
            <a:r>
              <a:rPr lang="en-US" dirty="0" err="1"/>
              <a:t>MacOS</a:t>
            </a:r>
            <a:r>
              <a:rPr lang="en-US" dirty="0"/>
              <a:t>, </a:t>
            </a:r>
            <a:r>
              <a:rPr lang="en-US" dirty="0" err="1"/>
              <a:t>dsb</a:t>
            </a:r>
            <a:r>
              <a:rPr lang="en-US" dirty="0"/>
              <a:t>.</a:t>
            </a:r>
          </a:p>
          <a:p>
            <a:pPr>
              <a:defRPr/>
            </a:pPr>
            <a:r>
              <a:rPr lang="en-US" dirty="0"/>
              <a:t>M-U-M-T</a:t>
            </a:r>
          </a:p>
          <a:p>
            <a:pPr marL="403225" indent="0">
              <a:buNone/>
              <a:defRPr/>
            </a:pPr>
            <a:r>
              <a:rPr lang="en-US" dirty="0" err="1"/>
              <a:t>Contohnya</a:t>
            </a:r>
            <a:r>
              <a:rPr lang="en-US" dirty="0"/>
              <a:t> Unix, Linux, Windows </a:t>
            </a:r>
            <a:r>
              <a:rPr lang="en-US" dirty="0" err="1"/>
              <a:t>dengan</a:t>
            </a:r>
            <a:r>
              <a:rPr lang="en-US" dirty="0"/>
              <a:t> </a:t>
            </a:r>
            <a:r>
              <a:rPr lang="en-US" dirty="0" err="1"/>
              <a:t>aplikasi</a:t>
            </a:r>
            <a:r>
              <a:rPr lang="en-US" dirty="0"/>
              <a:t> </a:t>
            </a:r>
            <a:r>
              <a:rPr lang="en-US" dirty="0" err="1"/>
              <a:t>metaframe</a:t>
            </a:r>
            <a:endParaRPr lang="en-US" dirty="0"/>
          </a:p>
          <a:p>
            <a:pPr>
              <a:defRPr/>
            </a:pPr>
            <a:endParaRPr lang="en-US" dirty="0"/>
          </a:p>
          <a:p>
            <a:pPr marL="109537" indent="0">
              <a:buNone/>
              <a:defRPr/>
            </a:pPr>
            <a:endParaRPr lang="en-US" dirty="0"/>
          </a:p>
        </p:txBody>
      </p:sp>
      <p:sp>
        <p:nvSpPr>
          <p:cNvPr id="3" name="Rectangle 2">
            <a:extLst>
              <a:ext uri="{FF2B5EF4-FFF2-40B4-BE49-F238E27FC236}">
                <a16:creationId xmlns:a16="http://schemas.microsoft.com/office/drawing/2014/main" xmlns="" id="{BFCCC8E3-3022-43E1-AF95-A011062BD15B}"/>
              </a:ext>
            </a:extLst>
          </p:cNvPr>
          <p:cNvSpPr/>
          <p:nvPr/>
        </p:nvSpPr>
        <p:spPr>
          <a:xfrm>
            <a:off x="2196211" y="360458"/>
            <a:ext cx="4485943" cy="707886"/>
          </a:xfrm>
          <a:prstGeom prst="rect">
            <a:avLst/>
          </a:prstGeom>
        </p:spPr>
        <p:txBody>
          <a:bodyPr wrap="square">
            <a:spAutoFit/>
          </a:bodyPr>
          <a:lstStyle/>
          <a:p>
            <a:r>
              <a:rPr lang="en-US" sz="4000" u="sng" dirty="0">
                <a:latin typeface="Impact" pitchFamily="32" charset="0"/>
              </a:rPr>
              <a:t>Operating System</a:t>
            </a:r>
            <a:endParaRPr lang="en-US" sz="4000"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xmlns="" id="{7AFF28E8-2693-40BB-903A-30341703EF5E}"/>
              </a:ext>
            </a:extLst>
          </p:cNvPr>
          <p:cNvSpPr>
            <a:spLocks noGrp="1" noChangeArrowheads="1"/>
          </p:cNvSpPr>
          <p:nvPr>
            <p:ph type="body" idx="1"/>
          </p:nvPr>
        </p:nvSpPr>
        <p:spPr>
          <a:xfrm>
            <a:off x="2079674" y="1729155"/>
            <a:ext cx="8229600" cy="5592763"/>
          </a:xfrm>
        </p:spPr>
        <p:txBody>
          <a:bodyPr/>
          <a:lstStyle/>
          <a:p>
            <a:pPr marL="0" indent="0">
              <a:buNone/>
              <a:defRPr/>
            </a:pPr>
            <a:r>
              <a:rPr lang="sv-SE" sz="2400" dirty="0"/>
              <a:t>Berdasarkan jumlah pengguna dan program yang dijalankan, sistem operasi dapat dikategorikan dengan:</a:t>
            </a:r>
          </a:p>
          <a:p>
            <a:pPr marL="609600" indent="-609600">
              <a:buNone/>
              <a:defRPr/>
            </a:pPr>
            <a:endParaRPr lang="sv-SE" sz="3600" dirty="0"/>
          </a:p>
          <a:p>
            <a:pPr marL="609600" indent="-609600">
              <a:defRPr/>
            </a:pPr>
            <a:r>
              <a:rPr lang="sv-SE" b="1" dirty="0"/>
              <a:t>Komputer PC (desktop / laptop)</a:t>
            </a:r>
          </a:p>
          <a:p>
            <a:pPr marL="609600" indent="-609600">
              <a:defRPr/>
            </a:pPr>
            <a:r>
              <a:rPr lang="sv-SE" b="1" dirty="0"/>
              <a:t>Komputer Server</a:t>
            </a:r>
            <a:endParaRPr lang="en-US" b="1" dirty="0"/>
          </a:p>
        </p:txBody>
      </p:sp>
      <p:sp>
        <p:nvSpPr>
          <p:cNvPr id="3" name="Rectangle 2">
            <a:extLst>
              <a:ext uri="{FF2B5EF4-FFF2-40B4-BE49-F238E27FC236}">
                <a16:creationId xmlns:a16="http://schemas.microsoft.com/office/drawing/2014/main" xmlns="" id="{0A8AE733-343A-412F-8031-2C34111654C6}"/>
              </a:ext>
            </a:extLst>
          </p:cNvPr>
          <p:cNvSpPr/>
          <p:nvPr/>
        </p:nvSpPr>
        <p:spPr>
          <a:xfrm>
            <a:off x="2196211" y="360458"/>
            <a:ext cx="4485943" cy="707886"/>
          </a:xfrm>
          <a:prstGeom prst="rect">
            <a:avLst/>
          </a:prstGeom>
        </p:spPr>
        <p:txBody>
          <a:bodyPr wrap="square">
            <a:spAutoFit/>
          </a:bodyPr>
          <a:lstStyle/>
          <a:p>
            <a:r>
              <a:rPr lang="en-US" sz="4000" u="sng" dirty="0">
                <a:latin typeface="Impact" pitchFamily="32" charset="0"/>
              </a:rPr>
              <a:t>Operating System</a:t>
            </a:r>
            <a:endParaRPr lang="en-US" sz="4000" dirty="0"/>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20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xmlns="" id="{656FF5DF-78A8-4B3C-8DAA-AE5274E48B11}"/>
              </a:ext>
            </a:extLst>
          </p:cNvPr>
          <p:cNvSpPr>
            <a:spLocks noGrp="1" noChangeArrowheads="1"/>
          </p:cNvSpPr>
          <p:nvPr>
            <p:ph type="body" idx="1"/>
          </p:nvPr>
        </p:nvSpPr>
        <p:spPr>
          <a:xfrm>
            <a:off x="2194560" y="1688123"/>
            <a:ext cx="7582486" cy="4417256"/>
          </a:xfrm>
        </p:spPr>
        <p:txBody>
          <a:bodyPr>
            <a:normAutofit fontScale="85000" lnSpcReduction="20000"/>
          </a:bodyPr>
          <a:lstStyle/>
          <a:p>
            <a:pPr marL="609600" indent="-609600">
              <a:lnSpc>
                <a:spcPct val="80000"/>
              </a:lnSpc>
              <a:buNone/>
            </a:pPr>
            <a:r>
              <a:rPr lang="sv-SE" altLang="en-US" dirty="0"/>
              <a:t>Berdasarkan jenis software, sistem operasi </a:t>
            </a:r>
          </a:p>
          <a:p>
            <a:pPr marL="609600" indent="-609600">
              <a:lnSpc>
                <a:spcPct val="80000"/>
              </a:lnSpc>
              <a:buNone/>
            </a:pPr>
            <a:r>
              <a:rPr lang="sv-SE" altLang="en-US" dirty="0"/>
              <a:t>dibedakan berdasarkan:</a:t>
            </a:r>
          </a:p>
          <a:p>
            <a:pPr marL="609600" indent="-609600">
              <a:lnSpc>
                <a:spcPct val="80000"/>
              </a:lnSpc>
            </a:pPr>
            <a:r>
              <a:rPr lang="id-ID" altLang="en-US" dirty="0"/>
              <a:t>Perangkat Lunak Bebas (Free Software)</a:t>
            </a:r>
          </a:p>
          <a:p>
            <a:pPr marL="609600" indent="-609600">
              <a:lnSpc>
                <a:spcPct val="80000"/>
              </a:lnSpc>
            </a:pPr>
            <a:r>
              <a:rPr lang="id-ID" altLang="en-US" dirty="0"/>
              <a:t>Perangkat Lunak Open Source</a:t>
            </a:r>
          </a:p>
          <a:p>
            <a:pPr marL="609600" indent="-609600">
              <a:lnSpc>
                <a:spcPct val="80000"/>
              </a:lnSpc>
            </a:pPr>
            <a:r>
              <a:rPr lang="id-ID" altLang="en-US" dirty="0"/>
              <a:t>Perangkat Lunak Public Domain</a:t>
            </a:r>
          </a:p>
          <a:p>
            <a:pPr marL="609600" indent="-609600">
              <a:lnSpc>
                <a:spcPct val="80000"/>
              </a:lnSpc>
            </a:pPr>
            <a:r>
              <a:rPr lang="id-ID" altLang="en-US" dirty="0"/>
              <a:t>Perangkat Lunak Copylefted</a:t>
            </a:r>
          </a:p>
          <a:p>
            <a:pPr marL="609600" indent="-609600">
              <a:lnSpc>
                <a:spcPct val="80000"/>
              </a:lnSpc>
            </a:pPr>
            <a:r>
              <a:rPr lang="id-ID" altLang="en-US" dirty="0"/>
              <a:t>Perangkat Lunak Bebas Non-Copylefted</a:t>
            </a:r>
          </a:p>
          <a:p>
            <a:pPr marL="609600" indent="-609600">
              <a:lnSpc>
                <a:spcPct val="80000"/>
              </a:lnSpc>
            </a:pPr>
            <a:r>
              <a:rPr lang="id-ID" altLang="en-US" dirty="0"/>
              <a:t>Perangkat Lunak GPL-covered</a:t>
            </a:r>
          </a:p>
          <a:p>
            <a:pPr marL="609600" indent="-609600">
              <a:lnSpc>
                <a:spcPct val="80000"/>
              </a:lnSpc>
            </a:pPr>
            <a:r>
              <a:rPr lang="id-ID" altLang="en-US" dirty="0"/>
              <a:t>Perangkat Lunak GNU</a:t>
            </a:r>
            <a:r>
              <a:rPr lang="en-US" altLang="en-US" dirty="0"/>
              <a:t> (LINUX)</a:t>
            </a:r>
            <a:endParaRPr lang="id-ID" altLang="en-US" dirty="0"/>
          </a:p>
          <a:p>
            <a:pPr marL="609600" indent="-609600">
              <a:lnSpc>
                <a:spcPct val="80000"/>
              </a:lnSpc>
            </a:pPr>
            <a:r>
              <a:rPr lang="id-ID" altLang="en-US" dirty="0"/>
              <a:t>Perangkat Lunak Semi Bebas</a:t>
            </a:r>
          </a:p>
          <a:p>
            <a:pPr marL="609600" indent="-609600">
              <a:lnSpc>
                <a:spcPct val="80000"/>
              </a:lnSpc>
            </a:pPr>
            <a:r>
              <a:rPr lang="id-ID" altLang="en-US" dirty="0"/>
              <a:t>Perangkat Lunak Berpemilik</a:t>
            </a:r>
          </a:p>
          <a:p>
            <a:pPr marL="609600" indent="-609600">
              <a:lnSpc>
                <a:spcPct val="80000"/>
              </a:lnSpc>
            </a:pPr>
            <a:r>
              <a:rPr lang="id-ID" altLang="en-US" dirty="0"/>
              <a:t>Freeware</a:t>
            </a:r>
          </a:p>
          <a:p>
            <a:pPr marL="609600" indent="-609600">
              <a:lnSpc>
                <a:spcPct val="80000"/>
              </a:lnSpc>
            </a:pPr>
            <a:r>
              <a:rPr lang="id-ID" altLang="en-US" dirty="0"/>
              <a:t>Sh</a:t>
            </a:r>
            <a:r>
              <a:rPr lang="en-US" altLang="en-US" dirty="0"/>
              <a:t>a</a:t>
            </a:r>
            <a:r>
              <a:rPr lang="id-ID" altLang="en-US" dirty="0"/>
              <a:t>reware</a:t>
            </a:r>
          </a:p>
          <a:p>
            <a:pPr marL="609600" indent="-609600">
              <a:lnSpc>
                <a:spcPct val="80000"/>
              </a:lnSpc>
            </a:pPr>
            <a:r>
              <a:rPr lang="id-ID" altLang="en-US" dirty="0"/>
              <a:t>Perangkat Lunak Komersial</a:t>
            </a:r>
            <a:endParaRPr lang="en-US" altLang="en-US" dirty="0"/>
          </a:p>
        </p:txBody>
      </p:sp>
      <p:sp>
        <p:nvSpPr>
          <p:cNvPr id="3" name="Rectangle 2">
            <a:extLst>
              <a:ext uri="{FF2B5EF4-FFF2-40B4-BE49-F238E27FC236}">
                <a16:creationId xmlns:a16="http://schemas.microsoft.com/office/drawing/2014/main" xmlns="" id="{37F5712F-F592-4FBE-B20C-C173D4F47F2C}"/>
              </a:ext>
            </a:extLst>
          </p:cNvPr>
          <p:cNvSpPr/>
          <p:nvPr/>
        </p:nvSpPr>
        <p:spPr>
          <a:xfrm>
            <a:off x="2196211" y="360458"/>
            <a:ext cx="4485943" cy="707886"/>
          </a:xfrm>
          <a:prstGeom prst="rect">
            <a:avLst/>
          </a:prstGeom>
        </p:spPr>
        <p:txBody>
          <a:bodyPr wrap="square">
            <a:spAutoFit/>
          </a:bodyPr>
          <a:lstStyle/>
          <a:p>
            <a:r>
              <a:rPr lang="en-US" sz="4000" u="sng" dirty="0">
                <a:latin typeface="Impact" pitchFamily="32" charset="0"/>
              </a:rPr>
              <a:t>Operating System</a:t>
            </a:r>
            <a:endParaRPr lang="en-US" sz="4000" dirty="0"/>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fade">
                                      <p:cBhvr>
                                        <p:cTn id="7" dur="2000"/>
                                        <p:tgtEl>
                                          <p:spTgt spid="36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D0C0DED0-3A2E-4476-9BE3-D0A55B726E4C}"/>
              </a:ext>
            </a:extLst>
          </p:cNvPr>
          <p:cNvSpPr>
            <a:spLocks noGrp="1" noRot="1" noChangeArrowheads="1"/>
          </p:cNvSpPr>
          <p:nvPr>
            <p:ph type="title"/>
          </p:nvPr>
        </p:nvSpPr>
        <p:spPr>
          <a:xfrm>
            <a:off x="1981200" y="274638"/>
            <a:ext cx="8229600" cy="868362"/>
          </a:xfrm>
          <a:solidFill>
            <a:srgbClr val="00FFFF"/>
          </a:solidFill>
        </p:spPr>
        <p:txBody>
          <a:bodyPr/>
          <a:lstStyle/>
          <a:p>
            <a:pPr>
              <a:defRPr/>
            </a:pPr>
            <a:r>
              <a:rPr lang="en-US" sz="3600">
                <a:solidFill>
                  <a:srgbClr val="CC0000"/>
                </a:solidFill>
              </a:rPr>
              <a:t>FUNGSI DASAR SISTEM OPERASI</a:t>
            </a:r>
          </a:p>
        </p:txBody>
      </p:sp>
      <p:sp>
        <p:nvSpPr>
          <p:cNvPr id="40963" name="Rectangle 3">
            <a:extLst>
              <a:ext uri="{FF2B5EF4-FFF2-40B4-BE49-F238E27FC236}">
                <a16:creationId xmlns:a16="http://schemas.microsoft.com/office/drawing/2014/main" xmlns="" id="{D89D3CC4-1234-47A1-8575-9890EA1A14A2}"/>
              </a:ext>
            </a:extLst>
          </p:cNvPr>
          <p:cNvSpPr>
            <a:spLocks noGrp="1" noChangeArrowheads="1"/>
          </p:cNvSpPr>
          <p:nvPr>
            <p:ph type="body" idx="1"/>
          </p:nvPr>
        </p:nvSpPr>
        <p:spPr>
          <a:xfrm>
            <a:off x="1981200" y="1447801"/>
            <a:ext cx="8229600" cy="4678363"/>
          </a:xfrm>
        </p:spPr>
        <p:txBody>
          <a:bodyPr/>
          <a:lstStyle/>
          <a:p>
            <a:pPr>
              <a:lnSpc>
                <a:spcPct val="80000"/>
              </a:lnSpc>
              <a:spcAft>
                <a:spcPts val="1200"/>
              </a:spcAft>
            </a:pPr>
            <a:r>
              <a:rPr lang="sv-SE" altLang="en-US" sz="2400"/>
              <a:t>Menjembatani hubungan antara hardware dan program aplikasi yang dijalankan user. </a:t>
            </a:r>
          </a:p>
          <a:p>
            <a:pPr>
              <a:lnSpc>
                <a:spcPct val="80000"/>
              </a:lnSpc>
              <a:spcAft>
                <a:spcPts val="1200"/>
              </a:spcAft>
            </a:pPr>
            <a:r>
              <a:rPr lang="sv-SE" altLang="en-US" sz="2400"/>
              <a:t>Mengatur dan mengawasi penggunaan perangkat keras oleh user dan berbagai program aplikasi (</a:t>
            </a:r>
            <a:r>
              <a:rPr lang="sv-SE" altLang="en-US" sz="2400" i="1"/>
              <a:t>Resource allocator)</a:t>
            </a:r>
            <a:r>
              <a:rPr lang="sv-SE" altLang="en-US" sz="2400"/>
              <a:t>.</a:t>
            </a:r>
          </a:p>
          <a:p>
            <a:pPr>
              <a:lnSpc>
                <a:spcPct val="80000"/>
              </a:lnSpc>
              <a:spcAft>
                <a:spcPts val="1200"/>
              </a:spcAft>
            </a:pPr>
            <a:r>
              <a:rPr lang="sv-SE" altLang="en-US" sz="2400"/>
              <a:t>Sebagai program pengendali yang bertujuan untuk menghindari kekeliruan (error) dan penggunaan komputer yang tidak perlu (sebagai guardian yang menjaga komputer dari berbagai kemungkinan kerusakan).</a:t>
            </a:r>
            <a:endParaRPr lang="en-US" altLang="en-US" sz="2400"/>
          </a:p>
          <a:p>
            <a:pPr>
              <a:lnSpc>
                <a:spcPct val="80000"/>
              </a:lnSpc>
              <a:spcAft>
                <a:spcPts val="1200"/>
              </a:spcAft>
            </a:pPr>
            <a:r>
              <a:rPr lang="en-US" altLang="en-US" sz="2400"/>
              <a:t>Manajer sumberdaya hardware, seperti mengatur memori, printer, cdrom, dll.</a:t>
            </a: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962">
                                            <p:txEl>
                                              <p:charRg st="4294967295" end="4294967295"/>
                                            </p:txEl>
                                          </p:spTgt>
                                        </p:tgtEl>
                                        <p:attrNameLst>
                                          <p:attrName>style.visibility</p:attrName>
                                        </p:attrNameLst>
                                      </p:cBhvr>
                                      <p:to>
                                        <p:strVal val="visible"/>
                                      </p:to>
                                    </p:set>
                                    <p:animEffect transition="in" filter="fade">
                                      <p:cBhvr>
                                        <p:cTn id="7" dur="2000"/>
                                        <p:tgtEl>
                                          <p:spTgt spid="40962">
                                            <p:txEl>
                                              <p:charRg st="4294967295" end="429496729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gtEl>
                                        <p:attrNameLst>
                                          <p:attrName>style.visibility</p:attrName>
                                        </p:attrNameLst>
                                      </p:cBhvr>
                                      <p:to>
                                        <p:strVal val="visible"/>
                                      </p:to>
                                    </p:set>
                                    <p:animEffect transition="in" filter="fade">
                                      <p:cBhvr>
                                        <p:cTn id="10" dur="2000"/>
                                        <p:tgtEl>
                                          <p:spTgt spid="4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xmlns="" id="{B6FA8ADF-1E19-46C2-AEAE-53E7804A5785}"/>
              </a:ext>
            </a:extLst>
          </p:cNvPr>
          <p:cNvSpPr>
            <a:spLocks noGrp="1" noChangeArrowheads="1"/>
          </p:cNvSpPr>
          <p:nvPr>
            <p:ph idx="1"/>
          </p:nvPr>
        </p:nvSpPr>
        <p:spPr>
          <a:xfrm>
            <a:off x="2063750" y="1700213"/>
            <a:ext cx="8058150" cy="4495800"/>
          </a:xfrm>
        </p:spPr>
        <p:txBody>
          <a:bodyPr>
            <a:normAutofit/>
          </a:bodyPr>
          <a:lstStyle/>
          <a:p>
            <a:pPr marL="973138" lvl="1" indent="-581025">
              <a:lnSpc>
                <a:spcPct val="110000"/>
              </a:lnSpc>
              <a:spcBef>
                <a:spcPts val="324"/>
              </a:spcBef>
              <a:buFont typeface="Wingdings" pitchFamily="2" charset="2"/>
              <a:buChar char="Ø"/>
              <a:defRPr/>
            </a:pPr>
            <a:r>
              <a:rPr lang="en-US" sz="2900" dirty="0">
                <a:effectLst>
                  <a:outerShdw blurRad="38100" dist="38100" dir="2700000" algn="tl">
                    <a:srgbClr val="C0C0C0"/>
                  </a:outerShdw>
                </a:effectLst>
              </a:rPr>
              <a:t>Kernel</a:t>
            </a:r>
          </a:p>
          <a:p>
            <a:pPr marL="973138" lvl="1" indent="-581025">
              <a:lnSpc>
                <a:spcPct val="110000"/>
              </a:lnSpc>
              <a:spcBef>
                <a:spcPts val="324"/>
              </a:spcBef>
              <a:buFont typeface="Wingdings" pitchFamily="2" charset="2"/>
              <a:buChar char="Ø"/>
              <a:defRPr/>
            </a:pPr>
            <a:r>
              <a:rPr lang="en-US" sz="2900" dirty="0">
                <a:effectLst>
                  <a:outerShdw blurRad="38100" dist="38100" dir="2700000" algn="tl">
                    <a:srgbClr val="C0C0C0"/>
                  </a:outerShdw>
                </a:effectLst>
              </a:rPr>
              <a:t>File </a:t>
            </a:r>
            <a:r>
              <a:rPr lang="en-US" sz="2900" dirty="0">
                <a:solidFill>
                  <a:srgbClr val="000066"/>
                </a:solidFill>
                <a:effectLst>
                  <a:outerShdw blurRad="38100" dist="38100" dir="2700000" algn="tl">
                    <a:srgbClr val="C0C0C0"/>
                  </a:outerShdw>
                </a:effectLst>
              </a:rPr>
              <a:t>(</a:t>
            </a:r>
            <a:r>
              <a:rPr lang="en-US" sz="2900" dirty="0" err="1">
                <a:solidFill>
                  <a:srgbClr val="000066"/>
                </a:solidFill>
                <a:effectLst>
                  <a:outerShdw blurRad="38100" dist="38100" dir="2700000" algn="tl">
                    <a:srgbClr val="C0C0C0"/>
                  </a:outerShdw>
                </a:effectLst>
              </a:rPr>
              <a:t>Sistem</a:t>
            </a:r>
            <a:r>
              <a:rPr lang="en-US" sz="2900" dirty="0">
                <a:solidFill>
                  <a:srgbClr val="000066"/>
                </a:solidFill>
                <a:effectLst>
                  <a:outerShdw blurRad="38100" dist="38100" dir="2700000" algn="tl">
                    <a:srgbClr val="C0C0C0"/>
                  </a:outerShdw>
                </a:effectLst>
              </a:rPr>
              <a:t> </a:t>
            </a:r>
            <a:r>
              <a:rPr lang="en-US" sz="2900" dirty="0" err="1">
                <a:solidFill>
                  <a:srgbClr val="000066"/>
                </a:solidFill>
                <a:effectLst>
                  <a:outerShdw blurRad="38100" dist="38100" dir="2700000" algn="tl">
                    <a:srgbClr val="C0C0C0"/>
                  </a:outerShdw>
                </a:effectLst>
              </a:rPr>
              <a:t>Berkas</a:t>
            </a:r>
            <a:r>
              <a:rPr lang="en-US" sz="2900" dirty="0">
                <a:solidFill>
                  <a:srgbClr val="000066"/>
                </a:solidFill>
                <a:effectLst>
                  <a:outerShdw blurRad="38100" dist="38100" dir="2700000" algn="tl">
                    <a:srgbClr val="C0C0C0"/>
                  </a:outerShdw>
                </a:effectLst>
              </a:rPr>
              <a:t> </a:t>
            </a:r>
            <a:r>
              <a:rPr lang="en-US" sz="2900" dirty="0" err="1">
                <a:solidFill>
                  <a:srgbClr val="000066"/>
                </a:solidFill>
                <a:effectLst>
                  <a:outerShdw blurRad="38100" dist="38100" dir="2700000" algn="tl">
                    <a:srgbClr val="C0C0C0"/>
                  </a:outerShdw>
                </a:effectLst>
              </a:rPr>
              <a:t>dan</a:t>
            </a:r>
            <a:r>
              <a:rPr lang="en-US" sz="2900" dirty="0">
                <a:solidFill>
                  <a:srgbClr val="000066"/>
                </a:solidFill>
                <a:effectLst>
                  <a:outerShdw blurRad="38100" dist="38100" dir="2700000" algn="tl">
                    <a:srgbClr val="C0C0C0"/>
                  </a:outerShdw>
                </a:effectLst>
              </a:rPr>
              <a:t> File System)</a:t>
            </a:r>
          </a:p>
          <a:p>
            <a:pPr marL="973138" lvl="1" indent="-581025">
              <a:lnSpc>
                <a:spcPct val="110000"/>
              </a:lnSpc>
              <a:spcBef>
                <a:spcPts val="324"/>
              </a:spcBef>
              <a:buFont typeface="Wingdings" pitchFamily="2" charset="2"/>
              <a:buChar char="Ø"/>
              <a:defRPr/>
            </a:pPr>
            <a:r>
              <a:rPr lang="en-US" sz="2900" dirty="0">
                <a:effectLst>
                  <a:outerShdw blurRad="38100" dist="38100" dir="2700000" algn="tl">
                    <a:srgbClr val="C0C0C0"/>
                  </a:outerShdw>
                </a:effectLst>
              </a:rPr>
              <a:t>Shell (User Interface)</a:t>
            </a:r>
          </a:p>
          <a:p>
            <a:pPr marL="393192" lvl="1" indent="0">
              <a:lnSpc>
                <a:spcPct val="110000"/>
              </a:lnSpc>
              <a:spcBef>
                <a:spcPts val="324"/>
              </a:spcBef>
              <a:buNone/>
              <a:defRPr/>
            </a:pPr>
            <a:r>
              <a:rPr lang="en-US" sz="2900" dirty="0">
                <a:solidFill>
                  <a:srgbClr val="FFFF66"/>
                </a:solidFill>
                <a:effectLst>
                  <a:outerShdw blurRad="38100" dist="38100" dir="2700000" algn="tl">
                    <a:srgbClr val="C0C0C0"/>
                  </a:outerShdw>
                </a:effectLst>
              </a:rPr>
              <a:t>	</a:t>
            </a:r>
            <a:r>
              <a:rPr lang="en-US" dirty="0">
                <a:solidFill>
                  <a:srgbClr val="000066"/>
                </a:solidFill>
                <a:effectLst>
                  <a:outerShdw blurRad="38100" dist="38100" dir="2700000" algn="tl">
                    <a:srgbClr val="C0C0C0"/>
                  </a:outerShdw>
                </a:effectLst>
              </a:rPr>
              <a:t>* Command Line Interface (Mode </a:t>
            </a:r>
            <a:r>
              <a:rPr lang="en-US" dirty="0" err="1">
                <a:solidFill>
                  <a:srgbClr val="000066"/>
                </a:solidFill>
                <a:effectLst>
                  <a:outerShdw blurRad="38100" dist="38100" dir="2700000" algn="tl">
                    <a:srgbClr val="C0C0C0"/>
                  </a:outerShdw>
                </a:effectLst>
              </a:rPr>
              <a:t>Teks</a:t>
            </a:r>
            <a:r>
              <a:rPr lang="en-US" dirty="0">
                <a:solidFill>
                  <a:srgbClr val="000066"/>
                </a:solidFill>
                <a:effectLst>
                  <a:outerShdw blurRad="38100" dist="38100" dir="2700000" algn="tl">
                    <a:srgbClr val="C0C0C0"/>
                  </a:outerShdw>
                </a:effectLst>
              </a:rPr>
              <a:t>)</a:t>
            </a:r>
          </a:p>
          <a:p>
            <a:pPr marL="393192" lvl="1" indent="0">
              <a:lnSpc>
                <a:spcPct val="110000"/>
              </a:lnSpc>
              <a:spcBef>
                <a:spcPts val="324"/>
              </a:spcBef>
              <a:buNone/>
              <a:defRPr/>
            </a:pPr>
            <a:r>
              <a:rPr lang="en-US" dirty="0">
                <a:solidFill>
                  <a:srgbClr val="000066"/>
                </a:solidFill>
                <a:effectLst>
                  <a:outerShdw blurRad="38100" dist="38100" dir="2700000" algn="tl">
                    <a:srgbClr val="C0C0C0"/>
                  </a:outerShdw>
                </a:effectLst>
              </a:rPr>
              <a:t>	* Graphical User Interface (Mode </a:t>
            </a:r>
            <a:r>
              <a:rPr lang="en-US" dirty="0" err="1">
                <a:solidFill>
                  <a:srgbClr val="000066"/>
                </a:solidFill>
                <a:effectLst>
                  <a:outerShdw blurRad="38100" dist="38100" dir="2700000" algn="tl">
                    <a:srgbClr val="C0C0C0"/>
                  </a:outerShdw>
                </a:effectLst>
              </a:rPr>
              <a:t>Grafis</a:t>
            </a:r>
            <a:r>
              <a:rPr lang="en-US" dirty="0">
                <a:solidFill>
                  <a:srgbClr val="000066"/>
                </a:solidFill>
                <a:effectLst>
                  <a:outerShdw blurRad="38100" dist="38100" dir="2700000" algn="tl">
                    <a:srgbClr val="C0C0C0"/>
                  </a:outerShdw>
                </a:effectLst>
              </a:rPr>
              <a:t>)</a:t>
            </a:r>
          </a:p>
        </p:txBody>
      </p:sp>
      <p:sp>
        <p:nvSpPr>
          <p:cNvPr id="4098" name="Rectangle 2">
            <a:extLst>
              <a:ext uri="{FF2B5EF4-FFF2-40B4-BE49-F238E27FC236}">
                <a16:creationId xmlns:a16="http://schemas.microsoft.com/office/drawing/2014/main" xmlns="" id="{6C4B8DF2-0610-4D27-9852-FE411BD33EEA}"/>
              </a:ext>
            </a:extLst>
          </p:cNvPr>
          <p:cNvSpPr>
            <a:spLocks noGrp="1" noChangeArrowheads="1"/>
          </p:cNvSpPr>
          <p:nvPr>
            <p:ph type="title"/>
          </p:nvPr>
        </p:nvSpPr>
        <p:spPr/>
        <p:txBody>
          <a:bodyPr/>
          <a:lstStyle/>
          <a:p>
            <a:pPr>
              <a:defRPr/>
            </a:pPr>
            <a:r>
              <a:rPr lang="en-US" sz="2800">
                <a:effectLst>
                  <a:outerShdw blurRad="38100" dist="38100" dir="2700000" algn="tl">
                    <a:srgbClr val="C0C0C0"/>
                  </a:outerShdw>
                </a:effectLst>
              </a:rPr>
              <a:t>3 Komponen Penting yang biasanya terdapat pada setiap Sistem Operasi</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xmlns="" id="{FE580652-AE7A-41D6-A3D1-3F3C09C07885}"/>
              </a:ext>
            </a:extLst>
          </p:cNvPr>
          <p:cNvSpPr>
            <a:spLocks noGrp="1" noChangeArrowheads="1"/>
          </p:cNvSpPr>
          <p:nvPr>
            <p:ph idx="1"/>
          </p:nvPr>
        </p:nvSpPr>
        <p:spPr/>
        <p:txBody>
          <a:bodyPr>
            <a:normAutofit/>
          </a:bodyPr>
          <a:lstStyle/>
          <a:p>
            <a:pPr marL="365760" indent="-256032">
              <a:lnSpc>
                <a:spcPct val="90000"/>
              </a:lnSpc>
              <a:buFont typeface="Wingdings" charset="2"/>
              <a:buChar char="n"/>
              <a:defRPr/>
            </a:pPr>
            <a:r>
              <a:rPr lang="en-US" b="1" dirty="0">
                <a:effectLst>
                  <a:outerShdw blurRad="38100" dist="38100" dir="2700000" algn="tl">
                    <a:srgbClr val="C0C0C0"/>
                  </a:outerShdw>
                </a:effectLst>
              </a:rPr>
              <a:t>kernel</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adalah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suatu</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hlinkClick r:id="rId3" tooltip="Perangkat lunak"/>
              </a:rPr>
              <a:t>perangkat</a:t>
            </a:r>
            <a:r>
              <a:rPr lang="en-US" dirty="0">
                <a:effectLst>
                  <a:outerShdw blurRad="38100" dist="38100" dir="2700000" algn="tl">
                    <a:srgbClr val="C0C0C0"/>
                  </a:outerShdw>
                </a:effectLst>
                <a:hlinkClick r:id="rId3" tooltip="Perangkat lunak"/>
              </a:rPr>
              <a:t> </a:t>
            </a:r>
            <a:r>
              <a:rPr lang="en-US" dirty="0" err="1">
                <a:effectLst>
                  <a:outerShdw blurRad="38100" dist="38100" dir="2700000" algn="tl">
                    <a:srgbClr val="C0C0C0"/>
                  </a:outerShdw>
                </a:effectLst>
                <a:hlinkClick r:id="rId3" tooltip="Perangkat lunak"/>
              </a:rPr>
              <a:t>lunak</a:t>
            </a:r>
            <a:r>
              <a:rPr lang="en-US" dirty="0">
                <a:effectLst>
                  <a:outerShdw blurRad="38100" dist="38100" dir="2700000" algn="tl">
                    <a:srgbClr val="C0C0C0"/>
                  </a:outerShdw>
                </a:effectLst>
              </a:rPr>
              <a:t> yang </a:t>
            </a:r>
            <a:r>
              <a:rPr lang="en-US" dirty="0" err="1">
                <a:effectLst>
                  <a:outerShdw blurRad="38100" dist="38100" dir="2700000" algn="tl">
                    <a:srgbClr val="C0C0C0"/>
                  </a:outerShdw>
                </a:effectLst>
              </a:rPr>
              <a:t>menjadi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bagian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utama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dari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sebuah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hlinkClick r:id="rId4" tooltip="Sistem operasi"/>
              </a:rPr>
              <a:t>sistem</a:t>
            </a:r>
            <a:r>
              <a:rPr lang="en-US" dirty="0">
                <a:effectLst>
                  <a:outerShdw blurRad="38100" dist="38100" dir="2700000" algn="tl">
                    <a:srgbClr val="C0C0C0"/>
                  </a:outerShdw>
                </a:effectLst>
                <a:hlinkClick r:id="rId4" tooltip="Sistem operasi"/>
              </a:rPr>
              <a:t> </a:t>
            </a:r>
            <a:r>
              <a:rPr lang="en-US" dirty="0" err="1">
                <a:effectLst>
                  <a:outerShdw blurRad="38100" dist="38100" dir="2700000" algn="tl">
                    <a:srgbClr val="C0C0C0"/>
                  </a:outerShdw>
                </a:effectLst>
                <a:hlinkClick r:id="rId4" tooltip="Sistem operasi"/>
              </a:rPr>
              <a:t>operasi</a:t>
            </a:r>
            <a:r>
              <a:rPr lang="en-US" dirty="0">
                <a:effectLst>
                  <a:outerShdw blurRad="38100" dist="38100" dir="2700000" algn="tl">
                    <a:srgbClr val="C0C0C0"/>
                  </a:outerShdw>
                </a:effectLst>
              </a:rPr>
              <a:t>. </a:t>
            </a:r>
          </a:p>
          <a:p>
            <a:pPr marL="365760" indent="-256032">
              <a:lnSpc>
                <a:spcPct val="90000"/>
              </a:lnSpc>
              <a:buFont typeface="Wingdings" charset="2"/>
              <a:buChar char="n"/>
              <a:defRPr/>
            </a:pPr>
            <a:r>
              <a:rPr lang="en-US" dirty="0" err="1">
                <a:effectLst>
                  <a:outerShdw blurRad="38100" dist="38100" dir="2700000" algn="tl">
                    <a:srgbClr val="C0C0C0"/>
                  </a:outerShdw>
                </a:effectLst>
              </a:rPr>
              <a:t>Tugasnya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melayani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bermacam</a:t>
            </a:r>
            <a:r>
              <a:rPr lang="en-US" dirty="0">
                <a:effectLst>
                  <a:outerShdw blurRad="38100" dist="38100" dir="2700000" algn="tl">
                    <a:srgbClr val="C0C0C0"/>
                  </a:outerShdw>
                </a:effectLst>
              </a:rPr>
              <a:t> program </a:t>
            </a:r>
            <a:r>
              <a:rPr lang="en-US" dirty="0" err="1">
                <a:effectLst>
                  <a:outerShdw blurRad="38100" dist="38100" dir="2700000" algn="tl">
                    <a:srgbClr val="C0C0C0"/>
                  </a:outerShdw>
                </a:effectLst>
              </a:rPr>
              <a:t>aplikasi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untuk</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mengakses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perangkat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keras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komputer</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secara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aman</a:t>
            </a:r>
            <a:r>
              <a:rPr lang="en-US" dirty="0">
                <a:effectLst>
                  <a:outerShdw blurRad="38100" dist="38100" dir="2700000" algn="tl">
                    <a:srgbClr val="C0C0C0"/>
                  </a:outerShdw>
                </a:effectLst>
              </a:rPr>
              <a:t>.</a:t>
            </a:r>
          </a:p>
          <a:p>
            <a:pPr marL="365760" indent="-256032">
              <a:lnSpc>
                <a:spcPct val="90000"/>
              </a:lnSpc>
              <a:buNone/>
              <a:defRPr/>
            </a:pPr>
            <a:r>
              <a:rPr lang="sv-SE" dirty="0">
                <a:effectLst>
                  <a:outerShdw blurRad="38100" dist="38100" dir="2700000" algn="tl">
                    <a:srgbClr val="C0C0C0"/>
                  </a:outerShdw>
                </a:effectLst>
              </a:rPr>
              <a:t>	</a:t>
            </a:r>
            <a:endParaRPr lang="sv-SE" sz="1800" dirty="0">
              <a:effectLst>
                <a:outerShdw blurRad="38100" dist="38100" dir="2700000" algn="tl">
                  <a:srgbClr val="C0C0C0"/>
                </a:outerShdw>
              </a:effectLst>
            </a:endParaRPr>
          </a:p>
        </p:txBody>
      </p:sp>
      <p:sp>
        <p:nvSpPr>
          <p:cNvPr id="5122" name="Rectangle 2">
            <a:extLst>
              <a:ext uri="{FF2B5EF4-FFF2-40B4-BE49-F238E27FC236}">
                <a16:creationId xmlns:a16="http://schemas.microsoft.com/office/drawing/2014/main" xmlns="" id="{7438BCD4-F3EE-4508-B21D-1ED7E86521ED}"/>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Kernel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a:extLst>
              <a:ext uri="{FF2B5EF4-FFF2-40B4-BE49-F238E27FC236}">
                <a16:creationId xmlns:a16="http://schemas.microsoft.com/office/drawing/2014/main" xmlns="" id="{8546BEC5-A214-4E9E-873C-E290E501E0DB}"/>
              </a:ext>
            </a:extLst>
          </p:cNvPr>
          <p:cNvSpPr>
            <a:spLocks noGrp="1" noChangeArrowheads="1"/>
          </p:cNvSpPr>
          <p:nvPr>
            <p:ph idx="1"/>
          </p:nvPr>
        </p:nvSpPr>
        <p:spPr>
          <a:xfrm>
            <a:off x="2063750" y="1600200"/>
            <a:ext cx="8299450" cy="5068888"/>
          </a:xfrm>
        </p:spPr>
        <p:txBody>
          <a:bodyPr>
            <a:normAutofit/>
          </a:bodyPr>
          <a:lstStyle/>
          <a:p>
            <a:pPr marL="365760" indent="-256032">
              <a:lnSpc>
                <a:spcPct val="90000"/>
              </a:lnSpc>
              <a:buFont typeface="Wingdings" charset="2"/>
              <a:buChar char="n"/>
              <a:defRPr/>
            </a:pPr>
            <a:r>
              <a:rPr lang="en-US" sz="2400" dirty="0" err="1">
                <a:effectLst>
                  <a:outerShdw blurRad="38100" dist="38100" dir="2700000" algn="tl">
                    <a:srgbClr val="C0C0C0"/>
                  </a:outerShdw>
                </a:effectLst>
              </a:rPr>
              <a:t>Untuk</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menjalankan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sebuah</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komputer</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kita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tidak</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harus</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menggunakan</a:t>
            </a:r>
            <a:r>
              <a:rPr lang="en-US" sz="2400" dirty="0">
                <a:effectLst>
                  <a:outerShdw blurRad="38100" dist="38100" dir="2700000" algn="tl">
                    <a:srgbClr val="C0C0C0"/>
                  </a:outerShdw>
                </a:effectLst>
              </a:rPr>
              <a:t> kernel </a:t>
            </a:r>
            <a:r>
              <a:rPr lang="en-US" sz="2400" dirty="0" err="1">
                <a:effectLst>
                  <a:outerShdw blurRad="38100" dist="38100" dir="2700000" algn="tl">
                    <a:srgbClr val="C0C0C0"/>
                  </a:outerShdw>
                </a:effectLst>
              </a:rPr>
              <a:t>sistem</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operasi</a:t>
            </a:r>
            <a:r>
              <a:rPr lang="en-US" sz="2400" dirty="0">
                <a:effectLst>
                  <a:outerShdw blurRad="38100" dist="38100" dir="2700000" algn="tl">
                    <a:srgbClr val="C0C0C0"/>
                  </a:outerShdw>
                </a:effectLst>
              </a:rPr>
              <a:t>. </a:t>
            </a:r>
          </a:p>
          <a:p>
            <a:pPr marL="365760" indent="-256032">
              <a:lnSpc>
                <a:spcPct val="90000"/>
              </a:lnSpc>
              <a:buFont typeface="Wingdings" charset="2"/>
              <a:buChar char="n"/>
              <a:defRPr/>
            </a:pPr>
            <a:r>
              <a:rPr lang="en-US" sz="2400" dirty="0" err="1">
                <a:effectLst>
                  <a:outerShdw blurRad="38100" dist="38100" dir="2700000" algn="tl">
                    <a:srgbClr val="C0C0C0"/>
                  </a:outerShdw>
                </a:effectLst>
              </a:rPr>
              <a:t>Pada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sistem</a:t>
            </a:r>
            <a:r>
              <a:rPr lang="en-US" sz="2400" dirty="0">
                <a:effectLst>
                  <a:outerShdw blurRad="38100" dist="38100" dir="2700000" algn="tl">
                    <a:srgbClr val="C0C0C0"/>
                  </a:outerShdw>
                </a:effectLst>
              </a:rPr>
              <a:t> model </a:t>
            </a:r>
            <a:r>
              <a:rPr lang="en-US" sz="2400" dirty="0" err="1">
                <a:effectLst>
                  <a:outerShdw blurRad="38100" dist="38100" dir="2700000" algn="tl">
                    <a:srgbClr val="C0C0C0"/>
                  </a:outerShdw>
                </a:effectLst>
              </a:rPr>
              <a:t>lawas</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sebuah</a:t>
            </a:r>
            <a:r>
              <a:rPr lang="en-US" sz="2400" dirty="0">
                <a:effectLst>
                  <a:outerShdw blurRad="38100" dist="38100" dir="2700000" algn="tl">
                    <a:srgbClr val="C0C0C0"/>
                  </a:outerShdw>
                </a:effectLst>
              </a:rPr>
              <a:t> program </a:t>
            </a:r>
            <a:r>
              <a:rPr lang="en-US" sz="2400" dirty="0" err="1">
                <a:effectLst>
                  <a:outerShdw blurRad="38100" dist="38100" dir="2700000" algn="tl">
                    <a:srgbClr val="C0C0C0"/>
                  </a:outerShdw>
                </a:effectLst>
              </a:rPr>
              <a:t>dapat</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saja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langsung</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di</a:t>
            </a:r>
            <a:r>
              <a:rPr lang="en-US" sz="2400" i="1" dirty="0" err="1">
                <a:effectLst>
                  <a:outerShdw blurRad="38100" dist="38100" dir="2700000" algn="tl">
                    <a:srgbClr val="C0C0C0"/>
                  </a:outerShdw>
                </a:effectLst>
              </a:rPr>
              <a:t>load</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dijalankan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diatas</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mesin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komputer</a:t>
            </a:r>
            <a:r>
              <a:rPr lang="en-US" sz="2400" dirty="0">
                <a:effectLst>
                  <a:outerShdw blurRad="38100" dist="38100" dir="2700000" algn="tl">
                    <a:srgbClr val="C0C0C0"/>
                  </a:outerShdw>
                </a:effectLst>
              </a:rPr>
              <a:t> (assembler), </a:t>
            </a:r>
            <a:r>
              <a:rPr lang="en-US" sz="2400" dirty="0" err="1">
                <a:effectLst>
                  <a:outerShdw blurRad="38100" dist="38100" dir="2700000" algn="tl">
                    <a:srgbClr val="C0C0C0"/>
                  </a:outerShdw>
                </a:effectLst>
              </a:rPr>
              <a:t>yaitu</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bilamana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pembuat</a:t>
            </a:r>
            <a:r>
              <a:rPr lang="en-US" sz="2400" dirty="0">
                <a:effectLst>
                  <a:outerShdw blurRad="38100" dist="38100" dir="2700000" algn="tl">
                    <a:srgbClr val="C0C0C0"/>
                  </a:outerShdw>
                </a:effectLst>
              </a:rPr>
              <a:t> program </a:t>
            </a:r>
            <a:r>
              <a:rPr lang="en-US" sz="2400" dirty="0" err="1">
                <a:effectLst>
                  <a:outerShdw blurRad="38100" dist="38100" dir="2700000" algn="tl">
                    <a:srgbClr val="C0C0C0"/>
                  </a:outerShdw>
                </a:effectLst>
              </a:rPr>
              <a:t>ingin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melakukan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pekerjaannya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tanpa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bantuan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abstraksi</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perangkat</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keras</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atau</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bantuan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sistem</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operasi</a:t>
            </a:r>
            <a:r>
              <a:rPr lang="en-US" sz="2400" dirty="0">
                <a:effectLst>
                  <a:outerShdw blurRad="38100" dist="38100" dir="2700000" algn="tl">
                    <a:srgbClr val="C0C0C0"/>
                  </a:outerShdw>
                </a:effectLst>
              </a:rPr>
              <a:t>. </a:t>
            </a:r>
          </a:p>
          <a:p>
            <a:pPr marL="365760" indent="-256032">
              <a:lnSpc>
                <a:spcPct val="90000"/>
              </a:lnSpc>
              <a:buFont typeface="Wingdings" charset="2"/>
              <a:buChar char="n"/>
              <a:defRPr/>
            </a:pPr>
            <a:r>
              <a:rPr lang="en-US" sz="2400" dirty="0" err="1">
                <a:effectLst>
                  <a:outerShdw blurRad="38100" dist="38100" dir="2700000" algn="tl">
                    <a:srgbClr val="C0C0C0"/>
                  </a:outerShdw>
                </a:effectLst>
              </a:rPr>
              <a:t>Teknik</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ini</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digunakan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oleh</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komputer</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generasi</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awal</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sehingga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bila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kita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ingin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berpindah</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dari</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satu</a:t>
            </a:r>
            <a:r>
              <a:rPr lang="en-US" sz="2400" dirty="0">
                <a:effectLst>
                  <a:outerShdw blurRad="38100" dist="38100" dir="2700000" algn="tl">
                    <a:srgbClr val="C0C0C0"/>
                  </a:outerShdw>
                </a:effectLst>
              </a:rPr>
              <a:t> program </a:t>
            </a:r>
            <a:r>
              <a:rPr lang="en-US" sz="2400" dirty="0" err="1">
                <a:effectLst>
                  <a:outerShdw blurRad="38100" dist="38100" dir="2700000" algn="tl">
                    <a:srgbClr val="C0C0C0"/>
                  </a:outerShdw>
                </a:effectLst>
              </a:rPr>
              <a:t>ke</a:t>
            </a:r>
            <a:r>
              <a:rPr lang="en-US" sz="2400" dirty="0">
                <a:effectLst>
                  <a:outerShdw blurRad="38100" dist="38100" dir="2700000" algn="tl">
                    <a:srgbClr val="C0C0C0"/>
                  </a:outerShdw>
                </a:effectLst>
              </a:rPr>
              <a:t> program lain, </a:t>
            </a:r>
            <a:r>
              <a:rPr lang="en-US" sz="2400" dirty="0" err="1">
                <a:effectLst>
                  <a:outerShdw blurRad="38100" dist="38100" dir="2700000" algn="tl">
                    <a:srgbClr val="C0C0C0"/>
                  </a:outerShdw>
                </a:effectLst>
              </a:rPr>
              <a:t>kita</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harus</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mereset</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dan</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me</a:t>
            </a:r>
            <a:r>
              <a:rPr lang="en-US" sz="2400" i="1" dirty="0" err="1">
                <a:effectLst>
                  <a:outerShdw blurRad="38100" dist="38100" dir="2700000" algn="tl">
                    <a:srgbClr val="C0C0C0"/>
                  </a:outerShdw>
                </a:effectLst>
              </a:rPr>
              <a:t>load</a:t>
            </a:r>
            <a:r>
              <a:rPr lang="en-US" sz="2400" dirty="0">
                <a:effectLst>
                  <a:outerShdw blurRad="38100" dist="38100" dir="2700000" algn="tl">
                    <a:srgbClr val="C0C0C0"/>
                  </a:outerShdw>
                </a:effectLst>
              </a:rPr>
              <a:t> </a:t>
            </a:r>
            <a:r>
              <a:rPr lang="en-US" sz="2400" dirty="0" err="1">
                <a:effectLst>
                  <a:outerShdw blurRad="38100" dist="38100" dir="2700000" algn="tl">
                    <a:srgbClr val="C0C0C0"/>
                  </a:outerShdw>
                </a:effectLst>
              </a:rPr>
              <a:t>kembali</a:t>
            </a:r>
            <a:r>
              <a:rPr lang="en-US" sz="2400" dirty="0">
                <a:effectLst>
                  <a:outerShdw blurRad="38100" dist="38100" dir="2700000" algn="tl">
                    <a:srgbClr val="C0C0C0"/>
                  </a:outerShdw>
                </a:effectLst>
              </a:rPr>
              <a:t> program-program </a:t>
            </a:r>
            <a:r>
              <a:rPr lang="en-US" sz="2400" dirty="0" err="1">
                <a:effectLst>
                  <a:outerShdw blurRad="38100" dist="38100" dir="2700000" algn="tl">
                    <a:srgbClr val="C0C0C0"/>
                  </a:outerShdw>
                </a:effectLst>
              </a:rPr>
              <a:t>tersebut</a:t>
            </a:r>
            <a:r>
              <a:rPr lang="en-US" sz="2400" dirty="0">
                <a:effectLst>
                  <a:outerShdw blurRad="38100" dist="38100" dir="2700000" algn="tl">
                    <a:srgbClr val="C0C0C0"/>
                  </a:outerShdw>
                </a:effectLst>
              </a:rPr>
              <a:t>.</a:t>
            </a:r>
          </a:p>
        </p:txBody>
      </p:sp>
      <p:sp>
        <p:nvSpPr>
          <p:cNvPr id="44034" name="Rectangle 2">
            <a:extLst>
              <a:ext uri="{FF2B5EF4-FFF2-40B4-BE49-F238E27FC236}">
                <a16:creationId xmlns:a16="http://schemas.microsoft.com/office/drawing/2014/main" xmlns="" id="{7C337A1D-8DF2-4A87-9E9A-8C135B65E040}"/>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Tentang Kernel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xmlns="" id="{82B8C052-D9C9-4ED6-B4B2-99EC2A1E5211}"/>
              </a:ext>
            </a:extLst>
          </p:cNvPr>
          <p:cNvSpPr>
            <a:spLocks noGrp="1" noChangeArrowheads="1"/>
          </p:cNvSpPr>
          <p:nvPr>
            <p:ph idx="1"/>
          </p:nvPr>
        </p:nvSpPr>
        <p:spPr/>
        <p:txBody>
          <a:bodyPr>
            <a:normAutofit/>
          </a:bodyPr>
          <a:lstStyle/>
          <a:p>
            <a:pPr marL="365760" indent="-256032">
              <a:lnSpc>
                <a:spcPct val="90000"/>
              </a:lnSpc>
              <a:buFont typeface="Wingdings" charset="2"/>
              <a:buChar char="n"/>
              <a:defRPr/>
            </a:pPr>
            <a:r>
              <a:rPr lang="en-US" sz="2400">
                <a:effectLst>
                  <a:outerShdw blurRad="38100" dist="38100" dir="2700000" algn="tl">
                    <a:srgbClr val="C0C0C0"/>
                  </a:outerShdw>
                </a:effectLst>
              </a:rPr>
              <a:t>Pada sistem operasi </a:t>
            </a:r>
            <a:r>
              <a:rPr lang="en-US" sz="2400">
                <a:effectLst>
                  <a:outerShdw blurRad="38100" dist="38100" dir="2700000" algn="tl">
                    <a:srgbClr val="C0C0C0"/>
                  </a:outerShdw>
                </a:effectLst>
                <a:hlinkClick r:id="rId3" tooltip="Windows"/>
              </a:rPr>
              <a:t>Windows</a:t>
            </a:r>
            <a:r>
              <a:rPr lang="en-US" sz="2400">
                <a:effectLst>
                  <a:outerShdw blurRad="38100" dist="38100" dir="2700000" algn="tl">
                    <a:srgbClr val="C0C0C0"/>
                  </a:outerShdw>
                </a:effectLst>
              </a:rPr>
              <a:t>, kernel ditangani oleh file kernel32.dll. Kernel ini menangani </a:t>
            </a:r>
            <a:r>
              <a:rPr lang="en-US" sz="2400">
                <a:effectLst>
                  <a:outerShdw blurRad="38100" dist="38100" dir="2700000" algn="tl">
                    <a:srgbClr val="C0C0C0"/>
                  </a:outerShdw>
                </a:effectLst>
                <a:hlinkClick r:id="rId4" tooltip="Manajemen memori (belum dibuat)"/>
              </a:rPr>
              <a:t>manajemen memori</a:t>
            </a:r>
            <a:r>
              <a:rPr lang="en-US" sz="2400">
                <a:effectLst>
                  <a:outerShdw blurRad="38100" dist="38100" dir="2700000" algn="tl">
                    <a:srgbClr val="C0C0C0"/>
                  </a:outerShdw>
                </a:effectLst>
              </a:rPr>
              <a:t>, operasi masukan / keluaran dan </a:t>
            </a:r>
            <a:r>
              <a:rPr lang="en-US" sz="2400" i="1">
                <a:effectLst>
                  <a:outerShdw blurRad="38100" dist="38100" dir="2700000" algn="tl">
                    <a:srgbClr val="C0C0C0"/>
                  </a:outerShdw>
                </a:effectLst>
              </a:rPr>
              <a:t>interrupt</a:t>
            </a:r>
            <a:r>
              <a:rPr lang="en-US" sz="2400">
                <a:effectLst>
                  <a:outerShdw blurRad="38100" dist="38100" dir="2700000" algn="tl">
                    <a:srgbClr val="C0C0C0"/>
                  </a:outerShdw>
                </a:effectLst>
              </a:rPr>
              <a:t>. </a:t>
            </a:r>
          </a:p>
          <a:p>
            <a:pPr marL="365760" indent="-256032">
              <a:lnSpc>
                <a:spcPct val="90000"/>
              </a:lnSpc>
              <a:buFont typeface="Wingdings" charset="2"/>
              <a:buChar char="n"/>
              <a:defRPr/>
            </a:pPr>
            <a:r>
              <a:rPr lang="en-US" sz="2400">
                <a:effectLst>
                  <a:outerShdw blurRad="38100" dist="38100" dir="2700000" algn="tl">
                    <a:srgbClr val="C0C0C0"/>
                  </a:outerShdw>
                </a:effectLst>
              </a:rPr>
              <a:t>Ketika boot Windows, </a:t>
            </a:r>
            <a:r>
              <a:rPr lang="en-US" sz="2400" b="1">
                <a:effectLst>
                  <a:outerShdw blurRad="38100" dist="38100" dir="2700000" algn="tl">
                    <a:srgbClr val="C0C0C0"/>
                  </a:outerShdw>
                </a:effectLst>
              </a:rPr>
              <a:t>kernel32.dll</a:t>
            </a:r>
            <a:r>
              <a:rPr lang="en-US" sz="2400">
                <a:effectLst>
                  <a:outerShdw blurRad="38100" dist="38100" dir="2700000" algn="tl">
                    <a:srgbClr val="C0C0C0"/>
                  </a:outerShdw>
                </a:effectLst>
              </a:rPr>
              <a:t> di-</a:t>
            </a:r>
            <a:r>
              <a:rPr lang="en-US" sz="2400" i="1">
                <a:effectLst>
                  <a:outerShdw blurRad="38100" dist="38100" dir="2700000" algn="tl">
                    <a:srgbClr val="C0C0C0"/>
                  </a:outerShdw>
                </a:effectLst>
              </a:rPr>
              <a:t>load</a:t>
            </a:r>
            <a:r>
              <a:rPr lang="en-US" sz="2400">
                <a:effectLst>
                  <a:outerShdw blurRad="38100" dist="38100" dir="2700000" algn="tl">
                    <a:srgbClr val="C0C0C0"/>
                  </a:outerShdw>
                </a:effectLst>
              </a:rPr>
              <a:t> ke dalam spasi </a:t>
            </a:r>
            <a:r>
              <a:rPr lang="en-US" sz="2400" i="1">
                <a:effectLst>
                  <a:outerShdw blurRad="38100" dist="38100" dir="2700000" algn="tl">
                    <a:srgbClr val="C0C0C0"/>
                  </a:outerShdw>
                </a:effectLst>
              </a:rPr>
              <a:t>protected memory</a:t>
            </a:r>
            <a:r>
              <a:rPr lang="en-US" sz="2400">
                <a:effectLst>
                  <a:outerShdw blurRad="38100" dist="38100" dir="2700000" algn="tl">
                    <a:srgbClr val="C0C0C0"/>
                  </a:outerShdw>
                </a:effectLst>
              </a:rPr>
              <a:t> sehingga spasi memorinya tidak digunakan oleh aplikasi lain. </a:t>
            </a:r>
          </a:p>
          <a:p>
            <a:pPr marL="365760" indent="-256032">
              <a:lnSpc>
                <a:spcPct val="90000"/>
              </a:lnSpc>
              <a:buFont typeface="Wingdings" charset="2"/>
              <a:buChar char="n"/>
              <a:defRPr/>
            </a:pPr>
            <a:r>
              <a:rPr lang="en-US" sz="2400">
                <a:effectLst>
                  <a:outerShdw blurRad="38100" dist="38100" dir="2700000" algn="tl">
                    <a:srgbClr val="C0C0C0"/>
                  </a:outerShdw>
                </a:effectLst>
              </a:rPr>
              <a:t>Apabila ada aplikasi yang mencoba mengambil spasi memori </a:t>
            </a:r>
            <a:r>
              <a:rPr lang="en-US" sz="2400" b="1">
                <a:effectLst>
                  <a:outerShdw blurRad="38100" dist="38100" dir="2700000" algn="tl">
                    <a:srgbClr val="C0C0C0"/>
                  </a:outerShdw>
                </a:effectLst>
              </a:rPr>
              <a:t>kernel32.dll</a:t>
            </a:r>
            <a:r>
              <a:rPr lang="en-US" sz="2400">
                <a:effectLst>
                  <a:outerShdw blurRad="38100" dist="38100" dir="2700000" algn="tl">
                    <a:srgbClr val="C0C0C0"/>
                  </a:outerShdw>
                </a:effectLst>
              </a:rPr>
              <a:t>, akan muncul pesan kesalahan "</a:t>
            </a:r>
            <a:r>
              <a:rPr lang="en-US" sz="2400" i="1">
                <a:effectLst>
                  <a:outerShdw blurRad="38100" dist="38100" dir="2700000" algn="tl">
                    <a:srgbClr val="C0C0C0"/>
                  </a:outerShdw>
                </a:effectLst>
              </a:rPr>
              <a:t>invalid page fault</a:t>
            </a:r>
            <a:r>
              <a:rPr lang="en-US" sz="2400">
                <a:effectLst>
                  <a:outerShdw blurRad="38100" dist="38100" dir="2700000" algn="tl">
                    <a:srgbClr val="C0C0C0"/>
                  </a:outerShdw>
                </a:effectLst>
              </a:rPr>
              <a:t>". </a:t>
            </a:r>
          </a:p>
        </p:txBody>
      </p:sp>
      <p:sp>
        <p:nvSpPr>
          <p:cNvPr id="45058" name="Rectangle 2">
            <a:extLst>
              <a:ext uri="{FF2B5EF4-FFF2-40B4-BE49-F238E27FC236}">
                <a16:creationId xmlns:a16="http://schemas.microsoft.com/office/drawing/2014/main" xmlns="" id="{6A94E077-B14E-43C1-8535-869147D5C27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Kernel di OS Windows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3AA2AE0-442E-428C-843C-00B82B07B558}"/>
              </a:ext>
            </a:extLst>
          </p:cNvPr>
          <p:cNvSpPr txBox="1">
            <a:spLocks noChangeArrowheads="1"/>
          </p:cNvSpPr>
          <p:nvPr/>
        </p:nvSpPr>
        <p:spPr>
          <a:xfrm>
            <a:off x="3738563" y="260351"/>
            <a:ext cx="7181850" cy="600075"/>
          </a:xfrm>
          <a:prstGeom prst="rect">
            <a:avLst/>
          </a:prstGeom>
        </p:spPr>
        <p:txBody>
          <a:bodyPr/>
          <a:lstStyle>
            <a:lvl1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mj-lt"/>
                <a:ea typeface="ＭＳ Ｐゴシック" charset="-128"/>
                <a:cs typeface="+mj-cs"/>
              </a:defRPr>
            </a:lvl1pPr>
            <a:lvl2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2pPr>
            <a:lvl3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3pPr>
            <a:lvl4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4pPr>
            <a:lvl5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5pPr>
            <a:lvl6pPr marL="4572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6pPr>
            <a:lvl7pPr marL="9144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7pPr>
            <a:lvl8pPr marL="13716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8pPr>
            <a:lvl9pPr marL="18288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9p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3200" u="sng" dirty="0" err="1">
                <a:latin typeface="Impact" pitchFamily="32" charset="0"/>
              </a:rPr>
              <a:t>Sistem</a:t>
            </a:r>
            <a:r>
              <a:rPr lang="en-US" sz="3200" u="sng" dirty="0">
                <a:latin typeface="Impact" pitchFamily="32" charset="0"/>
              </a:rPr>
              <a:t> </a:t>
            </a:r>
            <a:r>
              <a:rPr lang="en-US" sz="3200" u="sng" dirty="0" err="1">
                <a:latin typeface="Impact" pitchFamily="32" charset="0"/>
              </a:rPr>
              <a:t>Operasi</a:t>
            </a:r>
            <a:r>
              <a:rPr lang="en-US" sz="3200" u="sng" dirty="0">
                <a:latin typeface="Impact" pitchFamily="32" charset="0"/>
              </a:rPr>
              <a:t> / Operating System</a:t>
            </a:r>
          </a:p>
        </p:txBody>
      </p:sp>
      <p:pic>
        <p:nvPicPr>
          <p:cNvPr id="5" name="Picture 4" descr="http://3.bp.blogspot.com/-wICHxR2njmw/U5XnFQrtbpI/AAAAAAAABkE/zvQWdOIZwys/s1600/so1.jpg">
            <a:hlinkClick r:id="rId3"/>
            <a:extLst>
              <a:ext uri="{FF2B5EF4-FFF2-40B4-BE49-F238E27FC236}">
                <a16:creationId xmlns:a16="http://schemas.microsoft.com/office/drawing/2014/main" xmlns="" id="{A509693F-A631-4159-B2A7-AFEF4E186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616" y="1700808"/>
            <a:ext cx="8642350"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xmlns="" id="{DBCB0C98-BC0F-4F8C-81E9-A3C3616AF44D}"/>
              </a:ext>
            </a:extLst>
          </p:cNvPr>
          <p:cNvSpPr txBox="1">
            <a:spLocks/>
          </p:cNvSpPr>
          <p:nvPr/>
        </p:nvSpPr>
        <p:spPr>
          <a:xfrm>
            <a:off x="1707173" y="1525930"/>
            <a:ext cx="8362950" cy="4525962"/>
          </a:xfrm>
          <a:prstGeom prst="rect">
            <a:avLst/>
          </a:prstGeom>
        </p:spPr>
        <p:txBody>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DDDDDD"/>
                  </a:outerShdw>
                </a:effectLst>
                <a:latin typeface="+mn-lt"/>
                <a:ea typeface="ＭＳ Ｐゴシック" charset="-128"/>
                <a:cs typeface="+mn-cs"/>
              </a:defRPr>
            </a:lvl1pPr>
            <a:lvl2pPr marL="742950" indent="-285750" algn="l" rtl="0" eaLnBrk="0" fontAlgn="base" hangingPunct="0">
              <a:spcBef>
                <a:spcPct val="20000"/>
              </a:spcBef>
              <a:spcAft>
                <a:spcPct val="0"/>
              </a:spcAft>
              <a:buClr>
                <a:schemeClr val="folHlink"/>
              </a:buClr>
              <a:buSzPct val="70000"/>
              <a:buFont typeface="Wingdings" pitchFamily="2" charset="2"/>
              <a:buChar char="l"/>
              <a:defRPr sz="2800">
                <a:solidFill>
                  <a:schemeClr val="tx1"/>
                </a:solidFill>
                <a:effectLst>
                  <a:outerShdw blurRad="38100" dist="38100" dir="2700000" algn="tl">
                    <a:srgbClr val="DDDDDD"/>
                  </a:outerShdw>
                </a:effectLst>
                <a:latin typeface="+mn-lt"/>
                <a:ea typeface="ＭＳ Ｐゴシック" charset="-128"/>
              </a:defRPr>
            </a:lvl2pPr>
            <a:lvl3pPr marL="1143000" indent="-228600" algn="l" rtl="0" eaLnBrk="0" fontAlgn="base" hangingPunct="0">
              <a:spcBef>
                <a:spcPct val="20000"/>
              </a:spcBef>
              <a:spcAft>
                <a:spcPct val="0"/>
              </a:spcAft>
              <a:buClr>
                <a:schemeClr val="hlink"/>
              </a:buClr>
              <a:buSzPct val="70000"/>
              <a:buFont typeface="Wingdings" pitchFamily="2" charset="2"/>
              <a:buChar char="n"/>
              <a:defRPr sz="2400">
                <a:solidFill>
                  <a:schemeClr val="tx1"/>
                </a:solidFill>
                <a:effectLst>
                  <a:outerShdw blurRad="38100" dist="38100" dir="2700000" algn="tl">
                    <a:srgbClr val="DDDDDD"/>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70000"/>
              <a:buFont typeface="Wingdings" pitchFamily="2" charset="2"/>
              <a:buChar char="l"/>
              <a:defRPr sz="2000">
                <a:solidFill>
                  <a:schemeClr val="tx1"/>
                </a:solidFill>
                <a:effectLst>
                  <a:outerShdw blurRad="38100" dist="38100" dir="2700000" algn="tl">
                    <a:srgbClr val="DDDDDD"/>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DDDDDD"/>
                  </a:outerShdw>
                </a:effectLst>
                <a:latin typeface="+mn-lt"/>
                <a:ea typeface="ＭＳ Ｐゴシック" charset="-128"/>
              </a:defRPr>
            </a:lvl5pPr>
            <a:lvl6pPr marL="2514600" indent="-228600" algn="l" rtl="0" fontAlgn="base">
              <a:spcBef>
                <a:spcPct val="20000"/>
              </a:spcBef>
              <a:spcAft>
                <a:spcPct val="0"/>
              </a:spcAft>
              <a:buClr>
                <a:schemeClr val="hlink"/>
              </a:buClr>
              <a:buSzPct val="70000"/>
              <a:buFont typeface="Wingdings" charset="2"/>
              <a:buChar char="n"/>
              <a:defRPr sz="2000">
                <a:solidFill>
                  <a:schemeClr val="tx1"/>
                </a:solidFill>
                <a:effectLst>
                  <a:outerShdw blurRad="38100" dist="38100" dir="2700000" algn="tl">
                    <a:srgbClr val="DDDDDD"/>
                  </a:outerShdw>
                </a:effectLst>
                <a:latin typeface="+mn-lt"/>
                <a:ea typeface="ＭＳ Ｐゴシック" charset="-128"/>
              </a:defRPr>
            </a:lvl6pPr>
            <a:lvl7pPr marL="2971800" indent="-228600" algn="l" rtl="0" fontAlgn="base">
              <a:spcBef>
                <a:spcPct val="20000"/>
              </a:spcBef>
              <a:spcAft>
                <a:spcPct val="0"/>
              </a:spcAft>
              <a:buClr>
                <a:schemeClr val="hlink"/>
              </a:buClr>
              <a:buSzPct val="70000"/>
              <a:buFont typeface="Wingdings" charset="2"/>
              <a:buChar char="n"/>
              <a:defRPr sz="2000">
                <a:solidFill>
                  <a:schemeClr val="tx1"/>
                </a:solidFill>
                <a:effectLst>
                  <a:outerShdw blurRad="38100" dist="38100" dir="2700000" algn="tl">
                    <a:srgbClr val="DDDDDD"/>
                  </a:outerShdw>
                </a:effectLst>
                <a:latin typeface="+mn-lt"/>
                <a:ea typeface="ＭＳ Ｐゴシック" charset="-128"/>
              </a:defRPr>
            </a:lvl7pPr>
            <a:lvl8pPr marL="3429000" indent="-228600" algn="l" rtl="0" fontAlgn="base">
              <a:spcBef>
                <a:spcPct val="20000"/>
              </a:spcBef>
              <a:spcAft>
                <a:spcPct val="0"/>
              </a:spcAft>
              <a:buClr>
                <a:schemeClr val="hlink"/>
              </a:buClr>
              <a:buSzPct val="70000"/>
              <a:buFont typeface="Wingdings" charset="2"/>
              <a:buChar char="n"/>
              <a:defRPr sz="2000">
                <a:solidFill>
                  <a:schemeClr val="tx1"/>
                </a:solidFill>
                <a:effectLst>
                  <a:outerShdw blurRad="38100" dist="38100" dir="2700000" algn="tl">
                    <a:srgbClr val="DDDDDD"/>
                  </a:outerShdw>
                </a:effectLst>
                <a:latin typeface="+mn-lt"/>
                <a:ea typeface="ＭＳ Ｐゴシック" charset="-128"/>
              </a:defRPr>
            </a:lvl8pPr>
            <a:lvl9pPr marL="3886200" indent="-228600" algn="l" rtl="0" fontAlgn="base">
              <a:spcBef>
                <a:spcPct val="20000"/>
              </a:spcBef>
              <a:spcAft>
                <a:spcPct val="0"/>
              </a:spcAft>
              <a:buClr>
                <a:schemeClr val="hlink"/>
              </a:buClr>
              <a:buSzPct val="70000"/>
              <a:buFont typeface="Wingdings" charset="2"/>
              <a:buChar char="n"/>
              <a:defRPr sz="2000">
                <a:solidFill>
                  <a:schemeClr val="tx1"/>
                </a:solidFill>
                <a:effectLst>
                  <a:outerShdw blurRad="38100" dist="38100" dir="2700000" algn="tl">
                    <a:srgbClr val="DDDDDD"/>
                  </a:outerShdw>
                </a:effectLst>
                <a:latin typeface="+mn-lt"/>
                <a:ea typeface="ＭＳ Ｐゴシック" charset="-128"/>
              </a:defRPr>
            </a:lvl9pPr>
          </a:lstStyle>
          <a:p>
            <a:pPr marL="109537" indent="0">
              <a:buNone/>
              <a:defRPr/>
            </a:pPr>
            <a:r>
              <a:rPr lang="en-US" sz="2000" dirty="0" err="1"/>
              <a:t>Suatu</a:t>
            </a:r>
            <a:r>
              <a:rPr lang="en-US" sz="2000" dirty="0"/>
              <a:t> </a:t>
            </a:r>
            <a:r>
              <a:rPr lang="en-US" sz="2000" dirty="0" err="1"/>
              <a:t>perangkat</a:t>
            </a:r>
            <a:r>
              <a:rPr lang="en-US" sz="2000" dirty="0"/>
              <a:t> </a:t>
            </a:r>
            <a:r>
              <a:rPr lang="en-US" sz="2000" dirty="0" err="1"/>
              <a:t>lunak</a:t>
            </a:r>
            <a:r>
              <a:rPr lang="en-US" sz="2000" dirty="0"/>
              <a:t> (</a:t>
            </a:r>
            <a:r>
              <a:rPr lang="en-US" sz="2000" dirty="0" err="1"/>
              <a:t>kumpulan</a:t>
            </a:r>
            <a:r>
              <a:rPr lang="en-US" sz="2000" dirty="0"/>
              <a:t> program) yang </a:t>
            </a:r>
            <a:r>
              <a:rPr lang="en-US" sz="2000" dirty="0" err="1"/>
              <a:t>membentuk</a:t>
            </a:r>
            <a:r>
              <a:rPr lang="en-US" sz="2000" dirty="0"/>
              <a:t> </a:t>
            </a:r>
            <a:r>
              <a:rPr lang="en-US" sz="2000" dirty="0" err="1"/>
              <a:t>sistem</a:t>
            </a:r>
            <a:r>
              <a:rPr lang="en-US" sz="2000" dirty="0"/>
              <a:t> </a:t>
            </a:r>
            <a:r>
              <a:rPr lang="en-US" sz="2000" dirty="0" err="1"/>
              <a:t>dan</a:t>
            </a:r>
            <a:r>
              <a:rPr lang="en-US" sz="2000" dirty="0"/>
              <a:t> </a:t>
            </a:r>
            <a:r>
              <a:rPr lang="en-US" sz="2000" dirty="0" err="1"/>
              <a:t>memiliki</a:t>
            </a:r>
            <a:r>
              <a:rPr lang="en-US" sz="2000" dirty="0"/>
              <a:t> </a:t>
            </a:r>
            <a:r>
              <a:rPr lang="en-US" sz="2000" dirty="0" err="1"/>
              <a:t>tugas</a:t>
            </a:r>
            <a:r>
              <a:rPr lang="en-US" sz="2000" dirty="0"/>
              <a:t> </a:t>
            </a:r>
            <a:r>
              <a:rPr lang="en-US" sz="2000" dirty="0" err="1"/>
              <a:t>melayani</a:t>
            </a:r>
            <a:r>
              <a:rPr lang="en-US" sz="2000" dirty="0"/>
              <a:t> </a:t>
            </a:r>
            <a:r>
              <a:rPr lang="en-US" sz="2000" dirty="0" err="1"/>
              <a:t>berbagai</a:t>
            </a:r>
            <a:r>
              <a:rPr lang="en-US" sz="2000" dirty="0"/>
              <a:t> program </a:t>
            </a:r>
            <a:r>
              <a:rPr lang="en-US" sz="2000" dirty="0" err="1"/>
              <a:t>aplikasi</a:t>
            </a:r>
            <a:r>
              <a:rPr lang="en-US" sz="2000" dirty="0"/>
              <a:t> </a:t>
            </a:r>
            <a:r>
              <a:rPr lang="en-US" sz="2000" dirty="0" err="1"/>
              <a:t>untuk</a:t>
            </a:r>
            <a:r>
              <a:rPr lang="en-US" sz="2000" dirty="0"/>
              <a:t> </a:t>
            </a:r>
            <a:r>
              <a:rPr lang="en-US" sz="2000" dirty="0" err="1"/>
              <a:t>mengakses</a:t>
            </a:r>
            <a:r>
              <a:rPr lang="en-US" sz="2000" dirty="0"/>
              <a:t> </a:t>
            </a:r>
            <a:r>
              <a:rPr lang="en-US" sz="2000" dirty="0" err="1"/>
              <a:t>perangkat</a:t>
            </a:r>
            <a:r>
              <a:rPr lang="en-US" sz="2000" dirty="0"/>
              <a:t> </a:t>
            </a:r>
            <a:r>
              <a:rPr lang="en-US" sz="2000" dirty="0" err="1"/>
              <a:t>keras</a:t>
            </a:r>
            <a:r>
              <a:rPr lang="en-US" sz="2000" dirty="0"/>
              <a:t> </a:t>
            </a:r>
            <a:r>
              <a:rPr lang="en-US" sz="2000" dirty="0" err="1"/>
              <a:t>komputer</a:t>
            </a:r>
            <a:r>
              <a:rPr lang="en-US" sz="2000" dirty="0"/>
              <a:t> </a:t>
            </a:r>
            <a:r>
              <a:rPr lang="en-US" sz="2000" dirty="0" err="1"/>
              <a:t>secara</a:t>
            </a:r>
            <a:r>
              <a:rPr lang="en-US" sz="2000" dirty="0"/>
              <a:t> </a:t>
            </a:r>
            <a:r>
              <a:rPr lang="en-US" sz="2000" dirty="0" err="1"/>
              <a:t>aman</a:t>
            </a:r>
            <a:r>
              <a:rPr lang="en-US" sz="2000" dirty="0"/>
              <a:t> </a:t>
            </a:r>
            <a:r>
              <a:rPr lang="en-US" sz="2000" dirty="0" err="1"/>
              <a:t>dan</a:t>
            </a:r>
            <a:r>
              <a:rPr lang="en-US" sz="2000" dirty="0"/>
              <a:t> </a:t>
            </a:r>
            <a:r>
              <a:rPr lang="en-US" sz="2000" dirty="0" err="1"/>
              <a:t>terkendali</a:t>
            </a:r>
            <a:r>
              <a:rPr lang="en-US" sz="2000" dirty="0"/>
              <a:t>, </a:t>
            </a:r>
            <a:r>
              <a:rPr lang="en-US" sz="2000" dirty="0" err="1"/>
              <a:t>juga</a:t>
            </a:r>
            <a:r>
              <a:rPr lang="en-US" sz="2000" dirty="0"/>
              <a:t> </a:t>
            </a:r>
            <a:r>
              <a:rPr lang="en-US" sz="2000" dirty="0" err="1"/>
              <a:t>untuk</a:t>
            </a:r>
            <a:r>
              <a:rPr lang="en-US" sz="2000" dirty="0"/>
              <a:t> </a:t>
            </a:r>
            <a:r>
              <a:rPr lang="en-US" sz="2000" dirty="0" err="1"/>
              <a:t>mengatur</a:t>
            </a:r>
            <a:r>
              <a:rPr lang="en-US" sz="2000" dirty="0"/>
              <a:t> </a:t>
            </a:r>
            <a:r>
              <a:rPr lang="en-US" sz="2000" dirty="0" err="1"/>
              <a:t>antrian</a:t>
            </a:r>
            <a:r>
              <a:rPr lang="en-US" sz="2000" dirty="0"/>
              <a:t> </a:t>
            </a:r>
            <a:r>
              <a:rPr lang="en-US" sz="2000" dirty="0" err="1"/>
              <a:t>dari</a:t>
            </a:r>
            <a:r>
              <a:rPr lang="en-US" sz="2000" dirty="0"/>
              <a:t> </a:t>
            </a:r>
            <a:r>
              <a:rPr lang="en-US" sz="2000" dirty="0" err="1"/>
              <a:t>banyakya</a:t>
            </a:r>
            <a:r>
              <a:rPr lang="en-US" sz="2000" dirty="0"/>
              <a:t> program yang </a:t>
            </a:r>
            <a:r>
              <a:rPr lang="en-US" sz="2000" dirty="0" err="1"/>
              <a:t>menggunakan</a:t>
            </a:r>
            <a:r>
              <a:rPr lang="en-US" sz="2000" dirty="0"/>
              <a:t> hardware (Multiplexing) </a:t>
            </a:r>
          </a:p>
          <a:p>
            <a:pPr marL="109537" indent="0">
              <a:buNone/>
              <a:defRPr/>
            </a:pPr>
            <a:endParaRPr lang="en-US" sz="2000" dirty="0"/>
          </a:p>
          <a:p>
            <a:pPr marL="109537" indent="0">
              <a:buNone/>
              <a:defRPr/>
            </a:pPr>
            <a:r>
              <a:rPr lang="en-US" sz="2000" dirty="0"/>
              <a:t>Ada </a:t>
            </a:r>
            <a:r>
              <a:rPr lang="en-US" sz="2000" dirty="0" err="1"/>
              <a:t>empat</a:t>
            </a:r>
            <a:r>
              <a:rPr lang="en-US" sz="2000" dirty="0"/>
              <a:t> </a:t>
            </a:r>
            <a:r>
              <a:rPr lang="en-US" sz="2000" dirty="0" err="1"/>
              <a:t>katagori</a:t>
            </a:r>
            <a:r>
              <a:rPr lang="en-US" sz="2000" dirty="0"/>
              <a:t> Kernel :</a:t>
            </a:r>
          </a:p>
          <a:p>
            <a:pPr marL="566737" indent="-457200">
              <a:buFont typeface="+mj-lt"/>
              <a:buAutoNum type="alphaLcPeriod"/>
              <a:defRPr/>
            </a:pPr>
            <a:r>
              <a:rPr lang="en-US" sz="2000" dirty="0" err="1"/>
              <a:t>Monolitich</a:t>
            </a:r>
            <a:r>
              <a:rPr lang="en-US" sz="2000" dirty="0"/>
              <a:t> kernel (</a:t>
            </a:r>
            <a:r>
              <a:rPr lang="en-US" sz="2000" dirty="0" err="1"/>
              <a:t>abstraksi</a:t>
            </a:r>
            <a:r>
              <a:rPr lang="en-US" sz="2000" dirty="0"/>
              <a:t> yang kaya </a:t>
            </a:r>
            <a:r>
              <a:rPr lang="en-US" sz="2000" dirty="0" err="1"/>
              <a:t>dan</a:t>
            </a:r>
            <a:r>
              <a:rPr lang="en-US" sz="2000" dirty="0"/>
              <a:t> powerful)</a:t>
            </a:r>
          </a:p>
          <a:p>
            <a:pPr marL="566737" indent="-457200">
              <a:buFont typeface="+mj-lt"/>
              <a:buAutoNum type="alphaLcPeriod"/>
              <a:defRPr/>
            </a:pPr>
            <a:r>
              <a:rPr lang="en-US" sz="2000" dirty="0"/>
              <a:t>Microkernel (</a:t>
            </a:r>
            <a:r>
              <a:rPr lang="en-US" sz="2000" dirty="0" err="1"/>
              <a:t>abtraksi</a:t>
            </a:r>
            <a:r>
              <a:rPr lang="en-US" sz="2000" dirty="0"/>
              <a:t> </a:t>
            </a:r>
            <a:r>
              <a:rPr lang="en-US" sz="2000" dirty="0" err="1"/>
              <a:t>sederhana</a:t>
            </a:r>
            <a:r>
              <a:rPr lang="en-US" sz="2000" dirty="0"/>
              <a:t> </a:t>
            </a:r>
            <a:r>
              <a:rPr lang="en-US" sz="2000" dirty="0" err="1"/>
              <a:t>dan</a:t>
            </a:r>
            <a:r>
              <a:rPr lang="en-US" sz="2000" dirty="0"/>
              <a:t> </a:t>
            </a:r>
            <a:r>
              <a:rPr lang="en-US" sz="2000" dirty="0" err="1"/>
              <a:t>aplikasi</a:t>
            </a:r>
            <a:r>
              <a:rPr lang="en-US" sz="2000" dirty="0"/>
              <a:t> server </a:t>
            </a:r>
            <a:r>
              <a:rPr lang="en-US" sz="2000" dirty="0" err="1"/>
              <a:t>untuk</a:t>
            </a:r>
            <a:r>
              <a:rPr lang="en-US" sz="2000" dirty="0"/>
              <a:t> </a:t>
            </a:r>
            <a:r>
              <a:rPr lang="en-US" sz="2000" dirty="0" err="1"/>
              <a:t>fungsi</a:t>
            </a:r>
            <a:r>
              <a:rPr lang="en-US" sz="2000" dirty="0"/>
              <a:t> </a:t>
            </a:r>
            <a:r>
              <a:rPr lang="en-US" sz="2000" dirty="0" err="1"/>
              <a:t>lainnya</a:t>
            </a:r>
            <a:r>
              <a:rPr lang="en-US" sz="2000" dirty="0"/>
              <a:t>)</a:t>
            </a:r>
          </a:p>
          <a:p>
            <a:pPr marL="566737" indent="-457200">
              <a:buFont typeface="+mj-lt"/>
              <a:buAutoNum type="alphaLcPeriod"/>
              <a:defRPr/>
            </a:pPr>
            <a:r>
              <a:rPr lang="en-US" sz="2000" dirty="0"/>
              <a:t>Hybrid (</a:t>
            </a:r>
            <a:r>
              <a:rPr lang="en-US" sz="2000" dirty="0" err="1"/>
              <a:t>modifikasi</a:t>
            </a:r>
            <a:r>
              <a:rPr lang="en-US" sz="2000" dirty="0"/>
              <a:t> </a:t>
            </a:r>
            <a:r>
              <a:rPr lang="en-US" sz="2000" dirty="0" err="1"/>
              <a:t>dari</a:t>
            </a:r>
            <a:r>
              <a:rPr lang="en-US" sz="2000" dirty="0"/>
              <a:t> microkernel </a:t>
            </a:r>
            <a:r>
              <a:rPr lang="en-US" sz="2000" dirty="0" err="1"/>
              <a:t>dengan</a:t>
            </a:r>
            <a:r>
              <a:rPr lang="en-US" sz="2000" dirty="0"/>
              <a:t> </a:t>
            </a:r>
            <a:r>
              <a:rPr lang="en-US" sz="2000" dirty="0" err="1"/>
              <a:t>memberikan</a:t>
            </a:r>
            <a:r>
              <a:rPr lang="en-US" sz="2000" dirty="0"/>
              <a:t> </a:t>
            </a:r>
            <a:r>
              <a:rPr lang="en-US" sz="2000" dirty="0" err="1"/>
              <a:t>tambahan</a:t>
            </a:r>
            <a:r>
              <a:rPr lang="en-US" sz="2000" dirty="0"/>
              <a:t> </a:t>
            </a:r>
            <a:r>
              <a:rPr lang="en-US" sz="2000" dirty="0" err="1"/>
              <a:t>kode</a:t>
            </a:r>
            <a:r>
              <a:rPr lang="en-US" sz="2000" dirty="0"/>
              <a:t> agar </a:t>
            </a:r>
            <a:r>
              <a:rPr lang="en-US" sz="2000" dirty="0" err="1"/>
              <a:t>menjadi</a:t>
            </a:r>
            <a:r>
              <a:rPr lang="en-US" sz="2000" dirty="0"/>
              <a:t> </a:t>
            </a:r>
            <a:r>
              <a:rPr lang="en-US" sz="2000" dirty="0" err="1"/>
              <a:t>lebih</a:t>
            </a:r>
            <a:r>
              <a:rPr lang="en-US" sz="2000" dirty="0"/>
              <a:t> </a:t>
            </a:r>
            <a:r>
              <a:rPr lang="en-US" sz="2000" dirty="0" err="1"/>
              <a:t>cepat</a:t>
            </a:r>
            <a:r>
              <a:rPr lang="en-US" sz="2000" dirty="0"/>
              <a:t>)</a:t>
            </a:r>
          </a:p>
          <a:p>
            <a:pPr marL="566737" indent="-457200">
              <a:buFont typeface="+mj-lt"/>
              <a:buAutoNum type="alphaLcPeriod"/>
              <a:defRPr/>
            </a:pPr>
            <a:r>
              <a:rPr lang="en-US" sz="2000" dirty="0" err="1"/>
              <a:t>Exokernel</a:t>
            </a:r>
            <a:r>
              <a:rPr lang="en-US" sz="2000" dirty="0"/>
              <a:t> (</a:t>
            </a:r>
            <a:r>
              <a:rPr lang="en-US" sz="2000" dirty="0" err="1"/>
              <a:t>menyediakan</a:t>
            </a:r>
            <a:r>
              <a:rPr lang="en-US" sz="2000" dirty="0"/>
              <a:t> </a:t>
            </a:r>
            <a:r>
              <a:rPr lang="en-US" sz="2000" dirty="0" err="1"/>
              <a:t>sekumpulan</a:t>
            </a:r>
            <a:r>
              <a:rPr lang="en-US" sz="2000" dirty="0"/>
              <a:t> library </a:t>
            </a:r>
            <a:r>
              <a:rPr lang="en-US" sz="2000" dirty="0" err="1"/>
              <a:t>untuk</a:t>
            </a:r>
            <a:r>
              <a:rPr lang="en-US" sz="2000" dirty="0"/>
              <a:t> </a:t>
            </a:r>
            <a:r>
              <a:rPr lang="en-US" sz="2000" dirty="0" err="1"/>
              <a:t>fungsi</a:t>
            </a:r>
            <a:r>
              <a:rPr lang="en-US" sz="2000" dirty="0"/>
              <a:t> </a:t>
            </a:r>
            <a:r>
              <a:rPr lang="en-US" sz="2000" dirty="0" err="1"/>
              <a:t>akses</a:t>
            </a:r>
            <a:r>
              <a:rPr lang="en-US" sz="2000" dirty="0"/>
              <a:t> </a:t>
            </a:r>
            <a:r>
              <a:rPr lang="en-US" sz="2000" dirty="0" err="1"/>
              <a:t>ke</a:t>
            </a:r>
            <a:r>
              <a:rPr lang="en-US" sz="2000" dirty="0"/>
              <a:t> h/w </a:t>
            </a:r>
            <a:r>
              <a:rPr lang="en-US" sz="2000" dirty="0" err="1"/>
              <a:t>secara</a:t>
            </a:r>
            <a:r>
              <a:rPr lang="en-US" sz="2000" dirty="0"/>
              <a:t> </a:t>
            </a:r>
            <a:r>
              <a:rPr lang="en-US" sz="2000" dirty="0" err="1"/>
              <a:t>langsung</a:t>
            </a:r>
            <a:r>
              <a:rPr lang="en-US" sz="2000" dirty="0"/>
              <a:t>)</a:t>
            </a:r>
          </a:p>
        </p:txBody>
      </p:sp>
      <p:sp>
        <p:nvSpPr>
          <p:cNvPr id="7" name="Title 2">
            <a:extLst>
              <a:ext uri="{FF2B5EF4-FFF2-40B4-BE49-F238E27FC236}">
                <a16:creationId xmlns:a16="http://schemas.microsoft.com/office/drawing/2014/main" xmlns="" id="{CE320030-EF2D-4C93-BD20-F0A8789020A0}"/>
              </a:ext>
            </a:extLst>
          </p:cNvPr>
          <p:cNvSpPr txBox="1">
            <a:spLocks/>
          </p:cNvSpPr>
          <p:nvPr/>
        </p:nvSpPr>
        <p:spPr>
          <a:xfrm>
            <a:off x="1992313" y="273050"/>
            <a:ext cx="5975350" cy="419100"/>
          </a:xfrm>
          <a:prstGeom prst="rect">
            <a:avLst/>
          </a:prstGeom>
        </p:spPr>
        <p:txBody>
          <a:bodyPr/>
          <a:lstStyle>
            <a:lvl1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mj-lt"/>
                <a:ea typeface="ＭＳ Ｐゴシック" charset="-128"/>
                <a:cs typeface="+mj-cs"/>
              </a:defRPr>
            </a:lvl1pPr>
            <a:lvl2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2pPr>
            <a:lvl3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3pPr>
            <a:lvl4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4pPr>
            <a:lvl5pPr algn="l" rtl="0" eaLnBrk="0" fontAlgn="base" hangingPunct="0">
              <a:spcBef>
                <a:spcPct val="0"/>
              </a:spcBef>
              <a:spcAft>
                <a:spcPct val="0"/>
              </a:spcAft>
              <a:defRPr sz="3600">
                <a:solidFill>
                  <a:schemeClr val="tx2"/>
                </a:solidFill>
                <a:effectLst>
                  <a:outerShdw blurRad="38100" dist="38100" dir="2700000" algn="tl">
                    <a:srgbClr val="DDDDDD"/>
                  </a:outerShdw>
                </a:effectLst>
                <a:latin typeface="Arial" charset="0"/>
                <a:ea typeface="ＭＳ Ｐゴシック" charset="-128"/>
              </a:defRPr>
            </a:lvl5pPr>
            <a:lvl6pPr marL="4572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6pPr>
            <a:lvl7pPr marL="9144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7pPr>
            <a:lvl8pPr marL="13716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8pPr>
            <a:lvl9pPr marL="1828800" algn="l" rtl="0" fontAlgn="base">
              <a:spcBef>
                <a:spcPct val="0"/>
              </a:spcBef>
              <a:spcAft>
                <a:spcPct val="0"/>
              </a:spcAft>
              <a:defRPr sz="3600">
                <a:solidFill>
                  <a:schemeClr val="tx2"/>
                </a:solidFill>
                <a:effectLst>
                  <a:outerShdw blurRad="38100" dist="38100" dir="2700000" algn="tl">
                    <a:srgbClr val="DDDDDD"/>
                  </a:outerShdw>
                </a:effectLst>
                <a:latin typeface="Arial" charset="0"/>
              </a:defRPr>
            </a:lvl9pPr>
          </a:lstStyle>
          <a:p>
            <a:pPr>
              <a:defRPr/>
            </a:pPr>
            <a:r>
              <a:rPr lang="en-US" sz="2800" b="1" dirty="0" err="1"/>
              <a:t>Lebih</a:t>
            </a:r>
            <a:r>
              <a:rPr lang="en-US" sz="2800" b="1" dirty="0"/>
              <a:t> </a:t>
            </a:r>
            <a:r>
              <a:rPr lang="en-US" sz="2800" b="1" dirty="0" err="1"/>
              <a:t>jauh</a:t>
            </a:r>
            <a:r>
              <a:rPr lang="en-US" sz="2800" b="1" dirty="0"/>
              <a:t> </a:t>
            </a:r>
            <a:r>
              <a:rPr lang="en-US" sz="2800" b="1" dirty="0" err="1"/>
              <a:t>dengan</a:t>
            </a:r>
            <a:r>
              <a:rPr lang="en-US" sz="2800" b="1" dirty="0"/>
              <a:t> Kernel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AF3A2A20-54BA-4259-A82C-370E3470DEDF}"/>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Jenis-Jenis Desain Kernel</a:t>
            </a:r>
          </a:p>
        </p:txBody>
      </p:sp>
      <p:pic>
        <p:nvPicPr>
          <p:cNvPr id="51203" name="Picture 4">
            <a:extLst>
              <a:ext uri="{FF2B5EF4-FFF2-40B4-BE49-F238E27FC236}">
                <a16:creationId xmlns:a16="http://schemas.microsoft.com/office/drawing/2014/main" xmlns="" id="{EE0BB426-0CC2-4D87-BAFE-419E59633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1268414"/>
            <a:ext cx="641985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xmlns="" id="{78B6DE14-637B-4FB9-8C61-20F2EAEE13AE}"/>
              </a:ext>
            </a:extLst>
          </p:cNvPr>
          <p:cNvSpPr>
            <a:spLocks noGrp="1" noChangeArrowheads="1"/>
          </p:cNvSpPr>
          <p:nvPr>
            <p:ph idx="1"/>
          </p:nvPr>
        </p:nvSpPr>
        <p:spPr>
          <a:xfrm>
            <a:off x="2640013" y="1600200"/>
            <a:ext cx="6705600" cy="4495800"/>
          </a:xfrm>
        </p:spPr>
        <p:txBody>
          <a:bodyPr>
            <a:normAutofit/>
          </a:bodyPr>
          <a:lstStyle/>
          <a:p>
            <a:pPr marL="365760" indent="-256032">
              <a:lnSpc>
                <a:spcPct val="90000"/>
              </a:lnSpc>
              <a:buFont typeface="Wingdings" charset="2"/>
              <a:buChar char="n"/>
              <a:defRPr/>
            </a:pPr>
            <a:r>
              <a:rPr lang="en-US" dirty="0">
                <a:effectLst>
                  <a:outerShdw blurRad="38100" dist="38100" dir="2700000" algn="tl">
                    <a:srgbClr val="C0C0C0"/>
                  </a:outerShdw>
                </a:effectLst>
              </a:rPr>
              <a:t>File </a:t>
            </a:r>
            <a:r>
              <a:rPr lang="en-US" dirty="0" err="1">
                <a:effectLst>
                  <a:outerShdw blurRad="38100" dist="38100" dir="2700000" algn="tl">
                    <a:srgbClr val="C0C0C0"/>
                  </a:outerShdw>
                </a:effectLst>
              </a:rPr>
              <a:t>atau</a:t>
            </a:r>
            <a:r>
              <a:rPr lang="en-US" dirty="0">
                <a:effectLst>
                  <a:outerShdw blurRad="38100" dist="38100" dir="2700000" algn="tl">
                    <a:srgbClr val="C0C0C0"/>
                  </a:outerShdw>
                </a:effectLst>
              </a:rPr>
              <a:t> </a:t>
            </a:r>
            <a:r>
              <a:rPr lang="en-US" b="1" dirty="0" err="1">
                <a:effectLst>
                  <a:outerShdw blurRad="38100" dist="38100" dir="2700000" algn="tl">
                    <a:srgbClr val="C0C0C0"/>
                  </a:outerShdw>
                </a:effectLst>
              </a:rPr>
              <a:t>berkas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adalah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entitas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dari</a:t>
            </a:r>
            <a:r>
              <a:rPr lang="en-US" dirty="0">
                <a:effectLst>
                  <a:outerShdw blurRad="38100" dist="38100" dir="2700000" algn="tl">
                    <a:srgbClr val="C0C0C0"/>
                  </a:outerShdw>
                </a:effectLst>
              </a:rPr>
              <a:t> data yang </a:t>
            </a:r>
            <a:r>
              <a:rPr lang="en-US" dirty="0" err="1">
                <a:effectLst>
                  <a:outerShdw blurRad="38100" dist="38100" dir="2700000" algn="tl">
                    <a:srgbClr val="C0C0C0"/>
                  </a:outerShdw>
                </a:effectLst>
              </a:rPr>
              <a:t>disimpan</a:t>
            </a:r>
            <a:r>
              <a:rPr lang="en-US" dirty="0">
                <a:effectLst>
                  <a:outerShdw blurRad="38100" dist="38100" dir="2700000" algn="tl">
                    <a:srgbClr val="C0C0C0"/>
                  </a:outerShdw>
                </a:effectLst>
              </a:rPr>
              <a:t> di </a:t>
            </a:r>
            <a:r>
              <a:rPr lang="en-US" dirty="0" err="1">
                <a:effectLst>
                  <a:outerShdw blurRad="38100" dist="38100" dir="2700000" algn="tl">
                    <a:srgbClr val="C0C0C0"/>
                  </a:outerShdw>
                </a:effectLst>
              </a:rPr>
              <a:t>dalam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hlinkClick r:id="rId3" tooltip="Sistem berkas"/>
              </a:rPr>
              <a:t>sistem</a:t>
            </a:r>
            <a:r>
              <a:rPr lang="en-US" dirty="0">
                <a:effectLst>
                  <a:outerShdw blurRad="38100" dist="38100" dir="2700000" algn="tl">
                    <a:srgbClr val="C0C0C0"/>
                  </a:outerShdw>
                </a:effectLst>
                <a:hlinkClick r:id="rId3" tooltip="Sistem berkas"/>
              </a:rPr>
              <a:t> </a:t>
            </a:r>
            <a:r>
              <a:rPr lang="en-US" dirty="0" err="1">
                <a:effectLst>
                  <a:outerShdw blurRad="38100" dist="38100" dir="2700000" algn="tl">
                    <a:srgbClr val="C0C0C0"/>
                  </a:outerShdw>
                </a:effectLst>
                <a:hlinkClick r:id="rId3" tooltip="Sistem berkas"/>
              </a:rPr>
              <a:t>berkas</a:t>
            </a:r>
            <a:r>
              <a:rPr lang="en-US" dirty="0">
                <a:effectLst>
                  <a:outerShdw blurRad="38100" dist="38100" dir="2700000" algn="tl">
                    <a:srgbClr val="C0C0C0"/>
                  </a:outerShdw>
                </a:effectLst>
              </a:rPr>
              <a:t> yang </a:t>
            </a:r>
            <a:r>
              <a:rPr lang="en-US" dirty="0" err="1">
                <a:effectLst>
                  <a:outerShdw blurRad="38100" dist="38100" dir="2700000" algn="tl">
                    <a:srgbClr val="C0C0C0"/>
                  </a:outerShdw>
                </a:effectLst>
              </a:rPr>
              <a:t>dapat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diakses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dan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diatur</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oleh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pengguna</a:t>
            </a:r>
            <a:r>
              <a:rPr lang="en-US" dirty="0">
                <a:effectLst>
                  <a:outerShdw blurRad="38100" dist="38100" dir="2700000" algn="tl">
                    <a:srgbClr val="C0C0C0"/>
                  </a:outerShdw>
                </a:effectLst>
              </a:rPr>
              <a:t>. </a:t>
            </a:r>
          </a:p>
          <a:p>
            <a:pPr marL="365760" indent="-256032">
              <a:lnSpc>
                <a:spcPct val="90000"/>
              </a:lnSpc>
              <a:buFont typeface="Wingdings" charset="2"/>
              <a:buChar char="n"/>
              <a:defRPr/>
            </a:pPr>
            <a:r>
              <a:rPr lang="en-US" dirty="0" err="1">
                <a:effectLst>
                  <a:outerShdw blurRad="38100" dist="38100" dir="2700000" algn="tl">
                    <a:srgbClr val="C0C0C0"/>
                  </a:outerShdw>
                </a:effectLst>
              </a:rPr>
              <a:t>Sebuah</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berkas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memiliki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nama</a:t>
            </a:r>
            <a:r>
              <a:rPr lang="en-US" dirty="0">
                <a:effectLst>
                  <a:outerShdw blurRad="38100" dist="38100" dir="2700000" algn="tl">
                    <a:srgbClr val="C0C0C0"/>
                  </a:outerShdw>
                </a:effectLst>
              </a:rPr>
              <a:t> yang </a:t>
            </a:r>
            <a:r>
              <a:rPr lang="en-US" dirty="0" err="1">
                <a:effectLst>
                  <a:outerShdw blurRad="38100" dist="38100" dir="2700000" algn="tl">
                    <a:srgbClr val="C0C0C0"/>
                  </a:outerShdw>
                </a:effectLst>
              </a:rPr>
              <a:t>unik</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dalam</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hlinkClick r:id="rId4" tooltip="Direktori"/>
              </a:rPr>
              <a:t>direktori</a:t>
            </a:r>
            <a:r>
              <a:rPr lang="en-US" dirty="0">
                <a:effectLst>
                  <a:outerShdw blurRad="38100" dist="38100" dir="2700000" algn="tl">
                    <a:srgbClr val="C0C0C0"/>
                  </a:outerShdw>
                </a:effectLst>
              </a:rPr>
              <a:t> di </a:t>
            </a:r>
            <a:r>
              <a:rPr lang="en-US" dirty="0" err="1">
                <a:effectLst>
                  <a:outerShdw blurRad="38100" dist="38100" dir="2700000" algn="tl">
                    <a:srgbClr val="C0C0C0"/>
                  </a:outerShdw>
                </a:effectLst>
              </a:rPr>
              <a:t>mana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ia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berada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tidak</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bisa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sama</a:t>
            </a:r>
            <a:r>
              <a:rPr lang="en-US" dirty="0">
                <a:effectLst>
                  <a:outerShdw blurRad="38100" dist="38100" dir="2700000" algn="tl">
                    <a:srgbClr val="C0C0C0"/>
                  </a:outerShdw>
                </a:effectLst>
              </a:rPr>
              <a:t>). </a:t>
            </a:r>
          </a:p>
          <a:p>
            <a:pPr marL="365760" indent="-256032">
              <a:lnSpc>
                <a:spcPct val="90000"/>
              </a:lnSpc>
              <a:buFont typeface="Wingdings" charset="2"/>
              <a:buChar char="n"/>
              <a:defRPr/>
            </a:pPr>
            <a:r>
              <a:rPr lang="en-US" dirty="0" err="1">
                <a:effectLst>
                  <a:outerShdw blurRad="38100" dist="38100" dir="2700000" algn="tl">
                    <a:srgbClr val="C0C0C0"/>
                  </a:outerShdw>
                </a:effectLst>
              </a:rPr>
              <a:t>Alamat</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direktori</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dimana</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suatu</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berkas</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ditempatkan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diistilahkan</a:t>
            </a:r>
            <a:r>
              <a:rPr lang="en-US" dirty="0">
                <a:effectLst>
                  <a:outerShdw blurRad="38100" dist="38100" dir="2700000" algn="tl">
                    <a:srgbClr val="C0C0C0"/>
                  </a:outerShdw>
                </a:effectLst>
              </a:rPr>
              <a:t> </a:t>
            </a:r>
            <a:r>
              <a:rPr lang="en-US" dirty="0" err="1">
                <a:effectLst>
                  <a:outerShdw blurRad="38100" dist="38100" dir="2700000" algn="tl">
                    <a:srgbClr val="C0C0C0"/>
                  </a:outerShdw>
                </a:effectLst>
              </a:rPr>
              <a:t>dengan</a:t>
            </a:r>
            <a:r>
              <a:rPr lang="en-US" dirty="0">
                <a:effectLst>
                  <a:outerShdw blurRad="38100" dist="38100" dir="2700000" algn="tl">
                    <a:srgbClr val="C0C0C0"/>
                  </a:outerShdw>
                </a:effectLst>
              </a:rPr>
              <a:t> </a:t>
            </a:r>
            <a:r>
              <a:rPr lang="en-US" b="1" i="1" dirty="0">
                <a:effectLst>
                  <a:outerShdw blurRad="38100" dist="38100" dir="2700000" algn="tl">
                    <a:srgbClr val="C0C0C0"/>
                  </a:outerShdw>
                </a:effectLst>
              </a:rPr>
              <a:t>path</a:t>
            </a:r>
            <a:r>
              <a:rPr lang="en-US" dirty="0">
                <a:effectLst>
                  <a:outerShdw blurRad="38100" dist="38100" dir="2700000" algn="tl">
                    <a:srgbClr val="C0C0C0"/>
                  </a:outerShdw>
                </a:effectLst>
              </a:rPr>
              <a:t>. (C:\windows\system32)</a:t>
            </a:r>
          </a:p>
        </p:txBody>
      </p:sp>
      <p:sp>
        <p:nvSpPr>
          <p:cNvPr id="6146" name="Rectangle 2">
            <a:extLst>
              <a:ext uri="{FF2B5EF4-FFF2-40B4-BE49-F238E27FC236}">
                <a16:creationId xmlns:a16="http://schemas.microsoft.com/office/drawing/2014/main" xmlns="" id="{91A9A28C-EC7A-4501-8FF1-7FA85A6AAA06}"/>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File</a:t>
            </a:r>
          </a:p>
        </p:txBody>
      </p:sp>
    </p:spTree>
    <p:custDataLst>
      <p:tags r:id="rId1"/>
    </p:custDataLst>
  </p:cSld>
  <p:clrMapOvr>
    <a:masterClrMapping/>
  </p:clrMapOvr>
  <p:transition>
    <p:wedg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768" decel="100000"/>
                                        <p:tgtEl>
                                          <p:spTgt spid="6146"/>
                                        </p:tgtEl>
                                      </p:cBhvr>
                                    </p:animEffect>
                                    <p:animScale>
                                      <p:cBhvr>
                                        <p:cTn id="8" dur="768" decel="100000"/>
                                        <p:tgtEl>
                                          <p:spTgt spid="6146"/>
                                        </p:tgtEl>
                                      </p:cBhvr>
                                      <p:from x="10000" y="10000"/>
                                      <p:to x="200000" y="450000"/>
                                    </p:animScale>
                                    <p:animScale>
                                      <p:cBhvr>
                                        <p:cTn id="9" dur="1230" accel="100000" fill="hold">
                                          <p:stCondLst>
                                            <p:cond delay="768"/>
                                          </p:stCondLst>
                                        </p:cTn>
                                        <p:tgtEl>
                                          <p:spTgt spid="6146"/>
                                        </p:tgtEl>
                                      </p:cBhvr>
                                      <p:from x="200000" y="450000"/>
                                      <p:to x="100000" y="100000"/>
                                    </p:animScale>
                                    <p:set>
                                      <p:cBhvr>
                                        <p:cTn id="10" dur="768" fill="hold"/>
                                        <p:tgtEl>
                                          <p:spTgt spid="6146"/>
                                        </p:tgtEl>
                                        <p:attrNameLst>
                                          <p:attrName>ppt_x</p:attrName>
                                        </p:attrNameLst>
                                      </p:cBhvr>
                                      <p:to>
                                        <p:strVal val="(0.5)"/>
                                      </p:to>
                                    </p:set>
                                    <p:anim from="(0.5)" to="(#ppt_x)" calcmode="lin" valueType="num">
                                      <p:cBhvr>
                                        <p:cTn id="11" dur="1230" accel="100000" fill="hold">
                                          <p:stCondLst>
                                            <p:cond delay="768"/>
                                          </p:stCondLst>
                                        </p:cTn>
                                        <p:tgtEl>
                                          <p:spTgt spid="6146"/>
                                        </p:tgtEl>
                                        <p:attrNameLst>
                                          <p:attrName>ppt_x</p:attrName>
                                        </p:attrNameLst>
                                      </p:cBhvr>
                                    </p:anim>
                                    <p:set>
                                      <p:cBhvr>
                                        <p:cTn id="12" dur="768" fill="hold"/>
                                        <p:tgtEl>
                                          <p:spTgt spid="6146"/>
                                        </p:tgtEl>
                                        <p:attrNameLst>
                                          <p:attrName>ppt_y</p:attrName>
                                        </p:attrNameLst>
                                      </p:cBhvr>
                                      <p:to>
                                        <p:strVal val="(#ppt_y+0.4)"/>
                                      </p:to>
                                    </p:set>
                                    <p:anim from="(#ppt_y+0.4)" to="(#ppt_y)" calcmode="lin" valueType="num">
                                      <p:cBhvr>
                                        <p:cTn id="13" dur="1230" accel="100000" fill="hold">
                                          <p:stCondLst>
                                            <p:cond delay="768"/>
                                          </p:stCondLst>
                                        </p:cTn>
                                        <p:tgtEl>
                                          <p:spTgt spid="6146"/>
                                        </p:tgtEl>
                                        <p:attrNameLst>
                                          <p:attrName>ppt_y</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6147">
                                            <p:txEl>
                                              <p:pRg st="0" end="0"/>
                                            </p:txEl>
                                          </p:spTgt>
                                        </p:tgtEl>
                                        <p:attrNameLst>
                                          <p:attrName>style.visibility</p:attrName>
                                        </p:attrNameLst>
                                      </p:cBhvr>
                                      <p:to>
                                        <p:strVal val="visible"/>
                                      </p:to>
                                    </p:set>
                                    <p:anim calcmode="lin" valueType="num">
                                      <p:cBhvr>
                                        <p:cTn id="18" dur="500" fill="hold"/>
                                        <p:tgtEl>
                                          <p:spTgt spid="6147">
                                            <p:txEl>
                                              <p:pRg st="0" end="0"/>
                                            </p:txEl>
                                          </p:spTgt>
                                        </p:tgtEl>
                                        <p:attrNameLst>
                                          <p:attrName>ppt_w</p:attrName>
                                        </p:attrNameLst>
                                      </p:cBhvr>
                                      <p:tavLst>
                                        <p:tav tm="0">
                                          <p:val>
                                            <p:fltVal val="0"/>
                                          </p:val>
                                        </p:tav>
                                        <p:tav tm="100000">
                                          <p:val>
                                            <p:strVal val="#ppt_w"/>
                                          </p:val>
                                        </p:tav>
                                      </p:tavLst>
                                    </p:anim>
                                    <p:anim calcmode="lin" valueType="num">
                                      <p:cBhvr>
                                        <p:cTn id="19" dur="500" fill="hold"/>
                                        <p:tgtEl>
                                          <p:spTgt spid="6147">
                                            <p:txEl>
                                              <p:pRg st="0" end="0"/>
                                            </p:txEl>
                                          </p:spTgt>
                                        </p:tgtEl>
                                        <p:attrNameLst>
                                          <p:attrName>ppt_h</p:attrName>
                                        </p:attrNameLst>
                                      </p:cBhvr>
                                      <p:tavLst>
                                        <p:tav tm="0">
                                          <p:val>
                                            <p:fltVal val="0"/>
                                          </p:val>
                                        </p:tav>
                                        <p:tav tm="100000">
                                          <p:val>
                                            <p:strVal val="#ppt_h"/>
                                          </p:val>
                                        </p:tav>
                                      </p:tavLst>
                                    </p:anim>
                                    <p:animEffect transition="in" filter="fade">
                                      <p:cBhvr>
                                        <p:cTn id="20" dur="500"/>
                                        <p:tgtEl>
                                          <p:spTgt spid="6147">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grpId="0" nodeType="clickEffect">
                                  <p:stCondLst>
                                    <p:cond delay="0"/>
                                  </p:stCondLst>
                                  <p:childTnLst>
                                    <p:set>
                                      <p:cBhvr>
                                        <p:cTn id="24" dur="1" fill="hold">
                                          <p:stCondLst>
                                            <p:cond delay="0"/>
                                          </p:stCondLst>
                                        </p:cTn>
                                        <p:tgtEl>
                                          <p:spTgt spid="6147">
                                            <p:txEl>
                                              <p:pRg st="1" end="1"/>
                                            </p:txEl>
                                          </p:spTgt>
                                        </p:tgtEl>
                                        <p:attrNameLst>
                                          <p:attrName>style.visibility</p:attrName>
                                        </p:attrNameLst>
                                      </p:cBhvr>
                                      <p:to>
                                        <p:strVal val="visible"/>
                                      </p:to>
                                    </p:set>
                                    <p:anim calcmode="lin" valueType="num">
                                      <p:cBhvr>
                                        <p:cTn id="25" dur="500" fill="hold"/>
                                        <p:tgtEl>
                                          <p:spTgt spid="6147">
                                            <p:txEl>
                                              <p:pRg st="1" end="1"/>
                                            </p:txEl>
                                          </p:spTgt>
                                        </p:tgtEl>
                                        <p:attrNameLst>
                                          <p:attrName>ppt_w</p:attrName>
                                        </p:attrNameLst>
                                      </p:cBhvr>
                                      <p:tavLst>
                                        <p:tav tm="0">
                                          <p:val>
                                            <p:fltVal val="0"/>
                                          </p:val>
                                        </p:tav>
                                        <p:tav tm="100000">
                                          <p:val>
                                            <p:strVal val="#ppt_w"/>
                                          </p:val>
                                        </p:tav>
                                      </p:tavLst>
                                    </p:anim>
                                    <p:anim calcmode="lin" valueType="num">
                                      <p:cBhvr>
                                        <p:cTn id="26" dur="500" fill="hold"/>
                                        <p:tgtEl>
                                          <p:spTgt spid="6147">
                                            <p:txEl>
                                              <p:pRg st="1" end="1"/>
                                            </p:txEl>
                                          </p:spTgt>
                                        </p:tgtEl>
                                        <p:attrNameLst>
                                          <p:attrName>ppt_h</p:attrName>
                                        </p:attrNameLst>
                                      </p:cBhvr>
                                      <p:tavLst>
                                        <p:tav tm="0">
                                          <p:val>
                                            <p:fltVal val="0"/>
                                          </p:val>
                                        </p:tav>
                                        <p:tav tm="100000">
                                          <p:val>
                                            <p:strVal val="#ppt_h"/>
                                          </p:val>
                                        </p:tav>
                                      </p:tavLst>
                                    </p:anim>
                                    <p:animEffect transition="in" filter="fade">
                                      <p:cBhvr>
                                        <p:cTn id="27" dur="500"/>
                                        <p:tgtEl>
                                          <p:spTgt spid="6147">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3" presetClass="entr" presetSubtype="0" fill="hold" grpId="0" nodeType="clickEffect">
                                  <p:stCondLst>
                                    <p:cond delay="0"/>
                                  </p:stCondLst>
                                  <p:childTnLst>
                                    <p:set>
                                      <p:cBhvr>
                                        <p:cTn id="31" dur="1" fill="hold">
                                          <p:stCondLst>
                                            <p:cond delay="0"/>
                                          </p:stCondLst>
                                        </p:cTn>
                                        <p:tgtEl>
                                          <p:spTgt spid="6147">
                                            <p:txEl>
                                              <p:pRg st="2" end="2"/>
                                            </p:txEl>
                                          </p:spTgt>
                                        </p:tgtEl>
                                        <p:attrNameLst>
                                          <p:attrName>style.visibility</p:attrName>
                                        </p:attrNameLst>
                                      </p:cBhvr>
                                      <p:to>
                                        <p:strVal val="visible"/>
                                      </p:to>
                                    </p:set>
                                    <p:anim calcmode="lin" valueType="num">
                                      <p:cBhvr>
                                        <p:cTn id="32" dur="500" fill="hold"/>
                                        <p:tgtEl>
                                          <p:spTgt spid="6147">
                                            <p:txEl>
                                              <p:pRg st="2" end="2"/>
                                            </p:txEl>
                                          </p:spTgt>
                                        </p:tgtEl>
                                        <p:attrNameLst>
                                          <p:attrName>ppt_w</p:attrName>
                                        </p:attrNameLst>
                                      </p:cBhvr>
                                      <p:tavLst>
                                        <p:tav tm="0">
                                          <p:val>
                                            <p:fltVal val="0"/>
                                          </p:val>
                                        </p:tav>
                                        <p:tav tm="100000">
                                          <p:val>
                                            <p:strVal val="#ppt_w"/>
                                          </p:val>
                                        </p:tav>
                                      </p:tavLst>
                                    </p:anim>
                                    <p:anim calcmode="lin" valueType="num">
                                      <p:cBhvr>
                                        <p:cTn id="33" dur="500" fill="hold"/>
                                        <p:tgtEl>
                                          <p:spTgt spid="6147">
                                            <p:txEl>
                                              <p:pRg st="2" end="2"/>
                                            </p:txEl>
                                          </p:spTgt>
                                        </p:tgtEl>
                                        <p:attrNameLst>
                                          <p:attrName>ppt_h</p:attrName>
                                        </p:attrNameLst>
                                      </p:cBhvr>
                                      <p:tavLst>
                                        <p:tav tm="0">
                                          <p:val>
                                            <p:fltVal val="0"/>
                                          </p:val>
                                        </p:tav>
                                        <p:tav tm="100000">
                                          <p:val>
                                            <p:strVal val="#ppt_h"/>
                                          </p:val>
                                        </p:tav>
                                      </p:tavLst>
                                    </p:anim>
                                    <p:animEffect transition="in" filter="fade">
                                      <p:cBhvr>
                                        <p:cTn id="34"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a:extLst>
              <a:ext uri="{FF2B5EF4-FFF2-40B4-BE49-F238E27FC236}">
                <a16:creationId xmlns:a16="http://schemas.microsoft.com/office/drawing/2014/main" xmlns="" id="{1F088317-722D-4005-B5F7-A252A92CC2B9}"/>
              </a:ext>
            </a:extLst>
          </p:cNvPr>
          <p:cNvSpPr>
            <a:spLocks noGrp="1" noChangeArrowheads="1"/>
          </p:cNvSpPr>
          <p:nvPr>
            <p:ph idx="1"/>
          </p:nvPr>
        </p:nvSpPr>
        <p:spPr>
          <a:xfrm>
            <a:off x="1753017" y="1606037"/>
            <a:ext cx="9219783" cy="5516562"/>
          </a:xfrm>
        </p:spPr>
        <p:txBody>
          <a:bodyPr/>
          <a:lstStyle/>
          <a:p>
            <a:pPr eaLnBrk="1" hangingPunct="1">
              <a:lnSpc>
                <a:spcPct val="90000"/>
              </a:lnSpc>
              <a:buFont typeface="Wingdings" panose="05000000000000000000" pitchFamily="2" charset="2"/>
              <a:buChar char="n"/>
            </a:pPr>
            <a:r>
              <a:rPr lang="en-US" altLang="en-US" sz="2400" dirty="0"/>
              <a:t>File System </a:t>
            </a:r>
            <a:r>
              <a:rPr lang="en-US" altLang="en-US" sz="2400" dirty="0" err="1"/>
              <a:t>merupakan</a:t>
            </a:r>
            <a:r>
              <a:rPr lang="en-US" altLang="en-US" sz="2400" dirty="0"/>
              <a:t> </a:t>
            </a:r>
            <a:r>
              <a:rPr lang="en-US" altLang="en-US" sz="2400" dirty="0" err="1"/>
              <a:t>metode</a:t>
            </a:r>
            <a:r>
              <a:rPr lang="en-US" altLang="en-US" sz="2400" dirty="0"/>
              <a:t> </a:t>
            </a:r>
            <a:r>
              <a:rPr lang="en-US" altLang="en-US" sz="2400" dirty="0" err="1"/>
              <a:t>penyimpanan</a:t>
            </a:r>
            <a:r>
              <a:rPr lang="en-US" altLang="en-US" sz="2400" dirty="0"/>
              <a:t> dan </a:t>
            </a:r>
            <a:r>
              <a:rPr lang="en-US" altLang="en-US" sz="2400" dirty="0" err="1"/>
              <a:t>pengorganisasian</a:t>
            </a:r>
            <a:r>
              <a:rPr lang="en-US" altLang="en-US" sz="2400" dirty="0"/>
              <a:t> file </a:t>
            </a:r>
            <a:r>
              <a:rPr lang="en-US" altLang="en-US" sz="2400" dirty="0" err="1"/>
              <a:t>atau</a:t>
            </a:r>
            <a:r>
              <a:rPr lang="en-US" altLang="en-US" sz="2400" dirty="0"/>
              <a:t> media </a:t>
            </a:r>
            <a:r>
              <a:rPr lang="en-US" altLang="en-US" sz="2400" dirty="0" err="1"/>
              <a:t>penyimpanan</a:t>
            </a:r>
            <a:r>
              <a:rPr lang="en-US" altLang="en-US" sz="2400" dirty="0"/>
              <a:t> </a:t>
            </a:r>
            <a:r>
              <a:rPr lang="en-US" altLang="en-US" sz="2400" dirty="0" err="1">
                <a:hlinkClick r:id="rId3"/>
              </a:rPr>
              <a:t>komputer</a:t>
            </a:r>
            <a:r>
              <a:rPr lang="en-US" altLang="en-US" sz="2400" dirty="0"/>
              <a:t> </a:t>
            </a:r>
            <a:r>
              <a:rPr lang="en-US" altLang="en-US" sz="2400" dirty="0" err="1"/>
              <a:t>dalam</a:t>
            </a:r>
            <a:r>
              <a:rPr lang="en-US" altLang="en-US" sz="2400" dirty="0"/>
              <a:t> </a:t>
            </a:r>
            <a:r>
              <a:rPr lang="en-US" altLang="en-US" sz="2400" dirty="0" err="1"/>
              <a:t>mengatur</a:t>
            </a:r>
            <a:r>
              <a:rPr lang="en-US" altLang="en-US" sz="2400" dirty="0"/>
              <a:t> </a:t>
            </a:r>
            <a:r>
              <a:rPr lang="en-US" altLang="en-US" sz="2400" dirty="0" err="1"/>
              <a:t>lokasi</a:t>
            </a:r>
            <a:r>
              <a:rPr lang="en-US" altLang="en-US" sz="2400" dirty="0"/>
              <a:t> file </a:t>
            </a:r>
            <a:r>
              <a:rPr lang="en-US" altLang="en-US" sz="2400" dirty="0" err="1"/>
              <a:t>tersebut</a:t>
            </a:r>
            <a:r>
              <a:rPr lang="en-US" altLang="en-US" sz="2400" dirty="0"/>
              <a:t>, </a:t>
            </a:r>
            <a:r>
              <a:rPr lang="en-US" altLang="en-US" sz="2400" dirty="0" err="1"/>
              <a:t>atau</a:t>
            </a:r>
            <a:endParaRPr lang="en-US" altLang="en-US" sz="2400" dirty="0"/>
          </a:p>
          <a:p>
            <a:pPr eaLnBrk="1" hangingPunct="1">
              <a:lnSpc>
                <a:spcPct val="90000"/>
              </a:lnSpc>
              <a:buFont typeface="Wingdings" panose="05000000000000000000" pitchFamily="2" charset="2"/>
              <a:buNone/>
            </a:pPr>
            <a:r>
              <a:rPr lang="en-US" altLang="en-US" sz="2400" dirty="0"/>
              <a:t>	</a:t>
            </a:r>
            <a:r>
              <a:rPr lang="en-US" altLang="en-US" sz="2400" dirty="0" err="1"/>
              <a:t>suatu</a:t>
            </a:r>
            <a:r>
              <a:rPr lang="en-US" altLang="en-US" sz="2400" dirty="0"/>
              <a:t> </a:t>
            </a:r>
            <a:r>
              <a:rPr lang="en-US" altLang="en-US" sz="2400" dirty="0" err="1"/>
              <a:t>struktur</a:t>
            </a:r>
            <a:r>
              <a:rPr lang="en-US" altLang="en-US" sz="2400" dirty="0"/>
              <a:t> yang </a:t>
            </a:r>
            <a:r>
              <a:rPr lang="en-US" altLang="en-US" sz="2400" dirty="0" err="1"/>
              <a:t>digunakan</a:t>
            </a:r>
            <a:r>
              <a:rPr lang="en-US" altLang="en-US" sz="2400" dirty="0"/>
              <a:t> </a:t>
            </a:r>
            <a:r>
              <a:rPr lang="en-US" altLang="en-US" sz="2400" dirty="0" err="1"/>
              <a:t>sistem</a:t>
            </a:r>
            <a:r>
              <a:rPr lang="en-US" altLang="en-US" sz="2400" dirty="0"/>
              <a:t> </a:t>
            </a:r>
            <a:r>
              <a:rPr lang="en-US" altLang="en-US" sz="2400" dirty="0" err="1"/>
              <a:t>operasi</a:t>
            </a:r>
            <a:r>
              <a:rPr lang="en-US" altLang="en-US" sz="2400" dirty="0"/>
              <a:t> </a:t>
            </a:r>
            <a:r>
              <a:rPr lang="en-US" altLang="en-US" sz="2400" dirty="0" err="1"/>
              <a:t>untuk</a:t>
            </a:r>
            <a:r>
              <a:rPr lang="en-US" altLang="en-US" sz="2400" dirty="0"/>
              <a:t> </a:t>
            </a:r>
            <a:r>
              <a:rPr lang="en-US" altLang="en-US" sz="2400" dirty="0" err="1"/>
              <a:t>menyimpan</a:t>
            </a:r>
            <a:r>
              <a:rPr lang="en-US" altLang="en-US" sz="2400" dirty="0"/>
              <a:t> dan </a:t>
            </a:r>
            <a:r>
              <a:rPr lang="en-US" altLang="en-US" sz="2400" dirty="0" err="1"/>
              <a:t>membaca</a:t>
            </a:r>
            <a:r>
              <a:rPr lang="en-US" altLang="en-US" sz="2400" dirty="0"/>
              <a:t> data </a:t>
            </a:r>
            <a:r>
              <a:rPr lang="en-US" altLang="en-US" sz="2400" dirty="0" err="1"/>
              <a:t>dari</a:t>
            </a:r>
            <a:r>
              <a:rPr lang="en-US" altLang="en-US" sz="2400" dirty="0"/>
              <a:t> hard disk</a:t>
            </a:r>
          </a:p>
          <a:p>
            <a:pPr eaLnBrk="1" hangingPunct="1">
              <a:lnSpc>
                <a:spcPct val="90000"/>
              </a:lnSpc>
              <a:buFont typeface="Wingdings" panose="05000000000000000000" pitchFamily="2" charset="2"/>
              <a:buNone/>
            </a:pPr>
            <a:r>
              <a:rPr lang="en-US" altLang="en-US" sz="2400" dirty="0"/>
              <a:t>	</a:t>
            </a:r>
          </a:p>
          <a:p>
            <a:pPr eaLnBrk="1" hangingPunct="1">
              <a:lnSpc>
                <a:spcPct val="90000"/>
              </a:lnSpc>
              <a:buFont typeface="Wingdings" panose="05000000000000000000" pitchFamily="2" charset="2"/>
              <a:buNone/>
            </a:pPr>
            <a:r>
              <a:rPr lang="en-US" altLang="en-US" sz="2400" dirty="0"/>
              <a:t>	Kita </a:t>
            </a:r>
            <a:r>
              <a:rPr lang="en-US" altLang="en-US" sz="2400" dirty="0" err="1"/>
              <a:t>mengenal</a:t>
            </a:r>
            <a:r>
              <a:rPr lang="en-US" altLang="en-US" sz="2400" dirty="0"/>
              <a:t> </a:t>
            </a:r>
            <a:r>
              <a:rPr lang="en-US" altLang="en-US" sz="2400" dirty="0" err="1"/>
              <a:t>ada</a:t>
            </a:r>
            <a:r>
              <a:rPr lang="en-US" altLang="en-US" sz="2400" dirty="0"/>
              <a:t> </a:t>
            </a:r>
            <a:r>
              <a:rPr lang="en-US" altLang="en-US" sz="2400" dirty="0" err="1"/>
              <a:t>beberapa</a:t>
            </a:r>
            <a:r>
              <a:rPr lang="en-US" altLang="en-US" sz="2400" dirty="0"/>
              <a:t> media </a:t>
            </a:r>
            <a:r>
              <a:rPr lang="en-US" altLang="en-US" sz="2400" dirty="0" err="1"/>
              <a:t>penyimpan</a:t>
            </a:r>
            <a:r>
              <a:rPr lang="en-US" altLang="en-US" sz="2400" dirty="0"/>
              <a:t>, </a:t>
            </a:r>
            <a:r>
              <a:rPr lang="en-US" altLang="en-US" sz="2400" dirty="0" err="1"/>
              <a:t>seperti</a:t>
            </a:r>
            <a:r>
              <a:rPr lang="en-US" altLang="en-US" sz="2400" dirty="0"/>
              <a:t> : </a:t>
            </a:r>
            <a:r>
              <a:rPr lang="en-US" altLang="en-US" sz="2400" dirty="0" err="1"/>
              <a:t>disket</a:t>
            </a:r>
            <a:r>
              <a:rPr lang="en-US" altLang="en-US" sz="2400" dirty="0"/>
              <a:t>, CD-ROM, hard disk, flash disk. </a:t>
            </a:r>
          </a:p>
          <a:p>
            <a:pPr eaLnBrk="1" hangingPunct="1">
              <a:lnSpc>
                <a:spcPct val="90000"/>
              </a:lnSpc>
              <a:buFont typeface="Wingdings" panose="05000000000000000000" pitchFamily="2" charset="2"/>
              <a:buNone/>
            </a:pPr>
            <a:r>
              <a:rPr lang="en-US" altLang="en-US" sz="2400" dirty="0"/>
              <a:t>	</a:t>
            </a:r>
          </a:p>
          <a:p>
            <a:pPr eaLnBrk="1" hangingPunct="1">
              <a:lnSpc>
                <a:spcPct val="90000"/>
              </a:lnSpc>
              <a:buFont typeface="Wingdings" panose="05000000000000000000" pitchFamily="2" charset="2"/>
              <a:buNone/>
            </a:pPr>
            <a:r>
              <a:rPr lang="en-US" altLang="en-US" sz="2400" dirty="0"/>
              <a:t>	</a:t>
            </a:r>
            <a:r>
              <a:rPr lang="en-US" altLang="en-US" sz="2400" dirty="0" err="1"/>
              <a:t>Setiap</a:t>
            </a:r>
            <a:r>
              <a:rPr lang="en-US" altLang="en-US" sz="2400" dirty="0"/>
              <a:t> media </a:t>
            </a:r>
            <a:r>
              <a:rPr lang="en-US" altLang="en-US" sz="2400" dirty="0" err="1"/>
              <a:t>penyimpan</a:t>
            </a:r>
            <a:r>
              <a:rPr lang="en-US" altLang="en-US" sz="2400" dirty="0"/>
              <a:t> </a:t>
            </a:r>
            <a:r>
              <a:rPr lang="en-US" altLang="en-US" sz="2400" dirty="0" err="1">
                <a:hlinkClick r:id="rId4"/>
              </a:rPr>
              <a:t>memiliki</a:t>
            </a:r>
            <a:r>
              <a:rPr lang="en-US" altLang="en-US" sz="2400" dirty="0"/>
              <a:t> </a:t>
            </a:r>
            <a:r>
              <a:rPr lang="en-US" altLang="en-US" sz="2400" dirty="0" err="1">
                <a:hlinkClick r:id="rId5"/>
              </a:rPr>
              <a:t>kapasitas</a:t>
            </a:r>
            <a:r>
              <a:rPr lang="en-US" altLang="en-US" sz="2400" dirty="0"/>
              <a:t> </a:t>
            </a:r>
            <a:r>
              <a:rPr lang="en-US" altLang="en-US" sz="2400" dirty="0" err="1"/>
              <a:t>tertentu</a:t>
            </a:r>
            <a:r>
              <a:rPr lang="en-US" altLang="en-US" sz="2400" dirty="0"/>
              <a:t> agar </a:t>
            </a:r>
            <a:r>
              <a:rPr lang="en-US" altLang="en-US" sz="2400" dirty="0" err="1"/>
              <a:t>dapat</a:t>
            </a:r>
            <a:r>
              <a:rPr lang="en-US" altLang="en-US" sz="2400" dirty="0"/>
              <a:t> </a:t>
            </a:r>
            <a:r>
              <a:rPr lang="en-US" altLang="en-US" sz="2400" dirty="0" err="1"/>
              <a:t>dibaca</a:t>
            </a:r>
            <a:r>
              <a:rPr lang="en-US" altLang="en-US" sz="2400" dirty="0"/>
              <a:t> oleh </a:t>
            </a:r>
            <a:r>
              <a:rPr lang="en-US" altLang="en-US" sz="2400" dirty="0" err="1"/>
              <a:t>sistem</a:t>
            </a:r>
            <a:r>
              <a:rPr lang="en-US" altLang="en-US" sz="2400" dirty="0"/>
              <a:t> </a:t>
            </a:r>
            <a:r>
              <a:rPr lang="en-US" altLang="en-US" sz="2400" dirty="0" err="1"/>
              <a:t>operasi</a:t>
            </a:r>
            <a:r>
              <a:rPr lang="en-US" altLang="en-US" sz="2400" dirty="0"/>
              <a:t> yang </a:t>
            </a:r>
            <a:r>
              <a:rPr lang="en-US" altLang="en-US" sz="2400" dirty="0" err="1"/>
              <a:t>kita</a:t>
            </a:r>
            <a:r>
              <a:rPr lang="en-US" altLang="en-US" sz="2400" dirty="0"/>
              <a:t> </a:t>
            </a:r>
            <a:r>
              <a:rPr lang="en-US" altLang="en-US" sz="2400" dirty="0" err="1"/>
              <a:t>pilih</a:t>
            </a:r>
            <a:r>
              <a:rPr lang="en-US" altLang="en-US" sz="2400" dirty="0"/>
              <a:t>. ).</a:t>
            </a:r>
          </a:p>
        </p:txBody>
      </p:sp>
      <p:sp>
        <p:nvSpPr>
          <p:cNvPr id="48130" name="Rectangle 2">
            <a:extLst>
              <a:ext uri="{FF2B5EF4-FFF2-40B4-BE49-F238E27FC236}">
                <a16:creationId xmlns:a16="http://schemas.microsoft.com/office/drawing/2014/main" xmlns="" id="{2B624D59-D440-4FBC-89EA-1E1FA1FDA79E}"/>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File System</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a:extLst>
              <a:ext uri="{FF2B5EF4-FFF2-40B4-BE49-F238E27FC236}">
                <a16:creationId xmlns:a16="http://schemas.microsoft.com/office/drawing/2014/main" xmlns="" id="{105B3EB3-F293-4D56-B040-A8940D1840FE}"/>
              </a:ext>
            </a:extLst>
          </p:cNvPr>
          <p:cNvSpPr>
            <a:spLocks noGrp="1" noChangeArrowheads="1"/>
          </p:cNvSpPr>
          <p:nvPr>
            <p:ph idx="1"/>
          </p:nvPr>
        </p:nvSpPr>
        <p:spPr>
          <a:xfrm>
            <a:off x="1919288" y="1600200"/>
            <a:ext cx="7624762" cy="5257800"/>
          </a:xfrm>
        </p:spPr>
        <p:txBody>
          <a:bodyPr/>
          <a:lstStyle/>
          <a:p>
            <a:pPr eaLnBrk="1" hangingPunct="1">
              <a:lnSpc>
                <a:spcPct val="80000"/>
              </a:lnSpc>
              <a:buFont typeface="Wingdings" panose="05000000000000000000" pitchFamily="2" charset="2"/>
              <a:buNone/>
            </a:pPr>
            <a:r>
              <a:rPr lang="en-US" altLang="en-US" sz="2000"/>
              <a:t>	Tahukah Anda bahwa setiap file system di atas memiliki keunikan. Berikut ini uraian secara singkatnya:</a:t>
            </a:r>
          </a:p>
          <a:p>
            <a:pPr eaLnBrk="1" hangingPunct="1">
              <a:lnSpc>
                <a:spcPct val="80000"/>
              </a:lnSpc>
              <a:buFont typeface="Wingdings" panose="05000000000000000000" pitchFamily="2" charset="2"/>
              <a:buNone/>
            </a:pPr>
            <a:endParaRPr lang="en-US" altLang="en-US" sz="2000"/>
          </a:p>
          <a:p>
            <a:pPr eaLnBrk="1" hangingPunct="1">
              <a:lnSpc>
                <a:spcPct val="80000"/>
              </a:lnSpc>
              <a:buFont typeface="Wingdings" panose="05000000000000000000" pitchFamily="2" charset="2"/>
              <a:buChar char="n"/>
            </a:pPr>
            <a:r>
              <a:rPr lang="en-US" altLang="en-US" sz="2000" b="1"/>
              <a:t>FAT(File Allocation Table) atau FAT16</a:t>
            </a:r>
            <a:r>
              <a:rPr lang="en-US" altLang="en-US" sz="2000"/>
              <a:t> digunakan </a:t>
            </a:r>
            <a:r>
              <a:rPr lang="en-US" altLang="en-US" sz="2000">
                <a:hlinkClick r:id="rId3"/>
              </a:rPr>
              <a:t>pada</a:t>
            </a:r>
            <a:r>
              <a:rPr lang="en-US" altLang="en-US" sz="2000"/>
              <a:t> MS DOS dan Win3x. hanya </a:t>
            </a:r>
            <a:r>
              <a:rPr lang="en-US" altLang="en-US" sz="2000">
                <a:hlinkClick r:id="rId4"/>
              </a:rPr>
              <a:t>mampu</a:t>
            </a:r>
            <a:r>
              <a:rPr lang="en-US" altLang="en-US" sz="2000"/>
              <a:t> menyimpan dan membaca file </a:t>
            </a:r>
            <a:r>
              <a:rPr lang="en-US" altLang="en-US" sz="2000">
                <a:hlinkClick r:id="rId5"/>
              </a:rPr>
              <a:t>dengan</a:t>
            </a:r>
            <a:r>
              <a:rPr lang="en-US" altLang="en-US" sz="2000"/>
              <a:t> kapasitas 2 Gigabyte(1 Gigabyte= 1024 Megabyte). Jumlah file yang mampu dibaca pada root directory: 512 file, sedangkan pada nondirektori sebesar 65.335, tidak mendukung long file names(hanya format 8.3) dan file security,</a:t>
            </a:r>
          </a:p>
          <a:p>
            <a:pPr eaLnBrk="1" hangingPunct="1">
              <a:lnSpc>
                <a:spcPct val="80000"/>
              </a:lnSpc>
              <a:buFont typeface="Wingdings" panose="05000000000000000000" pitchFamily="2" charset="2"/>
              <a:buChar char="n"/>
            </a:pPr>
            <a:endParaRPr lang="en-US" altLang="en-US" sz="2000"/>
          </a:p>
          <a:p>
            <a:pPr eaLnBrk="1" hangingPunct="1">
              <a:lnSpc>
                <a:spcPct val="80000"/>
              </a:lnSpc>
              <a:buFont typeface="Wingdings" panose="05000000000000000000" pitchFamily="2" charset="2"/>
              <a:buChar char="n"/>
            </a:pPr>
            <a:r>
              <a:rPr lang="en-US" altLang="en-US" sz="2000" b="1"/>
              <a:t>VFAT(Virtual File Allocation Table)</a:t>
            </a:r>
            <a:r>
              <a:rPr lang="en-US" altLang="en-US" sz="2000"/>
              <a:t> digunakan pada Win95, mampu menyimpan dan membaca file dengan kapasitas 4 gigabyte. Jumlah file yang mampu dibaca pada root directory: 512 file, sedangkan pada nondirektori tak terbatas, mendukung long file names dan belum memiliki file security, </a:t>
            </a:r>
          </a:p>
        </p:txBody>
      </p:sp>
      <p:sp>
        <p:nvSpPr>
          <p:cNvPr id="49154" name="Rectangle 2">
            <a:extLst>
              <a:ext uri="{FF2B5EF4-FFF2-40B4-BE49-F238E27FC236}">
                <a16:creationId xmlns:a16="http://schemas.microsoft.com/office/drawing/2014/main" xmlns="" id="{AB73C123-8E9D-4453-8E3F-5C6BC90AD917}"/>
              </a:ext>
            </a:extLst>
          </p:cNvPr>
          <p:cNvSpPr>
            <a:spLocks noGrp="1" noChangeArrowheads="1"/>
          </p:cNvSpPr>
          <p:nvPr>
            <p:ph type="title"/>
          </p:nvPr>
        </p:nvSpPr>
        <p:spPr>
          <a:xfrm>
            <a:off x="1981200" y="274638"/>
            <a:ext cx="7067128" cy="778098"/>
          </a:xfrm>
        </p:spPr>
        <p:txBody>
          <a:bodyPr/>
          <a:lstStyle/>
          <a:p>
            <a:pPr>
              <a:defRPr/>
            </a:pPr>
            <a:r>
              <a:rPr lang="en-US" dirty="0">
                <a:effectLst>
                  <a:outerShdw blurRad="38100" dist="38100" dir="2700000" algn="tl">
                    <a:srgbClr val="C0C0C0"/>
                  </a:outerShdw>
                </a:effectLst>
              </a:rPr>
              <a:t>File system di OS Windows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xmlns="" id="{FF1BDE71-7ACD-4CDA-8E93-4001B4FC916E}"/>
              </a:ext>
            </a:extLst>
          </p:cNvPr>
          <p:cNvSpPr>
            <a:spLocks noGrp="1" noChangeArrowheads="1"/>
          </p:cNvSpPr>
          <p:nvPr>
            <p:ph idx="1"/>
          </p:nvPr>
        </p:nvSpPr>
        <p:spPr>
          <a:xfrm>
            <a:off x="2063750" y="1600200"/>
            <a:ext cx="8299450" cy="4781550"/>
          </a:xfrm>
        </p:spPr>
        <p:txBody>
          <a:bodyPr>
            <a:normAutofit/>
          </a:bodyPr>
          <a:lstStyle/>
          <a:p>
            <a:pPr marL="365760" indent="-256032">
              <a:lnSpc>
                <a:spcPct val="80000"/>
              </a:lnSpc>
              <a:buFont typeface="Wingdings" charset="2"/>
              <a:buChar char="n"/>
              <a:defRPr/>
            </a:pPr>
            <a:r>
              <a:rPr lang="en-US" sz="2000" b="1" dirty="0">
                <a:effectLst>
                  <a:outerShdw blurRad="38100" dist="38100" dir="2700000" algn="tl">
                    <a:srgbClr val="C0C0C0"/>
                  </a:outerShdw>
                </a:effectLst>
              </a:rPr>
              <a:t>FAT32</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digunakan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pada</a:t>
            </a:r>
            <a:r>
              <a:rPr lang="en-US" sz="2000" dirty="0">
                <a:effectLst>
                  <a:outerShdw blurRad="38100" dist="38100" dir="2700000" algn="tl">
                    <a:srgbClr val="C0C0C0"/>
                  </a:outerShdw>
                </a:effectLst>
              </a:rPr>
              <a:t> Win98, </a:t>
            </a:r>
            <a:r>
              <a:rPr lang="en-US" sz="2000" dirty="0" err="1">
                <a:effectLst>
                  <a:outerShdw blurRad="38100" dist="38100" dir="2700000" algn="tl">
                    <a:srgbClr val="C0C0C0"/>
                  </a:outerShdw>
                </a:effectLst>
              </a:rPr>
              <a:t>mampu</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menyimpan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membaca</a:t>
            </a:r>
            <a:r>
              <a:rPr lang="en-US" sz="2000" dirty="0">
                <a:effectLst>
                  <a:outerShdw blurRad="38100" dist="38100" dir="2700000" algn="tl">
                    <a:srgbClr val="C0C0C0"/>
                  </a:outerShdw>
                </a:effectLst>
              </a:rPr>
              <a:t> file </a:t>
            </a:r>
            <a:r>
              <a:rPr lang="en-US" sz="2000" dirty="0" err="1">
                <a:effectLst>
                  <a:outerShdw blurRad="38100" dist="38100" dir="2700000" algn="tl">
                    <a:srgbClr val="C0C0C0"/>
                  </a:outerShdw>
                </a:effectLst>
              </a:rPr>
              <a:t>dengan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kapasitas</a:t>
            </a:r>
            <a:r>
              <a:rPr lang="en-US" sz="2000" dirty="0">
                <a:effectLst>
                  <a:outerShdw blurRad="38100" dist="38100" dir="2700000" algn="tl">
                    <a:srgbClr val="C0C0C0"/>
                  </a:outerShdw>
                </a:effectLst>
              </a:rPr>
              <a:t> 4 Terabyte(1 Terabyte= 1024 Gigabyte). </a:t>
            </a:r>
            <a:r>
              <a:rPr lang="en-US" sz="2000" dirty="0" err="1">
                <a:effectLst>
                  <a:outerShdw blurRad="38100" dist="38100" dir="2700000" algn="tl">
                    <a:srgbClr val="C0C0C0"/>
                  </a:outerShdw>
                </a:effectLst>
              </a:rPr>
              <a:t>Jumlah</a:t>
            </a:r>
            <a:r>
              <a:rPr lang="en-US" sz="2000" dirty="0">
                <a:effectLst>
                  <a:outerShdw blurRad="38100" dist="38100" dir="2700000" algn="tl">
                    <a:srgbClr val="C0C0C0"/>
                  </a:outerShdw>
                </a:effectLst>
              </a:rPr>
              <a:t> file yang </a:t>
            </a:r>
            <a:r>
              <a:rPr lang="en-US" sz="2000" dirty="0" err="1">
                <a:effectLst>
                  <a:outerShdw blurRad="38100" dist="38100" dir="2700000" algn="tl">
                    <a:srgbClr val="C0C0C0"/>
                  </a:outerShdw>
                </a:effectLst>
              </a:rPr>
              <a:t>mampu</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dibaca</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pada</a:t>
            </a:r>
            <a:r>
              <a:rPr lang="en-US" sz="2000" dirty="0">
                <a:effectLst>
                  <a:outerShdw blurRad="38100" dist="38100" dir="2700000" algn="tl">
                    <a:srgbClr val="C0C0C0"/>
                  </a:outerShdw>
                </a:effectLst>
              </a:rPr>
              <a:t> root directory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nondirektori</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tak</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terbatas</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untuk</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fasilitas</a:t>
            </a:r>
            <a:r>
              <a:rPr lang="en-US" sz="2000" dirty="0">
                <a:effectLst>
                  <a:outerShdw blurRad="38100" dist="38100" dir="2700000" algn="tl">
                    <a:srgbClr val="C0C0C0"/>
                  </a:outerShdw>
                </a:effectLst>
              </a:rPr>
              <a:t> long file names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files security </a:t>
            </a:r>
            <a:r>
              <a:rPr lang="en-US" sz="2000" dirty="0" err="1">
                <a:effectLst>
                  <a:outerShdw blurRad="38100" dist="38100" dir="2700000" algn="tl">
                    <a:srgbClr val="C0C0C0"/>
                  </a:outerShdw>
                </a:effectLst>
              </a:rPr>
              <a:t>sama</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dengan</a:t>
            </a:r>
            <a:r>
              <a:rPr lang="en-US" sz="2000" dirty="0">
                <a:effectLst>
                  <a:outerShdw blurRad="38100" dist="38100" dir="2700000" algn="tl">
                    <a:srgbClr val="C0C0C0"/>
                  </a:outerShdw>
                </a:effectLst>
              </a:rPr>
              <a:t> VFAT, </a:t>
            </a:r>
            <a:r>
              <a:rPr lang="en-US" sz="2000" dirty="0" err="1">
                <a:effectLst>
                  <a:outerShdw blurRad="38100" dist="38100" dir="2700000" algn="tl">
                    <a:srgbClr val="C0C0C0"/>
                  </a:outerShdw>
                </a:effectLst>
              </a:rPr>
              <a:t>memiliki</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keunggulan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perbaikan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otomatis</a:t>
            </a:r>
            <a:r>
              <a:rPr lang="en-US" sz="2000" dirty="0">
                <a:effectLst>
                  <a:outerShdw blurRad="38100" dist="38100" dir="2700000" algn="tl">
                    <a:srgbClr val="C0C0C0"/>
                  </a:outerShdw>
                </a:effectLst>
              </a:rPr>
              <a:t> file.</a:t>
            </a:r>
          </a:p>
          <a:p>
            <a:pPr marL="365760" indent="-256032">
              <a:lnSpc>
                <a:spcPct val="80000"/>
              </a:lnSpc>
              <a:buFont typeface="Wingdings" charset="2"/>
              <a:buChar char="n"/>
              <a:defRPr/>
            </a:pPr>
            <a:endParaRPr lang="en-US" sz="2000" dirty="0">
              <a:effectLst>
                <a:outerShdw blurRad="38100" dist="38100" dir="2700000" algn="tl">
                  <a:srgbClr val="C0C0C0"/>
                </a:outerShdw>
              </a:effectLst>
            </a:endParaRPr>
          </a:p>
          <a:p>
            <a:pPr marL="365760" indent="-256032">
              <a:lnSpc>
                <a:spcPct val="80000"/>
              </a:lnSpc>
              <a:buFont typeface="Wingdings" charset="2"/>
              <a:buChar char="n"/>
              <a:defRPr/>
            </a:pPr>
            <a:r>
              <a:rPr lang="en-US" sz="2000" b="1" dirty="0">
                <a:effectLst>
                  <a:outerShdw blurRad="38100" dist="38100" dir="2700000" algn="tl">
                    <a:srgbClr val="C0C0C0"/>
                  </a:outerShdw>
                </a:effectLst>
              </a:rPr>
              <a:t>NTFS(New Technology File System)</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digunakan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pada</a:t>
            </a:r>
            <a:r>
              <a:rPr lang="en-US" sz="2000" dirty="0">
                <a:effectLst>
                  <a:outerShdw blurRad="38100" dist="38100" dir="2700000" algn="tl">
                    <a:srgbClr val="C0C0C0"/>
                  </a:outerShdw>
                </a:effectLst>
              </a:rPr>
              <a:t> Win2000, XP,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Vista, </a:t>
            </a:r>
            <a:r>
              <a:rPr lang="en-US" sz="2000" dirty="0" err="1">
                <a:effectLst>
                  <a:outerShdw blurRad="38100" dist="38100" dir="2700000" algn="tl">
                    <a:srgbClr val="C0C0C0"/>
                  </a:outerShdw>
                </a:effectLst>
              </a:rPr>
              <a:t>mampu</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menyimpan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membaca</a:t>
            </a:r>
            <a:r>
              <a:rPr lang="en-US" sz="2000" dirty="0">
                <a:effectLst>
                  <a:outerShdw blurRad="38100" dist="38100" dir="2700000" algn="tl">
                    <a:srgbClr val="C0C0C0"/>
                  </a:outerShdw>
                </a:effectLst>
              </a:rPr>
              <a:t> file </a:t>
            </a:r>
            <a:r>
              <a:rPr lang="en-US" sz="2000" dirty="0" err="1">
                <a:effectLst>
                  <a:outerShdw blurRad="38100" dist="38100" dir="2700000" algn="tl">
                    <a:srgbClr val="C0C0C0"/>
                  </a:outerShdw>
                </a:effectLst>
              </a:rPr>
              <a:t>dengan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kapasitas</a:t>
            </a:r>
            <a:r>
              <a:rPr lang="en-US" sz="2000" dirty="0">
                <a:effectLst>
                  <a:outerShdw blurRad="38100" dist="38100" dir="2700000" algn="tl">
                    <a:srgbClr val="C0C0C0"/>
                  </a:outerShdw>
                </a:effectLst>
              </a:rPr>
              <a:t> 16 Exabyte    (1 Exabyte = 1024 Terabyte). </a:t>
            </a:r>
            <a:r>
              <a:rPr lang="en-US" sz="2000" dirty="0" err="1">
                <a:effectLst>
                  <a:outerShdw blurRad="38100" dist="38100" dir="2700000" algn="tl">
                    <a:srgbClr val="C0C0C0"/>
                  </a:outerShdw>
                </a:effectLst>
              </a:rPr>
              <a:t>Fasilitas</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jumlah</a:t>
            </a:r>
            <a:r>
              <a:rPr lang="en-US" sz="2000" dirty="0">
                <a:effectLst>
                  <a:outerShdw blurRad="38100" dist="38100" dir="2700000" algn="tl">
                    <a:srgbClr val="C0C0C0"/>
                  </a:outerShdw>
                </a:effectLst>
              </a:rPr>
              <a:t> file yang </a:t>
            </a:r>
            <a:r>
              <a:rPr lang="en-US" sz="2000" dirty="0" err="1">
                <a:effectLst>
                  <a:outerShdw blurRad="38100" dist="38100" dir="2700000" algn="tl">
                    <a:srgbClr val="C0C0C0"/>
                  </a:outerShdw>
                </a:effectLst>
              </a:rPr>
              <a:t>mampu</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dibaca</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pada</a:t>
            </a:r>
            <a:r>
              <a:rPr lang="en-US" sz="2000" dirty="0">
                <a:effectLst>
                  <a:outerShdw blurRad="38100" dist="38100" dir="2700000" algn="tl">
                    <a:srgbClr val="C0C0C0"/>
                  </a:outerShdw>
                </a:effectLst>
              </a:rPr>
              <a:t> root </a:t>
            </a:r>
            <a:r>
              <a:rPr lang="en-US" sz="2000" dirty="0" err="1">
                <a:effectLst>
                  <a:outerShdw blurRad="38100" dist="38100" dir="2700000" algn="tl">
                    <a:srgbClr val="C0C0C0"/>
                  </a:outerShdw>
                </a:effectLst>
              </a:rPr>
              <a:t>direktori</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nondirektori</a:t>
            </a:r>
            <a:r>
              <a:rPr lang="en-US" sz="2000" dirty="0">
                <a:effectLst>
                  <a:outerShdw blurRad="38100" dist="38100" dir="2700000" algn="tl">
                    <a:srgbClr val="C0C0C0"/>
                  </a:outerShdw>
                </a:effectLst>
              </a:rPr>
              <a:t>, </a:t>
            </a:r>
          </a:p>
          <a:p>
            <a:pPr marL="365760" indent="-256032">
              <a:lnSpc>
                <a:spcPct val="80000"/>
              </a:lnSpc>
              <a:buNone/>
              <a:defRPr/>
            </a:pPr>
            <a:r>
              <a:rPr lang="en-US" sz="2000" dirty="0">
                <a:effectLst>
                  <a:outerShdw blurRad="38100" dist="38100" dir="2700000" algn="tl">
                    <a:srgbClr val="C0C0C0"/>
                  </a:outerShdw>
                </a:effectLst>
              </a:rPr>
              <a:t>      Long file names </a:t>
            </a:r>
            <a:r>
              <a:rPr lang="en-US" sz="2000" dirty="0" err="1">
                <a:effectLst>
                  <a:outerShdw blurRad="38100" dist="38100" dir="2700000" algn="tl">
                    <a:srgbClr val="C0C0C0"/>
                  </a:outerShdw>
                </a:effectLst>
              </a:rPr>
              <a:t>sama</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dengan</a:t>
            </a:r>
            <a:r>
              <a:rPr lang="en-US" sz="2000" dirty="0">
                <a:effectLst>
                  <a:outerShdw blurRad="38100" dist="38100" dir="2700000" algn="tl">
                    <a:srgbClr val="C0C0C0"/>
                  </a:outerShdw>
                </a:effectLst>
              </a:rPr>
              <a:t> FAT, </a:t>
            </a:r>
            <a:r>
              <a:rPr lang="en-US" sz="2000" dirty="0" err="1">
                <a:effectLst>
                  <a:outerShdw blurRad="38100" dist="38100" dir="2700000" algn="tl">
                    <a:srgbClr val="C0C0C0"/>
                  </a:outerShdw>
                </a:effectLst>
              </a:rPr>
              <a:t>memiliki</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keunggulan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perbaikan</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otomatis</a:t>
            </a:r>
            <a:r>
              <a:rPr lang="en-US" sz="2000" dirty="0">
                <a:effectLst>
                  <a:outerShdw blurRad="38100" dist="38100" dir="2700000" algn="tl">
                    <a:srgbClr val="C0C0C0"/>
                  </a:outerShdw>
                </a:effectLst>
              </a:rPr>
              <a:t> file, files security, files level compression, </a:t>
            </a:r>
            <a:r>
              <a:rPr lang="en-US" sz="2000" dirty="0" err="1">
                <a:effectLst>
                  <a:outerShdw blurRad="38100" dist="38100" dir="2700000" algn="tl">
                    <a:srgbClr val="C0C0C0"/>
                  </a:outerShdw>
                </a:effectLst>
              </a:rPr>
              <a:t>serta</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mendukung</a:t>
            </a:r>
            <a:r>
              <a:rPr lang="en-US" sz="2000" dirty="0">
                <a:effectLst>
                  <a:outerShdw blurRad="38100" dist="38100" dir="2700000" algn="tl">
                    <a:srgbClr val="C0C0C0"/>
                  </a:outerShdw>
                </a:effectLst>
              </a:rPr>
              <a:t> dual file fork (</a:t>
            </a:r>
            <a:r>
              <a:rPr lang="en-US" sz="2000" dirty="0" err="1">
                <a:effectLst>
                  <a:outerShdw blurRad="38100" dist="38100" dir="2700000" algn="tl">
                    <a:srgbClr val="C0C0C0"/>
                  </a:outerShdw>
                </a:effectLst>
              </a:rPr>
              <a:t>macintosh</a:t>
            </a:r>
            <a:r>
              <a:rPr lang="en-US" sz="2000" dirty="0">
                <a:effectLst>
                  <a:outerShdw blurRad="38100" dist="38100" dir="2700000" algn="tl">
                    <a:srgbClr val="C0C0C0"/>
                  </a:outerShdw>
                </a:effectLst>
              </a:rPr>
              <a:t>) </a:t>
            </a:r>
            <a:r>
              <a:rPr lang="en-US" sz="2000" dirty="0" err="1">
                <a:effectLst>
                  <a:outerShdw blurRad="38100" dist="38100" dir="2700000" algn="tl">
                    <a:srgbClr val="C0C0C0"/>
                  </a:outerShdw>
                </a:effectLst>
              </a:rPr>
              <a:t>dan</a:t>
            </a:r>
            <a:r>
              <a:rPr lang="en-US" sz="2000" dirty="0">
                <a:effectLst>
                  <a:outerShdw blurRad="38100" dist="38100" dir="2700000" algn="tl">
                    <a:srgbClr val="C0C0C0"/>
                  </a:outerShdw>
                </a:effectLst>
              </a:rPr>
              <a:t> POSIX. </a:t>
            </a:r>
          </a:p>
        </p:txBody>
      </p:sp>
      <p:sp>
        <p:nvSpPr>
          <p:cNvPr id="50178" name="Rectangle 2">
            <a:extLst>
              <a:ext uri="{FF2B5EF4-FFF2-40B4-BE49-F238E27FC236}">
                <a16:creationId xmlns:a16="http://schemas.microsoft.com/office/drawing/2014/main" xmlns="" id="{595B458F-B064-43C1-BAA4-CA70DE65A1F5}"/>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File system di OS Windows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a:extLst>
              <a:ext uri="{FF2B5EF4-FFF2-40B4-BE49-F238E27FC236}">
                <a16:creationId xmlns:a16="http://schemas.microsoft.com/office/drawing/2014/main" xmlns="" id="{29F537A3-5523-4C28-ACB9-50DCB98FDE8A}"/>
              </a:ext>
            </a:extLst>
          </p:cNvPr>
          <p:cNvSpPr>
            <a:spLocks noGrp="1" noChangeArrowheads="1"/>
          </p:cNvSpPr>
          <p:nvPr>
            <p:ph idx="1"/>
          </p:nvPr>
        </p:nvSpPr>
        <p:spPr/>
        <p:txBody>
          <a:bodyPr>
            <a:normAutofit/>
          </a:bodyPr>
          <a:lstStyle/>
          <a:p>
            <a:pPr marL="365760" indent="-256032">
              <a:lnSpc>
                <a:spcPct val="80000"/>
              </a:lnSpc>
              <a:buFont typeface="Wingdings" charset="2"/>
              <a:buChar char="n"/>
              <a:defRPr/>
            </a:pPr>
            <a:r>
              <a:rPr lang="en-US" sz="2000">
                <a:effectLst>
                  <a:outerShdw blurRad="38100" dist="38100" dir="2700000" algn="tl">
                    <a:srgbClr val="C0C0C0"/>
                  </a:outerShdw>
                </a:effectLst>
              </a:rPr>
              <a:t>WinFS (singkat untuk Windows Future Storage) adalah kode nama untuk penyimpanan data dan berdasarkan sistem manajemen database relasional, dikembangkan oleh Microsoft dan didemokan pertama kali pada tahun 2003 sebagai lanjutan penyimpanan subsistem untuk sistem operasi Microsoft Windows.</a:t>
            </a:r>
          </a:p>
          <a:p>
            <a:pPr marL="365760" indent="-256032">
              <a:lnSpc>
                <a:spcPct val="80000"/>
              </a:lnSpc>
              <a:buFont typeface="Wingdings" charset="2"/>
              <a:buChar char="n"/>
              <a:defRPr/>
            </a:pPr>
            <a:endParaRPr lang="en-US" sz="2000">
              <a:effectLst>
                <a:outerShdw blurRad="38100" dist="38100" dir="2700000" algn="tl">
                  <a:srgbClr val="C0C0C0"/>
                </a:outerShdw>
              </a:effectLst>
            </a:endParaRPr>
          </a:p>
          <a:p>
            <a:pPr marL="365760" indent="-256032">
              <a:lnSpc>
                <a:spcPct val="80000"/>
              </a:lnSpc>
              <a:buFont typeface="Wingdings" charset="2"/>
              <a:buChar char="n"/>
              <a:defRPr/>
            </a:pPr>
            <a:r>
              <a:rPr lang="en-US" sz="2000">
                <a:effectLst>
                  <a:outerShdw blurRad="38100" dist="38100" dir="2700000" algn="tl">
                    <a:srgbClr val="C0C0C0"/>
                  </a:outerShdw>
                </a:effectLst>
              </a:rPr>
              <a:t>Dirancang untuk kehandalan, pengelolaan terstruktur dan semi terstruktur. </a:t>
            </a:r>
          </a:p>
          <a:p>
            <a:pPr marL="365760" indent="-256032">
              <a:lnSpc>
                <a:spcPct val="80000"/>
              </a:lnSpc>
              <a:buFont typeface="Wingdings" charset="2"/>
              <a:buChar char="n"/>
              <a:defRPr/>
            </a:pPr>
            <a:endParaRPr lang="en-US" sz="2000">
              <a:effectLst>
                <a:outerShdw blurRad="38100" dist="38100" dir="2700000" algn="tl">
                  <a:srgbClr val="C0C0C0"/>
                </a:outerShdw>
              </a:effectLst>
            </a:endParaRPr>
          </a:p>
          <a:p>
            <a:pPr marL="365760" indent="-256032">
              <a:lnSpc>
                <a:spcPct val="80000"/>
              </a:lnSpc>
              <a:buFont typeface="Wingdings" charset="2"/>
              <a:buChar char="n"/>
              <a:defRPr/>
            </a:pPr>
            <a:r>
              <a:rPr lang="en-US" sz="2000">
                <a:effectLst>
                  <a:outerShdw blurRad="38100" dist="38100" dir="2700000" algn="tl">
                    <a:srgbClr val="C0C0C0"/>
                  </a:outerShdw>
                </a:effectLst>
              </a:rPr>
              <a:t>WinFS bukan file sistem. Ia direncanakan untuk database yang beroperasi di atas NTFS. </a:t>
            </a:r>
          </a:p>
          <a:p>
            <a:pPr marL="365760" indent="-256032">
              <a:lnSpc>
                <a:spcPct val="80000"/>
              </a:lnSpc>
              <a:buFont typeface="Wingdings" charset="2"/>
              <a:buChar char="n"/>
              <a:defRPr/>
            </a:pPr>
            <a:endParaRPr lang="en-US" sz="2000">
              <a:effectLst>
                <a:outerShdw blurRad="38100" dist="38100" dir="2700000" algn="tl">
                  <a:srgbClr val="C0C0C0"/>
                </a:outerShdw>
              </a:effectLst>
            </a:endParaRPr>
          </a:p>
          <a:p>
            <a:pPr marL="365760" indent="-256032">
              <a:lnSpc>
                <a:spcPct val="80000"/>
              </a:lnSpc>
              <a:buFont typeface="Wingdings" charset="2"/>
              <a:buChar char="n"/>
              <a:defRPr/>
            </a:pPr>
            <a:r>
              <a:rPr lang="en-US" sz="2000">
                <a:effectLst>
                  <a:outerShdw blurRad="38100" dist="38100" dir="2700000" algn="tl">
                    <a:srgbClr val="C0C0C0"/>
                  </a:outerShdw>
                </a:effectLst>
              </a:rPr>
              <a:t>WinFS termasuk database relasional untuk menyimpan informasi, dan memungkinkan semua jenis informasi akan disimpan di dalamnya.</a:t>
            </a:r>
          </a:p>
        </p:txBody>
      </p:sp>
      <p:sp>
        <p:nvSpPr>
          <p:cNvPr id="52226" name="Rectangle 2">
            <a:extLst>
              <a:ext uri="{FF2B5EF4-FFF2-40B4-BE49-F238E27FC236}">
                <a16:creationId xmlns:a16="http://schemas.microsoft.com/office/drawing/2014/main" xmlns="" id="{CCAB495C-F766-4BA8-9C5C-1B403969084F}"/>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WinFS</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xmlns="" id="{A48EF034-FFD7-4226-94C5-A5FE40456680}"/>
              </a:ext>
            </a:extLst>
          </p:cNvPr>
          <p:cNvSpPr>
            <a:spLocks noGrp="1" noChangeArrowheads="1"/>
          </p:cNvSpPr>
          <p:nvPr>
            <p:ph idx="1"/>
          </p:nvPr>
        </p:nvSpPr>
        <p:spPr/>
        <p:txBody>
          <a:bodyPr>
            <a:normAutofit/>
          </a:bodyPr>
          <a:lstStyle/>
          <a:p>
            <a:pPr marL="365760" indent="-256032">
              <a:buFont typeface="Wingdings" charset="2"/>
              <a:buChar char="n"/>
              <a:defRPr/>
            </a:pPr>
            <a:r>
              <a:rPr lang="en-US">
                <a:effectLst>
                  <a:outerShdw blurRad="38100" dist="38100" dir="2700000" algn="tl">
                    <a:srgbClr val="C0C0C0"/>
                  </a:outerShdw>
                </a:effectLst>
              </a:rPr>
              <a:t>User interface merupakan tampilan antar muka yang menjadi ciri sistem operasi untuk interaksi antara user dengan komputer</a:t>
            </a:r>
          </a:p>
        </p:txBody>
      </p:sp>
      <p:sp>
        <p:nvSpPr>
          <p:cNvPr id="13314" name="Rectangle 2">
            <a:extLst>
              <a:ext uri="{FF2B5EF4-FFF2-40B4-BE49-F238E27FC236}">
                <a16:creationId xmlns:a16="http://schemas.microsoft.com/office/drawing/2014/main" xmlns="" id="{BB479441-D7E5-456E-904A-3D741131CF6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User Interface (Shell)</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xmlns="" id="{51CA0FF3-BB40-4A1A-851E-3D4D0339C0FA}"/>
              </a:ext>
            </a:extLst>
          </p:cNvPr>
          <p:cNvSpPr>
            <a:spLocks noGrp="1" noChangeArrowheads="1"/>
          </p:cNvSpPr>
          <p:nvPr>
            <p:ph type="title"/>
          </p:nvPr>
        </p:nvSpPr>
        <p:spPr/>
        <p:txBody>
          <a:bodyPr/>
          <a:lstStyle/>
          <a:p>
            <a:pPr>
              <a:defRPr/>
            </a:pPr>
            <a:r>
              <a:rPr lang="en-US" sz="3200">
                <a:effectLst>
                  <a:outerShdw blurRad="38100" dist="38100" dir="2700000" algn="tl">
                    <a:srgbClr val="C0C0C0"/>
                  </a:outerShdw>
                </a:effectLst>
              </a:rPr>
              <a:t>GUI vs. Command Line Interface</a:t>
            </a:r>
          </a:p>
        </p:txBody>
      </p:sp>
      <p:grpSp>
        <p:nvGrpSpPr>
          <p:cNvPr id="58371" name="Group 3">
            <a:extLst>
              <a:ext uri="{FF2B5EF4-FFF2-40B4-BE49-F238E27FC236}">
                <a16:creationId xmlns:a16="http://schemas.microsoft.com/office/drawing/2014/main" xmlns="" id="{4292A7F5-E1F0-4417-B1D7-59D8A617B9CB}"/>
              </a:ext>
            </a:extLst>
          </p:cNvPr>
          <p:cNvGrpSpPr>
            <a:grpSpLocks/>
          </p:cNvGrpSpPr>
          <p:nvPr/>
        </p:nvGrpSpPr>
        <p:grpSpPr bwMode="auto">
          <a:xfrm>
            <a:off x="1981200" y="1447801"/>
            <a:ext cx="8305800" cy="4621213"/>
            <a:chOff x="288" y="912"/>
            <a:chExt cx="5232" cy="2911"/>
          </a:xfrm>
        </p:grpSpPr>
        <p:pic>
          <p:nvPicPr>
            <p:cNvPr id="58372" name="Picture 4" descr="1">
              <a:extLst>
                <a:ext uri="{FF2B5EF4-FFF2-40B4-BE49-F238E27FC236}">
                  <a16:creationId xmlns:a16="http://schemas.microsoft.com/office/drawing/2014/main" xmlns="" id="{395FD627-E149-4FE6-AB50-CAAC23B03B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912"/>
              <a:ext cx="2544"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5" descr="1">
              <a:extLst>
                <a:ext uri="{FF2B5EF4-FFF2-40B4-BE49-F238E27FC236}">
                  <a16:creationId xmlns:a16="http://schemas.microsoft.com/office/drawing/2014/main" xmlns="" id="{1671558B-A1EF-4996-BA65-D6B63C07DF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912"/>
              <a:ext cx="2544"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 Box 6">
              <a:extLst>
                <a:ext uri="{FF2B5EF4-FFF2-40B4-BE49-F238E27FC236}">
                  <a16:creationId xmlns:a16="http://schemas.microsoft.com/office/drawing/2014/main" xmlns="" id="{11ACC09F-6DF9-41E4-85AA-BE85A4EE285E}"/>
                </a:ext>
              </a:extLst>
            </p:cNvPr>
            <p:cNvSpPr txBox="1">
              <a:spLocks noChangeArrowheads="1"/>
            </p:cNvSpPr>
            <p:nvPr/>
          </p:nvSpPr>
          <p:spPr bwMode="auto">
            <a:xfrm>
              <a:off x="288" y="3072"/>
              <a:ext cx="2448" cy="751"/>
            </a:xfrm>
            <a:prstGeom prst="rect">
              <a:avLst/>
            </a:prstGeom>
            <a:solidFill>
              <a:srgbClr val="D6D6D6"/>
            </a:solidFill>
            <a:ln w="9525">
              <a:solidFill>
                <a:schemeClr val="tx1"/>
              </a:solidFill>
              <a:miter lim="800000"/>
              <a:headEnd/>
              <a:tailEnd/>
            </a:ln>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solidFill>
                    <a:srgbClr val="000066"/>
                  </a:solidFill>
                </a:rPr>
                <a:t>Windows: Graphical User Interface:</a:t>
              </a:r>
            </a:p>
            <a:p>
              <a:pPr algn="ctr" eaLnBrk="1" hangingPunct="1"/>
              <a:r>
                <a:rPr lang="en-US" altLang="en-US">
                  <a:solidFill>
                    <a:srgbClr val="000066"/>
                  </a:solidFill>
                </a:rPr>
                <a:t>Point &amp; Click</a:t>
              </a:r>
            </a:p>
            <a:p>
              <a:pPr algn="ctr" eaLnBrk="1" hangingPunct="1"/>
              <a:r>
                <a:rPr lang="en-US" altLang="en-US">
                  <a:solidFill>
                    <a:srgbClr val="000066"/>
                  </a:solidFill>
                </a:rPr>
                <a:t>Drag &amp; Drop</a:t>
              </a:r>
            </a:p>
          </p:txBody>
        </p:sp>
        <p:sp>
          <p:nvSpPr>
            <p:cNvPr id="58375" name="Line 7">
              <a:extLst>
                <a:ext uri="{FF2B5EF4-FFF2-40B4-BE49-F238E27FC236}">
                  <a16:creationId xmlns:a16="http://schemas.microsoft.com/office/drawing/2014/main" xmlns="" id="{779E6F79-DC34-4956-BF00-A6600AEB4D68}"/>
                </a:ext>
              </a:extLst>
            </p:cNvPr>
            <p:cNvSpPr>
              <a:spLocks noChangeShapeType="1"/>
            </p:cNvSpPr>
            <p:nvPr/>
          </p:nvSpPr>
          <p:spPr bwMode="auto">
            <a:xfrm>
              <a:off x="1392" y="1920"/>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Text Box 8">
              <a:extLst>
                <a:ext uri="{FF2B5EF4-FFF2-40B4-BE49-F238E27FC236}">
                  <a16:creationId xmlns:a16="http://schemas.microsoft.com/office/drawing/2014/main" xmlns="" id="{2247BB9A-0A4D-4513-8648-C3CBFDD0AC5D}"/>
                </a:ext>
              </a:extLst>
            </p:cNvPr>
            <p:cNvSpPr txBox="1">
              <a:spLocks noChangeArrowheads="1"/>
            </p:cNvSpPr>
            <p:nvPr/>
          </p:nvSpPr>
          <p:spPr bwMode="auto">
            <a:xfrm>
              <a:off x="2928" y="3072"/>
              <a:ext cx="2496" cy="751"/>
            </a:xfrm>
            <a:prstGeom prst="rect">
              <a:avLst/>
            </a:prstGeom>
            <a:solidFill>
              <a:srgbClr val="D6D6D6"/>
            </a:solidFill>
            <a:ln w="9525">
              <a:solidFill>
                <a:schemeClr val="tx1"/>
              </a:solidFill>
              <a:miter lim="800000"/>
              <a:headEnd/>
              <a:tailEnd/>
            </a:ln>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a:solidFill>
                    <a:srgbClr val="000066"/>
                  </a:solidFill>
                </a:rPr>
                <a:t>DOS: Command Line User Interface:</a:t>
              </a:r>
            </a:p>
            <a:p>
              <a:pPr algn="ctr" eaLnBrk="1" hangingPunct="1"/>
              <a:r>
                <a:rPr lang="en-US" altLang="en-US">
                  <a:solidFill>
                    <a:srgbClr val="000066"/>
                  </a:solidFill>
                </a:rPr>
                <a:t>Type &amp; Hit Enter Key</a:t>
              </a:r>
            </a:p>
            <a:p>
              <a:pPr algn="ctr" eaLnBrk="1" hangingPunct="1"/>
              <a:r>
                <a:rPr lang="en-US" altLang="en-US">
                  <a:solidFill>
                    <a:srgbClr val="000066"/>
                  </a:solidFill>
                </a:rPr>
                <a:t>Exact Syntax</a:t>
              </a:r>
            </a:p>
          </p:txBody>
        </p:sp>
        <p:sp>
          <p:nvSpPr>
            <p:cNvPr id="58377" name="Line 9">
              <a:extLst>
                <a:ext uri="{FF2B5EF4-FFF2-40B4-BE49-F238E27FC236}">
                  <a16:creationId xmlns:a16="http://schemas.microsoft.com/office/drawing/2014/main" xmlns="" id="{75BCF01E-450D-41C1-8322-782428E652D8}"/>
                </a:ext>
              </a:extLst>
            </p:cNvPr>
            <p:cNvSpPr>
              <a:spLocks noChangeShapeType="1"/>
            </p:cNvSpPr>
            <p:nvPr/>
          </p:nvSpPr>
          <p:spPr bwMode="auto">
            <a:xfrm>
              <a:off x="4176" y="2016"/>
              <a:ext cx="0" cy="1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ustDataLst>
      <p:tags r:id="rId1"/>
    </p:custDataLst>
  </p:cSld>
  <p:clrMapOvr>
    <a:masterClrMapping/>
  </p:clrMapOvr>
  <p:transition>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0" presetClass="entr" presetSubtype="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800" decel="100000"/>
                                        <p:tgtEl>
                                          <p:spTgt spid="7170"/>
                                        </p:tgtEl>
                                      </p:cBhvr>
                                    </p:animEffect>
                                    <p:anim calcmode="lin" valueType="num">
                                      <p:cBhvr>
                                        <p:cTn id="8" dur="800" decel="100000" fill="hold"/>
                                        <p:tgtEl>
                                          <p:spTgt spid="7170"/>
                                        </p:tgtEl>
                                        <p:attrNameLst>
                                          <p:attrName>style.rotation</p:attrName>
                                        </p:attrNameLst>
                                      </p:cBhvr>
                                      <p:tavLst>
                                        <p:tav tm="0">
                                          <p:val>
                                            <p:fltVal val="-90"/>
                                          </p:val>
                                        </p:tav>
                                        <p:tav tm="100000">
                                          <p:val>
                                            <p:fltVal val="0"/>
                                          </p:val>
                                        </p:tav>
                                      </p:tavLst>
                                    </p:anim>
                                    <p:anim calcmode="lin" valueType="num">
                                      <p:cBhvr>
                                        <p:cTn id="9" dur="800" decel="100000" fill="hold"/>
                                        <p:tgtEl>
                                          <p:spTgt spid="7170"/>
                                        </p:tgtEl>
                                        <p:attrNameLst>
                                          <p:attrName>ppt_x</p:attrName>
                                        </p:attrNameLst>
                                      </p:cBhvr>
                                      <p:tavLst>
                                        <p:tav tm="0">
                                          <p:val>
                                            <p:strVal val="#ppt_x+0.4"/>
                                          </p:val>
                                        </p:tav>
                                        <p:tav tm="100000">
                                          <p:val>
                                            <p:strVal val="#ppt_x-0.05"/>
                                          </p:val>
                                        </p:tav>
                                      </p:tavLst>
                                    </p:anim>
                                    <p:anim calcmode="lin" valueType="num">
                                      <p:cBhvr>
                                        <p:cTn id="10" dur="800" decel="100000" fill="hold"/>
                                        <p:tgtEl>
                                          <p:spTgt spid="7170"/>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7170"/>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717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76346843-4E7E-41FE-8CAD-36F3BF8C7193}"/>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Struktur Penyimpanan</a:t>
            </a:r>
          </a:p>
        </p:txBody>
      </p:sp>
      <p:pic>
        <p:nvPicPr>
          <p:cNvPr id="59395" name="Picture 4" descr="Penyimpanan Hirarkis">
            <a:extLst>
              <a:ext uri="{FF2B5EF4-FFF2-40B4-BE49-F238E27FC236}">
                <a16:creationId xmlns:a16="http://schemas.microsoft.com/office/drawing/2014/main" xmlns="" id="{AB6313DD-4DB0-466A-99D0-3A72C24E06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438" y="1412876"/>
            <a:ext cx="6659562"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5">
            <a:extLst>
              <a:ext uri="{FF2B5EF4-FFF2-40B4-BE49-F238E27FC236}">
                <a16:creationId xmlns:a16="http://schemas.microsoft.com/office/drawing/2014/main" xmlns="" id="{60DD31D5-C03D-42F5-A7C0-2300E796F0ED}"/>
              </a:ext>
            </a:extLst>
          </p:cNvPr>
          <p:cNvSpPr>
            <a:spLocks noChangeArrowheads="1"/>
          </p:cNvSpPr>
          <p:nvPr/>
        </p:nvSpPr>
        <p:spPr bwMode="auto">
          <a:xfrm>
            <a:off x="5087938" y="1700213"/>
            <a:ext cx="4679950" cy="576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endParaRPr lang="en-US"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11902515-D048-47A3-A2AB-22B6140B31C0}"/>
              </a:ext>
            </a:extLst>
          </p:cNvPr>
          <p:cNvSpPr>
            <a:spLocks noGrp="1" noChangeArrowheads="1"/>
          </p:cNvSpPr>
          <p:nvPr>
            <p:ph idx="1"/>
          </p:nvPr>
        </p:nvSpPr>
        <p:spPr>
          <a:xfrm>
            <a:off x="2492059" y="1676401"/>
            <a:ext cx="7804149" cy="4177104"/>
          </a:xfrm>
        </p:spPr>
        <p:txBody>
          <a:bodyPr>
            <a:normAutofit/>
          </a:bodyPr>
          <a:lstStyle/>
          <a:p>
            <a:pPr marL="280988" indent="-280988">
              <a:spcBef>
                <a:spcPts val="500"/>
              </a:spcBef>
              <a:buClr>
                <a:srgbClr val="3333CC"/>
              </a:buClr>
              <a:buSzPct val="60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Sebuah sistem komputer terdiri dari beberapa komponen sebagai berikut : </a:t>
            </a:r>
          </a:p>
          <a:p>
            <a:pPr marL="688975" lvl="1" indent="-293688">
              <a:spcBef>
                <a:spcPts val="450"/>
              </a:spcBef>
              <a:buClr>
                <a:srgbClr val="FF0000"/>
              </a:buClr>
              <a:buSzPct val="55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Processor.</a:t>
            </a:r>
          </a:p>
          <a:p>
            <a:pPr marL="688975" lvl="1" indent="-293688">
              <a:spcBef>
                <a:spcPts val="450"/>
              </a:spcBef>
              <a:buClr>
                <a:srgbClr val="FF0000"/>
              </a:buClr>
              <a:buSzPct val="55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Main Memory.</a:t>
            </a:r>
          </a:p>
          <a:p>
            <a:pPr marL="688975" lvl="1" indent="-293688">
              <a:spcBef>
                <a:spcPts val="450"/>
              </a:spcBef>
              <a:buClr>
                <a:srgbClr val="FF0000"/>
              </a:buClr>
              <a:buSzPct val="55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Modul I/O.</a:t>
            </a:r>
          </a:p>
          <a:p>
            <a:pPr marL="688975" lvl="1" indent="-293688">
              <a:spcBef>
                <a:spcPts val="450"/>
              </a:spcBef>
              <a:buClr>
                <a:srgbClr val="FF0000"/>
              </a:buClr>
              <a:buSzPct val="55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Sistem BUS.</a:t>
            </a:r>
          </a:p>
          <a:p>
            <a:pPr marL="280988" indent="-280988">
              <a:spcBef>
                <a:spcPts val="500"/>
              </a:spcBef>
              <a:buClr>
                <a:srgbClr val="3333CC"/>
              </a:buClr>
              <a:buSzPct val="60000"/>
              <a:buFont typeface="Wingdings" panose="05000000000000000000" pitchFamily="2" charset="2"/>
              <a:buChar char=""/>
              <a:tabLst>
                <a:tab pos="280988" algn="l"/>
                <a:tab pos="393700" algn="l"/>
                <a:tab pos="850900" algn="l"/>
                <a:tab pos="1308100" algn="l"/>
                <a:tab pos="1765300" algn="l"/>
                <a:tab pos="2222500" algn="l"/>
                <a:tab pos="2679700" algn="l"/>
                <a:tab pos="3136900" algn="l"/>
                <a:tab pos="3594100" algn="l"/>
                <a:tab pos="4051300" algn="l"/>
                <a:tab pos="4508500" algn="l"/>
                <a:tab pos="4965700" algn="l"/>
                <a:tab pos="5422900" algn="l"/>
                <a:tab pos="5880100" algn="l"/>
                <a:tab pos="6337300" algn="l"/>
                <a:tab pos="6794500" algn="l"/>
                <a:tab pos="7251700" algn="l"/>
                <a:tab pos="7708900" algn="l"/>
                <a:tab pos="8166100" algn="l"/>
                <a:tab pos="8623300" algn="l"/>
                <a:tab pos="9080500" algn="l"/>
              </a:tabLst>
            </a:pPr>
            <a:r>
              <a:rPr lang="sv-SE" altLang="en-US" dirty="0"/>
              <a:t>Antar komponen dalam sistem komputer bekerja sama untuk menjalankan fungsi utama sistem komputer yaitu untuk menjalankan program.</a:t>
            </a:r>
          </a:p>
        </p:txBody>
      </p:sp>
      <p:sp>
        <p:nvSpPr>
          <p:cNvPr id="6146" name="Rectangle 1">
            <a:extLst>
              <a:ext uri="{FF2B5EF4-FFF2-40B4-BE49-F238E27FC236}">
                <a16:creationId xmlns:a16="http://schemas.microsoft.com/office/drawing/2014/main" xmlns="" id="{3A120272-5FA1-4FE3-91CE-FE313786C13E}"/>
              </a:ext>
            </a:extLst>
          </p:cNvPr>
          <p:cNvSpPr>
            <a:spLocks noGrp="1" noChangeArrowheads="1"/>
          </p:cNvSpPr>
          <p:nvPr>
            <p:ph type="title"/>
          </p:nvPr>
        </p:nvSpPr>
        <p:spPr>
          <a:xfrm>
            <a:off x="2674939" y="214314"/>
            <a:ext cx="7793037" cy="146208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u="sng">
                <a:solidFill>
                  <a:srgbClr val="800000"/>
                </a:solidFill>
                <a:latin typeface="Impact" pitchFamily="32" charset="0"/>
              </a:rPr>
              <a:t>ELEMEN SISTEM KOMPUTER</a:t>
            </a:r>
          </a:p>
        </p:txBody>
      </p:sp>
      <p:sp>
        <p:nvSpPr>
          <p:cNvPr id="12292" name="Rectangle 3">
            <a:extLst>
              <a:ext uri="{FF2B5EF4-FFF2-40B4-BE49-F238E27FC236}">
                <a16:creationId xmlns:a16="http://schemas.microsoft.com/office/drawing/2014/main" xmlns="" id="{48989E18-B0E8-4C79-999F-5C4E34607BAF}"/>
              </a:ext>
            </a:extLst>
          </p:cNvPr>
          <p:cNvSpPr>
            <a:spLocks noChangeArrowheads="1"/>
          </p:cNvSpPr>
          <p:nvPr/>
        </p:nvSpPr>
        <p:spPr bwMode="auto">
          <a:xfrm>
            <a:off x="1600200" y="6477000"/>
            <a:ext cx="8991600" cy="304800"/>
          </a:xfrm>
          <a:prstGeom prst="rect">
            <a:avLst/>
          </a:prstGeom>
          <a:gradFill rotWithShape="0">
            <a:gsLst>
              <a:gs pos="0">
                <a:srgbClr val="FFFFFF"/>
              </a:gs>
              <a:gs pos="100000">
                <a:srgbClr val="000099">
                  <a:alpha val="96999"/>
                </a:srgbClr>
              </a:gs>
            </a:gsLst>
            <a:lin ang="10800000" scaled="1"/>
          </a:gradFill>
          <a:ln w="9360">
            <a:solidFill>
              <a:srgbClr val="000000"/>
            </a:solidFill>
            <a:miter lim="800000"/>
            <a:headEnd/>
            <a:tailEnd/>
          </a:ln>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9pPr>
          </a:lstStyle>
          <a:p>
            <a:pPr algn="r"/>
            <a:r>
              <a:rPr lang="en-US" altLang="en-US" sz="1600">
                <a:solidFill>
                  <a:srgbClr val="800000"/>
                </a:solidFill>
                <a:latin typeface="Impact" panose="020B0806030902050204" pitchFamily="34" charset="0"/>
              </a:rPr>
              <a:t> Sistem Operasi  -  2013</a:t>
            </a: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xmlns="" id="{E3E14693-AE7A-4C9A-B128-5241371E994B}"/>
              </a:ext>
            </a:extLst>
          </p:cNvPr>
          <p:cNvSpPr>
            <a:spLocks noGrp="1" noChangeArrowheads="1"/>
          </p:cNvSpPr>
          <p:nvPr>
            <p:ph idx="1"/>
          </p:nvPr>
        </p:nvSpPr>
        <p:spPr/>
        <p:txBody>
          <a:bodyPr>
            <a:normAutofit/>
          </a:bodyPr>
          <a:lstStyle/>
          <a:p>
            <a:pPr marL="365760" indent="-256032">
              <a:lnSpc>
                <a:spcPct val="90000"/>
              </a:lnSpc>
              <a:buFont typeface="Wingdings" charset="2"/>
              <a:buChar char="n"/>
              <a:defRPr/>
            </a:pPr>
            <a:r>
              <a:rPr lang="sv-SE" sz="2400">
                <a:effectLst>
                  <a:outerShdw blurRad="38100" dist="38100" dir="2700000" algn="tl">
                    <a:srgbClr val="C0C0C0"/>
                  </a:outerShdw>
                </a:effectLst>
              </a:rPr>
              <a:t>Tempat penyimpanan sementara (</a:t>
            </a:r>
            <a:r>
              <a:rPr lang="sv-SE" sz="2400" i="1">
                <a:effectLst>
                  <a:outerShdw blurRad="38100" dist="38100" dir="2700000" algn="tl">
                    <a:srgbClr val="C0C0C0"/>
                  </a:outerShdw>
                </a:effectLst>
              </a:rPr>
              <a:t>volatile</a:t>
            </a:r>
            <a:r>
              <a:rPr lang="sv-SE" sz="2400">
                <a:effectLst>
                  <a:outerShdw blurRad="38100" dist="38100" dir="2700000" algn="tl">
                    <a:srgbClr val="C0C0C0"/>
                  </a:outerShdw>
                </a:effectLst>
              </a:rPr>
              <a:t>) sejumlah kecil data untuk meningkatkan kecepatan pengambilan data atau penyimpanan data di memori oleh prosesor yang berkecepatan tinggi. </a:t>
            </a:r>
          </a:p>
          <a:p>
            <a:pPr marL="365760" indent="-256032">
              <a:lnSpc>
                <a:spcPct val="90000"/>
              </a:lnSpc>
              <a:buFont typeface="Wingdings" charset="2"/>
              <a:buChar char="n"/>
              <a:defRPr/>
            </a:pPr>
            <a:r>
              <a:rPr lang="sv-SE" sz="2400">
                <a:solidFill>
                  <a:schemeClr val="hlink"/>
                </a:solidFill>
                <a:effectLst>
                  <a:outerShdw blurRad="38100" dist="38100" dir="2700000" algn="tl">
                    <a:srgbClr val="C0C0C0"/>
                  </a:outerShdw>
                </a:effectLst>
              </a:rPr>
              <a:t>Dahulu </a:t>
            </a:r>
            <a:r>
              <a:rPr lang="sv-SE" sz="2400" i="1">
                <a:solidFill>
                  <a:schemeClr val="hlink"/>
                </a:solidFill>
                <a:effectLst>
                  <a:outerShdw blurRad="38100" dist="38100" dir="2700000" algn="tl">
                    <a:srgbClr val="C0C0C0"/>
                  </a:outerShdw>
                </a:effectLst>
              </a:rPr>
              <a:t>cache</a:t>
            </a:r>
            <a:r>
              <a:rPr lang="sv-SE" sz="2400">
                <a:solidFill>
                  <a:schemeClr val="hlink"/>
                </a:solidFill>
                <a:effectLst>
                  <a:outerShdw blurRad="38100" dist="38100" dir="2700000" algn="tl">
                    <a:srgbClr val="C0C0C0"/>
                  </a:outerShdw>
                </a:effectLst>
              </a:rPr>
              <a:t> disimpan di luar prosesor dan dapat ditambahkan. Misalnya </a:t>
            </a:r>
            <a:r>
              <a:rPr lang="sv-SE" sz="2400" i="1">
                <a:solidFill>
                  <a:schemeClr val="hlink"/>
                </a:solidFill>
                <a:effectLst>
                  <a:outerShdw blurRad="38100" dist="38100" dir="2700000" algn="tl">
                    <a:srgbClr val="C0C0C0"/>
                  </a:outerShdw>
                </a:effectLst>
              </a:rPr>
              <a:t>pipeline burst</a:t>
            </a:r>
            <a:r>
              <a:rPr lang="sv-SE" sz="2400">
                <a:solidFill>
                  <a:schemeClr val="hlink"/>
                </a:solidFill>
                <a:effectLst>
                  <a:outerShdw blurRad="38100" dist="38100" dir="2700000" algn="tl">
                    <a:srgbClr val="C0C0C0"/>
                  </a:outerShdw>
                </a:effectLst>
              </a:rPr>
              <a:t> cache yang biasa ada di komputer awal tahun 90-an. Akan tetapi seiring menurunnya biaya produksi </a:t>
            </a:r>
            <a:r>
              <a:rPr lang="sv-SE" sz="2400" i="1">
                <a:solidFill>
                  <a:schemeClr val="hlink"/>
                </a:solidFill>
                <a:effectLst>
                  <a:outerShdw blurRad="38100" dist="38100" dir="2700000" algn="tl">
                    <a:srgbClr val="C0C0C0"/>
                  </a:outerShdw>
                </a:effectLst>
              </a:rPr>
              <a:t>die</a:t>
            </a:r>
            <a:r>
              <a:rPr lang="sv-SE" sz="2400">
                <a:solidFill>
                  <a:schemeClr val="hlink"/>
                </a:solidFill>
                <a:effectLst>
                  <a:outerShdw blurRad="38100" dist="38100" dir="2700000" algn="tl">
                    <a:srgbClr val="C0C0C0"/>
                  </a:outerShdw>
                </a:effectLst>
              </a:rPr>
              <a:t> atau </a:t>
            </a:r>
            <a:r>
              <a:rPr lang="sv-SE" sz="2400" i="1">
                <a:solidFill>
                  <a:schemeClr val="hlink"/>
                </a:solidFill>
                <a:effectLst>
                  <a:outerShdw blurRad="38100" dist="38100" dir="2700000" algn="tl">
                    <a:srgbClr val="C0C0C0"/>
                  </a:outerShdw>
                </a:effectLst>
              </a:rPr>
              <a:t>wafer </a:t>
            </a:r>
            <a:r>
              <a:rPr lang="sv-SE" sz="2400">
                <a:solidFill>
                  <a:schemeClr val="hlink"/>
                </a:solidFill>
                <a:effectLst>
                  <a:outerShdw blurRad="38100" dist="38100" dir="2700000" algn="tl">
                    <a:srgbClr val="C0C0C0"/>
                  </a:outerShdw>
                </a:effectLst>
              </a:rPr>
              <a:t>dan untuk meningkatkan kinerja, </a:t>
            </a:r>
            <a:r>
              <a:rPr lang="sv-SE" sz="2400" i="1">
                <a:solidFill>
                  <a:schemeClr val="hlink"/>
                </a:solidFill>
                <a:effectLst>
                  <a:outerShdw blurRad="38100" dist="38100" dir="2700000" algn="tl">
                    <a:srgbClr val="C0C0C0"/>
                  </a:outerShdw>
                </a:effectLst>
              </a:rPr>
              <a:t>cache</a:t>
            </a:r>
            <a:r>
              <a:rPr lang="sv-SE" sz="2400">
                <a:solidFill>
                  <a:schemeClr val="hlink"/>
                </a:solidFill>
                <a:effectLst>
                  <a:outerShdw blurRad="38100" dist="38100" dir="2700000" algn="tl">
                    <a:srgbClr val="C0C0C0"/>
                  </a:outerShdw>
                </a:effectLst>
              </a:rPr>
              <a:t> ditanamkan di prosesor.</a:t>
            </a:r>
            <a:r>
              <a:rPr lang="sv-SE" sz="2400">
                <a:effectLst>
                  <a:outerShdw blurRad="38100" dist="38100" dir="2700000" algn="tl">
                    <a:srgbClr val="C0C0C0"/>
                  </a:outerShdw>
                </a:effectLst>
              </a:rPr>
              <a:t> </a:t>
            </a:r>
          </a:p>
          <a:p>
            <a:pPr marL="365760" indent="-256032">
              <a:lnSpc>
                <a:spcPct val="90000"/>
              </a:lnSpc>
              <a:buFont typeface="Wingdings" charset="2"/>
              <a:buChar char="n"/>
              <a:defRPr/>
            </a:pPr>
            <a:r>
              <a:rPr lang="sv-SE" sz="2400">
                <a:effectLst>
                  <a:outerShdw blurRad="38100" dist="38100" dir="2700000" algn="tl">
                    <a:srgbClr val="C0C0C0"/>
                  </a:outerShdw>
                </a:effectLst>
              </a:rPr>
              <a:t>Memori ini biasanya dibuat berdasarkan desain memori statik. </a:t>
            </a:r>
            <a:endParaRPr lang="en-US" sz="2400">
              <a:effectLst>
                <a:outerShdw blurRad="38100" dist="38100" dir="2700000" algn="tl">
                  <a:srgbClr val="C0C0C0"/>
                </a:outerShdw>
              </a:effectLst>
            </a:endParaRPr>
          </a:p>
        </p:txBody>
      </p:sp>
      <p:sp>
        <p:nvSpPr>
          <p:cNvPr id="21506" name="Rectangle 2">
            <a:extLst>
              <a:ext uri="{FF2B5EF4-FFF2-40B4-BE49-F238E27FC236}">
                <a16:creationId xmlns:a16="http://schemas.microsoft.com/office/drawing/2014/main" xmlns="" id="{4580C5E5-9728-49B1-B09F-748C2C16005B}"/>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Cache Memory</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xmlns="" id="{90955552-5E4C-42DD-8DC2-ECAFC00DA0E7}"/>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Prinsif Kerja Cache Memory</a:t>
            </a:r>
          </a:p>
        </p:txBody>
      </p:sp>
      <p:pic>
        <p:nvPicPr>
          <p:cNvPr id="34821" name="Picture 5" descr="cache read operation">
            <a:extLst>
              <a:ext uri="{FF2B5EF4-FFF2-40B4-BE49-F238E27FC236}">
                <a16:creationId xmlns:a16="http://schemas.microsoft.com/office/drawing/2014/main" xmlns="" id="{439A03CB-2DC9-4396-90E6-442FAF9A2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176" y="1347789"/>
            <a:ext cx="6551613"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4821"/>
                                        </p:tgtEl>
                                        <p:attrNameLst>
                                          <p:attrName>style.visibility</p:attrName>
                                        </p:attrNameLst>
                                      </p:cBhvr>
                                      <p:to>
                                        <p:strVal val="visible"/>
                                      </p:to>
                                    </p:set>
                                    <p:animEffect transition="in" filter="slide(fromBottom)">
                                      <p:cBhvr>
                                        <p:cTn id="7"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xmlns="" id="{D374D86C-03B2-4816-B487-68715E1DC459}"/>
              </a:ext>
            </a:extLst>
          </p:cNvPr>
          <p:cNvSpPr>
            <a:spLocks noGrp="1" noChangeArrowheads="1"/>
          </p:cNvSpPr>
          <p:nvPr>
            <p:ph idx="1"/>
          </p:nvPr>
        </p:nvSpPr>
        <p:spPr/>
        <p:txBody>
          <a:bodyPr>
            <a:normAutofit/>
          </a:bodyPr>
          <a:lstStyle/>
          <a:p>
            <a:pPr marL="365760" indent="-256032">
              <a:buFont typeface="Wingdings" charset="2"/>
              <a:buChar char="n"/>
              <a:defRPr/>
            </a:pPr>
            <a:r>
              <a:rPr lang="sv-SE">
                <a:effectLst>
                  <a:outerShdw blurRad="38100" dist="38100" dir="2700000" algn="tl">
                    <a:srgbClr val="C0C0C0"/>
                  </a:outerShdw>
                </a:effectLst>
              </a:rPr>
              <a:t>Tempat penyimpanan sementara sejumlah data </a:t>
            </a:r>
            <a:r>
              <a:rPr lang="sv-SE" i="1">
                <a:effectLst>
                  <a:outerShdw blurRad="38100" dist="38100" dir="2700000" algn="tl">
                    <a:srgbClr val="C0C0C0"/>
                  </a:outerShdw>
                </a:effectLst>
              </a:rPr>
              <a:t>volatile</a:t>
            </a:r>
            <a:r>
              <a:rPr lang="sv-SE">
                <a:effectLst>
                  <a:outerShdw blurRad="38100" dist="38100" dir="2700000" algn="tl">
                    <a:srgbClr val="C0C0C0"/>
                  </a:outerShdw>
                </a:effectLst>
              </a:rPr>
              <a:t> yang dapat diakses langsung oleh prosesor. </a:t>
            </a:r>
          </a:p>
          <a:p>
            <a:pPr marL="365760" indent="-256032">
              <a:buFont typeface="Wingdings" charset="2"/>
              <a:buChar char="n"/>
              <a:defRPr/>
            </a:pPr>
            <a:r>
              <a:rPr lang="sv-SE">
                <a:solidFill>
                  <a:schemeClr val="hlink"/>
                </a:solidFill>
                <a:effectLst>
                  <a:outerShdw blurRad="38100" dist="38100" dir="2700000" algn="tl">
                    <a:srgbClr val="C0C0C0"/>
                  </a:outerShdw>
                </a:effectLst>
              </a:rPr>
              <a:t>Pengertian langsung di sini berarti prosesor dapat mengetahui alamat data yang ada di memori secara langsung.</a:t>
            </a:r>
            <a:r>
              <a:rPr lang="sv-SE">
                <a:effectLst>
                  <a:outerShdw blurRad="38100" dist="38100" dir="2700000" algn="tl">
                    <a:srgbClr val="C0C0C0"/>
                  </a:outerShdw>
                </a:effectLst>
              </a:rPr>
              <a:t> </a:t>
            </a:r>
          </a:p>
          <a:p>
            <a:pPr marL="365760" indent="-256032">
              <a:buFont typeface="Wingdings" charset="2"/>
              <a:buChar char="n"/>
              <a:defRPr/>
            </a:pPr>
            <a:r>
              <a:rPr lang="sv-SE">
                <a:effectLst>
                  <a:outerShdw blurRad="38100" dist="38100" dir="2700000" algn="tl">
                    <a:srgbClr val="C0C0C0"/>
                  </a:outerShdw>
                </a:effectLst>
              </a:rPr>
              <a:t>RAM hanya berfungsi selama komputer mendapat dukungan daya listrik (hidup).</a:t>
            </a:r>
            <a:endParaRPr lang="en-US">
              <a:effectLst>
                <a:outerShdw blurRad="38100" dist="38100" dir="2700000" algn="tl">
                  <a:srgbClr val="C0C0C0"/>
                </a:outerShdw>
              </a:effectLst>
            </a:endParaRPr>
          </a:p>
        </p:txBody>
      </p:sp>
      <p:sp>
        <p:nvSpPr>
          <p:cNvPr id="23554" name="Rectangle 2">
            <a:extLst>
              <a:ext uri="{FF2B5EF4-FFF2-40B4-BE49-F238E27FC236}">
                <a16:creationId xmlns:a16="http://schemas.microsoft.com/office/drawing/2014/main" xmlns="" id="{F1D93499-4494-4A44-AFEC-32F8D778EFA1}"/>
              </a:ext>
            </a:extLst>
          </p:cNvPr>
          <p:cNvSpPr>
            <a:spLocks noGrp="1" noChangeArrowheads="1"/>
          </p:cNvSpPr>
          <p:nvPr>
            <p:ph type="title"/>
          </p:nvPr>
        </p:nvSpPr>
        <p:spPr/>
        <p:txBody>
          <a:bodyPr/>
          <a:lstStyle/>
          <a:p>
            <a:pPr>
              <a:defRPr/>
            </a:pPr>
            <a:r>
              <a:rPr lang="sv-SE">
                <a:effectLst>
                  <a:outerShdw blurRad="38100" dist="38100" dir="2700000" algn="tl">
                    <a:srgbClr val="C0C0C0"/>
                  </a:outerShdw>
                </a:effectLst>
              </a:rPr>
              <a:t>Random Access Memory</a:t>
            </a:r>
            <a:endParaRPr lang="en-US">
              <a:effectLst>
                <a:outerShdw blurRad="38100" dist="38100" dir="2700000" algn="tl">
                  <a:srgbClr val="C0C0C0"/>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xmlns="" id="{D84DC92B-81D1-438E-97EC-5D0CE3DA6826}"/>
              </a:ext>
            </a:extLst>
          </p:cNvPr>
          <p:cNvSpPr>
            <a:spLocks noGrp="1" noChangeArrowheads="1"/>
          </p:cNvSpPr>
          <p:nvPr>
            <p:ph idx="1"/>
          </p:nvPr>
        </p:nvSpPr>
        <p:spPr/>
        <p:txBody>
          <a:bodyPr>
            <a:normAutofit/>
          </a:bodyPr>
          <a:lstStyle/>
          <a:p>
            <a:pPr marL="365760" indent="-256032">
              <a:lnSpc>
                <a:spcPct val="90000"/>
              </a:lnSpc>
              <a:buFont typeface="Wingdings" charset="2"/>
              <a:buChar char="n"/>
              <a:defRPr/>
            </a:pPr>
            <a:r>
              <a:rPr lang="sv-SE" sz="2400">
                <a:effectLst>
                  <a:outerShdw blurRad="38100" dist="38100" dir="2700000" algn="tl">
                    <a:srgbClr val="C0C0C0"/>
                  </a:outerShdw>
                </a:effectLst>
              </a:rPr>
              <a:t>Tambahan memori yang digunakan untuk membantu proses-proses dalam komputer, atau perangkat digital lain (bisa berupa buffer, atau memori VGA.</a:t>
            </a:r>
          </a:p>
          <a:p>
            <a:pPr marL="365760" indent="-256032">
              <a:lnSpc>
                <a:spcPct val="90000"/>
              </a:lnSpc>
              <a:buFont typeface="Wingdings" charset="2"/>
              <a:buChar char="n"/>
              <a:defRPr/>
            </a:pPr>
            <a:r>
              <a:rPr lang="sv-SE" sz="2400">
                <a:solidFill>
                  <a:schemeClr val="hlink"/>
                </a:solidFill>
                <a:effectLst>
                  <a:outerShdw blurRad="38100" dist="38100" dir="2700000" algn="tl">
                    <a:srgbClr val="C0C0C0"/>
                  </a:outerShdw>
                </a:effectLst>
              </a:rPr>
              <a:t>Peranan tambahan memori ini sering dilupakan akan tetapi sangat penting untuk efisiensi.</a:t>
            </a:r>
            <a:r>
              <a:rPr lang="sv-SE" sz="2400">
                <a:effectLst>
                  <a:outerShdw blurRad="38100" dist="38100" dir="2700000" algn="tl">
                    <a:srgbClr val="C0C0C0"/>
                  </a:outerShdw>
                </a:effectLst>
              </a:rPr>
              <a:t> </a:t>
            </a:r>
          </a:p>
          <a:p>
            <a:pPr marL="365760" indent="-256032">
              <a:lnSpc>
                <a:spcPct val="90000"/>
              </a:lnSpc>
              <a:buFont typeface="Wingdings" charset="2"/>
              <a:buChar char="n"/>
              <a:defRPr/>
            </a:pPr>
            <a:r>
              <a:rPr lang="sv-SE" sz="2400">
                <a:effectLst>
                  <a:outerShdw blurRad="38100" dist="38100" dir="2700000" algn="tl">
                    <a:srgbClr val="C0C0C0"/>
                  </a:outerShdw>
                </a:effectLst>
              </a:rPr>
              <a:t>Tambahan memori ini pada device komputer, memberi gambaran kasar kemampuan dari perangkat tersebut, sebagai contoh misalnya jumlah memori VGA, buffer memory di HDD.</a:t>
            </a:r>
          </a:p>
        </p:txBody>
      </p:sp>
      <p:sp>
        <p:nvSpPr>
          <p:cNvPr id="27650" name="Rectangle 2">
            <a:extLst>
              <a:ext uri="{FF2B5EF4-FFF2-40B4-BE49-F238E27FC236}">
                <a16:creationId xmlns:a16="http://schemas.microsoft.com/office/drawing/2014/main" xmlns="" id="{E35C9789-FE92-4B41-85DE-B8770303C278}"/>
              </a:ext>
            </a:extLst>
          </p:cNvPr>
          <p:cNvSpPr>
            <a:spLocks noGrp="1" noChangeArrowheads="1"/>
          </p:cNvSpPr>
          <p:nvPr>
            <p:ph type="title"/>
          </p:nvPr>
        </p:nvSpPr>
        <p:spPr/>
        <p:txBody>
          <a:bodyPr/>
          <a:lstStyle/>
          <a:p>
            <a:pPr>
              <a:defRPr/>
            </a:pPr>
            <a:r>
              <a:rPr lang="sv-SE">
                <a:effectLst>
                  <a:outerShdw blurRad="38100" dist="38100" dir="2700000" algn="tl">
                    <a:srgbClr val="C0C0C0"/>
                  </a:outerShdw>
                </a:effectLst>
              </a:rPr>
              <a:t>Memori Ekstensi</a:t>
            </a:r>
            <a:r>
              <a:rPr lang="en-US">
                <a:effectLst>
                  <a:outerShdw blurRad="38100" dist="38100" dir="2700000" algn="tl">
                    <a:srgbClr val="C0C0C0"/>
                  </a:outerShdw>
                </a:effectLst>
              </a:rPr>
              <a:t> </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slide(fromBottom)">
                                      <p:cBhvr>
                                        <p:cTn id="7" dur="500"/>
                                        <p:tgtEl>
                                          <p:spTgt spid="2765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12" dur="500"/>
                                        <p:tgtEl>
                                          <p:spTgt spid="2765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7" dur="500"/>
                                        <p:tgtEl>
                                          <p:spTgt spid="2765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22" dur="500"/>
                                        <p:tgtEl>
                                          <p:spTgt spid="276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2351088" y="1600200"/>
            <a:ext cx="7859712" cy="4997450"/>
          </a:xfrm>
        </p:spPr>
        <p:txBody>
          <a:bodyPr>
            <a:normAutofit/>
          </a:bodyPr>
          <a:lstStyle/>
          <a:p>
            <a:pPr marL="365760" indent="-256032">
              <a:lnSpc>
                <a:spcPct val="90000"/>
              </a:lnSpc>
              <a:buFont typeface="Wingdings" charset="2"/>
              <a:buChar char="n"/>
              <a:defRPr/>
            </a:pPr>
            <a:r>
              <a:rPr lang="sv-SE" sz="2000" dirty="0">
                <a:solidFill>
                  <a:schemeClr val="bg2">
                    <a:lumMod val="25000"/>
                  </a:schemeClr>
                </a:solidFill>
              </a:rPr>
              <a:t>Program komputer harus berada di memori utama (biasanya RAM) untuk dapat dijalankan. Memori utama adalah satu-satunya tempat penyimpanan yang dapat diakses secara langsung oleh prosesor.</a:t>
            </a:r>
          </a:p>
          <a:p>
            <a:pPr marL="109728" indent="0">
              <a:lnSpc>
                <a:spcPct val="90000"/>
              </a:lnSpc>
              <a:buNone/>
              <a:defRPr/>
            </a:pPr>
            <a:r>
              <a:rPr lang="sv-SE" sz="2000" dirty="0">
                <a:solidFill>
                  <a:schemeClr val="bg2">
                    <a:lumMod val="25000"/>
                  </a:schemeClr>
                </a:solidFill>
              </a:rPr>
              <a:t> </a:t>
            </a:r>
          </a:p>
          <a:p>
            <a:pPr marL="365760" indent="-256032">
              <a:lnSpc>
                <a:spcPct val="90000"/>
              </a:lnSpc>
              <a:buFont typeface="Wingdings" charset="2"/>
              <a:buChar char="n"/>
              <a:defRPr/>
            </a:pPr>
            <a:r>
              <a:rPr lang="sv-SE" sz="2000" dirty="0">
                <a:solidFill>
                  <a:schemeClr val="bg2">
                    <a:lumMod val="25000"/>
                  </a:schemeClr>
                </a:solidFill>
              </a:rPr>
              <a:t>Idealnya program dan data secara keseluruhan dapat disimpan dalam memori utama secara permanen. Namun hal ini tidak mungkin dilakukan karena:</a:t>
            </a:r>
            <a:endParaRPr lang="en-GB" sz="2000" dirty="0">
              <a:solidFill>
                <a:schemeClr val="bg2">
                  <a:lumMod val="25000"/>
                </a:schemeClr>
              </a:solidFill>
            </a:endParaRPr>
          </a:p>
          <a:p>
            <a:pPr marL="621792" lvl="1">
              <a:lnSpc>
                <a:spcPct val="90000"/>
              </a:lnSpc>
              <a:spcBef>
                <a:spcPts val="324"/>
              </a:spcBef>
              <a:buFont typeface="Wingdings" charset="2"/>
              <a:buChar char="l"/>
              <a:defRPr/>
            </a:pPr>
            <a:r>
              <a:rPr lang="en-GB" sz="2000" dirty="0" err="1">
                <a:solidFill>
                  <a:schemeClr val="bg2">
                    <a:lumMod val="25000"/>
                  </a:schemeClr>
                </a:solidFill>
              </a:rPr>
              <a:t>Ukuran</a:t>
            </a:r>
            <a:r>
              <a:rPr lang="en-GB" sz="2000" dirty="0">
                <a:solidFill>
                  <a:schemeClr val="bg2">
                    <a:lumMod val="25000"/>
                  </a:schemeClr>
                </a:solidFill>
              </a:rPr>
              <a:t> </a:t>
            </a:r>
            <a:r>
              <a:rPr lang="en-GB" sz="2000" dirty="0" err="1">
                <a:solidFill>
                  <a:schemeClr val="bg2">
                    <a:lumMod val="25000"/>
                  </a:schemeClr>
                </a:solidFill>
              </a:rPr>
              <a:t>memori</a:t>
            </a:r>
            <a:r>
              <a:rPr lang="en-GB" sz="2000" dirty="0">
                <a:solidFill>
                  <a:schemeClr val="bg2">
                    <a:lumMod val="25000"/>
                  </a:schemeClr>
                </a:solidFill>
              </a:rPr>
              <a:t> </a:t>
            </a:r>
            <a:r>
              <a:rPr lang="en-GB" sz="2000" dirty="0" err="1">
                <a:solidFill>
                  <a:schemeClr val="bg2">
                    <a:lumMod val="25000"/>
                  </a:schemeClr>
                </a:solidFill>
              </a:rPr>
              <a:t>utama</a:t>
            </a:r>
            <a:r>
              <a:rPr lang="en-GB" sz="2000" dirty="0">
                <a:solidFill>
                  <a:schemeClr val="bg2">
                    <a:lumMod val="25000"/>
                  </a:schemeClr>
                </a:solidFill>
              </a:rPr>
              <a:t> </a:t>
            </a:r>
            <a:r>
              <a:rPr lang="en-GB" sz="2000" dirty="0" err="1">
                <a:solidFill>
                  <a:schemeClr val="bg2">
                    <a:lumMod val="25000"/>
                  </a:schemeClr>
                </a:solidFill>
              </a:rPr>
              <a:t>relatif</a:t>
            </a:r>
            <a:r>
              <a:rPr lang="en-GB" sz="2000" dirty="0">
                <a:solidFill>
                  <a:schemeClr val="bg2">
                    <a:lumMod val="25000"/>
                  </a:schemeClr>
                </a:solidFill>
              </a:rPr>
              <a:t> </a:t>
            </a:r>
            <a:r>
              <a:rPr lang="en-GB" sz="2000" dirty="0" err="1">
                <a:solidFill>
                  <a:schemeClr val="bg2">
                    <a:lumMod val="25000"/>
                  </a:schemeClr>
                </a:solidFill>
              </a:rPr>
              <a:t>kecil</a:t>
            </a:r>
            <a:r>
              <a:rPr lang="en-GB" sz="2000" dirty="0">
                <a:solidFill>
                  <a:schemeClr val="bg2">
                    <a:lumMod val="25000"/>
                  </a:schemeClr>
                </a:solidFill>
              </a:rPr>
              <a:t> </a:t>
            </a:r>
            <a:r>
              <a:rPr lang="en-GB" sz="2000" dirty="0" err="1">
                <a:solidFill>
                  <a:schemeClr val="bg2">
                    <a:lumMod val="25000"/>
                  </a:schemeClr>
                </a:solidFill>
              </a:rPr>
              <a:t>untuk</a:t>
            </a:r>
            <a:r>
              <a:rPr lang="en-GB" sz="2000" dirty="0">
                <a:solidFill>
                  <a:schemeClr val="bg2">
                    <a:lumMod val="25000"/>
                  </a:schemeClr>
                </a:solidFill>
              </a:rPr>
              <a:t> </a:t>
            </a:r>
            <a:r>
              <a:rPr lang="en-GB" sz="2000" dirty="0" err="1">
                <a:solidFill>
                  <a:schemeClr val="bg2">
                    <a:lumMod val="25000"/>
                  </a:schemeClr>
                </a:solidFill>
              </a:rPr>
              <a:t>dapat</a:t>
            </a:r>
            <a:r>
              <a:rPr lang="en-GB" sz="2000" dirty="0">
                <a:solidFill>
                  <a:schemeClr val="bg2">
                    <a:lumMod val="25000"/>
                  </a:schemeClr>
                </a:solidFill>
              </a:rPr>
              <a:t> </a:t>
            </a:r>
            <a:r>
              <a:rPr lang="en-GB" sz="2000" dirty="0" err="1">
                <a:solidFill>
                  <a:schemeClr val="bg2">
                    <a:lumMod val="25000"/>
                  </a:schemeClr>
                </a:solidFill>
              </a:rPr>
              <a:t>menyimpan</a:t>
            </a:r>
            <a:r>
              <a:rPr lang="en-GB" sz="2000" dirty="0">
                <a:solidFill>
                  <a:schemeClr val="bg2">
                    <a:lumMod val="25000"/>
                  </a:schemeClr>
                </a:solidFill>
              </a:rPr>
              <a:t> data </a:t>
            </a:r>
            <a:r>
              <a:rPr lang="en-GB" sz="2000" dirty="0" err="1">
                <a:solidFill>
                  <a:schemeClr val="bg2">
                    <a:lumMod val="25000"/>
                  </a:schemeClr>
                </a:solidFill>
              </a:rPr>
              <a:t>dan</a:t>
            </a:r>
            <a:r>
              <a:rPr lang="en-GB" sz="2000" dirty="0">
                <a:solidFill>
                  <a:schemeClr val="bg2">
                    <a:lumMod val="25000"/>
                  </a:schemeClr>
                </a:solidFill>
              </a:rPr>
              <a:t> program </a:t>
            </a:r>
            <a:r>
              <a:rPr lang="en-GB" sz="2000" dirty="0" err="1">
                <a:solidFill>
                  <a:schemeClr val="bg2">
                    <a:lumMod val="25000"/>
                  </a:schemeClr>
                </a:solidFill>
              </a:rPr>
              <a:t>secara</a:t>
            </a:r>
            <a:r>
              <a:rPr lang="en-GB" sz="2000" dirty="0">
                <a:solidFill>
                  <a:schemeClr val="bg2">
                    <a:lumMod val="25000"/>
                  </a:schemeClr>
                </a:solidFill>
              </a:rPr>
              <a:t> </a:t>
            </a:r>
            <a:r>
              <a:rPr lang="en-GB" sz="2000" dirty="0" err="1">
                <a:solidFill>
                  <a:schemeClr val="bg2">
                    <a:lumMod val="25000"/>
                  </a:schemeClr>
                </a:solidFill>
              </a:rPr>
              <a:t>keseluruhan</a:t>
            </a:r>
            <a:r>
              <a:rPr lang="en-GB" sz="2000" dirty="0">
                <a:solidFill>
                  <a:schemeClr val="bg2">
                    <a:lumMod val="25000"/>
                  </a:schemeClr>
                </a:solidFill>
              </a:rPr>
              <a:t>.</a:t>
            </a:r>
            <a:endParaRPr lang="sv-SE" sz="2000" dirty="0">
              <a:solidFill>
                <a:schemeClr val="bg2">
                  <a:lumMod val="25000"/>
                </a:schemeClr>
              </a:solidFill>
            </a:endParaRPr>
          </a:p>
          <a:p>
            <a:pPr marL="621792" lvl="1">
              <a:lnSpc>
                <a:spcPct val="90000"/>
              </a:lnSpc>
              <a:spcBef>
                <a:spcPts val="324"/>
              </a:spcBef>
              <a:buFont typeface="Wingdings" charset="2"/>
              <a:buChar char="l"/>
              <a:defRPr/>
            </a:pPr>
            <a:r>
              <a:rPr lang="sv-SE" sz="2000" dirty="0">
                <a:solidFill>
                  <a:schemeClr val="bg2">
                    <a:lumMod val="25000"/>
                  </a:schemeClr>
                </a:solidFill>
              </a:rPr>
              <a:t>Memori utama bersifat volatile, tidak bisa menyimpan secara permanen, apabila komputer dimatikan maka data yang tersimpan di memori utama akan hilang.</a:t>
            </a:r>
            <a:endParaRPr lang="en-US" sz="20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sv-SE">
                <a:effectLst>
                  <a:outerShdw blurRad="38100" dist="38100" dir="2700000" algn="tl">
                    <a:srgbClr val="C0C0C0"/>
                  </a:outerShdw>
                </a:effectLst>
              </a:rPr>
              <a:t>Struktur Penyimpanan </a:t>
            </a:r>
            <a:endParaRPr lang="en-US">
              <a:effectLst>
                <a:outerShdw blurRad="38100" dist="38100" dir="2700000" algn="tl">
                  <a:srgbClr val="C0C0C0"/>
                </a:outerShdw>
              </a:effectLst>
            </a:endParaRPr>
          </a:p>
        </p:txBody>
      </p:sp>
    </p:spTree>
    <p:custDataLst>
      <p:tags r:id="rId1"/>
    </p:custDataLst>
    <p:extLst>
      <p:ext uri="{BB962C8B-B14F-4D97-AF65-F5344CB8AC3E}">
        <p14:creationId xmlns:p14="http://schemas.microsoft.com/office/powerpoint/2010/main" val="3987621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fade">
                                      <p:cBhvr>
                                        <p:cTn id="22" dur="2000"/>
                                        <p:tgtEl>
                                          <p:spTgt spid="38915">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915">
                                            <p:txEl>
                                              <p:pRg st="3" end="3"/>
                                            </p:txEl>
                                          </p:spTgt>
                                        </p:tgtEl>
                                        <p:attrNameLst>
                                          <p:attrName>style.visibility</p:attrName>
                                        </p:attrNameLst>
                                      </p:cBhvr>
                                      <p:to>
                                        <p:strVal val="visible"/>
                                      </p:to>
                                    </p:set>
                                    <p:animEffect transition="in" filter="fade">
                                      <p:cBhvr>
                                        <p:cTn id="25" dur="2000"/>
                                        <p:tgtEl>
                                          <p:spTgt spid="38915">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915">
                                            <p:txEl>
                                              <p:pRg st="4" end="4"/>
                                            </p:txEl>
                                          </p:spTgt>
                                        </p:tgtEl>
                                        <p:attrNameLst>
                                          <p:attrName>style.visibility</p:attrName>
                                        </p:attrNameLst>
                                      </p:cBhvr>
                                      <p:to>
                                        <p:strVal val="visible"/>
                                      </p:to>
                                    </p:set>
                                    <p:animEffect transition="in" filter="fade">
                                      <p:cBhvr>
                                        <p:cTn id="28" dur="2000"/>
                                        <p:tgtEl>
                                          <p:spTgt spid="389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C98126-00D4-4536-8967-EB49841E9AA8}" type="slidenum">
              <a:rPr lang="en-US" smtClean="0"/>
              <a:pPr/>
              <a:t>45</a:t>
            </a:fld>
            <a:endParaRPr lang="en-US" dirty="0"/>
          </a:p>
        </p:txBody>
      </p:sp>
      <p:sp>
        <p:nvSpPr>
          <p:cNvPr id="5" name="Rectangle 4">
            <a:extLst>
              <a:ext uri="{FF2B5EF4-FFF2-40B4-BE49-F238E27FC236}">
                <a16:creationId xmlns=""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5"/>
            <a:ext cx="3593181" cy="1905251"/>
          </a:xfrm>
          <a:prstGeom prst="rect">
            <a:avLst/>
          </a:prstGeom>
        </p:spPr>
      </p:pic>
      <p:sp>
        <p:nvSpPr>
          <p:cNvPr id="8" name="Content Placeholder 7">
            <a:extLst>
              <a:ext uri="{FF2B5EF4-FFF2-40B4-BE49-F238E27FC236}">
                <a16:creationId xmlns="" xmlns:a16="http://schemas.microsoft.com/office/drawing/2014/main" id="{5F265989-9BFE-4665-9BBF-8F4C7D2D1342}"/>
              </a:ext>
            </a:extLst>
          </p:cNvPr>
          <p:cNvSpPr>
            <a:spLocks noGrp="1"/>
          </p:cNvSpPr>
          <p:nvPr>
            <p:ph idx="1"/>
          </p:nvPr>
        </p:nvSpPr>
        <p:spPr>
          <a:xfrm>
            <a:off x="1479955" y="3262918"/>
            <a:ext cx="10076329" cy="1240300"/>
          </a:xfrm>
        </p:spPr>
        <p:txBody>
          <a:bodyPr>
            <a:normAutofit/>
          </a:bodyPr>
          <a:lstStyle/>
          <a:p>
            <a:pPr marL="0" indent="0">
              <a:buNone/>
            </a:pPr>
            <a:r>
              <a:rPr lang="en-US" sz="6600" b="1" dirty="0" err="1" smtClean="0"/>
              <a:t>Perangkat</a:t>
            </a:r>
            <a:r>
              <a:rPr lang="en-US" sz="6600" b="1" dirty="0" smtClean="0"/>
              <a:t> </a:t>
            </a:r>
            <a:r>
              <a:rPr lang="en-US" sz="6600" b="1" dirty="0" err="1" smtClean="0"/>
              <a:t>Lunak</a:t>
            </a:r>
            <a:endParaRPr lang="en-US" sz="6600" b="1" dirty="0"/>
          </a:p>
        </p:txBody>
      </p:sp>
    </p:spTree>
    <p:extLst>
      <p:ext uri="{BB962C8B-B14F-4D97-AF65-F5344CB8AC3E}">
        <p14:creationId xmlns:p14="http://schemas.microsoft.com/office/powerpoint/2010/main" val="24982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a:extLst>
              <a:ext uri="{FF2B5EF4-FFF2-40B4-BE49-F238E27FC236}">
                <a16:creationId xmlns:a16="http://schemas.microsoft.com/office/drawing/2014/main" xmlns="" id="{158BF71B-C0DD-4B2C-8F73-D6AEF631FA2F}"/>
              </a:ext>
            </a:extLst>
          </p:cNvPr>
          <p:cNvSpPr>
            <a:spLocks noGrp="1"/>
          </p:cNvSpPr>
          <p:nvPr>
            <p:ph idx="1"/>
          </p:nvPr>
        </p:nvSpPr>
        <p:spPr/>
        <p:txBody>
          <a:bodyPr/>
          <a:lstStyle/>
          <a:p>
            <a:r>
              <a:rPr lang="en-US" altLang="en-US" sz="2400"/>
              <a:t>Perangkat lunak bebas ialah perangkat lunak yang mengizinkan siapa pun untuk menggunakan, menyalin, dan mendistribusikan, baik dimodifikasi atau pun tidak, secara gratis atau pun dengan biaya. Perlu ditekankan, bahwa </a:t>
            </a:r>
            <a:r>
              <a:rPr lang="en-US" altLang="en-US" sz="2400" i="1"/>
              <a:t>source code</a:t>
            </a:r>
            <a:r>
              <a:rPr lang="en-US" altLang="en-US" sz="2400"/>
              <a:t> dari program harus tersedia. “Jika tidak ada kode program, berarti bukan perangkat lunak.” Yang tersebut di atas merupakan definisi sederhananya; </a:t>
            </a:r>
          </a:p>
          <a:p>
            <a:r>
              <a:rPr lang="en-US" altLang="en-US" sz="2400"/>
              <a:t>Jika suatu program bebas, maka dapat disertakan pada sebuah sistem operasi bebas seperti GNU, atau versi bebas dari </a:t>
            </a:r>
            <a:r>
              <a:rPr lang="en-US" altLang="en-US" sz="2400">
                <a:hlinkClick r:id="rId2"/>
              </a:rPr>
              <a:t>sistem GNU/Linux</a:t>
            </a:r>
            <a:r>
              <a:rPr lang="en-US" altLang="en-US" sz="2400"/>
              <a:t>.</a:t>
            </a:r>
          </a:p>
          <a:p>
            <a:endParaRPr lang="en-US" altLang="en-US" sz="2400"/>
          </a:p>
          <a:p>
            <a:endParaRPr lang="en-US" altLang="en-US" sz="2400"/>
          </a:p>
        </p:txBody>
      </p:sp>
      <p:sp>
        <p:nvSpPr>
          <p:cNvPr id="3" name="Title 2">
            <a:extLst>
              <a:ext uri="{FF2B5EF4-FFF2-40B4-BE49-F238E27FC236}">
                <a16:creationId xmlns:a16="http://schemas.microsoft.com/office/drawing/2014/main" xmlns="" id="{0CCB41F6-0092-49A8-89F7-EF7C93C333B1}"/>
              </a:ext>
            </a:extLst>
          </p:cNvPr>
          <p:cNvSpPr>
            <a:spLocks noGrp="1"/>
          </p:cNvSpPr>
          <p:nvPr>
            <p:ph type="title"/>
          </p:nvPr>
        </p:nvSpPr>
        <p:spPr/>
        <p:txBody>
          <a:bodyPr/>
          <a:lstStyle/>
          <a:p>
            <a:pPr>
              <a:defRPr/>
            </a:pPr>
            <a:r>
              <a:rPr lang="en-US" dirty="0" err="1"/>
              <a:t>Perangkat</a:t>
            </a:r>
            <a:r>
              <a:rPr lang="en-US" dirty="0"/>
              <a:t> </a:t>
            </a:r>
            <a:r>
              <a:rPr lang="en-US" dirty="0" err="1"/>
              <a:t>Lunak</a:t>
            </a:r>
            <a:r>
              <a:rPr lang="en-US" dirty="0"/>
              <a:t>/ Software</a:t>
            </a:r>
          </a:p>
        </p:txBody>
      </p:sp>
    </p:spTree>
    <p:extLst>
      <p:ext uri="{BB962C8B-B14F-4D97-AF65-F5344CB8AC3E}">
        <p14:creationId xmlns:p14="http://schemas.microsoft.com/office/powerpoint/2010/main" val="3751653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xmlns="" id="{8D9CD5B4-BBC8-45CC-9BA6-38C4865BB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5700" y="1169988"/>
            <a:ext cx="662305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extBox 3">
            <a:extLst>
              <a:ext uri="{FF2B5EF4-FFF2-40B4-BE49-F238E27FC236}">
                <a16:creationId xmlns:a16="http://schemas.microsoft.com/office/drawing/2014/main" xmlns="" id="{DCB67FD7-FC95-4967-9554-4AA12FFEB0D3}"/>
              </a:ext>
            </a:extLst>
          </p:cNvPr>
          <p:cNvSpPr txBox="1">
            <a:spLocks noChangeArrowheads="1"/>
          </p:cNvSpPr>
          <p:nvPr/>
        </p:nvSpPr>
        <p:spPr bwMode="auto">
          <a:xfrm>
            <a:off x="2425700" y="404813"/>
            <a:ext cx="6910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400"/>
              <a:t>Perbedaan katagori Perangkat Lunak</a:t>
            </a:r>
          </a:p>
        </p:txBody>
      </p:sp>
    </p:spTree>
    <p:extLst>
      <p:ext uri="{BB962C8B-B14F-4D97-AF65-F5344CB8AC3E}">
        <p14:creationId xmlns:p14="http://schemas.microsoft.com/office/powerpoint/2010/main" val="2010793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436370" y="266007"/>
            <a:ext cx="10496549" cy="6037090"/>
          </a:xfrm>
        </p:spPr>
        <p:txBody>
          <a:bodyPr>
            <a:normAutofit/>
          </a:bodyPr>
          <a:lstStyle/>
          <a:p>
            <a:r>
              <a:rPr lang="en-US" sz="4000" b="1" dirty="0"/>
              <a:t>SOFTWARE</a:t>
            </a:r>
          </a:p>
          <a:p>
            <a:endParaRPr lang="en-US" sz="4000" b="1" dirty="0"/>
          </a:p>
        </p:txBody>
      </p:sp>
      <p:sp>
        <p:nvSpPr>
          <p:cNvPr id="2" name="Slide Number Placeholder 1"/>
          <p:cNvSpPr>
            <a:spLocks noGrp="1"/>
          </p:cNvSpPr>
          <p:nvPr>
            <p:ph type="sldNum" sz="quarter" idx="4"/>
          </p:nvPr>
        </p:nvSpPr>
        <p:spPr/>
        <p:txBody>
          <a:bodyPr/>
          <a:lstStyle/>
          <a:p>
            <a:fld id="{27C98126-00D4-4536-8967-EB49841E9AA8}" type="slidenum">
              <a:rPr lang="en-US" smtClean="0"/>
              <a:pPr/>
              <a:t>48</a:t>
            </a:fld>
            <a:endParaRPr lang="en-US" dirty="0"/>
          </a:p>
        </p:txBody>
      </p:sp>
      <p:sp>
        <p:nvSpPr>
          <p:cNvPr id="5" name="Rectangle 4">
            <a:extLst>
              <a:ext uri="{FF2B5EF4-FFF2-40B4-BE49-F238E27FC236}">
                <a16:creationId xmlns:a16="http://schemas.microsoft.com/office/drawing/2014/main" xmlns="" id="{BD5FE14C-67D6-41AB-A080-8ED3766C0FEA}"/>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Picture 2">
            <a:extLst>
              <a:ext uri="{FF2B5EF4-FFF2-40B4-BE49-F238E27FC236}">
                <a16:creationId xmlns:a16="http://schemas.microsoft.com/office/drawing/2014/main" xmlns="" id="{A2D4C7B0-B1CF-490A-BE54-419466D6A0EC}"/>
              </a:ext>
            </a:extLst>
          </p:cNvPr>
          <p:cNvPicPr>
            <a:picLocks noChangeAspect="1"/>
          </p:cNvPicPr>
          <p:nvPr/>
        </p:nvPicPr>
        <p:blipFill>
          <a:blip r:embed="rId2"/>
          <a:stretch>
            <a:fillRect/>
          </a:stretch>
        </p:blipFill>
        <p:spPr>
          <a:xfrm>
            <a:off x="1436369" y="1223889"/>
            <a:ext cx="9277349" cy="5353528"/>
          </a:xfrm>
          <a:prstGeom prst="rect">
            <a:avLst/>
          </a:prstGeom>
        </p:spPr>
      </p:pic>
    </p:spTree>
    <p:extLst>
      <p:ext uri="{BB962C8B-B14F-4D97-AF65-F5344CB8AC3E}">
        <p14:creationId xmlns:p14="http://schemas.microsoft.com/office/powerpoint/2010/main" val="1296432118"/>
      </p:ext>
    </p:extLst>
  </p:cSld>
  <p:clrMapOvr>
    <a:masterClrMapping/>
  </p:clrMapOvr>
  <p:transition spd="slow">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7C98126-00D4-4536-8967-EB49841E9AA8}" type="slidenum">
              <a:rPr lang="en-US" smtClean="0"/>
              <a:pPr/>
              <a:t>49</a:t>
            </a:fld>
            <a:endParaRPr lang="en-US" dirty="0"/>
          </a:p>
        </p:txBody>
      </p:sp>
      <p:sp>
        <p:nvSpPr>
          <p:cNvPr id="5" name="Rectangle 4">
            <a:extLst>
              <a:ext uri="{FF2B5EF4-FFF2-40B4-BE49-F238E27FC236}">
                <a16:creationId xmlns="" xmlns:a16="http://schemas.microsoft.com/office/drawing/2014/main" id="{93DC8C2E-2368-4FF0-917D-21A67079FAC2}"/>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a:extLst>
              <a:ext uri="{FF2B5EF4-FFF2-40B4-BE49-F238E27FC236}">
                <a16:creationId xmlns="" xmlns:a16="http://schemas.microsoft.com/office/drawing/2014/main" id="{209EC307-D6B0-40DB-9631-2FF621E8BD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090" y="127635"/>
            <a:ext cx="3593181" cy="1905251"/>
          </a:xfrm>
          <a:prstGeom prst="rect">
            <a:avLst/>
          </a:prstGeom>
        </p:spPr>
      </p:pic>
      <p:sp>
        <p:nvSpPr>
          <p:cNvPr id="8" name="Content Placeholder 7">
            <a:extLst>
              <a:ext uri="{FF2B5EF4-FFF2-40B4-BE49-F238E27FC236}">
                <a16:creationId xmlns="" xmlns:a16="http://schemas.microsoft.com/office/drawing/2014/main" id="{5F265989-9BFE-4665-9BBF-8F4C7D2D1342}"/>
              </a:ext>
            </a:extLst>
          </p:cNvPr>
          <p:cNvSpPr>
            <a:spLocks noGrp="1"/>
          </p:cNvSpPr>
          <p:nvPr>
            <p:ph idx="1"/>
          </p:nvPr>
        </p:nvSpPr>
        <p:spPr>
          <a:xfrm>
            <a:off x="1479955" y="3262918"/>
            <a:ext cx="10076329" cy="1240300"/>
          </a:xfrm>
        </p:spPr>
        <p:txBody>
          <a:bodyPr>
            <a:normAutofit/>
          </a:bodyPr>
          <a:lstStyle/>
          <a:p>
            <a:pPr marL="0" indent="0">
              <a:buNone/>
            </a:pPr>
            <a:r>
              <a:rPr lang="en-US" sz="6600" b="1" dirty="0" err="1" smtClean="0"/>
              <a:t>Dasar</a:t>
            </a:r>
            <a:r>
              <a:rPr lang="en-US" sz="6600" b="1" dirty="0" smtClean="0"/>
              <a:t> </a:t>
            </a:r>
            <a:r>
              <a:rPr lang="en-US" sz="6600" b="1" dirty="0" err="1" smtClean="0"/>
              <a:t>Pemprograman</a:t>
            </a:r>
            <a:r>
              <a:rPr lang="en-US" sz="6600" b="1" dirty="0" smtClean="0"/>
              <a:t> Web</a:t>
            </a:r>
            <a:endParaRPr lang="en-US" sz="6600" b="1" dirty="0"/>
          </a:p>
        </p:txBody>
      </p:sp>
    </p:spTree>
    <p:extLst>
      <p:ext uri="{BB962C8B-B14F-4D97-AF65-F5344CB8AC3E}">
        <p14:creationId xmlns:p14="http://schemas.microsoft.com/office/powerpoint/2010/main" val="955549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23FF4CC4-556B-4AB9-8A1F-F6810A109767}"/>
              </a:ext>
            </a:extLst>
          </p:cNvPr>
          <p:cNvSpPr>
            <a:spLocks noGrp="1" noChangeArrowheads="1"/>
          </p:cNvSpPr>
          <p:nvPr>
            <p:ph idx="1"/>
          </p:nvPr>
        </p:nvSpPr>
        <p:spPr>
          <a:xfrm>
            <a:off x="2439401" y="1676401"/>
            <a:ext cx="7772400" cy="4535487"/>
          </a:xfrm>
        </p:spPr>
        <p:txBody>
          <a:bodyPr/>
          <a:lstStyle/>
          <a:p>
            <a:pPr>
              <a:lnSpc>
                <a:spcPct val="9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2000" dirty="0">
                <a:solidFill>
                  <a:srgbClr val="009900"/>
                </a:solidFill>
                <a:latin typeface="Impact" panose="020B0806030902050204" pitchFamily="34" charset="0"/>
              </a:rPr>
              <a:t>Processor</a:t>
            </a:r>
          </a:p>
          <a:p>
            <a:pPr marL="688975" lvl="1" indent="-231775">
              <a:lnSpc>
                <a:spcPct val="90000"/>
              </a:lnSpc>
              <a:spcBef>
                <a:spcPts val="450"/>
              </a:spcBef>
              <a:buClr>
                <a:srgbClr val="FF0000"/>
              </a:buClr>
              <a:buSzPct val="55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1800" dirty="0"/>
              <a:t>Melakukan fungsi pengolahan data, jika hanya terdapat 1 processor makan disebutr Central Processing Unit (CPU).</a:t>
            </a:r>
          </a:p>
          <a:p>
            <a:pPr>
              <a:lnSpc>
                <a:spcPct val="9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2000" dirty="0">
                <a:solidFill>
                  <a:srgbClr val="009900"/>
                </a:solidFill>
                <a:latin typeface="Impact" panose="020B0806030902050204" pitchFamily="34" charset="0"/>
              </a:rPr>
              <a:t>Main Memory</a:t>
            </a:r>
          </a:p>
          <a:p>
            <a:pPr marL="688975" lvl="1" indent="-231775">
              <a:lnSpc>
                <a:spcPct val="90000"/>
              </a:lnSpc>
              <a:spcBef>
                <a:spcPts val="450"/>
              </a:spcBef>
              <a:buClr>
                <a:srgbClr val="FF0000"/>
              </a:buClr>
              <a:buSzPct val="55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1800" dirty="0"/>
              <a:t>Menyimpan data &amp; program, umumnya bersifat volatile (tidak permanen).</a:t>
            </a:r>
          </a:p>
          <a:p>
            <a:pPr>
              <a:lnSpc>
                <a:spcPct val="9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2000" dirty="0">
                <a:solidFill>
                  <a:srgbClr val="009900"/>
                </a:solidFill>
                <a:latin typeface="Impact" panose="020B0806030902050204" pitchFamily="34" charset="0"/>
              </a:rPr>
              <a:t>Modul I/O</a:t>
            </a:r>
          </a:p>
          <a:p>
            <a:pPr marL="688975" lvl="1" indent="-231775">
              <a:lnSpc>
                <a:spcPct val="90000"/>
              </a:lnSpc>
              <a:spcBef>
                <a:spcPts val="450"/>
              </a:spcBef>
              <a:buClr>
                <a:srgbClr val="FF0000"/>
              </a:buClr>
              <a:buSzPct val="55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1800" dirty="0"/>
              <a:t>Memindahkan data antara komputer dan lingkungan eksternalnya, misalnya peralatan komunikasi, memory eksternal, dll</a:t>
            </a:r>
          </a:p>
          <a:p>
            <a:pPr>
              <a:lnSpc>
                <a:spcPct val="90000"/>
              </a:lnSpc>
              <a:spcBef>
                <a:spcPts val="500"/>
              </a:spcBef>
              <a:buClr>
                <a:srgbClr val="3333CC"/>
              </a:buClr>
              <a:buSzPct val="60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2000" dirty="0">
                <a:solidFill>
                  <a:srgbClr val="009900"/>
                </a:solidFill>
                <a:latin typeface="Impact" panose="020B0806030902050204" pitchFamily="34" charset="0"/>
              </a:rPr>
              <a:t>Sistem BUS</a:t>
            </a:r>
          </a:p>
          <a:p>
            <a:pPr marL="688975" lvl="1" indent="-231775">
              <a:lnSpc>
                <a:spcPct val="90000"/>
              </a:lnSpc>
              <a:spcBef>
                <a:spcPts val="450"/>
              </a:spcBef>
              <a:buClr>
                <a:srgbClr val="FF0000"/>
              </a:buClr>
              <a:buSzPct val="55000"/>
              <a:buFont typeface="Wingdings" panose="05000000000000000000" pitchFamily="2" charset="2"/>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sv-SE" altLang="en-US" sz="1800" dirty="0"/>
              <a:t>Beberapa struktur dan mekanisme yang melakukan komunikasi antara processor, main memory, dan modul I/O. </a:t>
            </a:r>
          </a:p>
        </p:txBody>
      </p:sp>
      <p:sp>
        <p:nvSpPr>
          <p:cNvPr id="7170" name="Rectangle 1">
            <a:extLst>
              <a:ext uri="{FF2B5EF4-FFF2-40B4-BE49-F238E27FC236}">
                <a16:creationId xmlns:a16="http://schemas.microsoft.com/office/drawing/2014/main" xmlns="" id="{0949B3EF-53A2-42D9-B83C-A86B6CE37281}"/>
              </a:ext>
            </a:extLst>
          </p:cNvPr>
          <p:cNvSpPr>
            <a:spLocks noGrp="1" noChangeArrowheads="1"/>
          </p:cNvSpPr>
          <p:nvPr>
            <p:ph type="title"/>
          </p:nvPr>
        </p:nvSpPr>
        <p:spPr>
          <a:xfrm>
            <a:off x="2674939" y="214314"/>
            <a:ext cx="7793037" cy="1462087"/>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err="1">
                <a:latin typeface="Impact" pitchFamily="32" charset="0"/>
              </a:rPr>
              <a:t>Elemen</a:t>
            </a:r>
            <a:r>
              <a:rPr lang="en-US" dirty="0">
                <a:latin typeface="Impact" pitchFamily="32" charset="0"/>
              </a:rPr>
              <a:t> </a:t>
            </a:r>
            <a:r>
              <a:rPr lang="en-US" dirty="0" err="1">
                <a:latin typeface="Impact" pitchFamily="32" charset="0"/>
              </a:rPr>
              <a:t>Sistem</a:t>
            </a:r>
            <a:r>
              <a:rPr lang="en-US" dirty="0">
                <a:latin typeface="Impact" pitchFamily="32" charset="0"/>
              </a:rPr>
              <a:t> </a:t>
            </a:r>
            <a:r>
              <a:rPr lang="en-US" dirty="0" err="1">
                <a:latin typeface="Impact" pitchFamily="32" charset="0"/>
              </a:rPr>
              <a:t>Komputer</a:t>
            </a:r>
            <a:r>
              <a:rPr lang="en-US" dirty="0">
                <a:latin typeface="Impact" pitchFamily="32" charset="0"/>
              </a:rPr>
              <a:t> </a:t>
            </a:r>
          </a:p>
        </p:txBody>
      </p:sp>
      <p:sp>
        <p:nvSpPr>
          <p:cNvPr id="17412" name="Rectangle 3">
            <a:extLst>
              <a:ext uri="{FF2B5EF4-FFF2-40B4-BE49-F238E27FC236}">
                <a16:creationId xmlns:a16="http://schemas.microsoft.com/office/drawing/2014/main" xmlns="" id="{72A226A4-F34C-429E-A453-D332C42DD4B0}"/>
              </a:ext>
            </a:extLst>
          </p:cNvPr>
          <p:cNvSpPr>
            <a:spLocks noChangeArrowheads="1"/>
          </p:cNvSpPr>
          <p:nvPr/>
        </p:nvSpPr>
        <p:spPr bwMode="auto">
          <a:xfrm>
            <a:off x="1600200" y="6477000"/>
            <a:ext cx="8991600" cy="304800"/>
          </a:xfrm>
          <a:prstGeom prst="rect">
            <a:avLst/>
          </a:prstGeom>
          <a:gradFill rotWithShape="0">
            <a:gsLst>
              <a:gs pos="0">
                <a:srgbClr val="FFFFFF"/>
              </a:gs>
              <a:gs pos="100000">
                <a:srgbClr val="000099">
                  <a:alpha val="96999"/>
                </a:srgbClr>
              </a:gs>
            </a:gsLst>
            <a:lin ang="10800000" scaled="1"/>
          </a:gradFill>
          <a:ln w="9360">
            <a:solidFill>
              <a:srgbClr val="000000"/>
            </a:solidFill>
            <a:miter lim="800000"/>
            <a:headEnd/>
            <a:tailEnd/>
          </a:ln>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9pPr>
          </a:lstStyle>
          <a:p>
            <a:pPr algn="r"/>
            <a:r>
              <a:rPr lang="en-US" altLang="en-US" sz="1600">
                <a:solidFill>
                  <a:srgbClr val="800000"/>
                </a:solidFill>
                <a:latin typeface="Impact" panose="020B0806030902050204" pitchFamily="34" charset="0"/>
              </a:rPr>
              <a:t> Sistem Operasi  -  2013</a:t>
            </a:r>
          </a:p>
        </p:txBody>
      </p:sp>
    </p:spTree>
    <p:custDataLst>
      <p:tags r:id="rId1"/>
    </p:custData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939324" y="1554480"/>
            <a:ext cx="10313352" cy="4997450"/>
          </a:xfrm>
        </p:spPr>
        <p:txBody>
          <a:bodyPr>
            <a:normAutofit fontScale="92500" lnSpcReduction="10000"/>
          </a:bodyPr>
          <a:lstStyle/>
          <a:p>
            <a:pPr marL="365760" indent="-256032" algn="just">
              <a:lnSpc>
                <a:spcPct val="90000"/>
              </a:lnSpc>
              <a:buFont typeface="Wingdings" charset="2"/>
              <a:buChar char="n"/>
              <a:defRPr/>
            </a:pPr>
            <a:r>
              <a:rPr lang="en-US" b="1" dirty="0"/>
              <a:t>Apa itu WWW (World Wide Web)</a:t>
            </a:r>
          </a:p>
          <a:p>
            <a:pPr marL="566928" indent="-457200" algn="just">
              <a:lnSpc>
                <a:spcPct val="90000"/>
              </a:lnSpc>
              <a:buFont typeface="Wingdings" panose="05000000000000000000" pitchFamily="2" charset="2"/>
              <a:buChar char="ü"/>
              <a:defRPr/>
            </a:pPr>
            <a:r>
              <a:rPr lang="en-US" sz="2400" dirty="0" err="1"/>
              <a:t>Merupakan</a:t>
            </a:r>
            <a:r>
              <a:rPr lang="en-US" sz="2400" dirty="0"/>
              <a:t> salah satu layanan/aplikasi yang didapat oleh pemakai komputer yang terhubung </a:t>
            </a:r>
            <a:r>
              <a:rPr lang="en-US" sz="2400" dirty="0" err="1"/>
              <a:t>ke</a:t>
            </a:r>
            <a:r>
              <a:rPr lang="en-US" sz="2400" dirty="0"/>
              <a:t> Internet</a:t>
            </a:r>
          </a:p>
          <a:p>
            <a:pPr marL="566928" indent="-457200" algn="just">
              <a:lnSpc>
                <a:spcPct val="90000"/>
              </a:lnSpc>
              <a:buFont typeface="Wingdings" panose="05000000000000000000" pitchFamily="2" charset="2"/>
              <a:buChar char="ü"/>
              <a:defRPr/>
            </a:pPr>
            <a:r>
              <a:rPr lang="en-US" sz="2400" dirty="0" err="1"/>
              <a:t>Merupakan</a:t>
            </a:r>
            <a:r>
              <a:rPr lang="en-US" sz="2400" dirty="0"/>
              <a:t> ruang Informasi dalam Internet dengan menggunakan </a:t>
            </a:r>
            <a:r>
              <a:rPr lang="en-US" sz="2400" dirty="0" err="1"/>
              <a:t>teknologi</a:t>
            </a:r>
            <a:r>
              <a:rPr lang="en-US" sz="2400" dirty="0"/>
              <a:t> </a:t>
            </a:r>
            <a:r>
              <a:rPr lang="en-US" sz="2400" dirty="0" err="1"/>
              <a:t>hyperteks</a:t>
            </a:r>
            <a:endParaRPr lang="en-US" sz="2400" dirty="0"/>
          </a:p>
          <a:p>
            <a:pPr marL="566928" indent="-457200" algn="just">
              <a:lnSpc>
                <a:spcPct val="90000"/>
              </a:lnSpc>
              <a:buFont typeface="Wingdings" panose="05000000000000000000" pitchFamily="2" charset="2"/>
              <a:buChar char="ü"/>
              <a:defRPr/>
            </a:pPr>
            <a:r>
              <a:rPr lang="en-US" sz="2400" dirty="0" err="1"/>
              <a:t>Merupakan</a:t>
            </a:r>
            <a:r>
              <a:rPr lang="en-US" sz="2400" dirty="0"/>
              <a:t> standar interface pada layanan-layanan yang </a:t>
            </a:r>
            <a:r>
              <a:rPr lang="en-US" sz="2400" dirty="0" err="1"/>
              <a:t>ada</a:t>
            </a:r>
            <a:r>
              <a:rPr lang="en-US" sz="2400" dirty="0"/>
              <a:t> di internet seperti , Chatting, sampai dengan transaksi bisnis(commerce)</a:t>
            </a:r>
          </a:p>
          <a:p>
            <a:pPr marL="566928" indent="-457200" algn="just">
              <a:lnSpc>
                <a:spcPct val="90000"/>
              </a:lnSpc>
              <a:buFont typeface="Wingdings" panose="05000000000000000000" pitchFamily="2" charset="2"/>
              <a:buChar char="ü"/>
              <a:defRPr/>
            </a:pPr>
            <a:r>
              <a:rPr lang="en-US" sz="2400" dirty="0" err="1"/>
              <a:t>Disebut</a:t>
            </a:r>
            <a:r>
              <a:rPr lang="en-US" sz="2400" dirty="0"/>
              <a:t> juga </a:t>
            </a:r>
            <a:r>
              <a:rPr lang="en-US" sz="2400" dirty="0" err="1"/>
              <a:t>dengan</a:t>
            </a:r>
            <a:r>
              <a:rPr lang="en-US" sz="2400" dirty="0"/>
              <a:t> Web menggunakan HTTP (HyperText Transfer Protokol) sebagai protokol komunikasi dan menyampaikan informasi berbasis web kepada pemakai dalam bentuk HTML (HyperText Markup Language).</a:t>
            </a:r>
          </a:p>
          <a:p>
            <a:pPr marL="566928" indent="-457200" algn="just">
              <a:lnSpc>
                <a:spcPct val="90000"/>
              </a:lnSpc>
              <a:buFont typeface="Wingdings" panose="05000000000000000000" pitchFamily="2" charset="2"/>
              <a:buChar char="ü"/>
              <a:defRPr/>
            </a:pPr>
            <a:r>
              <a:rPr lang="en-US" sz="2400" dirty="0"/>
              <a:t>HTTP merupakan protokol client-server yang digunakan sebagai dasar peraturan dalam pertukaran file (teks, gambar, grafik, suara, video dan file multimedia </a:t>
            </a:r>
            <a:r>
              <a:rPr lang="en-US" sz="2400" dirty="0" err="1"/>
              <a:t>lainnya</a:t>
            </a:r>
            <a:r>
              <a:rPr lang="en-US" sz="2400" dirty="0"/>
              <a:t>)</a:t>
            </a:r>
          </a:p>
          <a:p>
            <a:pPr marL="566928" indent="-457200" algn="just">
              <a:lnSpc>
                <a:spcPct val="90000"/>
              </a:lnSpc>
              <a:buFont typeface="Wingdings" panose="05000000000000000000" pitchFamily="2" charset="2"/>
              <a:buChar char="ü"/>
              <a:defRPr/>
            </a:pPr>
            <a:r>
              <a:rPr lang="en-US" sz="2400" dirty="0" err="1"/>
              <a:t>Protokol</a:t>
            </a:r>
            <a:r>
              <a:rPr lang="en-US" sz="2400" dirty="0"/>
              <a:t> HTTP bersifat request-response, yaitu dalam protokol ini client menyampaikan pesan request ke server dan server kemudian akan memberikan respon yang sesuai dengan request tersebut</a:t>
            </a:r>
            <a:endParaRPr lang="en-US" sz="24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sv-SE" dirty="0">
                <a:effectLst>
                  <a:outerShdw blurRad="38100" dist="38100" dir="2700000" algn="tl">
                    <a:srgbClr val="C0C0C0"/>
                  </a:outerShdw>
                </a:effectLst>
              </a:rPr>
              <a:t>Dasar Pemrogaman Web</a:t>
            </a:r>
            <a:endParaRPr lang="en-US" dirty="0">
              <a:effectLst>
                <a:outerShdw blurRad="38100" dist="38100" dir="2700000" algn="tl">
                  <a:srgbClr val="C0C0C0"/>
                </a:outerShdw>
              </a:effectLs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fade">
                                      <p:cBhvr>
                                        <p:cTn id="22" dur="2000"/>
                                        <p:tgtEl>
                                          <p:spTgt spid="389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15">
                                            <p:txEl>
                                              <p:pRg st="3" end="3"/>
                                            </p:txEl>
                                          </p:spTgt>
                                        </p:tgtEl>
                                        <p:attrNameLst>
                                          <p:attrName>style.visibility</p:attrName>
                                        </p:attrNameLst>
                                      </p:cBhvr>
                                      <p:to>
                                        <p:strVal val="visible"/>
                                      </p:to>
                                    </p:set>
                                    <p:animEffect transition="in" filter="fade">
                                      <p:cBhvr>
                                        <p:cTn id="27" dur="2000"/>
                                        <p:tgtEl>
                                          <p:spTgt spid="389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915">
                                            <p:txEl>
                                              <p:pRg st="4" end="4"/>
                                            </p:txEl>
                                          </p:spTgt>
                                        </p:tgtEl>
                                        <p:attrNameLst>
                                          <p:attrName>style.visibility</p:attrName>
                                        </p:attrNameLst>
                                      </p:cBhvr>
                                      <p:to>
                                        <p:strVal val="visible"/>
                                      </p:to>
                                    </p:set>
                                    <p:animEffect transition="in" filter="fade">
                                      <p:cBhvr>
                                        <p:cTn id="32" dur="2000"/>
                                        <p:tgtEl>
                                          <p:spTgt spid="389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Effect transition="in" filter="fade">
                                      <p:cBhvr>
                                        <p:cTn id="37" dur="2000"/>
                                        <p:tgtEl>
                                          <p:spTgt spid="3891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915">
                                            <p:txEl>
                                              <p:pRg st="6" end="6"/>
                                            </p:txEl>
                                          </p:spTgt>
                                        </p:tgtEl>
                                        <p:attrNameLst>
                                          <p:attrName>style.visibility</p:attrName>
                                        </p:attrNameLst>
                                      </p:cBhvr>
                                      <p:to>
                                        <p:strVal val="visible"/>
                                      </p:to>
                                    </p:set>
                                    <p:animEffect transition="in" filter="fade">
                                      <p:cBhvr>
                                        <p:cTn id="42" dur="2000"/>
                                        <p:tgtEl>
                                          <p:spTgt spid="38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939324" y="1554480"/>
            <a:ext cx="10313352" cy="4997450"/>
          </a:xfrm>
        </p:spPr>
        <p:txBody>
          <a:bodyPr>
            <a:normAutofit/>
          </a:bodyPr>
          <a:lstStyle/>
          <a:p>
            <a:pPr marL="566928" indent="-457200" algn="just">
              <a:lnSpc>
                <a:spcPct val="90000"/>
              </a:lnSpc>
              <a:buFontTx/>
              <a:buChar char="-"/>
              <a:defRPr/>
            </a:pPr>
            <a:r>
              <a:rPr lang="en-US" dirty="0" err="1"/>
              <a:t>Akses</a:t>
            </a:r>
            <a:r>
              <a:rPr lang="en-US" dirty="0"/>
              <a:t> </a:t>
            </a:r>
            <a:r>
              <a:rPr lang="en-US" dirty="0" err="1"/>
              <a:t>informasi</a:t>
            </a:r>
            <a:r>
              <a:rPr lang="en-US" dirty="0"/>
              <a:t> </a:t>
            </a:r>
            <a:r>
              <a:rPr lang="en-US" dirty="0" err="1"/>
              <a:t>mudah</a:t>
            </a:r>
            <a:endParaRPr lang="en-US" dirty="0"/>
          </a:p>
          <a:p>
            <a:pPr marL="566928" indent="-457200" algn="just">
              <a:lnSpc>
                <a:spcPct val="90000"/>
              </a:lnSpc>
              <a:buFontTx/>
              <a:buChar char="-"/>
              <a:defRPr/>
            </a:pPr>
            <a:r>
              <a:rPr lang="en-US" dirty="0"/>
              <a:t>setup server </a:t>
            </a:r>
            <a:r>
              <a:rPr lang="en-US" dirty="0" err="1"/>
              <a:t>lebih</a:t>
            </a:r>
            <a:r>
              <a:rPr lang="en-US" dirty="0"/>
              <a:t> </a:t>
            </a:r>
            <a:r>
              <a:rPr lang="en-US" dirty="0" err="1"/>
              <a:t>mudah</a:t>
            </a:r>
            <a:endParaRPr lang="en-US" dirty="0"/>
          </a:p>
          <a:p>
            <a:pPr marL="566928" indent="-457200" algn="just">
              <a:lnSpc>
                <a:spcPct val="90000"/>
              </a:lnSpc>
              <a:buFontTx/>
              <a:buChar char="-"/>
              <a:defRPr/>
            </a:pPr>
            <a:r>
              <a:rPr lang="en-US" dirty="0" err="1"/>
              <a:t>Informasi</a:t>
            </a:r>
            <a:r>
              <a:rPr lang="en-US" dirty="0"/>
              <a:t> </a:t>
            </a:r>
            <a:r>
              <a:rPr lang="en-US" dirty="0" err="1"/>
              <a:t>mudah</a:t>
            </a:r>
            <a:r>
              <a:rPr lang="en-US" dirty="0"/>
              <a:t> </a:t>
            </a:r>
            <a:r>
              <a:rPr lang="en-US" dirty="0" err="1"/>
              <a:t>didistribusikan</a:t>
            </a:r>
            <a:endParaRPr lang="en-US" dirty="0"/>
          </a:p>
          <a:p>
            <a:pPr marL="566928" indent="-457200" algn="just">
              <a:lnSpc>
                <a:spcPct val="90000"/>
              </a:lnSpc>
              <a:buFontTx/>
              <a:buChar char="-"/>
              <a:defRPr/>
            </a:pPr>
            <a:r>
              <a:rPr lang="en-US" dirty="0" err="1"/>
              <a:t>Memudahkan</a:t>
            </a:r>
            <a:r>
              <a:rPr lang="en-US" dirty="0"/>
              <a:t> user untuk berinteraksi dg pelaku internet </a:t>
            </a:r>
            <a:r>
              <a:rPr lang="en-US" dirty="0" err="1"/>
              <a:t>lainnya</a:t>
            </a:r>
            <a:r>
              <a:rPr lang="en-US" dirty="0"/>
              <a:t>.</a:t>
            </a:r>
          </a:p>
          <a:p>
            <a:pPr marL="566928" indent="-457200" algn="just">
              <a:lnSpc>
                <a:spcPct val="90000"/>
              </a:lnSpc>
              <a:buFontTx/>
              <a:buChar char="-"/>
              <a:defRPr/>
            </a:pPr>
            <a:r>
              <a:rPr lang="en-US" dirty="0" err="1"/>
              <a:t>Bebas</a:t>
            </a:r>
            <a:r>
              <a:rPr lang="en-US" dirty="0"/>
              <a:t> platform</a:t>
            </a:r>
          </a:p>
          <a:p>
            <a:pPr marL="566928" indent="-457200" algn="just">
              <a:lnSpc>
                <a:spcPct val="90000"/>
              </a:lnSpc>
              <a:buFontTx/>
              <a:buChar char="-"/>
              <a:defRPr/>
            </a:pPr>
            <a:r>
              <a:rPr lang="en-US" dirty="0" err="1"/>
              <a:t>informasi</a:t>
            </a:r>
            <a:r>
              <a:rPr lang="en-US" dirty="0"/>
              <a:t> dapat disajikan oleh browser web pada sistem operasi apa saja.</a:t>
            </a:r>
            <a:endParaRPr lang="en-US" sz="20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en-US" dirty="0" err="1"/>
              <a:t>Mengapa</a:t>
            </a:r>
            <a:r>
              <a:rPr lang="en-US" dirty="0"/>
              <a:t> Website </a:t>
            </a:r>
            <a:r>
              <a:rPr lang="en-US" dirty="0" err="1"/>
              <a:t>itu</a:t>
            </a:r>
            <a:r>
              <a:rPr lang="en-US" dirty="0"/>
              <a:t> </a:t>
            </a:r>
            <a:r>
              <a:rPr lang="en-US" dirty="0" err="1"/>
              <a:t>populer</a:t>
            </a:r>
            <a:r>
              <a:rPr lang="en-US" dirty="0"/>
              <a:t>…?</a:t>
            </a:r>
            <a:endParaRPr lang="en-US" dirty="0">
              <a:effectLst>
                <a:outerShdw blurRad="38100" dist="38100" dir="2700000" algn="tl">
                  <a:srgbClr val="C0C0C0"/>
                </a:outerShdw>
              </a:effectLst>
            </a:endParaRPr>
          </a:p>
        </p:txBody>
      </p:sp>
    </p:spTree>
    <p:custDataLst>
      <p:tags r:id="rId1"/>
    </p:custDataLst>
    <p:extLst>
      <p:ext uri="{BB962C8B-B14F-4D97-AF65-F5344CB8AC3E}">
        <p14:creationId xmlns:p14="http://schemas.microsoft.com/office/powerpoint/2010/main" val="3549900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pRg st="2" end="2"/>
                                            </p:txEl>
                                          </p:spTgt>
                                        </p:tgtEl>
                                        <p:attrNameLst>
                                          <p:attrName>style.visibility</p:attrName>
                                        </p:attrNameLst>
                                      </p:cBhvr>
                                      <p:to>
                                        <p:strVal val="visible"/>
                                      </p:to>
                                    </p:set>
                                    <p:animEffect transition="in" filter="fade">
                                      <p:cBhvr>
                                        <p:cTn id="22" dur="2000"/>
                                        <p:tgtEl>
                                          <p:spTgt spid="3891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15">
                                            <p:txEl>
                                              <p:pRg st="3" end="3"/>
                                            </p:txEl>
                                          </p:spTgt>
                                        </p:tgtEl>
                                        <p:attrNameLst>
                                          <p:attrName>style.visibility</p:attrName>
                                        </p:attrNameLst>
                                      </p:cBhvr>
                                      <p:to>
                                        <p:strVal val="visible"/>
                                      </p:to>
                                    </p:set>
                                    <p:animEffect transition="in" filter="fade">
                                      <p:cBhvr>
                                        <p:cTn id="27" dur="2000"/>
                                        <p:tgtEl>
                                          <p:spTgt spid="3891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915">
                                            <p:txEl>
                                              <p:pRg st="4" end="4"/>
                                            </p:txEl>
                                          </p:spTgt>
                                        </p:tgtEl>
                                        <p:attrNameLst>
                                          <p:attrName>style.visibility</p:attrName>
                                        </p:attrNameLst>
                                      </p:cBhvr>
                                      <p:to>
                                        <p:strVal val="visible"/>
                                      </p:to>
                                    </p:set>
                                    <p:animEffect transition="in" filter="fade">
                                      <p:cBhvr>
                                        <p:cTn id="32" dur="2000"/>
                                        <p:tgtEl>
                                          <p:spTgt spid="3891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915">
                                            <p:txEl>
                                              <p:pRg st="5" end="5"/>
                                            </p:txEl>
                                          </p:spTgt>
                                        </p:tgtEl>
                                        <p:attrNameLst>
                                          <p:attrName>style.visibility</p:attrName>
                                        </p:attrNameLst>
                                      </p:cBhvr>
                                      <p:to>
                                        <p:strVal val="visible"/>
                                      </p:to>
                                    </p:set>
                                    <p:animEffect transition="in" filter="fade">
                                      <p:cBhvr>
                                        <p:cTn id="37" dur="2000"/>
                                        <p:tgtEl>
                                          <p:spTgt spid="389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939324" y="1554480"/>
            <a:ext cx="10313352" cy="4997450"/>
          </a:xfrm>
        </p:spPr>
        <p:txBody>
          <a:bodyPr>
            <a:normAutofit lnSpcReduction="10000"/>
          </a:bodyPr>
          <a:lstStyle/>
          <a:p>
            <a:pPr marL="365760" indent="-256032" algn="just">
              <a:lnSpc>
                <a:spcPct val="90000"/>
              </a:lnSpc>
              <a:buFont typeface="Wingdings" charset="2"/>
              <a:buChar char="n"/>
              <a:defRPr/>
            </a:pPr>
            <a:r>
              <a:rPr lang="en-US" dirty="0"/>
              <a:t>Pada Tahun 1993 Tim Berners-Lee dan peneliti di European Particle Physics Lab (Consei Europeen pour la Recherche Nucleaire atau CERN) diJenewa, Swiss, mengembangkan suatu cara untuk men-share data antar koleganya menggunakan sesuatu yg disebut dg hypertext. Jalan pintas CERN ini digunakan sebagai dasar dari yang disebut sekarang sebagai world wide web dan berikut sever dan browser webnya (sekarang dimaintenance oleh world wide consortium(W3C).</a:t>
            </a:r>
          </a:p>
          <a:p>
            <a:pPr marL="365760" indent="-256032" algn="just">
              <a:lnSpc>
                <a:spcPct val="90000"/>
              </a:lnSpc>
              <a:buFont typeface="Wingdings" charset="2"/>
              <a:buChar char="n"/>
              <a:defRPr/>
            </a:pPr>
            <a:r>
              <a:rPr lang="en-US" dirty="0"/>
              <a:t>W3C </a:t>
            </a:r>
            <a:r>
              <a:rPr lang="en-US" dirty="0" err="1"/>
              <a:t>Dibentuk</a:t>
            </a:r>
            <a:r>
              <a:rPr lang="en-US" dirty="0"/>
              <a:t> pada oktober 1994, dengan jumlah anggota lebih dari 400 organisasi anggota diseluruh dunia, dan telah menghasilkan pengakuan internasional atas konstribusinya pada perkembangan web. W3C kini merupakan badan resmi yang membuat standar web.</a:t>
            </a:r>
            <a:endParaRPr lang="en-US" sz="20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en-US" dirty="0"/>
              <a:t>Sejarah </a:t>
            </a:r>
            <a:r>
              <a:rPr lang="en-US" dirty="0" err="1"/>
              <a:t>Lahirnya</a:t>
            </a:r>
            <a:r>
              <a:rPr lang="en-US" dirty="0"/>
              <a:t> Web</a:t>
            </a:r>
            <a:endParaRPr lang="en-US" dirty="0">
              <a:effectLst>
                <a:outerShdw blurRad="38100" dist="38100" dir="2700000" algn="tl">
                  <a:srgbClr val="C0C0C0"/>
                </a:outerShdw>
              </a:effectLst>
            </a:endParaRPr>
          </a:p>
        </p:txBody>
      </p:sp>
    </p:spTree>
    <p:custDataLst>
      <p:tags r:id="rId1"/>
    </p:custDataLst>
    <p:extLst>
      <p:ext uri="{BB962C8B-B14F-4D97-AF65-F5344CB8AC3E}">
        <p14:creationId xmlns:p14="http://schemas.microsoft.com/office/powerpoint/2010/main" val="315380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939324" y="1554480"/>
            <a:ext cx="10313352" cy="4997450"/>
          </a:xfrm>
        </p:spPr>
        <p:txBody>
          <a:bodyPr>
            <a:normAutofit/>
          </a:bodyPr>
          <a:lstStyle/>
          <a:p>
            <a:pPr marL="365760" indent="-256032" algn="just">
              <a:lnSpc>
                <a:spcPct val="90000"/>
              </a:lnSpc>
              <a:buFont typeface="Wingdings" charset="2"/>
              <a:buChar char="n"/>
              <a:defRPr/>
            </a:pPr>
            <a:r>
              <a:rPr lang="en-US" dirty="0" err="1"/>
              <a:t>Informasi</a:t>
            </a:r>
            <a:r>
              <a:rPr lang="en-US" dirty="0"/>
              <a:t> web disimpan dalam dokumen yang disebut dengan halaman-halaman web (web pages). Web page adalah file-file yang disimpan dalam komputer yang disebut dengan server-server web (web server). </a:t>
            </a:r>
            <a:r>
              <a:rPr lang="en-US" dirty="0" err="1"/>
              <a:t>Komputer-komputer</a:t>
            </a:r>
            <a:r>
              <a:rPr lang="en-US" dirty="0"/>
              <a:t> membaca web page disebut sebagai web client. Web client menampilkan page dengan menggunakan program yang disebut dengan browser web(web browser), </a:t>
            </a:r>
            <a:r>
              <a:rPr lang="en-US" dirty="0" err="1"/>
              <a:t>mis;IE</a:t>
            </a:r>
            <a:r>
              <a:rPr lang="en-US" dirty="0"/>
              <a:t>, Mozilla, opera, </a:t>
            </a:r>
            <a:r>
              <a:rPr lang="en-US" dirty="0" err="1"/>
              <a:t>dll</a:t>
            </a:r>
            <a:endParaRPr lang="en-US" dirty="0"/>
          </a:p>
          <a:p>
            <a:pPr marL="109728" indent="0" algn="just">
              <a:lnSpc>
                <a:spcPct val="90000"/>
              </a:lnSpc>
              <a:buNone/>
              <a:defRPr/>
            </a:pPr>
            <a:r>
              <a:rPr lang="en-US" dirty="0"/>
              <a:t/>
            </a:r>
            <a:br>
              <a:rPr lang="en-US" dirty="0"/>
            </a:br>
            <a:endParaRPr lang="en-US" sz="20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en-US" dirty="0"/>
              <a:t>Bagaimana WWW bekerja….?</a:t>
            </a:r>
            <a:endParaRPr lang="en-US" dirty="0">
              <a:effectLst>
                <a:outerShdw blurRad="38100" dist="38100" dir="2700000" algn="tl">
                  <a:srgbClr val="C0C0C0"/>
                </a:outerShdw>
              </a:effectLst>
            </a:endParaRPr>
          </a:p>
        </p:txBody>
      </p:sp>
    </p:spTree>
    <p:custDataLst>
      <p:tags r:id="rId1"/>
    </p:custDataLst>
    <p:extLst>
      <p:ext uri="{BB962C8B-B14F-4D97-AF65-F5344CB8AC3E}">
        <p14:creationId xmlns:p14="http://schemas.microsoft.com/office/powerpoint/2010/main" val="1141947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1" end="1"/>
                                            </p:txEl>
                                          </p:spTgt>
                                        </p:tgtEl>
                                        <p:attrNameLst>
                                          <p:attrName>style.visibility</p:attrName>
                                        </p:attrNameLst>
                                      </p:cBhvr>
                                      <p:to>
                                        <p:strVal val="visible"/>
                                      </p:to>
                                    </p:set>
                                    <p:animEffect transition="in" filter="fade">
                                      <p:cBhvr>
                                        <p:cTn id="17" dur="2000"/>
                                        <p:tgtEl>
                                          <p:spTgt spid="389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xmlns="" id="{F248FA78-530D-41D0-BCA6-D89491641853}"/>
              </a:ext>
            </a:extLst>
          </p:cNvPr>
          <p:cNvSpPr>
            <a:spLocks noGrp="1" noChangeArrowheads="1"/>
          </p:cNvSpPr>
          <p:nvPr>
            <p:ph idx="1"/>
          </p:nvPr>
        </p:nvSpPr>
        <p:spPr>
          <a:xfrm>
            <a:off x="939324" y="1554480"/>
            <a:ext cx="10313352" cy="4997450"/>
          </a:xfrm>
        </p:spPr>
        <p:txBody>
          <a:bodyPr>
            <a:normAutofit fontScale="55000" lnSpcReduction="20000"/>
          </a:bodyPr>
          <a:lstStyle/>
          <a:p>
            <a:pPr marL="365760" indent="-256032" algn="just">
              <a:lnSpc>
                <a:spcPct val="90000"/>
              </a:lnSpc>
              <a:buFont typeface="Wingdings" charset="2"/>
              <a:buChar char="n"/>
              <a:defRPr/>
            </a:pPr>
            <a:r>
              <a:rPr lang="en-US" b="1" dirty="0"/>
              <a:t>Jenis-jenis web berdasarkan sifatnya </a:t>
            </a:r>
            <a:r>
              <a:rPr lang="en-US" b="1" dirty="0" err="1"/>
              <a:t>adalah</a:t>
            </a:r>
            <a:r>
              <a:rPr lang="en-US" b="1" dirty="0"/>
              <a:t> :</a:t>
            </a:r>
          </a:p>
          <a:p>
            <a:pPr marL="109728" indent="0" algn="just">
              <a:lnSpc>
                <a:spcPct val="90000"/>
              </a:lnSpc>
              <a:buNone/>
              <a:defRPr/>
            </a:pPr>
            <a:endParaRPr lang="en-US" dirty="0"/>
          </a:p>
          <a:p>
            <a:pPr marL="624078" indent="-514350" algn="just">
              <a:lnSpc>
                <a:spcPct val="90000"/>
              </a:lnSpc>
              <a:buFont typeface="+mj-lt"/>
              <a:buAutoNum type="arabicPeriod"/>
              <a:defRPr/>
            </a:pPr>
            <a:r>
              <a:rPr lang="en-US" dirty="0"/>
              <a:t>Website Dinamis, merupakan sebuah website yang menyediakan content atau isi yang selalu berubah-rubah setiap saat, misalnya website berita, seperti, kompas.com, detik.com, lintasberita.com, kapanlagi.com</a:t>
            </a:r>
          </a:p>
          <a:p>
            <a:pPr marL="624078" indent="-514350" algn="just">
              <a:lnSpc>
                <a:spcPct val="90000"/>
              </a:lnSpc>
              <a:buFont typeface="+mj-lt"/>
              <a:buAutoNum type="arabicPeriod"/>
              <a:defRPr/>
            </a:pPr>
            <a:r>
              <a:rPr lang="en-US" dirty="0"/>
              <a:t>Website </a:t>
            </a:r>
            <a:r>
              <a:rPr lang="en-US" dirty="0" err="1"/>
              <a:t>statis</a:t>
            </a:r>
            <a:r>
              <a:rPr lang="en-US" dirty="0"/>
              <a:t>, merupakan website yang contentnya jarang diubah. Misalnya, web profil </a:t>
            </a:r>
            <a:r>
              <a:rPr lang="en-US" dirty="0" err="1"/>
              <a:t>organisasi</a:t>
            </a:r>
            <a:r>
              <a:rPr lang="en-US" dirty="0"/>
              <a:t>.</a:t>
            </a:r>
          </a:p>
          <a:p>
            <a:pPr marL="109728" indent="0" algn="just">
              <a:lnSpc>
                <a:spcPct val="90000"/>
              </a:lnSpc>
              <a:buNone/>
              <a:defRPr/>
            </a:pPr>
            <a:endParaRPr lang="en-US" dirty="0"/>
          </a:p>
          <a:p>
            <a:pPr marL="365760" indent="-256032" algn="just">
              <a:lnSpc>
                <a:spcPct val="90000"/>
              </a:lnSpc>
              <a:buFont typeface="Wingdings" charset="2"/>
              <a:buChar char="n"/>
              <a:defRPr/>
            </a:pPr>
            <a:r>
              <a:rPr lang="en-US" b="1" dirty="0"/>
              <a:t>Jenis-jenis web berdasarkan </a:t>
            </a:r>
            <a:r>
              <a:rPr lang="en-US" b="1" dirty="0" err="1"/>
              <a:t>bahasa</a:t>
            </a:r>
            <a:r>
              <a:rPr lang="en-US" b="1" dirty="0"/>
              <a:t> </a:t>
            </a:r>
            <a:r>
              <a:rPr lang="en-US" b="1" dirty="0" err="1"/>
              <a:t>pemrograman</a:t>
            </a:r>
            <a:r>
              <a:rPr lang="en-US" b="1" dirty="0"/>
              <a:t> yang digunakan </a:t>
            </a:r>
            <a:r>
              <a:rPr lang="en-US" b="1" dirty="0" err="1"/>
              <a:t>adalah</a:t>
            </a:r>
            <a:r>
              <a:rPr lang="en-US" b="1" dirty="0"/>
              <a:t> :</a:t>
            </a:r>
          </a:p>
          <a:p>
            <a:pPr marL="109728" indent="0" algn="just">
              <a:lnSpc>
                <a:spcPct val="90000"/>
              </a:lnSpc>
              <a:buNone/>
              <a:defRPr/>
            </a:pPr>
            <a:endParaRPr lang="en-US" dirty="0"/>
          </a:p>
          <a:p>
            <a:pPr marL="624078" indent="-514350" algn="just">
              <a:lnSpc>
                <a:spcPct val="90000"/>
              </a:lnSpc>
              <a:buFont typeface="+mj-lt"/>
              <a:buAutoNum type="arabicPeriod"/>
              <a:defRPr/>
            </a:pPr>
            <a:r>
              <a:rPr lang="en-US" dirty="0"/>
              <a:t>Server side, merupakan website yang menggunakan bahasa pemrograman yang tergantung kepada tersedianya server, Seperti PHP, ASP dan sebagainya. Jika tidak ada sever, website yang dibangun menggunakan bahasa pemrograman diatas tidak dapat berfungsi sebagaimana </a:t>
            </a:r>
            <a:r>
              <a:rPr lang="en-US" dirty="0" err="1"/>
              <a:t>mestinya</a:t>
            </a:r>
            <a:r>
              <a:rPr lang="en-US" dirty="0"/>
              <a:t>.</a:t>
            </a:r>
          </a:p>
          <a:p>
            <a:pPr marL="624078" indent="-514350" algn="just">
              <a:lnSpc>
                <a:spcPct val="90000"/>
              </a:lnSpc>
              <a:buFont typeface="+mj-lt"/>
              <a:buAutoNum type="arabicPeriod"/>
              <a:defRPr/>
            </a:pPr>
            <a:r>
              <a:rPr lang="en-US" dirty="0"/>
              <a:t>Client side, adalah website yang tidak membutuhkan server dalam mennjalankannya, cukup diakses melalui browser saja.Misalnya HTML, CSS, Javascript, </a:t>
            </a:r>
            <a:r>
              <a:rPr lang="en-US" dirty="0" err="1"/>
              <a:t>dll</a:t>
            </a:r>
            <a:r>
              <a:rPr lang="en-US" dirty="0"/>
              <a:t>.</a:t>
            </a:r>
          </a:p>
          <a:p>
            <a:pPr marL="365760" indent="-256032" algn="just">
              <a:lnSpc>
                <a:spcPct val="90000"/>
              </a:lnSpc>
              <a:buFont typeface="Wingdings" charset="2"/>
              <a:buChar char="n"/>
              <a:defRPr/>
            </a:pPr>
            <a:endParaRPr lang="en-US" dirty="0"/>
          </a:p>
          <a:p>
            <a:pPr marL="365760" indent="-256032" algn="just">
              <a:lnSpc>
                <a:spcPct val="90000"/>
              </a:lnSpc>
              <a:buFont typeface="Wingdings" charset="2"/>
              <a:buChar char="n"/>
              <a:defRPr/>
            </a:pPr>
            <a:r>
              <a:rPr lang="en-US" b="1" dirty="0" err="1"/>
              <a:t>Jenis-jenis</a:t>
            </a:r>
            <a:r>
              <a:rPr lang="en-US" b="1" dirty="0"/>
              <a:t> web berdasarkan tujuannya </a:t>
            </a:r>
            <a:r>
              <a:rPr lang="en-US" b="1" dirty="0" err="1"/>
              <a:t>adalah</a:t>
            </a:r>
            <a:r>
              <a:rPr lang="en-US" b="1" dirty="0"/>
              <a:t> :</a:t>
            </a:r>
          </a:p>
          <a:p>
            <a:pPr marL="365760" indent="-256032" algn="just">
              <a:lnSpc>
                <a:spcPct val="90000"/>
              </a:lnSpc>
              <a:buFont typeface="Wingdings" charset="2"/>
              <a:buChar char="n"/>
              <a:defRPr/>
            </a:pPr>
            <a:endParaRPr lang="en-US" dirty="0"/>
          </a:p>
          <a:p>
            <a:pPr marL="624078" indent="-514350" algn="just">
              <a:lnSpc>
                <a:spcPct val="90000"/>
              </a:lnSpc>
              <a:buFont typeface="+mj-lt"/>
              <a:buAutoNum type="arabicPeriod"/>
              <a:defRPr/>
            </a:pPr>
            <a:r>
              <a:rPr lang="en-US" dirty="0"/>
              <a:t>Personal web, website yang berisi informasi pribadi </a:t>
            </a:r>
            <a:r>
              <a:rPr lang="en-US" dirty="0" err="1"/>
              <a:t>seseorang</a:t>
            </a:r>
            <a:r>
              <a:rPr lang="en-US" dirty="0"/>
              <a:t>.</a:t>
            </a:r>
          </a:p>
          <a:p>
            <a:pPr marL="624078" indent="-514350" algn="just">
              <a:lnSpc>
                <a:spcPct val="90000"/>
              </a:lnSpc>
              <a:buFont typeface="+mj-lt"/>
              <a:buAutoNum type="arabicPeriod"/>
              <a:defRPr/>
            </a:pPr>
            <a:r>
              <a:rPr lang="en-US" dirty="0"/>
              <a:t>Corporate web, website yang dimiliki oleh </a:t>
            </a:r>
            <a:r>
              <a:rPr lang="en-US" dirty="0" err="1"/>
              <a:t>perusahaan</a:t>
            </a:r>
            <a:r>
              <a:rPr lang="en-US" dirty="0"/>
              <a:t>.</a:t>
            </a:r>
          </a:p>
          <a:p>
            <a:pPr marL="624078" indent="-514350" algn="just">
              <a:lnSpc>
                <a:spcPct val="90000"/>
              </a:lnSpc>
              <a:buFont typeface="+mj-lt"/>
              <a:buAutoNum type="arabicPeriod"/>
              <a:defRPr/>
            </a:pPr>
            <a:r>
              <a:rPr lang="en-US" dirty="0"/>
              <a:t>Portal web, website yang mempunyai banyak layanan, mulai dari layanan berita, , jasa dan </a:t>
            </a:r>
            <a:r>
              <a:rPr lang="en-US" dirty="0" err="1"/>
              <a:t>lainnya</a:t>
            </a:r>
            <a:r>
              <a:rPr lang="en-US" dirty="0"/>
              <a:t>.</a:t>
            </a:r>
          </a:p>
          <a:p>
            <a:pPr marL="624078" indent="-514350" algn="just">
              <a:lnSpc>
                <a:spcPct val="90000"/>
              </a:lnSpc>
              <a:buFont typeface="+mj-lt"/>
              <a:buAutoNum type="arabicPeriod"/>
              <a:defRPr/>
            </a:pPr>
            <a:r>
              <a:rPr lang="en-US" dirty="0"/>
              <a:t>Forum web, sebuah web yang bertujuan sebagai media diskusi.</a:t>
            </a:r>
            <a:endParaRPr lang="en-US" sz="2000" dirty="0">
              <a:solidFill>
                <a:schemeClr val="bg2">
                  <a:lumMod val="25000"/>
                </a:schemeClr>
              </a:solidFill>
            </a:endParaRPr>
          </a:p>
        </p:txBody>
      </p:sp>
      <p:sp>
        <p:nvSpPr>
          <p:cNvPr id="38914" name="Rectangle 2">
            <a:extLst>
              <a:ext uri="{FF2B5EF4-FFF2-40B4-BE49-F238E27FC236}">
                <a16:creationId xmlns:a16="http://schemas.microsoft.com/office/drawing/2014/main" xmlns="" id="{D292CA03-F034-4BAC-BA8E-1511C3FC1D8C}"/>
              </a:ext>
            </a:extLst>
          </p:cNvPr>
          <p:cNvSpPr>
            <a:spLocks noGrp="1" noChangeArrowheads="1"/>
          </p:cNvSpPr>
          <p:nvPr>
            <p:ph type="title"/>
          </p:nvPr>
        </p:nvSpPr>
        <p:spPr/>
        <p:txBody>
          <a:bodyPr/>
          <a:lstStyle/>
          <a:p>
            <a:pPr>
              <a:defRPr/>
            </a:pPr>
            <a:r>
              <a:rPr lang="en-US" b="0" dirty="0"/>
              <a:t>Jenis-jenis website</a:t>
            </a:r>
            <a:endParaRPr lang="en-US" dirty="0">
              <a:effectLst>
                <a:outerShdw blurRad="38100" dist="38100" dir="2700000" algn="tl">
                  <a:srgbClr val="C0C0C0"/>
                </a:outerShdw>
              </a:effectLst>
            </a:endParaRPr>
          </a:p>
        </p:txBody>
      </p:sp>
    </p:spTree>
    <p:custDataLst>
      <p:tags r:id="rId1"/>
    </p:custDataLst>
    <p:extLst>
      <p:ext uri="{BB962C8B-B14F-4D97-AF65-F5344CB8AC3E}">
        <p14:creationId xmlns:p14="http://schemas.microsoft.com/office/powerpoint/2010/main" val="3253829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fade">
                                      <p:cBhvr>
                                        <p:cTn id="7" dur="2000"/>
                                        <p:tgtEl>
                                          <p:spTgt spid="38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0" end="0"/>
                                            </p:txEl>
                                          </p:spTgt>
                                        </p:tgtEl>
                                        <p:attrNameLst>
                                          <p:attrName>style.visibility</p:attrName>
                                        </p:attrNameLst>
                                      </p:cBhvr>
                                      <p:to>
                                        <p:strVal val="visible"/>
                                      </p:to>
                                    </p:set>
                                    <p:animEffect transition="in" filter="fade">
                                      <p:cBhvr>
                                        <p:cTn id="12" dur="2000"/>
                                        <p:tgtEl>
                                          <p:spTgt spid="389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915">
                                            <p:txEl>
                                              <p:pRg st="2" end="2"/>
                                            </p:txEl>
                                          </p:spTgt>
                                        </p:tgtEl>
                                        <p:attrNameLst>
                                          <p:attrName>style.visibility</p:attrName>
                                        </p:attrNameLst>
                                      </p:cBhvr>
                                      <p:to>
                                        <p:strVal val="visible"/>
                                      </p:to>
                                    </p:set>
                                    <p:animEffect transition="in" filter="fade">
                                      <p:cBhvr>
                                        <p:cTn id="17" dur="2000"/>
                                        <p:tgtEl>
                                          <p:spTgt spid="38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915">
                                            <p:txEl>
                                              <p:pRg st="3" end="3"/>
                                            </p:txEl>
                                          </p:spTgt>
                                        </p:tgtEl>
                                        <p:attrNameLst>
                                          <p:attrName>style.visibility</p:attrName>
                                        </p:attrNameLst>
                                      </p:cBhvr>
                                      <p:to>
                                        <p:strVal val="visible"/>
                                      </p:to>
                                    </p:set>
                                    <p:animEffect transition="in" filter="fade">
                                      <p:cBhvr>
                                        <p:cTn id="22" dur="2000"/>
                                        <p:tgtEl>
                                          <p:spTgt spid="38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8915">
                                            <p:txEl>
                                              <p:pRg st="5" end="5"/>
                                            </p:txEl>
                                          </p:spTgt>
                                        </p:tgtEl>
                                        <p:attrNameLst>
                                          <p:attrName>style.visibility</p:attrName>
                                        </p:attrNameLst>
                                      </p:cBhvr>
                                      <p:to>
                                        <p:strVal val="visible"/>
                                      </p:to>
                                    </p:set>
                                    <p:animEffect transition="in" filter="fade">
                                      <p:cBhvr>
                                        <p:cTn id="27" dur="2000"/>
                                        <p:tgtEl>
                                          <p:spTgt spid="3891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8915">
                                            <p:txEl>
                                              <p:pRg st="7" end="7"/>
                                            </p:txEl>
                                          </p:spTgt>
                                        </p:tgtEl>
                                        <p:attrNameLst>
                                          <p:attrName>style.visibility</p:attrName>
                                        </p:attrNameLst>
                                      </p:cBhvr>
                                      <p:to>
                                        <p:strVal val="visible"/>
                                      </p:to>
                                    </p:set>
                                    <p:animEffect transition="in" filter="fade">
                                      <p:cBhvr>
                                        <p:cTn id="32" dur="2000"/>
                                        <p:tgtEl>
                                          <p:spTgt spid="3891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8915">
                                            <p:txEl>
                                              <p:pRg st="8" end="8"/>
                                            </p:txEl>
                                          </p:spTgt>
                                        </p:tgtEl>
                                        <p:attrNameLst>
                                          <p:attrName>style.visibility</p:attrName>
                                        </p:attrNameLst>
                                      </p:cBhvr>
                                      <p:to>
                                        <p:strVal val="visible"/>
                                      </p:to>
                                    </p:set>
                                    <p:animEffect transition="in" filter="fade">
                                      <p:cBhvr>
                                        <p:cTn id="37" dur="2000"/>
                                        <p:tgtEl>
                                          <p:spTgt spid="38915">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8915">
                                            <p:txEl>
                                              <p:pRg st="10" end="10"/>
                                            </p:txEl>
                                          </p:spTgt>
                                        </p:tgtEl>
                                        <p:attrNameLst>
                                          <p:attrName>style.visibility</p:attrName>
                                        </p:attrNameLst>
                                      </p:cBhvr>
                                      <p:to>
                                        <p:strVal val="visible"/>
                                      </p:to>
                                    </p:set>
                                    <p:animEffect transition="in" filter="fade">
                                      <p:cBhvr>
                                        <p:cTn id="42" dur="2000"/>
                                        <p:tgtEl>
                                          <p:spTgt spid="38915">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8915">
                                            <p:txEl>
                                              <p:pRg st="12" end="12"/>
                                            </p:txEl>
                                          </p:spTgt>
                                        </p:tgtEl>
                                        <p:attrNameLst>
                                          <p:attrName>style.visibility</p:attrName>
                                        </p:attrNameLst>
                                      </p:cBhvr>
                                      <p:to>
                                        <p:strVal val="visible"/>
                                      </p:to>
                                    </p:set>
                                    <p:animEffect transition="in" filter="fade">
                                      <p:cBhvr>
                                        <p:cTn id="47" dur="2000"/>
                                        <p:tgtEl>
                                          <p:spTgt spid="38915">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3" end="13"/>
                                            </p:txEl>
                                          </p:spTgt>
                                        </p:tgtEl>
                                        <p:attrNameLst>
                                          <p:attrName>style.visibility</p:attrName>
                                        </p:attrNameLst>
                                      </p:cBhvr>
                                      <p:to>
                                        <p:strVal val="visible"/>
                                      </p:to>
                                    </p:set>
                                    <p:animEffect transition="in" filter="fade">
                                      <p:cBhvr>
                                        <p:cTn id="52" dur="2000"/>
                                        <p:tgtEl>
                                          <p:spTgt spid="38915">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8915">
                                            <p:txEl>
                                              <p:pRg st="14" end="14"/>
                                            </p:txEl>
                                          </p:spTgt>
                                        </p:tgtEl>
                                        <p:attrNameLst>
                                          <p:attrName>style.visibility</p:attrName>
                                        </p:attrNameLst>
                                      </p:cBhvr>
                                      <p:to>
                                        <p:strVal val="visible"/>
                                      </p:to>
                                    </p:set>
                                    <p:animEffect transition="in" filter="fade">
                                      <p:cBhvr>
                                        <p:cTn id="57" dur="2000"/>
                                        <p:tgtEl>
                                          <p:spTgt spid="38915">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8915">
                                            <p:txEl>
                                              <p:pRg st="15" end="15"/>
                                            </p:txEl>
                                          </p:spTgt>
                                        </p:tgtEl>
                                        <p:attrNameLst>
                                          <p:attrName>style.visibility</p:attrName>
                                        </p:attrNameLst>
                                      </p:cBhvr>
                                      <p:to>
                                        <p:strVal val="visible"/>
                                      </p:to>
                                    </p:set>
                                    <p:animEffect transition="in" filter="fade">
                                      <p:cBhvr>
                                        <p:cTn id="62" dur="2000"/>
                                        <p:tgtEl>
                                          <p:spTgt spid="3891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F3794D1C-0115-4F90-89A3-1343918F32CA}"/>
              </a:ext>
            </a:extLst>
          </p:cNvPr>
          <p:cNvSpPr/>
          <p:nvPr/>
        </p:nvSpPr>
        <p:spPr>
          <a:xfrm>
            <a:off x="0" y="6577417"/>
            <a:ext cx="12192000" cy="292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 name="Picture 3">
            <a:extLst>
              <a:ext uri="{FF2B5EF4-FFF2-40B4-BE49-F238E27FC236}">
                <a16:creationId xmlns:a16="http://schemas.microsoft.com/office/drawing/2014/main" xmlns="" id="{0C9424C2-1723-4C98-87DA-0252E993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9404" y="1973467"/>
            <a:ext cx="5080883" cy="3411980"/>
          </a:xfrm>
          <a:prstGeom prst="rect">
            <a:avLst/>
          </a:prstGeom>
        </p:spPr>
      </p:pic>
    </p:spTree>
    <p:extLst>
      <p:ext uri="{BB962C8B-B14F-4D97-AF65-F5344CB8AC3E}">
        <p14:creationId xmlns:p14="http://schemas.microsoft.com/office/powerpoint/2010/main" val="367945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
            <a:extLst>
              <a:ext uri="{FF2B5EF4-FFF2-40B4-BE49-F238E27FC236}">
                <a16:creationId xmlns:a16="http://schemas.microsoft.com/office/drawing/2014/main" xmlns="" id="{AB156512-10AC-4346-99BB-E6095C99443A}"/>
              </a:ext>
            </a:extLst>
          </p:cNvPr>
          <p:cNvSpPr txBox="1">
            <a:spLocks noChangeArrowheads="1"/>
          </p:cNvSpPr>
          <p:nvPr/>
        </p:nvSpPr>
        <p:spPr bwMode="auto">
          <a:xfrm>
            <a:off x="1974850" y="242888"/>
            <a:ext cx="7937500" cy="882650"/>
          </a:xfrm>
          <a:prstGeom prst="rect">
            <a:avLst/>
          </a:prstGeom>
          <a:noFill/>
          <a:ln w="9525">
            <a:noFill/>
            <a:round/>
            <a:headEnd/>
            <a:tailEnd/>
          </a:ln>
          <a:effectLst/>
        </p:spPr>
        <p:txBody>
          <a:bodyPr anchor="ctr"/>
          <a:ls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2800" dirty="0" err="1">
                <a:solidFill>
                  <a:srgbClr val="006666"/>
                </a:solidFill>
                <a:effectLst>
                  <a:outerShdw blurRad="38100" dist="38100" dir="2700000" algn="tl">
                    <a:srgbClr val="C0C0C0"/>
                  </a:outerShdw>
                </a:effectLst>
                <a:latin typeface="Verdana" pitchFamily="32" charset="0"/>
                <a:ea typeface="DejaVu Sans" charset="0"/>
                <a:cs typeface="DejaVu Sans" charset="0"/>
              </a:rPr>
              <a:t>Komponen</a:t>
            </a:r>
            <a:r>
              <a:rPr lang="en-US" sz="2800" dirty="0">
                <a:solidFill>
                  <a:srgbClr val="006666"/>
                </a:solidFill>
                <a:effectLst>
                  <a:outerShdw blurRad="38100" dist="38100" dir="2700000" algn="tl">
                    <a:srgbClr val="C0C0C0"/>
                  </a:outerShdw>
                </a:effectLst>
                <a:latin typeface="Verdana" pitchFamily="32" charset="0"/>
                <a:ea typeface="DejaVu Sans" charset="0"/>
                <a:cs typeface="DejaVu Sans" charset="0"/>
              </a:rPr>
              <a:t> Sistem Komputer</a:t>
            </a:r>
          </a:p>
        </p:txBody>
      </p:sp>
      <p:sp>
        <p:nvSpPr>
          <p:cNvPr id="5" name="Text Box 2">
            <a:extLst>
              <a:ext uri="{FF2B5EF4-FFF2-40B4-BE49-F238E27FC236}">
                <a16:creationId xmlns:a16="http://schemas.microsoft.com/office/drawing/2014/main" xmlns="" id="{35F39901-ADA8-4D0E-B148-331C6096B88B}"/>
              </a:ext>
            </a:extLst>
          </p:cNvPr>
          <p:cNvSpPr txBox="1">
            <a:spLocks noChangeArrowheads="1"/>
          </p:cNvSpPr>
          <p:nvPr/>
        </p:nvSpPr>
        <p:spPr bwMode="auto">
          <a:xfrm>
            <a:off x="2017737" y="1675375"/>
            <a:ext cx="8229600" cy="4876800"/>
          </a:xfrm>
          <a:prstGeom prst="rect">
            <a:avLst/>
          </a:prstGeom>
          <a:noFill/>
          <a:ln w="9525">
            <a:noFill/>
            <a:round/>
            <a:headEnd/>
            <a:tailEnd/>
          </a:ln>
          <a:effectLst/>
        </p:spPr>
        <p:txBody>
          <a:bodyPr/>
          <a:ls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marL="341313" indent="-341313">
              <a:lnSpc>
                <a:spcPct val="80000"/>
              </a:lnSpc>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Perangkat keras </a:t>
            </a:r>
          </a:p>
          <a:p>
            <a:pPr marL="741363" lvl="1" indent="-284163">
              <a:lnSpc>
                <a:spcPct val="80000"/>
              </a:lnSpc>
              <a:spcBef>
                <a:spcPts val="6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CPU, RAM, storage (</a:t>
            </a:r>
            <a:r>
              <a:rPr lang="en-US" sz="2000" dirty="0" err="1">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har</a:t>
            </a:r>
            <a:r>
              <a:rPr lang="id-ID"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d</a:t>
            </a: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disk, floppy disk, CDROM, dsb), piranti I/O (printer, scanner, dsb)</a:t>
            </a:r>
          </a:p>
          <a:p>
            <a:pPr marL="341313" indent="-341313">
              <a:lnSpc>
                <a:spcPct val="80000"/>
              </a:lnSpc>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Operating System</a:t>
            </a:r>
          </a:p>
          <a:p>
            <a:pPr marL="741363" lvl="1" indent="-284163">
              <a:lnSpc>
                <a:spcPct val="80000"/>
              </a:lnSpc>
              <a:spcBef>
                <a:spcPts val="6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Mengontrol dan mengkoordinasikan penggunaan hardware dari berbagai program aplikasi dan user</a:t>
            </a:r>
          </a:p>
          <a:p>
            <a:pPr marL="341313" indent="-341313">
              <a:lnSpc>
                <a:spcPct val="80000"/>
              </a:lnSpc>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Program-program aplikasi</a:t>
            </a:r>
          </a:p>
          <a:p>
            <a:pPr marL="741363" lvl="1" indent="-284163">
              <a:lnSpc>
                <a:spcPct val="80000"/>
              </a:lnSpc>
              <a:spcBef>
                <a:spcPts val="6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Pengaturan penggunaan </a:t>
            </a:r>
            <a:r>
              <a:rPr lang="en-US" sz="2000" i="1"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system resources </a:t>
            </a: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untuk  pemecahan problem kebutuhan user (</a:t>
            </a:r>
            <a:r>
              <a:rPr lang="en-US" sz="2000" dirty="0" err="1">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kompiler</a:t>
            </a: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 sistem basis data, games, dan program-program untuk bisnis)</a:t>
            </a:r>
          </a:p>
          <a:p>
            <a:pPr marL="341313" indent="-341313">
              <a:lnSpc>
                <a:spcPct val="80000"/>
              </a:lnSpc>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4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User</a:t>
            </a:r>
          </a:p>
          <a:p>
            <a:pPr marL="741363" lvl="1" indent="-284163">
              <a:lnSpc>
                <a:spcPct val="80000"/>
              </a:lnSpc>
              <a:spcBef>
                <a:spcPts val="6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000" dirty="0">
                <a:solidFill>
                  <a:schemeClr val="tx1"/>
                </a:solidFill>
                <a:effectLst>
                  <a:outerShdw blurRad="38100" dist="38100" dir="2700000" algn="tl">
                    <a:srgbClr val="C0C0C0"/>
                  </a:outerShdw>
                </a:effectLst>
                <a:latin typeface="Tahoma" panose="020B0604030504040204" pitchFamily="34" charset="0"/>
                <a:ea typeface="Tahoma" panose="020B0604030504040204" pitchFamily="34" charset="0"/>
                <a:cs typeface="Tahoma" panose="020B0604030504040204" pitchFamily="34" charset="0"/>
              </a:rPr>
              <a:t>Orang, mesin, atau komputer lain</a:t>
            </a:r>
          </a:p>
        </p:txBody>
      </p:sp>
      <p:sp>
        <p:nvSpPr>
          <p:cNvPr id="19460" name="Rectangle 3">
            <a:extLst>
              <a:ext uri="{FF2B5EF4-FFF2-40B4-BE49-F238E27FC236}">
                <a16:creationId xmlns:a16="http://schemas.microsoft.com/office/drawing/2014/main" xmlns="" id="{80BFD69C-4B23-4E52-B2A5-302A1BFF6F12}"/>
              </a:ext>
            </a:extLst>
          </p:cNvPr>
          <p:cNvSpPr>
            <a:spLocks noChangeArrowheads="1"/>
          </p:cNvSpPr>
          <p:nvPr/>
        </p:nvSpPr>
        <p:spPr bwMode="auto">
          <a:xfrm>
            <a:off x="1487488" y="6580188"/>
            <a:ext cx="9180513" cy="304800"/>
          </a:xfrm>
          <a:prstGeom prst="rect">
            <a:avLst/>
          </a:prstGeom>
          <a:gradFill rotWithShape="0">
            <a:gsLst>
              <a:gs pos="0">
                <a:srgbClr val="FFFFFF"/>
              </a:gs>
              <a:gs pos="100000">
                <a:srgbClr val="000099">
                  <a:alpha val="96999"/>
                </a:srgbClr>
              </a:gs>
            </a:gsLst>
            <a:lin ang="10800000" scaled="1"/>
          </a:gradFill>
          <a:ln w="9360">
            <a:solidFill>
              <a:srgbClr val="000000"/>
            </a:solidFill>
            <a:miter lim="800000"/>
            <a:headEnd/>
            <a:tailEnd/>
          </a:ln>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9pPr>
          </a:lstStyle>
          <a:p>
            <a:pPr algn="r"/>
            <a:r>
              <a:rPr lang="en-US" altLang="en-US" sz="1600">
                <a:solidFill>
                  <a:srgbClr val="800000"/>
                </a:solidFill>
                <a:latin typeface="Impact" panose="020B0806030902050204" pitchFamily="34" charset="0"/>
              </a:rPr>
              <a:t> Sistem Operasi  -  2013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90658A9-2F4D-4BF8-9080-678807ACB600}"/>
              </a:ext>
            </a:extLst>
          </p:cNvPr>
          <p:cNvSpPr>
            <a:spLocks noGrp="1" noChangeArrowheads="1"/>
          </p:cNvSpPr>
          <p:nvPr/>
        </p:nvSpPr>
        <p:spPr bwMode="auto">
          <a:xfrm>
            <a:off x="1905000" y="381000"/>
            <a:ext cx="6620022" cy="495300"/>
          </a:xfrm>
          <a:prstGeom prst="rect">
            <a:avLst/>
          </a:prstGeom>
          <a:noFill/>
          <a:ln w="25400">
            <a:noFill/>
            <a:miter lim="800000"/>
            <a:headEnd/>
            <a:tailEnd/>
          </a:ln>
          <a:effectLst/>
          <a:extLst/>
        </p:spPr>
        <p:txBody>
          <a:bodyPr anchor="ctr"/>
          <a:lstStyle>
            <a:lvl1pPr algn="ctr" rtl="0" fontAlgn="base">
              <a:spcBef>
                <a:spcPct val="0"/>
              </a:spcBef>
              <a:spcAft>
                <a:spcPct val="0"/>
              </a:spcAft>
              <a:defRPr sz="60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a:lstStyle>
          <a:p>
            <a:pPr>
              <a:defRPr/>
            </a:pPr>
            <a:r>
              <a:rPr lang="en-US" sz="3200" b="0" dirty="0">
                <a:solidFill>
                  <a:srgbClr val="000099"/>
                </a:solidFill>
                <a:latin typeface="Adventure Subtitles" pitchFamily="82" charset="0"/>
              </a:rPr>
              <a:t>SISTEM OPERASI / Operating System</a:t>
            </a:r>
          </a:p>
        </p:txBody>
      </p:sp>
      <p:sp>
        <p:nvSpPr>
          <p:cNvPr id="3" name="Rectangle 2">
            <a:extLst>
              <a:ext uri="{FF2B5EF4-FFF2-40B4-BE49-F238E27FC236}">
                <a16:creationId xmlns:a16="http://schemas.microsoft.com/office/drawing/2014/main" xmlns="" id="{574B10BA-2C2B-4594-9DC1-0B687EE26C73}"/>
              </a:ext>
            </a:extLst>
          </p:cNvPr>
          <p:cNvSpPr>
            <a:spLocks noGrp="1" noChangeArrowheads="1"/>
          </p:cNvSpPr>
          <p:nvPr/>
        </p:nvSpPr>
        <p:spPr bwMode="auto">
          <a:xfrm>
            <a:off x="1752600" y="1516746"/>
            <a:ext cx="8686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fontAlgn="base">
              <a:spcBef>
                <a:spcPct val="20000"/>
              </a:spcBef>
              <a:spcAft>
                <a:spcPct val="0"/>
              </a:spcAft>
              <a:buClr>
                <a:schemeClr val="hlink"/>
              </a:buClr>
              <a:buSzPct val="70000"/>
              <a:buFont typeface="Wingdings" pitchFamily="2" charset="2"/>
              <a:buNone/>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515938" indent="-515938" algn="just">
              <a:buFont typeface="Wingdings" pitchFamily="2" charset="2"/>
              <a:buChar char="n"/>
              <a:defRPr/>
            </a:pPr>
            <a:r>
              <a:rPr lang="en-US" sz="2400" dirty="0" err="1">
                <a:effectLst/>
                <a:latin typeface="+mj-lt"/>
              </a:rPr>
              <a:t>Sistem</a:t>
            </a:r>
            <a:r>
              <a:rPr lang="en-US" sz="2400" dirty="0">
                <a:effectLst/>
                <a:latin typeface="+mj-lt"/>
              </a:rPr>
              <a:t> </a:t>
            </a:r>
            <a:r>
              <a:rPr lang="en-US" sz="2400" dirty="0" err="1">
                <a:effectLst/>
                <a:latin typeface="+mj-lt"/>
              </a:rPr>
              <a:t>operasi</a:t>
            </a:r>
            <a:r>
              <a:rPr lang="en-US" sz="2400" dirty="0">
                <a:effectLst/>
                <a:latin typeface="+mj-lt"/>
              </a:rPr>
              <a:t> </a:t>
            </a:r>
            <a:r>
              <a:rPr lang="en-US" sz="2400" dirty="0" err="1">
                <a:effectLst/>
                <a:latin typeface="+mj-lt"/>
              </a:rPr>
              <a:t>merupakan</a:t>
            </a:r>
            <a:r>
              <a:rPr lang="en-US" sz="2400" dirty="0">
                <a:effectLst/>
                <a:latin typeface="+mj-lt"/>
              </a:rPr>
              <a:t> </a:t>
            </a:r>
            <a:r>
              <a:rPr lang="en-US" sz="2400" dirty="0" err="1">
                <a:effectLst/>
                <a:latin typeface="+mj-lt"/>
              </a:rPr>
              <a:t>sebuah</a:t>
            </a:r>
            <a:r>
              <a:rPr lang="en-US" sz="2400" dirty="0">
                <a:effectLst/>
                <a:latin typeface="+mj-lt"/>
              </a:rPr>
              <a:t> </a:t>
            </a:r>
            <a:r>
              <a:rPr lang="en-US" sz="2400" dirty="0" err="1">
                <a:effectLst/>
                <a:latin typeface="+mj-lt"/>
              </a:rPr>
              <a:t>penghubung</a:t>
            </a:r>
            <a:r>
              <a:rPr lang="en-US" sz="2400" dirty="0">
                <a:effectLst/>
                <a:latin typeface="+mj-lt"/>
              </a:rPr>
              <a:t> </a:t>
            </a:r>
            <a:r>
              <a:rPr lang="en-US" sz="2400" dirty="0" err="1">
                <a:effectLst/>
                <a:latin typeface="+mj-lt"/>
              </a:rPr>
              <a:t>antara</a:t>
            </a:r>
            <a:r>
              <a:rPr lang="en-US" sz="2400" dirty="0">
                <a:effectLst/>
                <a:latin typeface="+mj-lt"/>
              </a:rPr>
              <a:t> </a:t>
            </a:r>
            <a:r>
              <a:rPr lang="en-US" sz="2400" dirty="0" err="1">
                <a:effectLst/>
                <a:latin typeface="+mj-lt"/>
              </a:rPr>
              <a:t>pengguna</a:t>
            </a:r>
            <a:r>
              <a:rPr lang="en-US" sz="2400" dirty="0">
                <a:effectLst/>
                <a:latin typeface="+mj-lt"/>
              </a:rPr>
              <a:t> </a:t>
            </a:r>
            <a:r>
              <a:rPr lang="en-US" sz="2400" dirty="0" err="1">
                <a:effectLst/>
                <a:latin typeface="+mj-lt"/>
              </a:rPr>
              <a:t>dari</a:t>
            </a:r>
            <a:r>
              <a:rPr lang="en-US" sz="2400" dirty="0">
                <a:effectLst/>
                <a:latin typeface="+mj-lt"/>
              </a:rPr>
              <a:t> </a:t>
            </a:r>
            <a:r>
              <a:rPr lang="en-US" sz="2400" dirty="0" err="1">
                <a:effectLst/>
                <a:latin typeface="+mj-lt"/>
              </a:rPr>
              <a:t>komputer</a:t>
            </a:r>
            <a:r>
              <a:rPr lang="en-US" sz="2400" dirty="0">
                <a:effectLst/>
                <a:latin typeface="+mj-lt"/>
              </a:rPr>
              <a:t> </a:t>
            </a:r>
            <a:r>
              <a:rPr lang="en-US" sz="2400" dirty="0" err="1">
                <a:effectLst/>
                <a:latin typeface="+mj-lt"/>
              </a:rPr>
              <a:t>dengan</a:t>
            </a:r>
            <a:r>
              <a:rPr lang="en-US" sz="2400" dirty="0">
                <a:effectLst/>
                <a:latin typeface="+mj-lt"/>
              </a:rPr>
              <a:t> </a:t>
            </a:r>
            <a:r>
              <a:rPr lang="en-US" sz="2400" dirty="0" err="1">
                <a:effectLst/>
                <a:latin typeface="+mj-lt"/>
              </a:rPr>
              <a:t>perangkat</a:t>
            </a:r>
            <a:r>
              <a:rPr lang="en-US" sz="2400" dirty="0">
                <a:effectLst/>
                <a:latin typeface="+mj-lt"/>
              </a:rPr>
              <a:t> </a:t>
            </a:r>
            <a:r>
              <a:rPr lang="en-US" sz="2400" dirty="0" err="1">
                <a:effectLst/>
                <a:latin typeface="+mj-lt"/>
              </a:rPr>
              <a:t>keras</a:t>
            </a:r>
            <a:r>
              <a:rPr lang="en-US" sz="2400" dirty="0">
                <a:effectLst/>
                <a:latin typeface="+mj-lt"/>
              </a:rPr>
              <a:t> </a:t>
            </a:r>
            <a:r>
              <a:rPr lang="en-US" sz="2400" dirty="0" err="1">
                <a:effectLst/>
                <a:latin typeface="+mj-lt"/>
              </a:rPr>
              <a:t>komputer</a:t>
            </a:r>
            <a:r>
              <a:rPr lang="en-US" sz="2400" dirty="0">
                <a:effectLst/>
                <a:latin typeface="+mj-lt"/>
              </a:rPr>
              <a:t>. </a:t>
            </a:r>
          </a:p>
          <a:p>
            <a:pPr marL="515938" indent="-515938" algn="just">
              <a:buFont typeface="Wingdings" pitchFamily="2" charset="2"/>
              <a:buChar char="n"/>
              <a:defRPr/>
            </a:pPr>
            <a:r>
              <a:rPr lang="en-US" sz="2400" dirty="0" err="1">
                <a:effectLst/>
                <a:latin typeface="+mj-lt"/>
              </a:rPr>
              <a:t>merupakan</a:t>
            </a:r>
            <a:r>
              <a:rPr lang="en-US" sz="2400" dirty="0">
                <a:effectLst/>
                <a:latin typeface="+mj-lt"/>
              </a:rPr>
              <a:t> </a:t>
            </a:r>
            <a:r>
              <a:rPr lang="en-US" sz="2400" dirty="0" err="1">
                <a:effectLst/>
                <a:latin typeface="+mj-lt"/>
              </a:rPr>
              <a:t>sebuah</a:t>
            </a:r>
            <a:r>
              <a:rPr lang="en-US" sz="2400" dirty="0">
                <a:effectLst/>
                <a:latin typeface="+mj-lt"/>
              </a:rPr>
              <a:t> program /software yang </a:t>
            </a:r>
            <a:r>
              <a:rPr lang="en-US" sz="2400" dirty="0" err="1">
                <a:effectLst/>
                <a:latin typeface="+mj-lt"/>
              </a:rPr>
              <a:t>bertugas</a:t>
            </a:r>
            <a:r>
              <a:rPr lang="en-US" sz="2400" dirty="0">
                <a:effectLst/>
                <a:latin typeface="+mj-lt"/>
              </a:rPr>
              <a:t> </a:t>
            </a:r>
            <a:r>
              <a:rPr lang="en-US" sz="2400" dirty="0" err="1">
                <a:effectLst/>
                <a:latin typeface="+mj-lt"/>
              </a:rPr>
              <a:t>untuk</a:t>
            </a:r>
            <a:r>
              <a:rPr lang="en-US" sz="2400" dirty="0">
                <a:effectLst/>
                <a:latin typeface="+mj-lt"/>
              </a:rPr>
              <a:t> </a:t>
            </a:r>
            <a:r>
              <a:rPr lang="en-US" sz="2400" dirty="0" err="1">
                <a:effectLst/>
                <a:latin typeface="+mj-lt"/>
              </a:rPr>
              <a:t>melakukan</a:t>
            </a:r>
            <a:r>
              <a:rPr lang="en-US" sz="2400" dirty="0">
                <a:effectLst/>
                <a:latin typeface="+mj-lt"/>
              </a:rPr>
              <a:t> </a:t>
            </a:r>
            <a:r>
              <a:rPr lang="en-US" sz="2400" dirty="0" err="1">
                <a:effectLst/>
                <a:latin typeface="+mj-lt"/>
              </a:rPr>
              <a:t>sebuah</a:t>
            </a:r>
            <a:r>
              <a:rPr lang="en-US" sz="2400" dirty="0">
                <a:effectLst/>
                <a:latin typeface="+mj-lt"/>
              </a:rPr>
              <a:t> </a:t>
            </a:r>
            <a:r>
              <a:rPr lang="en-US" sz="2400" dirty="0" err="1">
                <a:effectLst/>
                <a:latin typeface="+mj-lt"/>
              </a:rPr>
              <a:t>kontrol</a:t>
            </a:r>
            <a:r>
              <a:rPr lang="en-US" sz="2400" dirty="0">
                <a:effectLst/>
                <a:latin typeface="+mj-lt"/>
              </a:rPr>
              <a:t> </a:t>
            </a:r>
            <a:r>
              <a:rPr lang="en-US" sz="2400" dirty="0" err="1">
                <a:effectLst/>
                <a:latin typeface="+mj-lt"/>
              </a:rPr>
              <a:t>pada</a:t>
            </a:r>
            <a:r>
              <a:rPr lang="en-US" sz="2400" dirty="0">
                <a:effectLst/>
                <a:latin typeface="+mj-lt"/>
              </a:rPr>
              <a:t> </a:t>
            </a:r>
            <a:r>
              <a:rPr lang="en-US" sz="2400" dirty="0" err="1">
                <a:effectLst/>
                <a:latin typeface="+mj-lt"/>
              </a:rPr>
              <a:t>perangkat</a:t>
            </a:r>
            <a:r>
              <a:rPr lang="en-US" sz="2400" dirty="0">
                <a:effectLst/>
                <a:latin typeface="+mj-lt"/>
              </a:rPr>
              <a:t> </a:t>
            </a:r>
            <a:r>
              <a:rPr lang="en-US" sz="2400" dirty="0" err="1">
                <a:effectLst/>
                <a:latin typeface="+mj-lt"/>
              </a:rPr>
              <a:t>keras</a:t>
            </a:r>
            <a:r>
              <a:rPr lang="en-US" sz="2400" dirty="0">
                <a:effectLst/>
                <a:latin typeface="+mj-lt"/>
              </a:rPr>
              <a:t> </a:t>
            </a:r>
            <a:r>
              <a:rPr lang="en-US" sz="2400" dirty="0" err="1">
                <a:effectLst/>
                <a:latin typeface="+mj-lt"/>
              </a:rPr>
              <a:t>komputer</a:t>
            </a:r>
            <a:r>
              <a:rPr lang="en-US" sz="2400" dirty="0">
                <a:effectLst/>
                <a:latin typeface="+mj-lt"/>
              </a:rPr>
              <a:t> </a:t>
            </a:r>
            <a:r>
              <a:rPr lang="en-US" sz="2400" dirty="0" err="1">
                <a:effectLst/>
                <a:latin typeface="+mj-lt"/>
              </a:rPr>
              <a:t>dan</a:t>
            </a:r>
            <a:r>
              <a:rPr lang="en-US" sz="2400" dirty="0">
                <a:effectLst/>
                <a:latin typeface="+mj-lt"/>
              </a:rPr>
              <a:t> </a:t>
            </a:r>
            <a:r>
              <a:rPr lang="en-US" sz="2400" dirty="0" err="1">
                <a:effectLst/>
                <a:latin typeface="+mj-lt"/>
              </a:rPr>
              <a:t>penyedia</a:t>
            </a:r>
            <a:r>
              <a:rPr lang="en-US" sz="2400" dirty="0">
                <a:effectLst/>
                <a:latin typeface="+mj-lt"/>
              </a:rPr>
              <a:t> </a:t>
            </a:r>
            <a:r>
              <a:rPr lang="en-US" sz="2400" dirty="0" err="1">
                <a:effectLst/>
                <a:latin typeface="+mj-lt"/>
              </a:rPr>
              <a:t>layanan</a:t>
            </a:r>
            <a:r>
              <a:rPr lang="en-US" sz="2400" dirty="0">
                <a:effectLst/>
                <a:latin typeface="+mj-lt"/>
              </a:rPr>
              <a:t> </a:t>
            </a:r>
            <a:r>
              <a:rPr lang="en-US" sz="2400" dirty="0" err="1">
                <a:effectLst/>
                <a:latin typeface="+mj-lt"/>
              </a:rPr>
              <a:t>umum</a:t>
            </a:r>
            <a:r>
              <a:rPr lang="en-US" sz="2400" dirty="0">
                <a:effectLst/>
                <a:latin typeface="+mj-lt"/>
              </a:rPr>
              <a:t> </a:t>
            </a:r>
            <a:r>
              <a:rPr lang="en-US" sz="2400" dirty="0" err="1">
                <a:effectLst/>
                <a:latin typeface="+mj-lt"/>
              </a:rPr>
              <a:t>untuk</a:t>
            </a:r>
            <a:r>
              <a:rPr lang="en-US" sz="2400" dirty="0">
                <a:effectLst/>
                <a:latin typeface="+mj-lt"/>
              </a:rPr>
              <a:t> </a:t>
            </a:r>
            <a:r>
              <a:rPr lang="en-US" sz="2400" dirty="0" err="1">
                <a:effectLst/>
                <a:latin typeface="+mj-lt"/>
              </a:rPr>
              <a:t>aplikasi</a:t>
            </a:r>
            <a:r>
              <a:rPr lang="en-US" sz="2400" dirty="0">
                <a:effectLst/>
                <a:latin typeface="+mj-lt"/>
              </a:rPr>
              <a:t> </a:t>
            </a:r>
            <a:r>
              <a:rPr lang="en-US" sz="2400" dirty="0" err="1">
                <a:effectLst/>
                <a:latin typeface="+mj-lt"/>
              </a:rPr>
              <a:t>perangkat</a:t>
            </a:r>
            <a:r>
              <a:rPr lang="en-US" sz="2400" dirty="0">
                <a:effectLst/>
                <a:latin typeface="+mj-lt"/>
              </a:rPr>
              <a:t> </a:t>
            </a:r>
            <a:r>
              <a:rPr lang="en-US" sz="2400" dirty="0" err="1">
                <a:effectLst/>
                <a:latin typeface="+mj-lt"/>
              </a:rPr>
              <a:t>lunak</a:t>
            </a:r>
            <a:r>
              <a:rPr lang="en-US" sz="2400" dirty="0">
                <a:effectLst/>
                <a:latin typeface="+mj-lt"/>
              </a:rPr>
              <a:t> </a:t>
            </a:r>
            <a:r>
              <a:rPr lang="en-US" sz="2400" dirty="0" err="1">
                <a:effectLst/>
                <a:latin typeface="+mj-lt"/>
              </a:rPr>
              <a:t>komputer</a:t>
            </a:r>
            <a:endParaRPr lang="en-US" sz="2400" dirty="0">
              <a:effectLst/>
              <a:latin typeface="+mj-lt"/>
            </a:endParaRPr>
          </a:p>
          <a:p>
            <a:pPr marL="515938" indent="-515938" algn="just">
              <a:buFont typeface="Wingdings" pitchFamily="2" charset="2"/>
              <a:buChar char="n"/>
              <a:defRPr/>
            </a:pPr>
            <a:r>
              <a:rPr lang="en-US" sz="2400" dirty="0" err="1">
                <a:effectLst/>
              </a:rPr>
              <a:t>Pengertian</a:t>
            </a:r>
            <a:r>
              <a:rPr lang="en-US" sz="2400" dirty="0">
                <a:effectLst/>
              </a:rPr>
              <a:t> </a:t>
            </a:r>
            <a:r>
              <a:rPr lang="en-US" sz="2400" dirty="0" err="1">
                <a:effectLst/>
              </a:rPr>
              <a:t>sistem</a:t>
            </a:r>
            <a:r>
              <a:rPr lang="en-US" sz="2400" dirty="0">
                <a:effectLst/>
              </a:rPr>
              <a:t> </a:t>
            </a:r>
            <a:r>
              <a:rPr lang="en-US" sz="2400" dirty="0" err="1">
                <a:effectLst/>
              </a:rPr>
              <a:t>operasi</a:t>
            </a:r>
            <a:r>
              <a:rPr lang="en-US" sz="2400" dirty="0">
                <a:effectLst/>
              </a:rPr>
              <a:t> </a:t>
            </a:r>
            <a:r>
              <a:rPr lang="en-US" sz="2400" dirty="0" err="1">
                <a:effectLst/>
              </a:rPr>
              <a:t>secara</a:t>
            </a:r>
            <a:r>
              <a:rPr lang="en-US" sz="2400" dirty="0">
                <a:effectLst/>
              </a:rPr>
              <a:t> </a:t>
            </a:r>
            <a:r>
              <a:rPr lang="en-US" sz="2400" dirty="0" err="1">
                <a:effectLst/>
              </a:rPr>
              <a:t>umum</a:t>
            </a:r>
            <a:r>
              <a:rPr lang="en-US" sz="2400" dirty="0">
                <a:effectLst/>
              </a:rPr>
              <a:t> </a:t>
            </a:r>
            <a:r>
              <a:rPr lang="en-US" sz="2400" dirty="0" err="1">
                <a:effectLst/>
              </a:rPr>
              <a:t>ialah</a:t>
            </a:r>
            <a:r>
              <a:rPr lang="en-US" sz="2400" dirty="0">
                <a:effectLst/>
              </a:rPr>
              <a:t> </a:t>
            </a:r>
            <a:r>
              <a:rPr lang="en-US" sz="2400" dirty="0" err="1">
                <a:effectLst/>
              </a:rPr>
              <a:t>pengelola</a:t>
            </a:r>
            <a:r>
              <a:rPr lang="en-US" sz="2400" dirty="0">
                <a:effectLst/>
              </a:rPr>
              <a:t> </a:t>
            </a:r>
            <a:r>
              <a:rPr lang="en-US" sz="2400" dirty="0" err="1">
                <a:effectLst/>
              </a:rPr>
              <a:t>seluruh</a:t>
            </a:r>
            <a:r>
              <a:rPr lang="en-US" sz="2400" dirty="0">
                <a:effectLst/>
              </a:rPr>
              <a:t> </a:t>
            </a:r>
            <a:r>
              <a:rPr lang="en-US" sz="2400" dirty="0" err="1">
                <a:effectLst/>
              </a:rPr>
              <a:t>sumber-daya</a:t>
            </a:r>
            <a:r>
              <a:rPr lang="en-US" sz="2400" dirty="0">
                <a:effectLst/>
              </a:rPr>
              <a:t> yang </a:t>
            </a:r>
            <a:r>
              <a:rPr lang="en-US" sz="2400" dirty="0" err="1">
                <a:effectLst/>
              </a:rPr>
              <a:t>terdapat</a:t>
            </a:r>
            <a:r>
              <a:rPr lang="en-US" sz="2400" dirty="0">
                <a:effectLst/>
              </a:rPr>
              <a:t> pada </a:t>
            </a:r>
            <a:r>
              <a:rPr lang="en-US" sz="2400" dirty="0" err="1">
                <a:effectLst/>
              </a:rPr>
              <a:t>sistem</a:t>
            </a:r>
            <a:r>
              <a:rPr lang="en-US" sz="2400" dirty="0">
                <a:effectLst/>
              </a:rPr>
              <a:t> </a:t>
            </a:r>
            <a:r>
              <a:rPr lang="en-US" sz="2400" dirty="0" err="1">
                <a:effectLst/>
              </a:rPr>
              <a:t>komputer</a:t>
            </a:r>
            <a:r>
              <a:rPr lang="en-US" sz="2400" dirty="0">
                <a:effectLst/>
              </a:rPr>
              <a:t> dan </a:t>
            </a:r>
            <a:r>
              <a:rPr lang="en-US" sz="2400" dirty="0" err="1">
                <a:effectLst/>
              </a:rPr>
              <a:t>menyediakan</a:t>
            </a:r>
            <a:r>
              <a:rPr lang="en-US" sz="2400" dirty="0">
                <a:effectLst/>
              </a:rPr>
              <a:t> </a:t>
            </a:r>
            <a:r>
              <a:rPr lang="en-US" sz="2400" dirty="0" err="1">
                <a:effectLst/>
              </a:rPr>
              <a:t>sekumpulan</a:t>
            </a:r>
            <a:r>
              <a:rPr lang="en-US" sz="2400" dirty="0">
                <a:effectLst/>
              </a:rPr>
              <a:t> </a:t>
            </a:r>
            <a:r>
              <a:rPr lang="en-US" sz="2400" dirty="0" err="1">
                <a:effectLst/>
              </a:rPr>
              <a:t>layanan</a:t>
            </a:r>
            <a:r>
              <a:rPr lang="en-US" sz="2400" dirty="0">
                <a:effectLst/>
              </a:rPr>
              <a:t> (</a:t>
            </a:r>
            <a:r>
              <a:rPr lang="en-US" sz="2400" i="1" dirty="0">
                <a:effectLst/>
              </a:rPr>
              <a:t>system calls</a:t>
            </a:r>
            <a:r>
              <a:rPr lang="en-US" sz="2400" dirty="0">
                <a:effectLst/>
              </a:rPr>
              <a:t>) </a:t>
            </a:r>
            <a:r>
              <a:rPr lang="en-US" sz="2400" dirty="0" err="1">
                <a:effectLst/>
              </a:rPr>
              <a:t>ke</a:t>
            </a:r>
            <a:r>
              <a:rPr lang="en-US" sz="2400" dirty="0">
                <a:effectLst/>
              </a:rPr>
              <a:t> </a:t>
            </a:r>
            <a:r>
              <a:rPr lang="en-US" sz="2400" dirty="0" err="1">
                <a:effectLst/>
              </a:rPr>
              <a:t>pemakai</a:t>
            </a:r>
            <a:r>
              <a:rPr lang="en-US" sz="2400" dirty="0">
                <a:effectLst/>
              </a:rPr>
              <a:t> </a:t>
            </a:r>
            <a:r>
              <a:rPr lang="en-US" sz="2400" dirty="0" err="1">
                <a:effectLst/>
              </a:rPr>
              <a:t>sehingga</a:t>
            </a:r>
            <a:r>
              <a:rPr lang="en-US" sz="2400" dirty="0">
                <a:effectLst/>
              </a:rPr>
              <a:t> </a:t>
            </a:r>
            <a:r>
              <a:rPr lang="en-US" sz="2400" dirty="0" err="1">
                <a:effectLst/>
              </a:rPr>
              <a:t>memudahkan</a:t>
            </a:r>
            <a:r>
              <a:rPr lang="en-US" sz="2400" dirty="0">
                <a:effectLst/>
              </a:rPr>
              <a:t> </a:t>
            </a:r>
            <a:r>
              <a:rPr lang="en-US" sz="2400" dirty="0" err="1">
                <a:effectLst/>
              </a:rPr>
              <a:t>penggunaan</a:t>
            </a:r>
            <a:r>
              <a:rPr lang="en-US" sz="2400" dirty="0">
                <a:effectLst/>
              </a:rPr>
              <a:t> </a:t>
            </a:r>
            <a:r>
              <a:rPr lang="en-US" sz="2400" dirty="0" err="1">
                <a:effectLst/>
              </a:rPr>
              <a:t>serta</a:t>
            </a:r>
            <a:r>
              <a:rPr lang="en-US" sz="2400" dirty="0">
                <a:effectLst/>
              </a:rPr>
              <a:t> </a:t>
            </a:r>
            <a:r>
              <a:rPr lang="en-US" sz="2400" dirty="0" err="1">
                <a:effectLst/>
              </a:rPr>
              <a:t>pemanfaatan</a:t>
            </a:r>
            <a:r>
              <a:rPr lang="en-US" sz="2400" dirty="0">
                <a:effectLst/>
              </a:rPr>
              <a:t> </a:t>
            </a:r>
            <a:r>
              <a:rPr lang="en-US" sz="2400" dirty="0" err="1">
                <a:effectLst/>
              </a:rPr>
              <a:t>sumber-daya</a:t>
            </a:r>
            <a:r>
              <a:rPr lang="en-US" sz="2400" dirty="0">
                <a:effectLst/>
              </a:rPr>
              <a:t> </a:t>
            </a:r>
            <a:r>
              <a:rPr lang="en-US" sz="2400" dirty="0" err="1">
                <a:effectLst/>
              </a:rPr>
              <a:t>sistem</a:t>
            </a:r>
            <a:r>
              <a:rPr lang="en-US" sz="2400" dirty="0">
                <a:effectLst/>
              </a:rPr>
              <a:t> </a:t>
            </a:r>
            <a:r>
              <a:rPr lang="en-US" sz="2400" dirty="0" err="1">
                <a:effectLst/>
              </a:rPr>
              <a:t>komputer</a:t>
            </a:r>
            <a:r>
              <a:rPr lang="en-US" sz="2400" dirty="0">
                <a:effectLst/>
              </a:rPr>
              <a:t>. </a:t>
            </a:r>
          </a:p>
          <a:p>
            <a:pPr marL="515938" indent="-515938" algn="l">
              <a:buFont typeface="Wingdings" pitchFamily="2" charset="2"/>
              <a:buChar char="n"/>
              <a:defRPr/>
            </a:pPr>
            <a:endParaRPr lang="en-US" sz="2400" dirty="0">
              <a:effectLst/>
              <a:latin typeface="+mj-lt"/>
            </a:endParaRPr>
          </a:p>
          <a:p>
            <a:pPr algn="l">
              <a:buFont typeface="Wingdings" pitchFamily="2" charset="2"/>
              <a:buChar char="n"/>
              <a:defRPr/>
            </a:pPr>
            <a:endParaRPr lang="en-US" sz="2400" dirty="0">
              <a:effectLst/>
              <a:latin typeface="+mj-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a:extLst>
              <a:ext uri="{FF2B5EF4-FFF2-40B4-BE49-F238E27FC236}">
                <a16:creationId xmlns:a16="http://schemas.microsoft.com/office/drawing/2014/main" xmlns="" id="{0A77BDAD-7950-4BE0-866D-F3D718B4D8CD}"/>
              </a:ext>
            </a:extLst>
          </p:cNvPr>
          <p:cNvSpPr txBox="1">
            <a:spLocks noChangeArrowheads="1"/>
          </p:cNvSpPr>
          <p:nvPr/>
        </p:nvSpPr>
        <p:spPr bwMode="auto">
          <a:xfrm>
            <a:off x="1973264" y="44450"/>
            <a:ext cx="8243887" cy="1314450"/>
          </a:xfrm>
          <a:prstGeom prst="rect">
            <a:avLst/>
          </a:prstGeom>
          <a:noFill/>
          <a:ln w="9525">
            <a:noFill/>
            <a:round/>
            <a:headEnd/>
            <a:tailEnd/>
          </a:ln>
          <a:effectLst/>
        </p:spPr>
        <p:txBody>
          <a:bodyPr anchor="ctr"/>
          <a:ls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algn="ctr">
              <a:lnSpc>
                <a:spcPct val="9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dirty="0">
                <a:solidFill>
                  <a:srgbClr val="006666"/>
                </a:solidFill>
                <a:latin typeface="+mn-lt"/>
                <a:ea typeface="DejaVu Sans" charset="0"/>
                <a:cs typeface="DejaVu Sans" charset="0"/>
              </a:rPr>
              <a:t>Tujuan OS</a:t>
            </a:r>
          </a:p>
        </p:txBody>
      </p:sp>
      <p:sp>
        <p:nvSpPr>
          <p:cNvPr id="3" name="Text Box 2">
            <a:extLst>
              <a:ext uri="{FF2B5EF4-FFF2-40B4-BE49-F238E27FC236}">
                <a16:creationId xmlns:a16="http://schemas.microsoft.com/office/drawing/2014/main" xmlns="" id="{BAA42F7A-119A-4148-827C-1E2C453DE3DC}"/>
              </a:ext>
            </a:extLst>
          </p:cNvPr>
          <p:cNvSpPr txBox="1">
            <a:spLocks noChangeArrowheads="1"/>
          </p:cNvSpPr>
          <p:nvPr/>
        </p:nvSpPr>
        <p:spPr bwMode="auto">
          <a:xfrm>
            <a:off x="1987550" y="1541463"/>
            <a:ext cx="8229600" cy="4456112"/>
          </a:xfrm>
          <a:prstGeom prst="rect">
            <a:avLst/>
          </a:prstGeom>
          <a:noFill/>
          <a:ln w="9525">
            <a:noFill/>
            <a:round/>
            <a:headEnd/>
            <a:tailEnd/>
          </a:ln>
          <a:effectLst/>
        </p:spPr>
        <p:txBody>
          <a:bodyPr/>
          <a:ls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mn-cs"/>
              </a:defRPr>
            </a:lvl5pPr>
            <a:lvl6pPr marL="2286000" algn="l" defTabSz="914400" rtl="0" eaLnBrk="1" latinLnBrk="0" hangingPunct="1">
              <a:defRPr kern="1200">
                <a:solidFill>
                  <a:schemeClr val="bg1"/>
                </a:solidFill>
                <a:latin typeface="Arial" charset="0"/>
                <a:ea typeface="+mn-ea"/>
                <a:cs typeface="+mn-cs"/>
              </a:defRPr>
            </a:lvl6pPr>
            <a:lvl7pPr marL="2743200" algn="l" defTabSz="914400" rtl="0" eaLnBrk="1" latinLnBrk="0" hangingPunct="1">
              <a:defRPr kern="1200">
                <a:solidFill>
                  <a:schemeClr val="bg1"/>
                </a:solidFill>
                <a:latin typeface="Arial" charset="0"/>
                <a:ea typeface="+mn-ea"/>
                <a:cs typeface="+mn-cs"/>
              </a:defRPr>
            </a:lvl7pPr>
            <a:lvl8pPr marL="3200400" algn="l" defTabSz="914400" rtl="0" eaLnBrk="1" latinLnBrk="0" hangingPunct="1">
              <a:defRPr kern="1200">
                <a:solidFill>
                  <a:schemeClr val="bg1"/>
                </a:solidFill>
                <a:latin typeface="Arial" charset="0"/>
                <a:ea typeface="+mn-ea"/>
                <a:cs typeface="+mn-cs"/>
              </a:defRPr>
            </a:lvl8pPr>
            <a:lvl9pPr marL="3657600" algn="l" defTabSz="914400" rtl="0" eaLnBrk="1" latinLnBrk="0" hangingPunct="1">
              <a:defRPr kern="1200">
                <a:solidFill>
                  <a:schemeClr val="bg1"/>
                </a:solidFill>
                <a:latin typeface="Arial" charset="0"/>
                <a:ea typeface="+mn-ea"/>
                <a:cs typeface="+mn-cs"/>
              </a:defRPr>
            </a:lvl9pPr>
          </a:lstStyle>
          <a:p>
            <a:pPr marL="341313" indent="-341313">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i="1" dirty="0">
                <a:solidFill>
                  <a:schemeClr val="tx1"/>
                </a:solidFill>
                <a:latin typeface="+mn-lt"/>
                <a:ea typeface="DejaVu Sans" charset="0"/>
                <a:cs typeface="DejaVu Sans" charset="0"/>
              </a:rPr>
              <a:t>Convenience</a:t>
            </a:r>
            <a:r>
              <a:rPr lang="en-US" sz="2800" i="1" dirty="0">
                <a:solidFill>
                  <a:schemeClr val="tx1"/>
                </a:solidFill>
                <a:latin typeface="+mn-lt"/>
                <a:ea typeface="DejaVu Sans" charset="0"/>
                <a:cs typeface="DejaVu Sans" charset="0"/>
              </a:rPr>
              <a:t> </a:t>
            </a:r>
            <a:r>
              <a:rPr lang="en-US" sz="2800" dirty="0">
                <a:solidFill>
                  <a:schemeClr val="tx1"/>
                </a:solidFill>
                <a:latin typeface="+mn-lt"/>
                <a:ea typeface="DejaVu Sans" charset="0"/>
                <a:cs typeface="DejaVu Sans" charset="0"/>
              </a:rPr>
              <a:t>: user merasakan kemudahan dan kenyamanan dalam penggunaan</a:t>
            </a:r>
          </a:p>
          <a:p>
            <a:pPr marL="341313" indent="-341313">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i="1" dirty="0">
                <a:solidFill>
                  <a:schemeClr val="tx1"/>
                </a:solidFill>
                <a:latin typeface="+mn-lt"/>
                <a:ea typeface="DejaVu Sans" charset="0"/>
                <a:cs typeface="DejaVu Sans" charset="0"/>
              </a:rPr>
              <a:t>Efficiency</a:t>
            </a:r>
            <a:r>
              <a:rPr lang="en-US" sz="2800" i="1" dirty="0">
                <a:solidFill>
                  <a:schemeClr val="tx1"/>
                </a:solidFill>
                <a:latin typeface="+mn-lt"/>
                <a:ea typeface="DejaVu Sans" charset="0"/>
                <a:cs typeface="DejaVu Sans" charset="0"/>
              </a:rPr>
              <a:t> </a:t>
            </a:r>
            <a:r>
              <a:rPr lang="en-US" sz="2800" dirty="0">
                <a:solidFill>
                  <a:schemeClr val="tx1"/>
                </a:solidFill>
                <a:latin typeface="+mn-lt"/>
                <a:ea typeface="DejaVu Sans" charset="0"/>
                <a:cs typeface="DejaVu Sans" charset="0"/>
              </a:rPr>
              <a:t>: </a:t>
            </a:r>
            <a:r>
              <a:rPr lang="en-US" sz="2800" i="1" dirty="0">
                <a:solidFill>
                  <a:schemeClr val="tx1"/>
                </a:solidFill>
                <a:latin typeface="+mn-lt"/>
                <a:ea typeface="DejaVu Sans" charset="0"/>
                <a:cs typeface="DejaVu Sans" charset="0"/>
              </a:rPr>
              <a:t>resources system </a:t>
            </a:r>
            <a:r>
              <a:rPr lang="en-US" sz="2800" dirty="0">
                <a:solidFill>
                  <a:schemeClr val="tx1"/>
                </a:solidFill>
                <a:latin typeface="+mn-lt"/>
                <a:ea typeface="DejaVu Sans" charset="0"/>
                <a:cs typeface="DejaVu Sans" charset="0"/>
              </a:rPr>
              <a:t>harus dapat di utilisasi semaksimal mungkin</a:t>
            </a:r>
          </a:p>
          <a:p>
            <a:pPr marL="341313" indent="-341313">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i="1" dirty="0">
                <a:solidFill>
                  <a:schemeClr val="tx1"/>
                </a:solidFill>
                <a:latin typeface="+mn-lt"/>
                <a:ea typeface="DejaVu Sans" charset="0"/>
                <a:cs typeface="DejaVu Sans" charset="0"/>
              </a:rPr>
              <a:t>Robustness</a:t>
            </a:r>
            <a:r>
              <a:rPr lang="en-US" sz="2800" i="1" dirty="0">
                <a:solidFill>
                  <a:schemeClr val="tx1"/>
                </a:solidFill>
                <a:latin typeface="+mn-lt"/>
                <a:ea typeface="DejaVu Sans" charset="0"/>
                <a:cs typeface="DejaVu Sans" charset="0"/>
              </a:rPr>
              <a:t> </a:t>
            </a:r>
            <a:r>
              <a:rPr lang="en-US" sz="2800" dirty="0">
                <a:solidFill>
                  <a:schemeClr val="tx1"/>
                </a:solidFill>
                <a:latin typeface="+mn-lt"/>
                <a:ea typeface="DejaVu Sans" charset="0"/>
                <a:cs typeface="DejaVu Sans" charset="0"/>
              </a:rPr>
              <a:t>: kehandalan sistem proteksi terhadap kesalahan dari user / sistem</a:t>
            </a:r>
          </a:p>
          <a:p>
            <a:pPr marL="341313" indent="-341313">
              <a:spcBef>
                <a:spcPts val="700"/>
              </a:spcBef>
              <a:buClr>
                <a:srgbClr val="006699"/>
              </a:buClr>
              <a:buFont typeface="Verdana" pitchFamily="32"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i="1" dirty="0">
                <a:solidFill>
                  <a:schemeClr val="tx1"/>
                </a:solidFill>
                <a:latin typeface="+mn-lt"/>
                <a:ea typeface="DejaVu Sans" charset="0"/>
                <a:cs typeface="DejaVu Sans" charset="0"/>
              </a:rPr>
              <a:t>Evolution</a:t>
            </a:r>
            <a:r>
              <a:rPr lang="en-US" sz="2800" i="1" dirty="0">
                <a:solidFill>
                  <a:schemeClr val="tx1"/>
                </a:solidFill>
                <a:latin typeface="+mn-lt"/>
                <a:ea typeface="DejaVu Sans" charset="0"/>
                <a:cs typeface="DejaVu Sans" charset="0"/>
              </a:rPr>
              <a:t>  </a:t>
            </a:r>
            <a:r>
              <a:rPr lang="en-US" sz="2800" dirty="0">
                <a:solidFill>
                  <a:schemeClr val="tx1"/>
                </a:solidFill>
                <a:latin typeface="+mn-lt"/>
                <a:ea typeface="DejaVu Sans" charset="0"/>
                <a:cs typeface="DejaVu Sans" charset="0"/>
              </a:rPr>
              <a:t>: memudahkan pengembangan, mendukung sistem baru dan program aplikasi yang berkembang</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112ADEF5-FA9B-40FB-8C35-A794604C2011}"/>
              </a:ext>
            </a:extLst>
          </p:cNvPr>
          <p:cNvSpPr>
            <a:spLocks noGrp="1" noChangeArrowheads="1"/>
          </p:cNvSpPr>
          <p:nvPr/>
        </p:nvSpPr>
        <p:spPr bwMode="auto">
          <a:xfrm>
            <a:off x="1987550" y="1557338"/>
            <a:ext cx="8229600" cy="445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Menyediakan</a:t>
            </a:r>
            <a:r>
              <a:rPr lang="en-US" sz="2800" dirty="0"/>
              <a:t> </a:t>
            </a:r>
            <a:r>
              <a:rPr lang="id-ID" sz="2800" dirty="0"/>
              <a:t>u</a:t>
            </a:r>
            <a:r>
              <a:rPr lang="en-US" sz="2800" dirty="0" err="1"/>
              <a:t>ser</a:t>
            </a:r>
            <a:r>
              <a:rPr lang="en-US" sz="2800" dirty="0"/>
              <a:t> interface</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Menyediakan</a:t>
            </a:r>
            <a:r>
              <a:rPr lang="en-US" sz="2800" dirty="0"/>
              <a:t> </a:t>
            </a:r>
            <a:r>
              <a:rPr lang="id-ID" sz="2800" dirty="0"/>
              <a:t>p</a:t>
            </a:r>
            <a:r>
              <a:rPr lang="en-US" sz="2800" dirty="0" err="1"/>
              <a:t>rogram</a:t>
            </a:r>
            <a:r>
              <a:rPr lang="en-US" sz="2800" dirty="0"/>
              <a:t> execution</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Menyediakan</a:t>
            </a:r>
            <a:r>
              <a:rPr lang="en-US" sz="2800" dirty="0"/>
              <a:t> I/O operations</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Menyediakan</a:t>
            </a:r>
            <a:r>
              <a:rPr lang="en-US" sz="2800" dirty="0"/>
              <a:t> </a:t>
            </a:r>
            <a:r>
              <a:rPr lang="id-ID" sz="2800" dirty="0"/>
              <a:t>f</a:t>
            </a:r>
            <a:r>
              <a:rPr lang="en-US" sz="2800" dirty="0" err="1"/>
              <a:t>ile</a:t>
            </a:r>
            <a:r>
              <a:rPr lang="en-US" sz="2800" dirty="0"/>
              <a:t>-system manipulation</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Menyediakan</a:t>
            </a:r>
            <a:r>
              <a:rPr lang="en-US" sz="2800" dirty="0"/>
              <a:t> system communications</a:t>
            </a:r>
            <a:r>
              <a:rPr lang="id-ID" sz="2800" dirty="0"/>
              <a:t> / networking</a:t>
            </a:r>
            <a:endParaRPr lang="en-US" sz="2800" dirty="0"/>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Mampu</a:t>
            </a:r>
            <a:r>
              <a:rPr lang="en-US" sz="2800" dirty="0"/>
              <a:t> </a:t>
            </a:r>
            <a:r>
              <a:rPr lang="en-US" sz="2800" dirty="0" err="1"/>
              <a:t>melakukan</a:t>
            </a:r>
            <a:r>
              <a:rPr lang="en-US" sz="2800" dirty="0"/>
              <a:t> </a:t>
            </a:r>
            <a:r>
              <a:rPr lang="id-ID" sz="2800" dirty="0"/>
              <a:t>e</a:t>
            </a:r>
            <a:r>
              <a:rPr lang="en-US" sz="2800" dirty="0" err="1"/>
              <a:t>rror</a:t>
            </a:r>
            <a:r>
              <a:rPr lang="en-US" sz="2800" dirty="0"/>
              <a:t> detection</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Mampu</a:t>
            </a:r>
            <a:r>
              <a:rPr lang="en-US" sz="2800" dirty="0"/>
              <a:t> </a:t>
            </a:r>
            <a:r>
              <a:rPr lang="en-US" sz="2800" dirty="0" err="1"/>
              <a:t>melakukan</a:t>
            </a:r>
            <a:r>
              <a:rPr lang="en-US" sz="2800" dirty="0"/>
              <a:t> </a:t>
            </a:r>
            <a:r>
              <a:rPr lang="id-ID" sz="2800" dirty="0"/>
              <a:t>r</a:t>
            </a:r>
            <a:r>
              <a:rPr lang="en-US" sz="2800" dirty="0" err="1"/>
              <a:t>esource</a:t>
            </a:r>
            <a:r>
              <a:rPr lang="en-US" sz="2800" dirty="0"/>
              <a:t> Sharing</a:t>
            </a:r>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a:t>Ada </a:t>
            </a:r>
            <a:r>
              <a:rPr lang="en-US" sz="2800" dirty="0" err="1"/>
              <a:t>fasilitas</a:t>
            </a:r>
            <a:r>
              <a:rPr lang="en-US" sz="2800" dirty="0"/>
              <a:t> </a:t>
            </a:r>
            <a:r>
              <a:rPr lang="id-ID" sz="2800" dirty="0"/>
              <a:t>s</a:t>
            </a:r>
            <a:r>
              <a:rPr lang="en-US" sz="2800" dirty="0" err="1"/>
              <a:t>ecurity</a:t>
            </a:r>
            <a:endParaRPr lang="en-US" sz="2800" dirty="0"/>
          </a:p>
          <a:p>
            <a:pPr marL="341313" indent="-341313" eaLnBrk="1" fontAlgn="auto" hangingPunct="1">
              <a:lnSpc>
                <a:spcPct val="90000"/>
              </a:lnSpc>
              <a:spcBef>
                <a:spcPts val="700"/>
              </a:spcBef>
              <a:spcAft>
                <a:spcPts val="0"/>
              </a:spcAft>
              <a:buClr>
                <a:srgbClr val="006699"/>
              </a:buClr>
              <a:buFont typeface="Verdana"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err="1"/>
              <a:t>Fasilitas</a:t>
            </a:r>
            <a:r>
              <a:rPr lang="en-US" sz="2800" dirty="0"/>
              <a:t> accounting</a:t>
            </a:r>
            <a:r>
              <a:rPr lang="id-ID" sz="2800" dirty="0"/>
              <a:t> system</a:t>
            </a:r>
            <a:endParaRPr lang="en-US" sz="2800" dirty="0"/>
          </a:p>
        </p:txBody>
      </p:sp>
      <p:sp>
        <p:nvSpPr>
          <p:cNvPr id="5" name="Rectangle 4">
            <a:extLst>
              <a:ext uri="{FF2B5EF4-FFF2-40B4-BE49-F238E27FC236}">
                <a16:creationId xmlns:a16="http://schemas.microsoft.com/office/drawing/2014/main" xmlns="" id="{F90EC728-2A68-48E8-A80E-E31DC71F1055}"/>
              </a:ext>
            </a:extLst>
          </p:cNvPr>
          <p:cNvSpPr>
            <a:spLocks noGrp="1" noChangeArrowheads="1"/>
          </p:cNvSpPr>
          <p:nvPr/>
        </p:nvSpPr>
        <p:spPr>
          <a:xfrm>
            <a:off x="1974057" y="188640"/>
            <a:ext cx="8243887" cy="1314450"/>
          </a:xfrm>
          <a:prstGeom prst="rect">
            <a:avLst/>
          </a:prstGeom>
        </p:spPr>
        <p:txBody>
          <a:bodyPr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dirty="0" err="1"/>
              <a:t>Layanan</a:t>
            </a:r>
            <a:r>
              <a:rPr lang="en-US" dirty="0"/>
              <a:t> </a:t>
            </a:r>
            <a:r>
              <a:rPr lang="en-US" dirty="0" err="1"/>
              <a:t>Sistem</a:t>
            </a:r>
            <a:r>
              <a:rPr lang="en-US" dirty="0"/>
              <a:t> </a:t>
            </a:r>
            <a:r>
              <a:rPr lang="en-US" dirty="0" err="1"/>
              <a:t>Operasi</a:t>
            </a:r>
            <a:endParaRPr lang="en-US" dirty="0"/>
          </a:p>
        </p:txBody>
      </p:sp>
      <p:sp>
        <p:nvSpPr>
          <p:cNvPr id="22532" name="Rectangle 3">
            <a:extLst>
              <a:ext uri="{FF2B5EF4-FFF2-40B4-BE49-F238E27FC236}">
                <a16:creationId xmlns:a16="http://schemas.microsoft.com/office/drawing/2014/main" xmlns="" id="{AD891A9B-A279-4D08-8B2F-415AD90F48E3}"/>
              </a:ext>
            </a:extLst>
          </p:cNvPr>
          <p:cNvSpPr>
            <a:spLocks noChangeArrowheads="1"/>
          </p:cNvSpPr>
          <p:nvPr/>
        </p:nvSpPr>
        <p:spPr bwMode="auto">
          <a:xfrm>
            <a:off x="1600200" y="6477000"/>
            <a:ext cx="8991600" cy="304800"/>
          </a:xfrm>
          <a:prstGeom prst="rect">
            <a:avLst/>
          </a:prstGeom>
          <a:gradFill rotWithShape="0">
            <a:gsLst>
              <a:gs pos="0">
                <a:srgbClr val="FFFFFF"/>
              </a:gs>
              <a:gs pos="100000">
                <a:srgbClr val="000099">
                  <a:alpha val="96999"/>
                </a:srgbClr>
              </a:gs>
            </a:gsLst>
            <a:lin ang="10800000" scaled="1"/>
          </a:gradFill>
          <a:ln w="9360">
            <a:solidFill>
              <a:srgbClr val="000000"/>
            </a:solidFill>
            <a:miter lim="800000"/>
            <a:headEnd/>
            <a:tailEnd/>
          </a:ln>
        </p:spPr>
        <p:txBody>
          <a:bodyPr wrap="none"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ea typeface="MS PGothic" panose="020B0600070205080204" pitchFamily="34" charset="-128"/>
              </a:defRPr>
            </a:lvl9pPr>
          </a:lstStyle>
          <a:p>
            <a:pPr algn="r"/>
            <a:r>
              <a:rPr lang="en-US" altLang="en-US" sz="1600">
                <a:solidFill>
                  <a:srgbClr val="800000"/>
                </a:solidFill>
                <a:latin typeface="Impact" panose="020B0806030902050204" pitchFamily="34" charset="0"/>
              </a:rPr>
              <a:t> Sistem Operasi  -  2013</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IntroInfoTech">
      <a:dk1>
        <a:sysClr val="windowText" lastClr="000000"/>
      </a:dk1>
      <a:lt1>
        <a:sysClr val="window" lastClr="FFFFFF"/>
      </a:lt1>
      <a:dk2>
        <a:srgbClr val="44546A"/>
      </a:dk2>
      <a:lt2>
        <a:srgbClr val="E7E6E6"/>
      </a:lt2>
      <a:accent1>
        <a:srgbClr val="BCC578"/>
      </a:accent1>
      <a:accent2>
        <a:srgbClr val="BC3C19"/>
      </a:accent2>
      <a:accent3>
        <a:srgbClr val="247793"/>
      </a:accent3>
      <a:accent4>
        <a:srgbClr val="FFF9AE"/>
      </a:accent4>
      <a:accent5>
        <a:srgbClr val="A6D8C0"/>
      </a:accent5>
      <a:accent6>
        <a:srgbClr val="CD8B56"/>
      </a:accent6>
      <a:hlink>
        <a:srgbClr val="0563C1"/>
      </a:hlink>
      <a:folHlink>
        <a:srgbClr val="913149"/>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10147</TotalTime>
  <Words>2694</Words>
  <Application>Microsoft Office PowerPoint</Application>
  <PresentationFormat>Widescreen</PresentationFormat>
  <Paragraphs>295</Paragraphs>
  <Slides>55</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55</vt:i4>
      </vt:variant>
    </vt:vector>
  </HeadingPairs>
  <TitlesOfParts>
    <vt:vector size="69" baseType="lpstr">
      <vt:lpstr>Adventure Subtitles</vt:lpstr>
      <vt:lpstr>Arial</vt:lpstr>
      <vt:lpstr>Calibri</vt:lpstr>
      <vt:lpstr>DejaVu Sans</vt:lpstr>
      <vt:lpstr>Franklin Gothic Book</vt:lpstr>
      <vt:lpstr>Franklin Gothic Medium</vt:lpstr>
      <vt:lpstr>Impact</vt:lpstr>
      <vt:lpstr>MS PGothic</vt:lpstr>
      <vt:lpstr>MS PGothic</vt:lpstr>
      <vt:lpstr>Tahoma</vt:lpstr>
      <vt:lpstr>Times New Roman</vt:lpstr>
      <vt:lpstr>Verdana</vt:lpstr>
      <vt:lpstr>Wingdings</vt:lpstr>
      <vt:lpstr>1_Office Theme</vt:lpstr>
      <vt:lpstr>Sistem Operasi, Perangkat Lunak dan Dasar Web Programming</vt:lpstr>
      <vt:lpstr>PowerPoint Presentation</vt:lpstr>
      <vt:lpstr>PowerPoint Presentation</vt:lpstr>
      <vt:lpstr>ELEMEN SISTEM KOMPUTER</vt:lpstr>
      <vt:lpstr>Elemen Sistem Komputer </vt:lpstr>
      <vt:lpstr>PowerPoint Presentation</vt:lpstr>
      <vt:lpstr>PowerPoint Presentation</vt:lpstr>
      <vt:lpstr>PowerPoint Presentation</vt:lpstr>
      <vt:lpstr>PowerPoint Presentation</vt:lpstr>
      <vt:lpstr>Fungsi sistem operasi secara umum</vt:lpstr>
      <vt:lpstr>Jenis Platform &amp; OS</vt:lpstr>
      <vt:lpstr>Macam-Macam Sistem Operasi</vt:lpstr>
      <vt:lpstr>Windows*</vt:lpstr>
      <vt:lpstr>iOS</vt:lpstr>
      <vt:lpstr>Android</vt:lpstr>
      <vt:lpstr>Symbian</vt:lpstr>
      <vt:lpstr>Blackberry OS</vt:lpstr>
      <vt:lpstr>Windows Mobile</vt:lpstr>
      <vt:lpstr>LINUX</vt:lpstr>
      <vt:lpstr>Sun Solaris</vt:lpstr>
      <vt:lpstr>KATAGORI SISTEM OPERASI</vt:lpstr>
      <vt:lpstr>PowerPoint Presentation</vt:lpstr>
      <vt:lpstr>PowerPoint Presentation</vt:lpstr>
      <vt:lpstr>PowerPoint Presentation</vt:lpstr>
      <vt:lpstr>FUNGSI DASAR SISTEM OPERASI</vt:lpstr>
      <vt:lpstr>3 Komponen Penting yang biasanya terdapat pada setiap Sistem Operasi</vt:lpstr>
      <vt:lpstr>Kernel</vt:lpstr>
      <vt:lpstr>Tentang Kernel</vt:lpstr>
      <vt:lpstr>Kernel di OS Windows</vt:lpstr>
      <vt:lpstr>PowerPoint Presentation</vt:lpstr>
      <vt:lpstr>Jenis-Jenis Desain Kernel</vt:lpstr>
      <vt:lpstr>File</vt:lpstr>
      <vt:lpstr>File System</vt:lpstr>
      <vt:lpstr>File system di OS Windows</vt:lpstr>
      <vt:lpstr>File system di OS Windows</vt:lpstr>
      <vt:lpstr>WinFS</vt:lpstr>
      <vt:lpstr>User Interface (Shell)</vt:lpstr>
      <vt:lpstr>GUI vs. Command Line Interface</vt:lpstr>
      <vt:lpstr>Struktur Penyimpanan</vt:lpstr>
      <vt:lpstr>Cache Memory</vt:lpstr>
      <vt:lpstr>Prinsif Kerja Cache Memory</vt:lpstr>
      <vt:lpstr>Random Access Memory</vt:lpstr>
      <vt:lpstr>Memori Ekstensi </vt:lpstr>
      <vt:lpstr>Struktur Penyimpanan </vt:lpstr>
      <vt:lpstr>PowerPoint Presentation</vt:lpstr>
      <vt:lpstr>Perangkat Lunak/ Software</vt:lpstr>
      <vt:lpstr>PowerPoint Presentation</vt:lpstr>
      <vt:lpstr>PowerPoint Presentation</vt:lpstr>
      <vt:lpstr>PowerPoint Presentation</vt:lpstr>
      <vt:lpstr>Dasar Pemrogaman Web</vt:lpstr>
      <vt:lpstr>Mengapa Website itu populer…?</vt:lpstr>
      <vt:lpstr>Sejarah Lahirnya Web</vt:lpstr>
      <vt:lpstr>Bagaimana WWW bekerja….?</vt:lpstr>
      <vt:lpstr>Jenis-jenis website</vt:lpstr>
      <vt:lpstr>PowerPoint Presentation</vt:lpstr>
    </vt:vector>
  </TitlesOfParts>
  <Company>McGraw-Hill Education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dc:creator>
  <cp:lastModifiedBy>Edy Nuryanto</cp:lastModifiedBy>
  <cp:revision>402</cp:revision>
  <dcterms:created xsi:type="dcterms:W3CDTF">2013-10-29T21:19:31Z</dcterms:created>
  <dcterms:modified xsi:type="dcterms:W3CDTF">2021-10-13T00:27:43Z</dcterms:modified>
</cp:coreProperties>
</file>