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8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7"/>
    <p:restoredTop sz="91914"/>
  </p:normalViewPr>
  <p:slideViewPr>
    <p:cSldViewPr snapToGrid="0" snapToObjects="1">
      <p:cViewPr varScale="1">
        <p:scale>
          <a:sx n="182" d="100"/>
          <a:sy n="182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6DE5-7D08-994E-9900-EB3F4F44BB2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330C-F07B-3F47-9083-3EC750C7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7749D-D7F4-CD44-A2A3-49606A377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Locks. Have a go at creating your own database in lab.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what you want in Python, but when lots of users, need to know what you’re getting, </a:t>
            </a:r>
            <a:r>
              <a:rPr lang="en-US"/>
              <a:t>whilst maintaining agility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0243D-2995-6C46-8E7F-6F61B3E27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Integrated- uniform in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Functionality of apps not affected by changes in the physical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failure and network connectivity failures. Reduce redundancy overall, but managed reintroduction of redundancy to ensure smooth running.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divide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0243D-2995-6C46-8E7F-6F61B3E27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Cartesian product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0243D-2995-6C46-8E7F-6F61B3E27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operator defined in obvious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2330C-F07B-3F47-9083-3EC750C729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quotes to appear in red on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0243D-2995-6C46-8E7F-6F61B3E27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5472-2ECD-904F-BB59-4AF592DF1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C68A-03BF-AE41-9D2F-0D1349C8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9370-6D31-B24C-A9E9-474B5413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6767-78B2-B547-8287-4879E0C5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C639-1F3D-7B40-8939-3D7B76F7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68E-1F23-E84A-8EF0-F238539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12278-357C-1746-9BE4-8646E851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45EC-B4D9-0443-A3FF-4390B7CE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7BDD-9A91-1E4B-AC6F-E9572470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541B-F178-9442-A847-50F07068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15EDB-7834-694D-9EBE-EED7D5404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29B7-DD50-A645-BEB9-07353343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D1D1-310E-8D48-AEFC-74A40A82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74EB-635C-4943-87F7-04E7CBEA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C463-7FC7-7B41-9FA4-E62F4C31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B1-6F0C-8B41-9D0F-E55274F3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4C8D-80BC-A84A-A452-54CBE1DD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24BD-6A48-A245-BE5F-9C7EB35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04B9-8B70-5946-B4EE-D1B7A7F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5C08-415A-2740-A0B3-2BD8A4D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1CA-D039-3C4D-86C2-CED53A33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E2F2-3501-4048-9A7E-AD727333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B13A-0C17-C048-BFE6-C2979D78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833-9A1A-7A43-BFBB-E4CF7CE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2D4A-40ED-9247-B852-D011C4C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F6A2-7129-A54B-B6FF-B7D41DC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3230-F729-AA41-82AF-577850040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3FCA-559C-9741-9FFE-D64FE87A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CC8A-23AB-8349-B07D-34B30B93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E530-3C23-9940-B82B-D3D6BC4B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1B51-6EF9-2D40-9D61-FFCA0D43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1CEE-6EDC-E843-A8AE-7A2E8415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7626-944C-F64C-A673-C15CCE02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E682B-D0F8-404F-BBA6-95337B85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E3E27-70C3-EF43-9E8B-37D986934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45455-EE88-634F-8035-1F3523C4F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E6AF3-6FF1-414F-94E5-47A59CE6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A7780-0A3D-394C-86F5-AD182C8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61A1A-D79B-F04A-8C5C-EDA88847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68F9-ACCA-1F43-90DD-2177B15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BAE6-7604-CA4A-8ABE-AB7B957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3531-1362-B042-B4E4-7181D294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62681-10C3-DF42-8F9F-CC501B2B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61BF-65CC-D249-8050-D4F441E9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D5DB0-85E6-F44F-A952-A77ED56B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A40F-5205-E547-8166-BEFA9296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B0B5-22FA-E64E-A333-4F4AD78F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92B0-3E3B-7640-A8CC-D33DBC44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6A86-D7CC-AD4B-B098-16D58FF9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2F86-F6B4-C54F-9D1A-B67CC42C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F6FA-15C4-F149-A8C0-EBA5BD22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0AE-FBB8-5840-8575-5133D494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530C-1E99-B840-A093-3EFCD419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2A5F1-843E-1241-A312-F091598F9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42B2-6A74-7A41-A4D0-C1E2026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6E0C-90D6-4C46-8B6C-7A8A8073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19E7-03EF-E042-81EF-72A08C00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AA446-4713-844B-B3B6-7A30D575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B6ABF-FA76-F143-938D-45DE8B4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F941-8A6B-5143-8CF3-964B3DEB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95C8-A7DA-D740-B325-F6A39A150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7A49-C74A-E74A-A3AD-DE51D3FD52C3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CDB8-D3C1-604D-A312-75856A41E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0F71-2315-C241-ADC9-24AC768B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6904-B1B0-014A-BA9E-A3E5870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-course.eu/sql_python.ph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gorism-algorithm-block-diagram-flow-flowblock-logic-189877.png"/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83" y="721044"/>
            <a:ext cx="5156200" cy="5156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536" y="3990974"/>
            <a:ext cx="6858000" cy="1655762"/>
          </a:xfrm>
        </p:spPr>
        <p:txBody>
          <a:bodyPr/>
          <a:lstStyle/>
          <a:p>
            <a:r>
              <a:rPr lang="en-US" dirty="0"/>
              <a:t>Algorithmic Data Science</a:t>
            </a:r>
          </a:p>
          <a:p>
            <a:r>
              <a:rPr lang="en-US" dirty="0"/>
              <a:t>Old 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Dr Adam Barrett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D71E-344B-6D41-9087-D8A9699BE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2" y="4886326"/>
            <a:ext cx="1670478" cy="1470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FBD2-0EAC-AC48-9ACE-326AA67AA356}"/>
              </a:ext>
            </a:extLst>
          </p:cNvPr>
          <p:cNvSpPr txBox="1"/>
          <p:nvPr/>
        </p:nvSpPr>
        <p:spPr>
          <a:xfrm>
            <a:off x="2660073" y="2299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F660D2-9037-6842-B2DA-7694C6796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32011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candidate key K </a:t>
            </a:r>
            <a:r>
              <a:rPr lang="en-US" sz="2400" dirty="0"/>
              <a:t>for a relation R is a subset of the set of attributes of R such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 two distinct tuples of R have the same value of K (</a:t>
            </a:r>
            <a:r>
              <a:rPr lang="en-US" sz="2400" i="1" dirty="0"/>
              <a:t>uniqueness property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 proper subset of K has the uniqueness property (</a:t>
            </a:r>
            <a:r>
              <a:rPr lang="en-US" sz="2400" i="1" dirty="0"/>
              <a:t>irreducibility property</a:t>
            </a:r>
            <a:r>
              <a:rPr lang="en-US" sz="2400" dirty="0"/>
              <a:t>).</a:t>
            </a:r>
          </a:p>
          <a:p>
            <a:r>
              <a:rPr lang="en-US" sz="2400" dirty="0"/>
              <a:t>Every relation must have </a:t>
            </a:r>
            <a:r>
              <a:rPr lang="en-US" sz="2400" i="1" dirty="0"/>
              <a:t>at least </a:t>
            </a:r>
            <a:r>
              <a:rPr lang="en-US" sz="2400" dirty="0"/>
              <a:t>one candidate key.  This may be the set of all attributes.   (It follows that relations cannot contain duplicate tuples).</a:t>
            </a:r>
          </a:p>
          <a:p>
            <a:r>
              <a:rPr lang="en-US" sz="2400" dirty="0"/>
              <a:t>Usually one candidate key is designated as the </a:t>
            </a:r>
            <a:r>
              <a:rPr lang="en-US" sz="2400" b="1" dirty="0"/>
              <a:t>primary key </a:t>
            </a:r>
            <a:r>
              <a:rPr lang="en-US" sz="2400" dirty="0"/>
              <a:t>and other candidate keys referred to as </a:t>
            </a:r>
            <a:r>
              <a:rPr lang="en-US" sz="2400" b="1" dirty="0"/>
              <a:t>alternate keys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foreign key</a:t>
            </a:r>
            <a:r>
              <a:rPr lang="en-US" sz="2400" dirty="0"/>
              <a:t> is a subset of attributes which matches a candidate key (usually the primary key) in another relation.</a:t>
            </a:r>
          </a:p>
        </p:txBody>
      </p:sp>
    </p:spTree>
    <p:extLst>
      <p:ext uri="{BB962C8B-B14F-4D97-AF65-F5344CB8AC3E}">
        <p14:creationId xmlns:p14="http://schemas.microsoft.com/office/powerpoint/2010/main" val="17208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 and Foreign Keys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9" y="2093179"/>
          <a:ext cx="5939972" cy="212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82628" y="2093179"/>
          <a:ext cx="4395575" cy="1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76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Science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Artificial</a:t>
                      </a:r>
                      <a:r>
                        <a:rPr lang="en-US" sz="1600" baseline="0" dirty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8541" y="4720281"/>
            <a:ext cx="7310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What are the candidate keys for these relations?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Which would probably be designated as primary keys?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What are the foreign keys in these relations?</a:t>
            </a:r>
          </a:p>
        </p:txBody>
      </p:sp>
    </p:spTree>
    <p:extLst>
      <p:ext uri="{BB962C8B-B14F-4D97-AF65-F5344CB8AC3E}">
        <p14:creationId xmlns:p14="http://schemas.microsoft.com/office/powerpoint/2010/main" val="2650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 and Foreign Keys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9" y="2093179"/>
          <a:ext cx="5939972" cy="212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82628" y="2093179"/>
          <a:ext cx="4395575" cy="1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76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Science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Artificial</a:t>
                      </a:r>
                      <a:r>
                        <a:rPr lang="en-US" sz="1600" baseline="0" dirty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8541" y="4720281"/>
            <a:ext cx="7310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What are the candidate keys for these relations?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Which would probably be designated as primary keys?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What are the foreign keys in these relations?</a:t>
            </a:r>
          </a:p>
        </p:txBody>
      </p:sp>
    </p:spTree>
    <p:extLst>
      <p:ext uri="{BB962C8B-B14F-4D97-AF65-F5344CB8AC3E}">
        <p14:creationId xmlns:p14="http://schemas.microsoft.com/office/powerpoint/2010/main" val="136302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set of operations which satisfy the </a:t>
            </a:r>
            <a:r>
              <a:rPr lang="en-US" b="1" dirty="0"/>
              <a:t>relational closure </a:t>
            </a:r>
            <a:r>
              <a:rPr lang="en-US" dirty="0"/>
              <a:t>property i.e., the output from any operation on relation(s) should be another relation.</a:t>
            </a:r>
          </a:p>
          <a:p>
            <a:r>
              <a:rPr lang="en-US" dirty="0"/>
              <a:t>This means that the output from one operation can be the input to another relation </a:t>
            </a:r>
            <a:r>
              <a:rPr lang="is-IS" dirty="0"/>
              <a:t>… making it possible to write complex nested queries.</a:t>
            </a:r>
          </a:p>
          <a:p>
            <a:r>
              <a:rPr lang="is-IS" dirty="0"/>
              <a:t>All relational database systems must support the relational operations of RESTRICT, PROJECT and JOIN.</a:t>
            </a:r>
          </a:p>
          <a:p>
            <a:r>
              <a:rPr lang="is-IS" dirty="0"/>
              <a:t>M</a:t>
            </a:r>
            <a:r>
              <a:rPr lang="en-US" dirty="0"/>
              <a:t>o</a:t>
            </a:r>
            <a:r>
              <a:rPr lang="is-IS" dirty="0"/>
              <a:t>st also support DIVIDE and the traditional set operations of UNION, INTERSECT, DIFFERENCE and CARTESIAN PRODUCT</a:t>
            </a:r>
          </a:p>
          <a:p>
            <a:r>
              <a:rPr lang="is-IS" dirty="0"/>
              <a:t>Some support more....</a:t>
            </a:r>
          </a:p>
        </p:txBody>
      </p:sp>
    </p:spTree>
    <p:extLst>
      <p:ext uri="{BB962C8B-B14F-4D97-AF65-F5344CB8AC3E}">
        <p14:creationId xmlns:p14="http://schemas.microsoft.com/office/powerpoint/2010/main" val="16426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9951" cy="831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Returns a relation consisting of all tuples from a specified relation that satisfy a specified condition.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1065" y="2791640"/>
          <a:ext cx="4788936" cy="206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7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78362" y="2791640"/>
          <a:ext cx="4788936" cy="1638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7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684108" y="3657600"/>
            <a:ext cx="1149178" cy="3707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43449" y="5474042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  <a:r>
              <a:rPr lang="en-US" dirty="0"/>
              <a:t> relation: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421925" y="4986980"/>
            <a:ext cx="39889" cy="4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6346" y="5230511"/>
            <a:ext cx="475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Derived</a:t>
            </a:r>
            <a:r>
              <a:rPr lang="en-US" dirty="0"/>
              <a:t> relation: </a:t>
            </a:r>
            <a:r>
              <a:rPr lang="en-US" dirty="0">
                <a:solidFill>
                  <a:schemeClr val="accent2"/>
                </a:solidFill>
              </a:rPr>
              <a:t>S WHERE SURNAME = “Smith”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9595811" y="4430204"/>
            <a:ext cx="1" cy="800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6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374" y="1432335"/>
            <a:ext cx="10515600" cy="819252"/>
          </a:xfrm>
        </p:spPr>
        <p:txBody>
          <a:bodyPr>
            <a:normAutofit/>
          </a:bodyPr>
          <a:lstStyle/>
          <a:p>
            <a:r>
              <a:rPr lang="en-US" sz="2400" dirty="0"/>
              <a:t>Returns a relation consisting of all tuples that remain as (sub)tuples in a specified relation after specified attributes have been eliminated.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4201" y="2245212"/>
          <a:ext cx="4788936" cy="18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1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810893"/>
          <a:ext cx="2276242" cy="1925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05546" y="4255400"/>
          <a:ext cx="1179428" cy="14814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52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rot="19800716">
            <a:off x="3414185" y="4362627"/>
            <a:ext cx="1307690" cy="5801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2427407">
            <a:off x="8209600" y="4333843"/>
            <a:ext cx="1307690" cy="5801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2526" y="4255400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relation: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589" y="6152606"/>
            <a:ext cx="321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relation: </a:t>
            </a:r>
            <a:r>
              <a:rPr lang="en-US" dirty="0">
                <a:solidFill>
                  <a:schemeClr val="accent2"/>
                </a:solidFill>
              </a:rPr>
              <a:t>S[STUD#, DOB]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7350" y="615260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relation: </a:t>
            </a:r>
            <a:r>
              <a:rPr lang="en-US" dirty="0">
                <a:solidFill>
                  <a:schemeClr val="accent2"/>
                </a:solidFill>
              </a:rPr>
              <a:t>S[COURSE#]</a:t>
            </a:r>
          </a:p>
        </p:txBody>
      </p:sp>
    </p:spTree>
    <p:extLst>
      <p:ext uri="{BB962C8B-B14F-4D97-AF65-F5344CB8AC3E}">
        <p14:creationId xmlns:p14="http://schemas.microsoft.com/office/powerpoint/2010/main" val="255724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106805"/>
          </a:xfrm>
        </p:spPr>
        <p:txBody>
          <a:bodyPr/>
          <a:lstStyle/>
          <a:p>
            <a:r>
              <a:rPr lang="en-US" dirty="0"/>
              <a:t>(NATURAL)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918409"/>
            <a:ext cx="10515600" cy="1387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Returns a relation consisting of all possible tuples that are a combination of two tuples, one from each of the specified relations, such that the two tuples contributing to any given combination have a common value for the common attribute(s) of the two relations.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4143" y="2171475"/>
          <a:ext cx="4788936" cy="183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8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3722" y="2171475"/>
          <a:ext cx="4395575" cy="1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76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Science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Artificial</a:t>
                      </a:r>
                      <a:r>
                        <a:rPr lang="en-US" sz="1600" baseline="0" dirty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19811" y="4618359"/>
          <a:ext cx="890161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9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Plus 6"/>
          <p:cNvSpPr/>
          <p:nvPr/>
        </p:nvSpPr>
        <p:spPr>
          <a:xfrm>
            <a:off x="5881200" y="2512502"/>
            <a:ext cx="914400" cy="91440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071305" y="3821673"/>
            <a:ext cx="499312" cy="68858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6022" y="4010311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relation: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3722" y="3653299"/>
            <a:ext cx="164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relation: </a:t>
            </a:r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9811" y="6159742"/>
            <a:ext cx="257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relation: </a:t>
            </a:r>
            <a:r>
              <a:rPr lang="en-US" dirty="0">
                <a:solidFill>
                  <a:schemeClr val="accent2"/>
                </a:solidFill>
              </a:rPr>
              <a:t>S JOIN C</a:t>
            </a:r>
          </a:p>
        </p:txBody>
      </p:sp>
    </p:spTree>
    <p:extLst>
      <p:ext uri="{BB962C8B-B14F-4D97-AF65-F5344CB8AC3E}">
        <p14:creationId xmlns:p14="http://schemas.microsoft.com/office/powerpoint/2010/main" val="301927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Union</a:t>
            </a:r>
            <a:r>
              <a:rPr lang="en-US" dirty="0"/>
              <a:t>: returns a relation consisting of all tuples appearing in either or both of two specified type-compatible relations</a:t>
            </a:r>
          </a:p>
          <a:p>
            <a:r>
              <a:rPr lang="en-US" b="1" dirty="0"/>
              <a:t>Intersection</a:t>
            </a:r>
            <a:r>
              <a:rPr lang="en-US" dirty="0"/>
              <a:t>: returns a relation consisting of all tuples appearing in both of two specified type-compatible relations</a:t>
            </a:r>
          </a:p>
          <a:p>
            <a:r>
              <a:rPr lang="en-US" b="1" dirty="0"/>
              <a:t>Difference</a:t>
            </a:r>
            <a:r>
              <a:rPr lang="en-US" dirty="0"/>
              <a:t>: returns a relation consisting of all tuples appearing in the first but not the second of two specified type-compatible relations</a:t>
            </a:r>
          </a:p>
          <a:p>
            <a:r>
              <a:rPr lang="en-US" b="1" dirty="0"/>
              <a:t>Cartesian Product</a:t>
            </a:r>
            <a:r>
              <a:rPr lang="en-US" dirty="0"/>
              <a:t>: returns a relation consisting of all possible tuples that are a combination of two tuples, one from each of two specified relations</a:t>
            </a:r>
          </a:p>
        </p:txBody>
      </p:sp>
    </p:spTree>
    <p:extLst>
      <p:ext uri="{BB962C8B-B14F-4D97-AF65-F5344CB8AC3E}">
        <p14:creationId xmlns:p14="http://schemas.microsoft.com/office/powerpoint/2010/main" val="17554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language: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1789" cy="283781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TABLE 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000" dirty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STUD# STUD# NOT NULL, SURNAME SURNAME NOT NULL, COURSE# COURSE# NOT NULL, DOB DATE 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PRIMARY KEY (STUD#)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FOREIGN KEY (COURSE#) REFERENCES C ON DELETE CASCADE ON UPDATE CASCADE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686391"/>
          <a:ext cx="4788936" cy="183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8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185954" y="1825625"/>
            <a:ext cx="1254035" cy="3036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9989" y="1283324"/>
            <a:ext cx="5368835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 definition.  This is a list of the attributes of the relation.  Each attribute is its name followed by its </a:t>
            </a:r>
            <a:r>
              <a:rPr lang="en-US" b="1" dirty="0"/>
              <a:t>domain </a:t>
            </a:r>
            <a:r>
              <a:rPr lang="en-US" dirty="0"/>
              <a:t>optionally followed by a constraint on default / null values.  Assumes that domains have already been created e.g.: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CREATE DOMAIN STUD# CHAR(2)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  CONSTRAINT VALID_STUD#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  CHECK (VALUE IN (‘S1’, ‘S2’, 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….)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89121" y="3344091"/>
            <a:ext cx="2050868" cy="6325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1" y="3763061"/>
            <a:ext cx="5408023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specifies the primary key for the table as a list of attributes.  Additional candidate keys can be given using the key word UNIQUE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23360" y="3976683"/>
            <a:ext cx="2377441" cy="12615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9989" y="4950822"/>
            <a:ext cx="536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specifies a foreign key for the table (as a list of attributes) together with the table which it references.  Plus what should happen to a tuple in this relation if the referenced tuple is deleted or updated (NO ACTION, CASCADE, SET DEFAULT or SET NULL)</a:t>
            </a:r>
          </a:p>
        </p:txBody>
      </p:sp>
    </p:spTree>
    <p:extLst>
      <p:ext uri="{BB962C8B-B14F-4D97-AF65-F5344CB8AC3E}">
        <p14:creationId xmlns:p14="http://schemas.microsoft.com/office/powerpoint/2010/main" val="384725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language: data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6"/>
            <a:ext cx="5588726" cy="142702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S.STUD# S.DOB C.NAME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FROM S NATURAL JOIN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C.SCHOOL = SCH1 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9640" y="4161159"/>
          <a:ext cx="484462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3351953" y="3448594"/>
            <a:ext cx="292584" cy="58782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69726" y="2037806"/>
            <a:ext cx="1227908" cy="130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97635" y="1866203"/>
            <a:ext cx="468956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projection we want i.e. the attributes of the derived relation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7634" y="2834640"/>
            <a:ext cx="4859383" cy="17543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specifies the base relations.  In general this is the Cartesian Product of a comma-separated list of relations.  Here we have used a special case which is the NATURAL JOIN.  However, this could have been done using FROM S,C WHERE S.COURSE# = C.COURSE#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898571" y="2512534"/>
            <a:ext cx="2299063" cy="119926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49931" y="2991394"/>
            <a:ext cx="2847703" cy="21161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97634" y="4911071"/>
            <a:ext cx="468956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specifies the restriction we want on the  tuples in the derived relation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51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database concepts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Interacting with SQL databases from Python</a:t>
            </a:r>
          </a:p>
          <a:p>
            <a:r>
              <a:rPr lang="en-US" dirty="0"/>
              <a:t>Limitations of relational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language: data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951976"/>
            <a:ext cx="5712147" cy="11195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INTO C (COURSE#, NAME, SCHOOL#)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VALUES (‘C3’,’Data Science’, ‘SCH2’)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526" y="3522060"/>
            <a:ext cx="3570208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UPDATE S</a:t>
            </a:r>
          </a:p>
          <a:p>
            <a:r>
              <a:rPr lang="en-US" sz="2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SET COURSE# = ‘C1’</a:t>
            </a:r>
          </a:p>
          <a:p>
            <a:r>
              <a:rPr lang="en-US" sz="2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WHERE S.COURSE# = ‘C2’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6" y="5151042"/>
            <a:ext cx="3570208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S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S.NAME = ‘Smith'</a:t>
            </a:r>
          </a:p>
        </p:txBody>
      </p:sp>
      <p:cxnSp>
        <p:nvCxnSpPr>
          <p:cNvPr id="7" name="Straight Arrow Connector 6"/>
          <p:cNvCxnSpPr>
            <a:cxnSpLocks/>
            <a:stCxn id="3" idx="3"/>
            <a:endCxn id="8" idx="1"/>
          </p:cNvCxnSpPr>
          <p:nvPr/>
        </p:nvCxnSpPr>
        <p:spPr>
          <a:xfrm flipV="1">
            <a:off x="6418729" y="2413642"/>
            <a:ext cx="609089" cy="9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7818" y="1951977"/>
            <a:ext cx="468956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row insert.  Multi-row inserts (where tuples are copied from another relation) are also possible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4510734" y="4010297"/>
            <a:ext cx="2517084" cy="195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7818" y="3631695"/>
            <a:ext cx="491163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Multi-row update.  This will move all students on course C2 onto course C1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7818" y="5371573"/>
            <a:ext cx="491163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Multi-row delete.  This will delete all students with surname Smith.</a:t>
            </a: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4510734" y="5658874"/>
            <a:ext cx="2517084" cy="35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the tip of the iceberg of what you can do with SQL</a:t>
            </a:r>
          </a:p>
          <a:p>
            <a:r>
              <a:rPr lang="en-US" dirty="0"/>
              <a:t>For a more comprehensive introduction see: </a:t>
            </a:r>
          </a:p>
          <a:p>
            <a:pPr lvl="1">
              <a:buFont typeface="Wingdings" charset="2"/>
              <a:buChar char="Ø"/>
            </a:pPr>
            <a:r>
              <a:rPr lang="en-US" dirty="0" err="1"/>
              <a:t>C.J.Date</a:t>
            </a:r>
            <a:r>
              <a:rPr lang="en-US" dirty="0"/>
              <a:t>(1995): Introduction to Database Systems (Chapter 8)</a:t>
            </a:r>
          </a:p>
          <a:p>
            <a:r>
              <a:rPr lang="en-US" dirty="0"/>
              <a:t>For an online tutorial see, for example: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5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6851" cy="2615746"/>
          </a:xfrm>
          <a:ln>
            <a:noFill/>
          </a:ln>
        </p:spPr>
        <p:txBody>
          <a:bodyPr/>
          <a:lstStyle/>
          <a:p>
            <a:r>
              <a:rPr lang="en-US" dirty="0"/>
              <a:t>There are Python libraries which allow our programs to interact with SQL databases</a:t>
            </a:r>
          </a:p>
          <a:p>
            <a:r>
              <a:rPr lang="en-US" dirty="0">
                <a:hlinkClick r:id="rId3"/>
              </a:rPr>
              <a:t>MySQL</a:t>
            </a:r>
            <a:r>
              <a:rPr lang="en-US" dirty="0"/>
              <a:t> is a (the most?) popular, freely downloadable, open source database management system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mysql</a:t>
            </a:r>
            <a:r>
              <a:rPr lang="en-US" dirty="0">
                <a:ea typeface="Menlo" charset="0"/>
                <a:cs typeface="Menlo" charset="0"/>
              </a:rPr>
              <a:t> server</a:t>
            </a:r>
          </a:p>
          <a:p>
            <a:pPr lvl="1"/>
            <a:r>
              <a:rPr lang="en-US" dirty="0">
                <a:ea typeface="Menlo" charset="0"/>
                <a:cs typeface="Menlo" charset="0"/>
              </a:rPr>
              <a:t>Connect a Python client using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887" y="3541911"/>
            <a:ext cx="6301725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mysql.connector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as mc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connection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mc.connect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(host = “localhost”,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			    user = “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pythonuser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”,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			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passwd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“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monty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”,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			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“company”)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cursor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connection.cursor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sql_commmand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“””CREATE TABLE 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…”””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ursor.execute(sql_command)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connection.commit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cursor.close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connection.close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430" y="5788325"/>
            <a:ext cx="42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dirty="0">
                <a:hlinkClick r:id="rId4"/>
              </a:rPr>
              <a:t>here for a python/sql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6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526"/>
          </a:xfrm>
        </p:spPr>
        <p:txBody>
          <a:bodyPr/>
          <a:lstStyle/>
          <a:p>
            <a:r>
              <a:rPr lang="en-US" sz="2400" dirty="0"/>
              <a:t>simple database management system which does not require separate server and client applications</a:t>
            </a:r>
          </a:p>
          <a:p>
            <a:r>
              <a:rPr lang="en-US" sz="2400" dirty="0"/>
              <a:t>works with data saved in regular files or even in main memory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354" y="3359677"/>
            <a:ext cx="6052408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enlo Regular"/>
                <a:cs typeface="Menlo Regular"/>
              </a:rPr>
              <a:t>import sqlite3</a:t>
            </a:r>
          </a:p>
          <a:p>
            <a:r>
              <a:rPr lang="en-US" sz="2000" dirty="0">
                <a:latin typeface="Menlo Regular"/>
                <a:cs typeface="Menlo Regular"/>
              </a:rPr>
              <a:t>connection = sqlite3.connect(filename)</a:t>
            </a:r>
          </a:p>
          <a:p>
            <a:r>
              <a:rPr lang="en-US" sz="2000" dirty="0">
                <a:latin typeface="Menlo Regular"/>
                <a:cs typeface="Menlo Regular"/>
              </a:rPr>
              <a:t>cursor = </a:t>
            </a:r>
            <a:r>
              <a:rPr lang="en-US" sz="2000" dirty="0" err="1">
                <a:latin typeface="Menlo Regular"/>
                <a:cs typeface="Menlo Regular"/>
              </a:rPr>
              <a:t>connection.cursor</a:t>
            </a:r>
            <a:r>
              <a:rPr lang="en-US" sz="2000" dirty="0">
                <a:latin typeface="Menlo Regular"/>
                <a:cs typeface="Menlo Regular"/>
              </a:rPr>
              <a:t>()</a:t>
            </a:r>
          </a:p>
          <a:p>
            <a:r>
              <a:rPr lang="en-US" sz="2000" dirty="0" err="1">
                <a:latin typeface="Menlo Regular"/>
                <a:cs typeface="Menlo Regular"/>
              </a:rPr>
              <a:t>sql_command</a:t>
            </a:r>
            <a:r>
              <a:rPr lang="en-US" sz="2000">
                <a:latin typeface="Menlo Regular"/>
                <a:cs typeface="Menlo Regular"/>
              </a:rPr>
              <a:t>=“CREATE TABLE ...”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err="1">
                <a:latin typeface="Menlo Regular"/>
                <a:cs typeface="Menlo Regular"/>
              </a:rPr>
              <a:t>cursor.execute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err="1">
                <a:latin typeface="Menlo Regular"/>
                <a:cs typeface="Menlo Regular"/>
              </a:rPr>
              <a:t>sql_command</a:t>
            </a:r>
            <a:r>
              <a:rPr lang="en-US" sz="2000" dirty="0">
                <a:latin typeface="Menlo Regular"/>
                <a:cs typeface="Menlo Regular"/>
              </a:rPr>
              <a:t>)</a:t>
            </a:r>
          </a:p>
          <a:p>
            <a:r>
              <a:rPr lang="en-US" sz="2000" dirty="0" err="1">
                <a:latin typeface="Menlo Regular"/>
                <a:cs typeface="Menlo Regular"/>
              </a:rPr>
              <a:t>connection.commit</a:t>
            </a:r>
            <a:r>
              <a:rPr lang="en-US" sz="2000" dirty="0">
                <a:latin typeface="Menlo Regular"/>
                <a:cs typeface="Menlo Regular"/>
              </a:rPr>
              <a:t>()</a:t>
            </a:r>
          </a:p>
          <a:p>
            <a:r>
              <a:rPr lang="en-US" sz="2000" dirty="0" err="1">
                <a:latin typeface="Menlo Regular"/>
                <a:cs typeface="Menlo Regular"/>
              </a:rPr>
              <a:t>connection.close</a:t>
            </a:r>
            <a:r>
              <a:rPr lang="en-US" sz="2000" dirty="0">
                <a:latin typeface="Menlo Regular"/>
                <a:cs typeface="Menlo Regular"/>
              </a:rPr>
              <a:t>()</a:t>
            </a:r>
          </a:p>
          <a:p>
            <a:endParaRPr lang="en-US" sz="2000" dirty="0">
              <a:latin typeface="Menlo Regular"/>
              <a:cs typeface="Menlo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27051" y="3359677"/>
            <a:ext cx="1189659" cy="3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6710" y="3022100"/>
            <a:ext cx="387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connection to the database file – akin to connecting to a server – this will allow reading and writing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80450" y="4195577"/>
            <a:ext cx="1736260" cy="1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16710" y="4195577"/>
            <a:ext cx="387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cursor is a </a:t>
            </a:r>
            <a:r>
              <a:rPr lang="en-US" dirty="0" err="1"/>
              <a:t>db</a:t>
            </a:r>
            <a:r>
              <a:rPr lang="en-US" dirty="0"/>
              <a:t> object which allows traversal over the database (like an iterator)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33850" y="4918952"/>
            <a:ext cx="2282860" cy="691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6710" y="5425512"/>
            <a:ext cx="347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execute SQL commands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131656" y="5118907"/>
            <a:ext cx="3745819" cy="1021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38240" y="614065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/ save changes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81514" y="5610178"/>
            <a:ext cx="305453" cy="530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81514" y="6204560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 to </a:t>
            </a:r>
            <a:r>
              <a:rPr lang="en-US" dirty="0" err="1"/>
              <a:t>db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32967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Relational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1970s databases were conceived to store “operational data” for large enterprises (banks, universities, businesses, ....)</a:t>
            </a:r>
          </a:p>
          <a:p>
            <a:r>
              <a:rPr lang="en-US" dirty="0"/>
              <a:t>This data largely fit into the relational model – that the data should be perceived by the user as tables and nothing but tables.</a:t>
            </a:r>
          </a:p>
          <a:p>
            <a:r>
              <a:rPr lang="en-US" dirty="0"/>
              <a:t>The </a:t>
            </a:r>
            <a:r>
              <a:rPr lang="en-US" i="1" dirty="0"/>
              <a:t>schema</a:t>
            </a:r>
            <a:r>
              <a:rPr lang="en-US" dirty="0"/>
              <a:t> for such a database (i.e., how the database is divided into tables) could be designed once and then fixed.</a:t>
            </a:r>
          </a:p>
          <a:p>
            <a:r>
              <a:rPr lang="en-US" dirty="0"/>
              <a:t>Acceptable performance on cross-table joins and transactions could be achieved by hosting the database on a single, very large and powerful server.</a:t>
            </a:r>
          </a:p>
          <a:p>
            <a:r>
              <a:rPr lang="en-US" dirty="0"/>
              <a:t>Does this approach work for “big” data?</a:t>
            </a:r>
          </a:p>
        </p:txBody>
      </p:sp>
    </p:spTree>
    <p:extLst>
      <p:ext uri="{BB962C8B-B14F-4D97-AF65-F5344CB8AC3E}">
        <p14:creationId xmlns:p14="http://schemas.microsoft.com/office/powerpoint/2010/main" val="28901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database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massive volumes of data ... without placing it all on a single expensive server.</a:t>
            </a:r>
          </a:p>
          <a:p>
            <a:r>
              <a:rPr lang="en-US" dirty="0"/>
              <a:t>Support for variety in data forms:-</a:t>
            </a:r>
          </a:p>
          <a:p>
            <a:pPr marL="457200" lvl="1" indent="0">
              <a:buNone/>
            </a:pPr>
            <a:r>
              <a:rPr lang="en-US" dirty="0"/>
              <a:t>- Temporal data, spatial data, multimedia data, unstructured data, document   libraries</a:t>
            </a:r>
          </a:p>
          <a:p>
            <a:r>
              <a:rPr lang="en-US" dirty="0"/>
              <a:t>Support for agility in database design – want to be able to quickly and cheaply integrate a new data source</a:t>
            </a:r>
          </a:p>
          <a:p>
            <a:r>
              <a:rPr lang="en-US" dirty="0"/>
              <a:t>Support for complex/structured data types, e.g. lists, dictionaries.</a:t>
            </a:r>
          </a:p>
          <a:p>
            <a:pPr marL="457200" lvl="1" indent="0">
              <a:buNone/>
            </a:pPr>
            <a:r>
              <a:rPr lang="en-US" dirty="0"/>
              <a:t>- Anything that doesn’t look like a (large) excel spreadsheet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database (DB)?</a:t>
            </a:r>
          </a:p>
          <a:p>
            <a:pPr lvl="1"/>
            <a:r>
              <a:rPr lang="en-US" dirty="0"/>
              <a:t>A digital data repository – an electronic filing cabinet</a:t>
            </a:r>
          </a:p>
          <a:p>
            <a:r>
              <a:rPr lang="en-US" dirty="0"/>
              <a:t>What is a database (management) system (DBMS)?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computerised</a:t>
            </a:r>
            <a:r>
              <a:rPr lang="en-US" dirty="0"/>
              <a:t> system, the purpose of which is to maintain data and make that data available on demand</a:t>
            </a:r>
          </a:p>
          <a:p>
            <a:r>
              <a:rPr lang="en-US" dirty="0"/>
              <a:t>Data in a database is typically integrated, shared and persistent.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university records about students and courses</a:t>
            </a:r>
          </a:p>
          <a:p>
            <a:pPr lvl="1"/>
            <a:r>
              <a:rPr lang="en-US" dirty="0"/>
              <a:t>online records of customers and purchases</a:t>
            </a:r>
          </a:p>
        </p:txBody>
      </p:sp>
    </p:spTree>
    <p:extLst>
      <p:ext uri="{BB962C8B-B14F-4D97-AF65-F5344CB8AC3E}">
        <p14:creationId xmlns:p14="http://schemas.microsoft.com/office/powerpoint/2010/main" val="769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databases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redundancy</a:t>
            </a:r>
          </a:p>
          <a:p>
            <a:r>
              <a:rPr lang="en-US" dirty="0"/>
              <a:t>Avoiding inconsistency</a:t>
            </a:r>
          </a:p>
          <a:p>
            <a:r>
              <a:rPr lang="en-US" dirty="0"/>
              <a:t>Sharing data</a:t>
            </a:r>
          </a:p>
          <a:p>
            <a:r>
              <a:rPr lang="en-US" dirty="0"/>
              <a:t>Enforcing standards</a:t>
            </a:r>
          </a:p>
          <a:p>
            <a:r>
              <a:rPr lang="en-US" dirty="0"/>
              <a:t>Enforcing security restrictions</a:t>
            </a:r>
          </a:p>
          <a:p>
            <a:r>
              <a:rPr lang="en-US" dirty="0"/>
              <a:t>Maintaining data integrity / accuracy</a:t>
            </a:r>
          </a:p>
          <a:p>
            <a:r>
              <a:rPr lang="en-US" dirty="0"/>
              <a:t>Balancing conflicting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922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833286" y="365125"/>
            <a:ext cx="5239265" cy="5318983"/>
          </a:xfrm>
          <a:prstGeom prst="rect">
            <a:avLst/>
          </a:prstGeom>
          <a:solidFill>
            <a:schemeClr val="bg2">
              <a:alpha val="41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7774" cy="4137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Major objective of database systems defined as:</a:t>
            </a:r>
          </a:p>
          <a:p>
            <a:pPr marL="0" indent="0">
              <a:buNone/>
            </a:pPr>
            <a:r>
              <a:rPr lang="en-US" b="1" dirty="0"/>
              <a:t>“the immunity of applications to change in storage structure and access technique”</a:t>
            </a:r>
          </a:p>
          <a:p>
            <a:r>
              <a:rPr lang="en-US" dirty="0"/>
              <a:t>A database system provides a level of abstraction/indirection between an application using the data and the way the data is stored.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4210" y="4457109"/>
            <a:ext cx="308366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level (physical storage)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944210" y="2984496"/>
            <a:ext cx="3054485" cy="826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level (community view)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6506" y="1376702"/>
            <a:ext cx="1198607" cy="840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/>
              <a:t>/ app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1333" y="1376702"/>
            <a:ext cx="1198605" cy="853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/ app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76332" y="1376702"/>
            <a:ext cx="1199657" cy="8603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/ app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5864628"/>
            <a:ext cx="292855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ANSI/SPARC architecture for  database systems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9281147" y="-1030656"/>
            <a:ext cx="269403" cy="4275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94336" y="55119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External level</a:t>
            </a:r>
          </a:p>
        </p:txBody>
      </p:sp>
      <p:cxnSp>
        <p:nvCxnSpPr>
          <p:cNvPr id="14" name="Straight Connector 13"/>
          <p:cNvCxnSpPr>
            <a:stCxn id="5" idx="2"/>
            <a:endCxn id="4" idx="0"/>
          </p:cNvCxnSpPr>
          <p:nvPr/>
        </p:nvCxnSpPr>
        <p:spPr>
          <a:xfrm>
            <a:off x="9471453" y="3811347"/>
            <a:ext cx="14592" cy="645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7755810" y="2217588"/>
            <a:ext cx="599303" cy="766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0"/>
          </p:cNvCxnSpPr>
          <p:nvPr/>
        </p:nvCxnSpPr>
        <p:spPr>
          <a:xfrm flipH="1">
            <a:off x="9471453" y="2230291"/>
            <a:ext cx="29183" cy="7542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</p:cNvCxnSpPr>
          <p:nvPr/>
        </p:nvCxnSpPr>
        <p:spPr>
          <a:xfrm flipH="1">
            <a:off x="10467541" y="2237042"/>
            <a:ext cx="708620" cy="7329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computing: client/server architecture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9660924" y="3653514"/>
            <a:ext cx="1692876" cy="98854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45540" y="3730744"/>
            <a:ext cx="1186249" cy="834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9761" y="3342004"/>
            <a:ext cx="1285103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9761" y="4368459"/>
            <a:ext cx="1285103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9761" y="5473329"/>
            <a:ext cx="1285103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21076" y="2350582"/>
            <a:ext cx="1285103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12788" y="5406656"/>
            <a:ext cx="1062681" cy="740312"/>
            <a:chOff x="1260389" y="2174789"/>
            <a:chExt cx="1062681" cy="740312"/>
          </a:xfrm>
        </p:grpSpPr>
        <p:sp>
          <p:nvSpPr>
            <p:cNvPr id="12" name="Rounded Rectangle 11"/>
            <p:cNvSpPr/>
            <p:nvPr/>
          </p:nvSpPr>
          <p:spPr>
            <a:xfrm>
              <a:off x="1371600" y="2316795"/>
              <a:ext cx="840259" cy="4582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60389" y="2174789"/>
              <a:ext cx="1062681" cy="740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12788" y="4313400"/>
            <a:ext cx="1062681" cy="740312"/>
            <a:chOff x="1260389" y="2174789"/>
            <a:chExt cx="1062681" cy="740312"/>
          </a:xfrm>
        </p:grpSpPr>
        <p:sp>
          <p:nvSpPr>
            <p:cNvPr id="16" name="Rounded Rectangle 15"/>
            <p:cNvSpPr/>
            <p:nvPr/>
          </p:nvSpPr>
          <p:spPr>
            <a:xfrm>
              <a:off x="1371600" y="2316795"/>
              <a:ext cx="840259" cy="4582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0389" y="2174789"/>
              <a:ext cx="1062681" cy="740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12788" y="3291514"/>
            <a:ext cx="1062681" cy="740312"/>
            <a:chOff x="1260389" y="2174789"/>
            <a:chExt cx="1062681" cy="740312"/>
          </a:xfrm>
        </p:grpSpPr>
        <p:sp>
          <p:nvSpPr>
            <p:cNvPr id="19" name="Rounded Rectangle 18"/>
            <p:cNvSpPr/>
            <p:nvPr/>
          </p:nvSpPr>
          <p:spPr>
            <a:xfrm>
              <a:off x="1371600" y="2316795"/>
              <a:ext cx="840259" cy="4582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60389" y="2174789"/>
              <a:ext cx="1062681" cy="740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4548" y="2289261"/>
            <a:ext cx="1062681" cy="740312"/>
            <a:chOff x="1260389" y="2174789"/>
            <a:chExt cx="1062681" cy="740312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2316795"/>
              <a:ext cx="840259" cy="4582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60389" y="2174789"/>
              <a:ext cx="1062681" cy="740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 23"/>
          <p:cNvSpPr/>
          <p:nvPr/>
        </p:nvSpPr>
        <p:spPr>
          <a:xfrm>
            <a:off x="4952839" y="2537534"/>
            <a:ext cx="2463566" cy="3521570"/>
          </a:xfrm>
          <a:custGeom>
            <a:avLst/>
            <a:gdLst>
              <a:gd name="connsiteX0" fmla="*/ 249356 w 2463566"/>
              <a:gd name="connsiteY0" fmla="*/ 1120066 h 3521570"/>
              <a:gd name="connsiteX1" fmla="*/ 249356 w 2463566"/>
              <a:gd name="connsiteY1" fmla="*/ 996498 h 3521570"/>
              <a:gd name="connsiteX2" fmla="*/ 64004 w 2463566"/>
              <a:gd name="connsiteY2" fmla="*/ 230380 h 3521570"/>
              <a:gd name="connsiteX3" fmla="*/ 953691 w 2463566"/>
              <a:gd name="connsiteY3" fmla="*/ 32671 h 3521570"/>
              <a:gd name="connsiteX4" fmla="*/ 2115226 w 2463566"/>
              <a:gd name="connsiteY4" fmla="*/ 811147 h 3521570"/>
              <a:gd name="connsiteX5" fmla="*/ 1707453 w 2463566"/>
              <a:gd name="connsiteY5" fmla="*/ 1614336 h 3521570"/>
              <a:gd name="connsiteX6" fmla="*/ 2461215 w 2463566"/>
              <a:gd name="connsiteY6" fmla="*/ 2862369 h 3521570"/>
              <a:gd name="connsiteX7" fmla="*/ 1410891 w 2463566"/>
              <a:gd name="connsiteY7" fmla="*/ 3517277 h 3521570"/>
              <a:gd name="connsiteX8" fmla="*/ 88718 w 2463566"/>
              <a:gd name="connsiteY8" fmla="*/ 2565807 h 3521570"/>
              <a:gd name="connsiteX9" fmla="*/ 718912 w 2463566"/>
              <a:gd name="connsiteY9" fmla="*/ 1601980 h 3521570"/>
              <a:gd name="connsiteX10" fmla="*/ 14577 w 2463566"/>
              <a:gd name="connsiteY10" fmla="*/ 1428985 h 3521570"/>
              <a:gd name="connsiteX11" fmla="*/ 249356 w 2463566"/>
              <a:gd name="connsiteY11" fmla="*/ 1120066 h 352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566" h="3521570">
                <a:moveTo>
                  <a:pt x="249356" y="1120066"/>
                </a:moveTo>
                <a:cubicBezTo>
                  <a:pt x="288486" y="1047985"/>
                  <a:pt x="280248" y="1144779"/>
                  <a:pt x="249356" y="996498"/>
                </a:cubicBezTo>
                <a:cubicBezTo>
                  <a:pt x="218464" y="848217"/>
                  <a:pt x="-53385" y="391018"/>
                  <a:pt x="64004" y="230380"/>
                </a:cubicBezTo>
                <a:cubicBezTo>
                  <a:pt x="181393" y="69742"/>
                  <a:pt x="611821" y="-64123"/>
                  <a:pt x="953691" y="32671"/>
                </a:cubicBezTo>
                <a:cubicBezTo>
                  <a:pt x="1295561" y="129465"/>
                  <a:pt x="1989599" y="547536"/>
                  <a:pt x="2115226" y="811147"/>
                </a:cubicBezTo>
                <a:cubicBezTo>
                  <a:pt x="2240853" y="1074758"/>
                  <a:pt x="1649788" y="1272466"/>
                  <a:pt x="1707453" y="1614336"/>
                </a:cubicBezTo>
                <a:cubicBezTo>
                  <a:pt x="1765118" y="1956206"/>
                  <a:pt x="2510642" y="2545212"/>
                  <a:pt x="2461215" y="2862369"/>
                </a:cubicBezTo>
                <a:cubicBezTo>
                  <a:pt x="2411788" y="3179526"/>
                  <a:pt x="1806307" y="3566704"/>
                  <a:pt x="1410891" y="3517277"/>
                </a:cubicBezTo>
                <a:cubicBezTo>
                  <a:pt x="1015475" y="3467850"/>
                  <a:pt x="204048" y="2885023"/>
                  <a:pt x="88718" y="2565807"/>
                </a:cubicBezTo>
                <a:cubicBezTo>
                  <a:pt x="-26612" y="2246591"/>
                  <a:pt x="731269" y="1791450"/>
                  <a:pt x="718912" y="1601980"/>
                </a:cubicBezTo>
                <a:cubicBezTo>
                  <a:pt x="706555" y="1412510"/>
                  <a:pt x="94896" y="1507244"/>
                  <a:pt x="14577" y="1428985"/>
                </a:cubicBezTo>
                <a:cubicBezTo>
                  <a:pt x="-65742" y="1350726"/>
                  <a:pt x="210226" y="1192147"/>
                  <a:pt x="249356" y="1120066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26" name="Straight Connector 25"/>
          <p:cNvCxnSpPr>
            <a:stCxn id="23" idx="3"/>
            <a:endCxn id="11" idx="1"/>
          </p:cNvCxnSpPr>
          <p:nvPr/>
        </p:nvCxnSpPr>
        <p:spPr>
          <a:xfrm>
            <a:off x="2467229" y="2659417"/>
            <a:ext cx="553847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3"/>
            <a:endCxn id="7" idx="1"/>
          </p:cNvCxnSpPr>
          <p:nvPr/>
        </p:nvCxnSpPr>
        <p:spPr>
          <a:xfrm flipV="1">
            <a:off x="2475469" y="3657102"/>
            <a:ext cx="564292" cy="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9" idx="1"/>
          </p:cNvCxnSpPr>
          <p:nvPr/>
        </p:nvCxnSpPr>
        <p:spPr>
          <a:xfrm>
            <a:off x="2475469" y="4683556"/>
            <a:ext cx="5642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3"/>
            <a:endCxn id="10" idx="1"/>
          </p:cNvCxnSpPr>
          <p:nvPr/>
        </p:nvCxnSpPr>
        <p:spPr>
          <a:xfrm>
            <a:off x="2475469" y="5776812"/>
            <a:ext cx="564292" cy="1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24" idx="2"/>
          </p:cNvCxnSpPr>
          <p:nvPr/>
        </p:nvCxnSpPr>
        <p:spPr>
          <a:xfrm>
            <a:off x="4306179" y="2665680"/>
            <a:ext cx="710664" cy="10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3"/>
            <a:endCxn id="24" idx="0"/>
          </p:cNvCxnSpPr>
          <p:nvPr/>
        </p:nvCxnSpPr>
        <p:spPr>
          <a:xfrm>
            <a:off x="4324864" y="3657102"/>
            <a:ext cx="877331" cy="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</p:cNvCxnSpPr>
          <p:nvPr/>
        </p:nvCxnSpPr>
        <p:spPr>
          <a:xfrm>
            <a:off x="4324864" y="4683557"/>
            <a:ext cx="877331" cy="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3"/>
          </p:cNvCxnSpPr>
          <p:nvPr/>
        </p:nvCxnSpPr>
        <p:spPr>
          <a:xfrm>
            <a:off x="4324864" y="5788427"/>
            <a:ext cx="144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1"/>
            <a:endCxn id="24" idx="5"/>
          </p:cNvCxnSpPr>
          <p:nvPr/>
        </p:nvCxnSpPr>
        <p:spPr>
          <a:xfrm flipH="1">
            <a:off x="6660292" y="4147785"/>
            <a:ext cx="1285248" cy="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3"/>
            <a:endCxn id="4" idx="2"/>
          </p:cNvCxnSpPr>
          <p:nvPr/>
        </p:nvCxnSpPr>
        <p:spPr>
          <a:xfrm>
            <a:off x="9131789" y="4147785"/>
            <a:ext cx="529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6920" y="1421026"/>
            <a:ext cx="481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Traditional, simple architecture for databases.  Server runs DBMS and provides dedicated access to the database.  Clients may be anywhere on the communication network and run interfaces / applications which send requests to the server.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4228" y="5522154"/>
            <a:ext cx="38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distributed in this architecture?</a:t>
            </a:r>
          </a:p>
        </p:txBody>
      </p:sp>
    </p:spTree>
    <p:extLst>
      <p:ext uri="{BB962C8B-B14F-4D97-AF65-F5344CB8AC3E}">
        <p14:creationId xmlns:p14="http://schemas.microsoft.com/office/powerpoint/2010/main" val="95529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60" y="311389"/>
            <a:ext cx="10515600" cy="1325563"/>
          </a:xfrm>
        </p:spPr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4" name="Freeform 23"/>
          <p:cNvSpPr/>
          <p:nvPr/>
        </p:nvSpPr>
        <p:spPr>
          <a:xfrm>
            <a:off x="2847041" y="2537534"/>
            <a:ext cx="6726573" cy="1398252"/>
          </a:xfrm>
          <a:custGeom>
            <a:avLst/>
            <a:gdLst>
              <a:gd name="connsiteX0" fmla="*/ 249356 w 2463566"/>
              <a:gd name="connsiteY0" fmla="*/ 1120066 h 3521570"/>
              <a:gd name="connsiteX1" fmla="*/ 249356 w 2463566"/>
              <a:gd name="connsiteY1" fmla="*/ 996498 h 3521570"/>
              <a:gd name="connsiteX2" fmla="*/ 64004 w 2463566"/>
              <a:gd name="connsiteY2" fmla="*/ 230380 h 3521570"/>
              <a:gd name="connsiteX3" fmla="*/ 953691 w 2463566"/>
              <a:gd name="connsiteY3" fmla="*/ 32671 h 3521570"/>
              <a:gd name="connsiteX4" fmla="*/ 2115226 w 2463566"/>
              <a:gd name="connsiteY4" fmla="*/ 811147 h 3521570"/>
              <a:gd name="connsiteX5" fmla="*/ 1707453 w 2463566"/>
              <a:gd name="connsiteY5" fmla="*/ 1614336 h 3521570"/>
              <a:gd name="connsiteX6" fmla="*/ 2461215 w 2463566"/>
              <a:gd name="connsiteY6" fmla="*/ 2862369 h 3521570"/>
              <a:gd name="connsiteX7" fmla="*/ 1410891 w 2463566"/>
              <a:gd name="connsiteY7" fmla="*/ 3517277 h 3521570"/>
              <a:gd name="connsiteX8" fmla="*/ 88718 w 2463566"/>
              <a:gd name="connsiteY8" fmla="*/ 2565807 h 3521570"/>
              <a:gd name="connsiteX9" fmla="*/ 718912 w 2463566"/>
              <a:gd name="connsiteY9" fmla="*/ 1601980 h 3521570"/>
              <a:gd name="connsiteX10" fmla="*/ 14577 w 2463566"/>
              <a:gd name="connsiteY10" fmla="*/ 1428985 h 3521570"/>
              <a:gd name="connsiteX11" fmla="*/ 249356 w 2463566"/>
              <a:gd name="connsiteY11" fmla="*/ 1120066 h 352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566" h="3521570">
                <a:moveTo>
                  <a:pt x="249356" y="1120066"/>
                </a:moveTo>
                <a:cubicBezTo>
                  <a:pt x="288486" y="1047985"/>
                  <a:pt x="280248" y="1144779"/>
                  <a:pt x="249356" y="996498"/>
                </a:cubicBezTo>
                <a:cubicBezTo>
                  <a:pt x="218464" y="848217"/>
                  <a:pt x="-53385" y="391018"/>
                  <a:pt x="64004" y="230380"/>
                </a:cubicBezTo>
                <a:cubicBezTo>
                  <a:pt x="181393" y="69742"/>
                  <a:pt x="611821" y="-64123"/>
                  <a:pt x="953691" y="32671"/>
                </a:cubicBezTo>
                <a:cubicBezTo>
                  <a:pt x="1295561" y="129465"/>
                  <a:pt x="1989599" y="547536"/>
                  <a:pt x="2115226" y="811147"/>
                </a:cubicBezTo>
                <a:cubicBezTo>
                  <a:pt x="2240853" y="1074758"/>
                  <a:pt x="1649788" y="1272466"/>
                  <a:pt x="1707453" y="1614336"/>
                </a:cubicBezTo>
                <a:cubicBezTo>
                  <a:pt x="1765118" y="1956206"/>
                  <a:pt x="2510642" y="2545212"/>
                  <a:pt x="2461215" y="2862369"/>
                </a:cubicBezTo>
                <a:cubicBezTo>
                  <a:pt x="2411788" y="3179526"/>
                  <a:pt x="1806307" y="3566704"/>
                  <a:pt x="1410891" y="3517277"/>
                </a:cubicBezTo>
                <a:cubicBezTo>
                  <a:pt x="1015475" y="3467850"/>
                  <a:pt x="204048" y="2885023"/>
                  <a:pt x="88718" y="2565807"/>
                </a:cubicBezTo>
                <a:cubicBezTo>
                  <a:pt x="-26612" y="2246591"/>
                  <a:pt x="731269" y="1791450"/>
                  <a:pt x="718912" y="1601980"/>
                </a:cubicBezTo>
                <a:cubicBezTo>
                  <a:pt x="706555" y="1412510"/>
                  <a:pt x="94896" y="1507244"/>
                  <a:pt x="14577" y="1428985"/>
                </a:cubicBezTo>
                <a:cubicBezTo>
                  <a:pt x="-65742" y="1350726"/>
                  <a:pt x="210226" y="1192147"/>
                  <a:pt x="249356" y="1120066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035" y="5007332"/>
            <a:ext cx="38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distributed in this architecture?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288328" y="3941633"/>
            <a:ext cx="1504047" cy="2586597"/>
            <a:chOff x="7099029" y="632089"/>
            <a:chExt cx="1692876" cy="3681311"/>
          </a:xfrm>
        </p:grpSpPr>
        <p:sp>
          <p:nvSpPr>
            <p:cNvPr id="4" name="Magnetic Disk 3"/>
            <p:cNvSpPr/>
            <p:nvPr/>
          </p:nvSpPr>
          <p:spPr>
            <a:xfrm>
              <a:off x="7099029" y="3324859"/>
              <a:ext cx="1692876" cy="988541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02916" y="2255632"/>
              <a:ext cx="1285103" cy="6490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02916" y="1625437"/>
              <a:ext cx="1285103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Clients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416405" y="632089"/>
              <a:ext cx="1062681" cy="740312"/>
              <a:chOff x="1260389" y="2174789"/>
              <a:chExt cx="1062681" cy="74031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71600" y="2316795"/>
                <a:ext cx="840259" cy="4582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60389" y="2174789"/>
                <a:ext cx="1062681" cy="74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945539" y="1371510"/>
              <a:ext cx="1" cy="265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957895" y="2904642"/>
              <a:ext cx="1" cy="420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28917" y="1761598"/>
            <a:ext cx="1447478" cy="2464414"/>
            <a:chOff x="7099029" y="632089"/>
            <a:chExt cx="1692876" cy="3681311"/>
          </a:xfrm>
        </p:grpSpPr>
        <p:sp>
          <p:nvSpPr>
            <p:cNvPr id="48" name="Magnetic Disk 47"/>
            <p:cNvSpPr/>
            <p:nvPr/>
          </p:nvSpPr>
          <p:spPr>
            <a:xfrm>
              <a:off x="7099029" y="3324859"/>
              <a:ext cx="1692876" cy="988541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02916" y="2255632"/>
              <a:ext cx="1285103" cy="6490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02916" y="1625437"/>
              <a:ext cx="1285103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Clients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16405" y="632089"/>
              <a:ext cx="1062681" cy="740312"/>
              <a:chOff x="1260389" y="2174789"/>
              <a:chExt cx="1062681" cy="740312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371600" y="2316795"/>
                <a:ext cx="840259" cy="4582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60389" y="2174789"/>
                <a:ext cx="1062681" cy="74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7945539" y="1371510"/>
              <a:ext cx="1" cy="265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957895" y="2904642"/>
              <a:ext cx="1" cy="420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355024" y="355294"/>
            <a:ext cx="1096998" cy="2176394"/>
            <a:chOff x="7099029" y="632089"/>
            <a:chExt cx="1692876" cy="3681311"/>
          </a:xfrm>
        </p:grpSpPr>
        <p:sp>
          <p:nvSpPr>
            <p:cNvPr id="59" name="Magnetic Disk 58"/>
            <p:cNvSpPr/>
            <p:nvPr/>
          </p:nvSpPr>
          <p:spPr>
            <a:xfrm>
              <a:off x="7099029" y="3324859"/>
              <a:ext cx="1692876" cy="988541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02916" y="2255632"/>
              <a:ext cx="1285103" cy="6490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02916" y="1625437"/>
              <a:ext cx="1285103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Clients</a:t>
              </a:r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416405" y="632089"/>
              <a:ext cx="1062681" cy="740312"/>
              <a:chOff x="1260389" y="2174789"/>
              <a:chExt cx="1062681" cy="74031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371600" y="2316795"/>
                <a:ext cx="840259" cy="4582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260389" y="2174789"/>
                <a:ext cx="1062681" cy="74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>
              <a:off x="7945539" y="1371510"/>
              <a:ext cx="1" cy="265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957895" y="2904642"/>
              <a:ext cx="1" cy="420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999851" y="648565"/>
            <a:ext cx="1158300" cy="2452982"/>
            <a:chOff x="7099029" y="632089"/>
            <a:chExt cx="1692876" cy="3681311"/>
          </a:xfrm>
        </p:grpSpPr>
        <p:sp>
          <p:nvSpPr>
            <p:cNvPr id="68" name="Magnetic Disk 67"/>
            <p:cNvSpPr/>
            <p:nvPr/>
          </p:nvSpPr>
          <p:spPr>
            <a:xfrm>
              <a:off x="7099029" y="3324859"/>
              <a:ext cx="1692876" cy="988541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02916" y="2255632"/>
              <a:ext cx="1285103" cy="6490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02916" y="1625437"/>
              <a:ext cx="1285103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16405" y="632089"/>
              <a:ext cx="1062681" cy="740312"/>
              <a:chOff x="1260389" y="2174789"/>
              <a:chExt cx="1062681" cy="740312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371600" y="2316795"/>
                <a:ext cx="840259" cy="4582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60389" y="2174789"/>
                <a:ext cx="1062681" cy="74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7945539" y="1371510"/>
              <a:ext cx="1" cy="265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957895" y="2904642"/>
              <a:ext cx="1" cy="420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2102064" y="2848461"/>
            <a:ext cx="122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24" idx="3"/>
          </p:cNvCxnSpPr>
          <p:nvPr/>
        </p:nvCxnSpPr>
        <p:spPr>
          <a:xfrm flipH="1">
            <a:off x="5451019" y="1318139"/>
            <a:ext cx="2036126" cy="123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24" idx="7"/>
          </p:cNvCxnSpPr>
          <p:nvPr/>
        </p:nvCxnSpPr>
        <p:spPr>
          <a:xfrm flipV="1">
            <a:off x="5611231" y="3934081"/>
            <a:ext cx="1088137" cy="11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24" idx="4"/>
          </p:cNvCxnSpPr>
          <p:nvPr/>
        </p:nvCxnSpPr>
        <p:spPr>
          <a:xfrm flipH="1">
            <a:off x="8622499" y="1730386"/>
            <a:ext cx="1516856" cy="112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207" y="4446830"/>
            <a:ext cx="4868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Typically, each database is different but clients interact with the system as if it was a single integrated database.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Some redundancy in data storage so that the system is more robust to hardware failure.</a:t>
            </a:r>
          </a:p>
        </p:txBody>
      </p:sp>
    </p:spTree>
    <p:extLst>
      <p:ext uri="{BB962C8B-B14F-4D97-AF65-F5344CB8AC3E}">
        <p14:creationId xmlns:p14="http://schemas.microsoft.com/office/powerpoint/2010/main" val="4230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and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9063"/>
            <a:ext cx="10764795" cy="1683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Invented by the English computer scientist Edgar F. </a:t>
            </a:r>
            <a:r>
              <a:rPr lang="en-US" sz="2000" dirty="0" err="1"/>
              <a:t>Codd</a:t>
            </a:r>
            <a:r>
              <a:rPr lang="en-US" sz="2000" dirty="0"/>
              <a:t> whilst working at IBM in the 1970s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Dominant for many years and still incredibly popular / pervasive.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In a relational database management system the data is perceived by the user as tables (and nothing but tables).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8962" y="235980"/>
            <a:ext cx="369261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dirty="0"/>
              <a:t>tructured </a:t>
            </a:r>
            <a:r>
              <a:rPr lang="en-US" sz="1600" b="1" dirty="0"/>
              <a:t>Q</a:t>
            </a:r>
            <a:r>
              <a:rPr lang="en-US" sz="1600" dirty="0"/>
              <a:t>uery </a:t>
            </a:r>
            <a:r>
              <a:rPr lang="en-US" sz="1600" b="1" dirty="0"/>
              <a:t>L</a:t>
            </a:r>
            <a:r>
              <a:rPr lang="en-US" sz="1600" dirty="0"/>
              <a:t>anguage.</a:t>
            </a:r>
          </a:p>
          <a:p>
            <a:r>
              <a:rPr lang="en-US" sz="1600" dirty="0"/>
              <a:t>Originally pronounced “Sequel”, now usually ``</a:t>
            </a:r>
            <a:r>
              <a:rPr lang="en-US" sz="1600" dirty="0" err="1"/>
              <a:t>EssQueEll</a:t>
            </a:r>
            <a:r>
              <a:rPr lang="en-US" sz="1600" dirty="0"/>
              <a:t>’’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228703" y="651479"/>
            <a:ext cx="840259" cy="1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63000" y="3674843"/>
          <a:ext cx="4788936" cy="206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50">
                <a:tc>
                  <a:txBody>
                    <a:bodyPr/>
                    <a:lstStyle/>
                    <a:p>
                      <a:r>
                        <a:rPr lang="en-US" dirty="0"/>
                        <a:t>STUD#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7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31/10/1982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9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36701" y="3674843"/>
          <a:ext cx="4395575" cy="14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76">
                <a:tc>
                  <a:txBody>
                    <a:bodyPr/>
                    <a:lstStyle/>
                    <a:p>
                      <a:r>
                        <a:rPr lang="en-US" dirty="0"/>
                        <a:t>COURSE#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Science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61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Artificial</a:t>
                      </a:r>
                      <a:r>
                        <a:rPr lang="en-US" sz="1600" baseline="0" dirty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544594" y="4485503"/>
            <a:ext cx="4184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570" y="3519255"/>
            <a:ext cx="1451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Each row or record is referred to as a </a:t>
            </a:r>
            <a:r>
              <a:rPr lang="en-US" b="1" dirty="0">
                <a:solidFill>
                  <a:srgbClr val="C00000"/>
                </a:solidFill>
              </a:rPr>
              <a:t>tuple.  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tuples is referred to as the </a:t>
            </a:r>
            <a:r>
              <a:rPr lang="en-US" b="1" dirty="0">
                <a:solidFill>
                  <a:srgbClr val="C00000"/>
                </a:solidFill>
              </a:rPr>
              <a:t>cardinality </a:t>
            </a:r>
            <a:r>
              <a:rPr lang="en-US" dirty="0">
                <a:solidFill>
                  <a:srgbClr val="C00000"/>
                </a:solidFill>
              </a:rPr>
              <a:t>of the relation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4223" y="5587254"/>
            <a:ext cx="362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Each column or field is referred to as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attribute.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The number of attributes is referred to as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degree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the relation.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2" idx="0"/>
            <a:endCxn id="8" idx="2"/>
          </p:cNvCxnSpPr>
          <p:nvPr/>
        </p:nvCxnSpPr>
        <p:spPr>
          <a:xfrm flipV="1">
            <a:off x="9334488" y="5136525"/>
            <a:ext cx="0" cy="4507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6270" y="3002692"/>
            <a:ext cx="331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Tables are referred to 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relations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100649" y="3187358"/>
            <a:ext cx="2965621" cy="48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4318" y="3372024"/>
            <a:ext cx="192383" cy="3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value is taken from a pre-defined domain for that attribute.</a:t>
            </a:r>
          </a:p>
          <a:p>
            <a:r>
              <a:rPr lang="en-US" dirty="0"/>
              <a:t>Domains may be standard built-in domains such as INTEGER and FLOAT</a:t>
            </a:r>
          </a:p>
          <a:p>
            <a:r>
              <a:rPr lang="en-US" dirty="0"/>
              <a:t>Or domains may be user-defined e.g., COLOUR = {Red, Green, Blue, Orange, Yellow}</a:t>
            </a:r>
          </a:p>
          <a:p>
            <a:r>
              <a:rPr lang="en-US" dirty="0"/>
              <a:t>However, relational approach constrains each attribute to being an atomic value – values cannot be lists or tuples.</a:t>
            </a:r>
          </a:p>
        </p:txBody>
      </p:sp>
    </p:spTree>
    <p:extLst>
      <p:ext uri="{BB962C8B-B14F-4D97-AF65-F5344CB8AC3E}">
        <p14:creationId xmlns:p14="http://schemas.microsoft.com/office/powerpoint/2010/main" val="34297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2338</Words>
  <Application>Microsoft Macintosh PowerPoint</Application>
  <PresentationFormat>Widescreen</PresentationFormat>
  <Paragraphs>445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Menlo Regular</vt:lpstr>
      <vt:lpstr>Wingdings</vt:lpstr>
      <vt:lpstr>Office Theme</vt:lpstr>
      <vt:lpstr>Databases</vt:lpstr>
      <vt:lpstr>Overview</vt:lpstr>
      <vt:lpstr>Databases</vt:lpstr>
      <vt:lpstr>What are databases good for?</vt:lpstr>
      <vt:lpstr>Data Independence</vt:lpstr>
      <vt:lpstr>Distributed computing: client/server architecture</vt:lpstr>
      <vt:lpstr>Distributed databases</vt:lpstr>
      <vt:lpstr>Relational databases and SQL</vt:lpstr>
      <vt:lpstr>Domains</vt:lpstr>
      <vt:lpstr>Keys</vt:lpstr>
      <vt:lpstr>Primary Keys and Foreign Keys</vt:lpstr>
      <vt:lpstr>Primary Keys and Foreign Keys</vt:lpstr>
      <vt:lpstr>Relational Algebra</vt:lpstr>
      <vt:lpstr>RESTRICT</vt:lpstr>
      <vt:lpstr>PROJECT</vt:lpstr>
      <vt:lpstr>(NATURAL) JOIN</vt:lpstr>
      <vt:lpstr>Set operations</vt:lpstr>
      <vt:lpstr>The SQL language: data definition</vt:lpstr>
      <vt:lpstr>The SQL language: data retrieval</vt:lpstr>
      <vt:lpstr>The SQL language: data update</vt:lpstr>
      <vt:lpstr>More SQL</vt:lpstr>
      <vt:lpstr>Python and SQL</vt:lpstr>
      <vt:lpstr>SQLite</vt:lpstr>
      <vt:lpstr>Limitations of Relational Approach</vt:lpstr>
      <vt:lpstr>Big data database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9a: Introduction to databases  Asynch. Video (a) introduction, relations, keys   </dc:title>
  <dc:creator>Adam Barrett</dc:creator>
  <cp:lastModifiedBy>Adam Barrett</cp:lastModifiedBy>
  <cp:revision>7</cp:revision>
  <dcterms:created xsi:type="dcterms:W3CDTF">2020-11-20T15:01:02Z</dcterms:created>
  <dcterms:modified xsi:type="dcterms:W3CDTF">2021-11-25T13:32:50Z</dcterms:modified>
</cp:coreProperties>
</file>