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6" r:id="rId2"/>
    <p:sldId id="259" r:id="rId3"/>
    <p:sldId id="266" r:id="rId4"/>
    <p:sldId id="280" r:id="rId5"/>
    <p:sldId id="301" r:id="rId6"/>
    <p:sldId id="295" r:id="rId7"/>
    <p:sldId id="296" r:id="rId8"/>
    <p:sldId id="282" r:id="rId9"/>
    <p:sldId id="297" r:id="rId10"/>
    <p:sldId id="283" r:id="rId11"/>
    <p:sldId id="284" r:id="rId12"/>
    <p:sldId id="285" r:id="rId13"/>
    <p:sldId id="289" r:id="rId14"/>
    <p:sldId id="286" r:id="rId15"/>
    <p:sldId id="293" r:id="rId16"/>
    <p:sldId id="290" r:id="rId17"/>
    <p:sldId id="291" r:id="rId18"/>
    <p:sldId id="298" r:id="rId19"/>
    <p:sldId id="299" r:id="rId20"/>
    <p:sldId id="300" r:id="rId21"/>
    <p:sldId id="303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1370E-42AC-3F44-8568-46513977B8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91130-0BA3-3248-BC8F-EB1AA12B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7749D-D7F4-CD44-A2A3-49606A377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read vs easy write.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0243D-2995-6C46-8E7F-6F61B3E27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=9s-vSeWej1U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Barclays HSBC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kudu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traditional, limited support for querying secondary indices.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www.simplilearn.com</a:t>
            </a:r>
            <a:r>
              <a:rPr lang="en-US" dirty="0"/>
              <a:t>/</a:t>
            </a:r>
            <a:r>
              <a:rPr lang="en-US" dirty="0" err="1"/>
              <a:t>cassandra</a:t>
            </a:r>
            <a:r>
              <a:rPr lang="en-US" dirty="0"/>
              <a:t>-vs-</a:t>
            </a:r>
            <a:r>
              <a:rPr lang="en-US" dirty="0" err="1"/>
              <a:t>mongodb</a:t>
            </a:r>
            <a:r>
              <a:rPr lang="en-US" dirty="0"/>
              <a:t>-article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you want to span the entire database?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1130-0BA3-3248-BC8F-EB1AA12BAC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4860-17B5-7F4B-901E-B69E28290908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6DDB-EF9D-1F47-9974-33771D2B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mongodb.com/manual/install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ongodb.com/python/current/tutori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AQEARNUoQ" TargetMode="External"/><Relationship Id="rId2" Type="http://schemas.openxmlformats.org/officeDocument/2006/relationships/hyperlink" Target="https://www.youtube.com/watch?v=h6M4x9aXx5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o4j.com/developer/graph-databas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s-vSeWej1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ngDInV2in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gQFJ_UNIg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lgorism-algorithm-block-diagram-flow-flowblock-logic-189877.png"/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83" y="721044"/>
            <a:ext cx="5156200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7" y="2520950"/>
            <a:ext cx="11480799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Databases 2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536" y="3990974"/>
            <a:ext cx="6858000" cy="1655762"/>
          </a:xfrm>
        </p:spPr>
        <p:txBody>
          <a:bodyPr/>
          <a:lstStyle/>
          <a:p>
            <a:r>
              <a:rPr lang="en-US" dirty="0"/>
              <a:t>Algorithmic Data Science</a:t>
            </a:r>
          </a:p>
          <a:p>
            <a:r>
              <a:rPr lang="en-US" dirty="0"/>
              <a:t>Old 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Dr Adam Barrett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FD71E-344B-6D41-9087-D8A9699BE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2" y="4886326"/>
            <a:ext cx="1670478" cy="1470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FBD2-0EAC-AC48-9ACE-326AA67AA356}"/>
              </a:ext>
            </a:extLst>
          </p:cNvPr>
          <p:cNvSpPr txBox="1"/>
          <p:nvPr/>
        </p:nvSpPr>
        <p:spPr>
          <a:xfrm>
            <a:off x="2660073" y="2299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152994"/>
              </p:ext>
            </p:extLst>
          </p:nvPr>
        </p:nvGraphicFramePr>
        <p:xfrm>
          <a:off x="484517" y="1690688"/>
          <a:ext cx="1104231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Key-value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 single item in the database is stored as an attribute</a:t>
                      </a:r>
                      <a:r>
                        <a:rPr lang="en-US" sz="2400" baseline="0" dirty="0"/>
                        <a:t> name (or </a:t>
                      </a:r>
                      <a:r>
                        <a:rPr lang="en-US" sz="2400" b="0" baseline="0" dirty="0"/>
                        <a:t>key</a:t>
                      </a:r>
                      <a:r>
                        <a:rPr lang="en-US" sz="2400" baseline="0" dirty="0"/>
                        <a:t>) together with its </a:t>
                      </a:r>
                      <a:r>
                        <a:rPr lang="en-US" sz="2400" b="0" baseline="0" dirty="0"/>
                        <a:t>value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Berkeley DB</a:t>
                      </a:r>
                    </a:p>
                    <a:p>
                      <a:r>
                        <a:rPr lang="en-US" sz="2400" dirty="0" err="1"/>
                        <a:t>Riak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Graph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used to store information about </a:t>
                      </a:r>
                      <a:r>
                        <a:rPr lang="en-US" sz="2400" b="0" dirty="0"/>
                        <a:t>graphs</a:t>
                      </a:r>
                      <a:r>
                        <a:rPr lang="en-US" sz="2400" dirty="0"/>
                        <a:t>/networks</a:t>
                      </a:r>
                      <a:r>
                        <a:rPr lang="en-US" sz="2400" baseline="0" dirty="0"/>
                        <a:t> of data (e.g., social connections)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Neo4J</a:t>
                      </a:r>
                    </a:p>
                    <a:p>
                      <a:r>
                        <a:rPr lang="en-US" sz="2400" dirty="0" err="1"/>
                        <a:t>Giraph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</a:t>
                      </a:r>
                      <a:r>
                        <a:rPr lang="en-US" sz="2400" baseline="0" dirty="0"/>
                        <a:t> databases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pair each key with a complex data structure</a:t>
                      </a:r>
                      <a:r>
                        <a:rPr lang="en-US" sz="2400" baseline="0" dirty="0"/>
                        <a:t> known as a document.  Documents can contain many different key-value pairs, key-array pairs or nested documents.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MongoDB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Wide-column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optimised</a:t>
                      </a:r>
                      <a:r>
                        <a:rPr lang="en-US" sz="2400" baseline="0" dirty="0"/>
                        <a:t> for queries over large datasets and store columns of data together, instead of rows.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Cassandra</a:t>
                      </a:r>
                    </a:p>
                    <a:p>
                      <a:r>
                        <a:rPr lang="en-US" sz="2400" dirty="0" err="1"/>
                        <a:t>HBase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16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" y="0"/>
            <a:ext cx="10515600" cy="1325563"/>
          </a:xfrm>
        </p:spPr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136"/>
            <a:ext cx="10515600" cy="51969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Uses a document data model</a:t>
            </a:r>
          </a:p>
          <a:p>
            <a:r>
              <a:rPr lang="en-US" dirty="0"/>
              <a:t>Each record and its associated data is thought of as a “document”</a:t>
            </a:r>
          </a:p>
          <a:p>
            <a:r>
              <a:rPr lang="en-US" dirty="0"/>
              <a:t>Documents encoded in a JSON-like format called BSON (essentially a binary encoding of JSON)</a:t>
            </a:r>
          </a:p>
          <a:p>
            <a:r>
              <a:rPr lang="en-US" dirty="0"/>
              <a:t>Advantages include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documents are independent units, related data is stored contiguously, making it easier to distribute data across multiple servers and maintain performance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application logic is written in any language which supports object-oriented programming.  The object model in your application can be turned directly into a document.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Unstructured data is stored easily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Database does not need to know the schema in advance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Can query via secondary (or any nested) indices.</a:t>
            </a:r>
          </a:p>
        </p:txBody>
      </p:sp>
    </p:spTree>
    <p:extLst>
      <p:ext uri="{BB962C8B-B14F-4D97-AF65-F5344CB8AC3E}">
        <p14:creationId xmlns:p14="http://schemas.microsoft.com/office/powerpoint/2010/main" val="23124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the 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41" y="1499284"/>
            <a:ext cx="10355317" cy="2651782"/>
          </a:xfrm>
        </p:spPr>
        <p:txBody>
          <a:bodyPr>
            <a:normAutofit/>
          </a:bodyPr>
          <a:lstStyle/>
          <a:p>
            <a:r>
              <a:rPr lang="en-US" sz="2400" dirty="0"/>
              <a:t>See here for </a:t>
            </a:r>
            <a:r>
              <a:rPr lang="en-US" sz="2400" dirty="0">
                <a:hlinkClick r:id="rId2"/>
              </a:rPr>
              <a:t>installation</a:t>
            </a:r>
            <a:r>
              <a:rPr lang="en-US" sz="2400" dirty="0"/>
              <a:t> instructions</a:t>
            </a:r>
          </a:p>
          <a:p>
            <a:r>
              <a:rPr lang="en-US" sz="2400" dirty="0"/>
              <a:t>Download </a:t>
            </a:r>
            <a:r>
              <a:rPr lang="en-US" sz="2400" dirty="0" err="1"/>
              <a:t>mongodb</a:t>
            </a:r>
            <a:r>
              <a:rPr lang="en-US" sz="2400" dirty="0"/>
              <a:t> (either using homebrew or manually)</a:t>
            </a:r>
          </a:p>
          <a:p>
            <a:r>
              <a:rPr lang="en-US" sz="2400" dirty="0"/>
              <a:t>Create a data directory – something like /data/</a:t>
            </a:r>
            <a:r>
              <a:rPr lang="en-US" sz="2400" dirty="0" err="1"/>
              <a:t>mongodb</a:t>
            </a:r>
            <a:endParaRPr lang="en-US" sz="2400" dirty="0"/>
          </a:p>
          <a:p>
            <a:r>
              <a:rPr lang="en-US" sz="2400" dirty="0"/>
              <a:t>In a terminal, change to the directory where these binaries are stored (or put this directory in your system PATH variable)</a:t>
            </a:r>
          </a:p>
          <a:p>
            <a:r>
              <a:rPr lang="en-US" sz="2400" dirty="0"/>
              <a:t>At the terminal prompt, run a MongoDB instance by typing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913" y="4219761"/>
            <a:ext cx="6453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./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mongod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–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dbpath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&lt;path to data directory&gt;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759408"/>
            <a:ext cx="10355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Open a second terminal window, change to the directory where the </a:t>
            </a:r>
            <a:r>
              <a:rPr lang="en-US" sz="2400" dirty="0" err="1"/>
              <a:t>mongoDB</a:t>
            </a:r>
            <a:r>
              <a:rPr lang="en-US" sz="2400" dirty="0"/>
              <a:t> binaries are stored and run the mongo shell by typing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9387" y="5829415"/>
            <a:ext cx="11608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./mongo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2196" y="5639642"/>
            <a:ext cx="649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Arguments can be added to connect to a 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server process running on a different host using –host &lt;hostname&gt;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630658" y="5962808"/>
            <a:ext cx="1931538" cy="3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3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3507"/>
          </a:xfrm>
        </p:spPr>
        <p:txBody>
          <a:bodyPr/>
          <a:lstStyle/>
          <a:p>
            <a:r>
              <a:rPr lang="en-US" dirty="0"/>
              <a:t>We will mainly be interacting with the MongoDB via Python BUT there are some useful shell commands which I will list here.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72908"/>
              </p:ext>
            </p:extLst>
          </p:nvPr>
        </p:nvGraphicFramePr>
        <p:xfrm>
          <a:off x="1511495" y="3125241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Mongo shell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a list of available commands and their 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&lt;</a:t>
                      </a:r>
                      <a:r>
                        <a:rPr lang="en-US" dirty="0" err="1"/>
                        <a:t>db_name</a:t>
                      </a:r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 particular database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 to the administrative</a:t>
                      </a:r>
                      <a:r>
                        <a:rPr lang="en-US" baseline="0" dirty="0"/>
                        <a:t>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db.shutdownServer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this against the admin database in order to clean up all database resources and terminate the server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the mongo</a:t>
                      </a:r>
                      <a:r>
                        <a:rPr lang="en-US" baseline="0" dirty="0"/>
                        <a:t> shell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5" y="6033503"/>
            <a:ext cx="2719754" cy="461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625" y="1402089"/>
            <a:ext cx="796231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pymongo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pymongo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import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MongoClient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client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MongoClient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host_name,port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client.database_name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collection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db.collection_name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collection.find_one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({key1:value1,key2:value2,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})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collection.find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({key1:value1,key2:value2,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collection.insert_one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({key1:value1,key2:value2,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…})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ollection.insert_many([{key1:valueA1,key2:valueA2,...},</a:t>
            </a:r>
          </a:p>
          <a:p>
            <a:r>
              <a:rPr lang="is-IS" dirty="0">
                <a:latin typeface="Menlo" charset="0"/>
                <a:ea typeface="Menlo" charset="0"/>
                <a:cs typeface="Menlo" charset="0"/>
              </a:rPr>
              <a:t>			{key1:valueB1,key2:valueB2,...}])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9750" y="2214911"/>
            <a:ext cx="250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the first or all documents which match a query specified by </a:t>
            </a:r>
            <a:r>
              <a:rPr lang="en-US"/>
              <a:t>a dictionary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597725" y="2815076"/>
            <a:ext cx="1252025" cy="53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17391" y="3782451"/>
            <a:ext cx="2447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 one or many new documents, all specified as dictionaries / </a:t>
            </a:r>
            <a:r>
              <a:rPr lang="en-US" dirty="0" err="1"/>
              <a:t>json</a:t>
            </a:r>
            <a:r>
              <a:rPr lang="en-US" dirty="0"/>
              <a:t> (values may be structured)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8496886" y="4516873"/>
            <a:ext cx="520505" cy="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6754" y="858495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up a connection and accessing a particular collection within a given database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96000" y="1411511"/>
            <a:ext cx="3100755" cy="103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PyMongo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22600" cy="4212318"/>
          </a:xfrm>
        </p:spPr>
        <p:txBody>
          <a:bodyPr/>
          <a:lstStyle/>
          <a:p>
            <a:r>
              <a:rPr lang="en-US" dirty="0">
                <a:hlinkClick r:id="rId2"/>
              </a:rPr>
              <a:t>Pymongo</a:t>
            </a:r>
            <a:r>
              <a:rPr lang="en-US" dirty="0"/>
              <a:t>- Data Wrangling with MongoDB (3mins)</a:t>
            </a:r>
          </a:p>
          <a:p>
            <a:r>
              <a:rPr lang="en-US" dirty="0">
                <a:hlinkClick r:id="rId3"/>
              </a:rPr>
              <a:t>Pymongo</a:t>
            </a:r>
            <a:r>
              <a:rPr lang="en-US" dirty="0"/>
              <a:t>- Building your first application: an introduction to MongoDB (15mins)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8" y="1690688"/>
            <a:ext cx="7518400" cy="40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Column-oriented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3521"/>
          </a:xfrm>
        </p:spPr>
        <p:txBody>
          <a:bodyPr>
            <a:normAutofit/>
          </a:bodyPr>
          <a:lstStyle/>
          <a:p>
            <a:r>
              <a:rPr lang="en-US" sz="2400" dirty="0"/>
              <a:t>Data tables stored as columns rather than rows</a:t>
            </a:r>
          </a:p>
          <a:p>
            <a:r>
              <a:rPr lang="en-US" sz="2400" dirty="0"/>
              <a:t>Practical use is very similar to a row-oriented DBMS</a:t>
            </a:r>
          </a:p>
          <a:p>
            <a:r>
              <a:rPr lang="en-US" sz="2400" dirty="0"/>
              <a:t>Can use SQL to interact with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604" y="4861682"/>
            <a:ext cx="3319975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001:10, Smith, Joe, 40000</a:t>
            </a:r>
          </a:p>
          <a:p>
            <a:r>
              <a:rPr lang="en-US" dirty="0"/>
              <a:t>002:12, Jones, Mary, 50000</a:t>
            </a:r>
          </a:p>
          <a:p>
            <a:r>
              <a:rPr lang="en-US" dirty="0"/>
              <a:t>003:11, Johnson, Cathy, 44000</a:t>
            </a:r>
          </a:p>
          <a:p>
            <a:r>
              <a:rPr lang="en-US" dirty="0"/>
              <a:t>004:22, Jones, Bob, 55000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700" y="3477069"/>
            <a:ext cx="454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Row-oriented systems perform well at row-based queries – e.g., returning all information about a particular object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66562" y="3477068"/>
            <a:ext cx="437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Column-oriented systems perform well at column-based queries – e.g., find all record with a particular attribute value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76737" y="4389120"/>
            <a:ext cx="0" cy="4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66562" y="4861682"/>
            <a:ext cx="457849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10:001; 12:002; 11:003; 22:004;</a:t>
            </a:r>
          </a:p>
          <a:p>
            <a:r>
              <a:rPr lang="en-US" dirty="0"/>
              <a:t>Smith:001; Jones:002,004; Johnson: 003;</a:t>
            </a:r>
          </a:p>
          <a:p>
            <a:r>
              <a:rPr lang="en-US" dirty="0"/>
              <a:t>Joe:001; Mary: 002; Cathy: 003; Bob: 004;</a:t>
            </a:r>
          </a:p>
          <a:p>
            <a:r>
              <a:rPr lang="en-US" dirty="0"/>
              <a:t>40000:001; 50000:002; 44000:004; 55000: 004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32985" y="4487594"/>
            <a:ext cx="0" cy="3740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between key-value and column-oriented DBMS</a:t>
            </a:r>
          </a:p>
          <a:p>
            <a:r>
              <a:rPr lang="en-US" dirty="0"/>
              <a:t>Uses Cassandra Query Language (CQL) as an alternative to SQL</a:t>
            </a:r>
          </a:p>
          <a:p>
            <a:r>
              <a:rPr lang="en-US" dirty="0"/>
              <a:t>Developed by Facebook and released as open-source project in 2008</a:t>
            </a:r>
          </a:p>
          <a:p>
            <a:r>
              <a:rPr lang="en-US" dirty="0"/>
              <a:t>Main features: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Data is distributed across a cluster (no single point of failure)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Supports replication, fault-tolerant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Horizontal scaling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Tunable consistency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Hadoop integration with MapReduce support (+Apache Pig and Apache Hive)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370" y="365125"/>
            <a:ext cx="2848429" cy="1812018"/>
          </a:xfrm>
        </p:spPr>
        <p:txBody>
          <a:bodyPr/>
          <a:lstStyle/>
          <a:p>
            <a:r>
              <a:rPr lang="en-US" dirty="0"/>
              <a:t>Cassandra’s Data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1" y="229053"/>
            <a:ext cx="7829643" cy="5884622"/>
          </a:xfrm>
        </p:spPr>
      </p:pic>
      <p:sp>
        <p:nvSpPr>
          <p:cNvPr id="5" name="TextBox 4"/>
          <p:cNvSpPr txBox="1"/>
          <p:nvPr/>
        </p:nvSpPr>
        <p:spPr>
          <a:xfrm>
            <a:off x="8621486" y="5142078"/>
            <a:ext cx="23397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Null values, deletes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978400" y="5297714"/>
            <a:ext cx="3643086" cy="2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21486" y="4426857"/>
            <a:ext cx="36810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Automatic delete after specified time</a:t>
            </a: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5876536" y="4611523"/>
            <a:ext cx="2744950" cy="36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686" y="365125"/>
            <a:ext cx="2529113" cy="2290989"/>
          </a:xfrm>
        </p:spPr>
        <p:txBody>
          <a:bodyPr/>
          <a:lstStyle/>
          <a:p>
            <a:r>
              <a:rPr lang="en-US" dirty="0"/>
              <a:t>CQL is just like SQL </a:t>
            </a:r>
            <a:r>
              <a:rPr lang="mr-IN" dirty="0"/>
              <a:t>…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7595063" cy="6195332"/>
          </a:xfrm>
        </p:spPr>
      </p:pic>
    </p:spTree>
    <p:extLst>
      <p:ext uri="{BB962C8B-B14F-4D97-AF65-F5344CB8AC3E}">
        <p14:creationId xmlns:p14="http://schemas.microsoft.com/office/powerpoint/2010/main" val="7673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database concepts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Relational databases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SQL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Interacting with SQL databases from Python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Limitations of relational approach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Interacting with </a:t>
            </a:r>
            <a:r>
              <a:rPr lang="en-US" dirty="0" err="1"/>
              <a:t>NoSQL</a:t>
            </a:r>
            <a:r>
              <a:rPr lang="en-US" dirty="0"/>
              <a:t> databases from Python</a:t>
            </a:r>
          </a:p>
          <a:p>
            <a:r>
              <a:rPr lang="en-US" dirty="0"/>
              <a:t>Cassandra / CQL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365125"/>
            <a:ext cx="2514600" cy="2073275"/>
          </a:xfrm>
        </p:spPr>
        <p:txBody>
          <a:bodyPr>
            <a:normAutofit fontScale="90000"/>
          </a:bodyPr>
          <a:lstStyle/>
          <a:p>
            <a:r>
              <a:rPr lang="en-US" dirty="0"/>
              <a:t>But there’s more to CQL than 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0" y="249011"/>
            <a:ext cx="7673251" cy="6331348"/>
          </a:xfrm>
        </p:spPr>
      </p:pic>
    </p:spTree>
    <p:extLst>
      <p:ext uri="{BB962C8B-B14F-4D97-AF65-F5344CB8AC3E}">
        <p14:creationId xmlns:p14="http://schemas.microsoft.com/office/powerpoint/2010/main" val="38958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7155-7D33-B941-807F-537223D3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97" y="163957"/>
            <a:ext cx="10515600" cy="1325563"/>
          </a:xfrm>
        </p:spPr>
        <p:txBody>
          <a:bodyPr/>
          <a:lstStyle/>
          <a:p>
            <a:r>
              <a:rPr lang="en-US" dirty="0"/>
              <a:t>Graph databases: Neo4j</a:t>
            </a:r>
          </a:p>
        </p:txBody>
      </p:sp>
      <p:pic>
        <p:nvPicPr>
          <p:cNvPr id="1026" name="Picture 2" descr="property graph elements">
            <a:extLst>
              <a:ext uri="{FF2B5EF4-FFF2-40B4-BE49-F238E27FC236}">
                <a16:creationId xmlns:a16="http://schemas.microsoft.com/office/drawing/2014/main" id="{282276DB-E69A-6545-8352-5BD5E42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35" y="1251776"/>
            <a:ext cx="7339724" cy="30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C6300C-2478-124B-B003-7CE7DE7E7030}"/>
              </a:ext>
            </a:extLst>
          </p:cNvPr>
          <p:cNvSpPr/>
          <p:nvPr/>
        </p:nvSpPr>
        <p:spPr>
          <a:xfrm>
            <a:off x="7120823" y="3714108"/>
            <a:ext cx="5056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4"/>
              </a:rPr>
              <a:t>https://neo4j.com/developer/graph-database/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DAE19-8E46-E745-96B3-0BE3CA8D3A16}"/>
              </a:ext>
            </a:extLst>
          </p:cNvPr>
          <p:cNvSpPr txBox="1"/>
          <p:nvPr/>
        </p:nvSpPr>
        <p:spPr>
          <a:xfrm>
            <a:off x="128017" y="4458344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Fast relationship-based queries: e.g. “Which supplier provided the products owned by this group of customers?”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might be slower than a relational database for something simple like </a:t>
            </a:r>
            <a:r>
              <a:rPr lang="en-GB" sz="2400" dirty="0"/>
              <a:t>"Who were all the customers with income over $100K between the ages of 35 and 50?".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91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database concepts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Relational databases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SQL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Interacting with SQL databases from Python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Limitations of relational approach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Interacting with NoSQL databases from Python</a:t>
            </a:r>
          </a:p>
          <a:p>
            <a:r>
              <a:rPr lang="en-US" dirty="0"/>
              <a:t>Cassandra / CQL</a:t>
            </a:r>
          </a:p>
          <a:p>
            <a:r>
              <a:rPr lang="en-US" dirty="0"/>
              <a:t>Graph databases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2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and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9063"/>
            <a:ext cx="10764795" cy="16836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Invented by the English computer scientist Edgar F. </a:t>
            </a:r>
            <a:r>
              <a:rPr lang="en-US" sz="2000" dirty="0" err="1"/>
              <a:t>Codd</a:t>
            </a:r>
            <a:r>
              <a:rPr lang="en-US" sz="2000" dirty="0"/>
              <a:t> whilst working at IBM in the 1970s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Dominant for many years and still incredibly popular / pervasive.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In a relational database management system the data is perceived by the user as tables (and nothing but tables).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8962" y="235980"/>
            <a:ext cx="369261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</a:t>
            </a:r>
            <a:r>
              <a:rPr lang="en-US" sz="1600" dirty="0"/>
              <a:t>tructured </a:t>
            </a:r>
            <a:r>
              <a:rPr lang="en-US" sz="1600" b="1" dirty="0"/>
              <a:t>Q</a:t>
            </a:r>
            <a:r>
              <a:rPr lang="en-US" sz="1600" dirty="0"/>
              <a:t>uery </a:t>
            </a:r>
            <a:r>
              <a:rPr lang="en-US" sz="1600" b="1" dirty="0"/>
              <a:t>L</a:t>
            </a:r>
            <a:r>
              <a:rPr lang="en-US" sz="1600" dirty="0"/>
              <a:t>anguage.</a:t>
            </a:r>
          </a:p>
          <a:p>
            <a:r>
              <a:rPr lang="en-US" sz="1600" dirty="0"/>
              <a:t>Originally pronounced “Sequel”, now usually ``</a:t>
            </a:r>
            <a:r>
              <a:rPr lang="en-US" sz="1600" dirty="0" err="1"/>
              <a:t>EssQueEll</a:t>
            </a:r>
            <a:r>
              <a:rPr lang="en-US" sz="1600" dirty="0"/>
              <a:t>’’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228703" y="651479"/>
            <a:ext cx="840259" cy="1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7332"/>
              </p:ext>
            </p:extLst>
          </p:nvPr>
        </p:nvGraphicFramePr>
        <p:xfrm>
          <a:off x="1963000" y="3674843"/>
          <a:ext cx="4788936" cy="206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7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34195"/>
              </p:ext>
            </p:extLst>
          </p:nvPr>
        </p:nvGraphicFramePr>
        <p:xfrm>
          <a:off x="7136701" y="3674843"/>
          <a:ext cx="4395575" cy="14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76"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  <a:r>
                        <a:rPr lang="en-US" sz="1600" baseline="0" dirty="0"/>
                        <a:t> Science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Artificial</a:t>
                      </a:r>
                      <a:r>
                        <a:rPr lang="en-US" sz="1600" baseline="0" dirty="0"/>
                        <a:t> Intelligence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544594" y="4485503"/>
            <a:ext cx="4184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570" y="3519255"/>
            <a:ext cx="1451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Each row or record is referred to as a </a:t>
            </a:r>
            <a:r>
              <a:rPr lang="en-US" b="1" dirty="0">
                <a:solidFill>
                  <a:srgbClr val="C00000"/>
                </a:solidFill>
              </a:rPr>
              <a:t>tuple.  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tuples is referred to as the </a:t>
            </a:r>
            <a:r>
              <a:rPr lang="en-US" b="1" dirty="0">
                <a:solidFill>
                  <a:srgbClr val="C00000"/>
                </a:solidFill>
              </a:rPr>
              <a:t>cardinality </a:t>
            </a:r>
            <a:r>
              <a:rPr lang="en-US" dirty="0">
                <a:solidFill>
                  <a:srgbClr val="C00000"/>
                </a:solidFill>
              </a:rPr>
              <a:t>of the relation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4223" y="5587254"/>
            <a:ext cx="362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Each column or field is referred to as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attribute.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The number of attributes is referred to as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degree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of the relation.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2" idx="0"/>
            <a:endCxn id="8" idx="2"/>
          </p:cNvCxnSpPr>
          <p:nvPr/>
        </p:nvCxnSpPr>
        <p:spPr>
          <a:xfrm flipV="1">
            <a:off x="9334488" y="5136525"/>
            <a:ext cx="0" cy="4507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6270" y="3002692"/>
            <a:ext cx="331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Tables are referred to as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relations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2100649" y="3187358"/>
            <a:ext cx="2965621" cy="48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4318" y="3372024"/>
            <a:ext cx="192383" cy="3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3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Relational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1970s databases were conceived to store “operational data” for large enterprises (banks, universities, businesses, ....)</a:t>
            </a:r>
          </a:p>
          <a:p>
            <a:r>
              <a:rPr lang="en-US" dirty="0"/>
              <a:t>This data largely fit into the relational model – that the data should be perceived by the user as tables and nothing but tables.</a:t>
            </a:r>
          </a:p>
          <a:p>
            <a:r>
              <a:rPr lang="en-US" dirty="0"/>
              <a:t>The </a:t>
            </a:r>
            <a:r>
              <a:rPr lang="en-US" i="1" dirty="0"/>
              <a:t>schema</a:t>
            </a:r>
            <a:r>
              <a:rPr lang="en-US" dirty="0"/>
              <a:t> for such a database (i.e., how the database is divided into tables) could be designed once and then fixed.</a:t>
            </a:r>
          </a:p>
          <a:p>
            <a:r>
              <a:rPr lang="en-US" dirty="0"/>
              <a:t>Acceptable performance on cross-table joins and transactions could be achieved by hosting the database on a single, very large and powerful server.</a:t>
            </a:r>
          </a:p>
          <a:p>
            <a:r>
              <a:rPr lang="en-US" dirty="0"/>
              <a:t>Does this approach work for “big” data?</a:t>
            </a:r>
          </a:p>
        </p:txBody>
      </p:sp>
    </p:spTree>
    <p:extLst>
      <p:ext uri="{BB962C8B-B14F-4D97-AF65-F5344CB8AC3E}">
        <p14:creationId xmlns:p14="http://schemas.microsoft.com/office/powerpoint/2010/main" val="178908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database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massive volumes of data ... without placing it all on a single expensive server.</a:t>
            </a:r>
          </a:p>
          <a:p>
            <a:r>
              <a:rPr lang="en-US" dirty="0"/>
              <a:t>Support for variety in data forms:-</a:t>
            </a:r>
          </a:p>
          <a:p>
            <a:pPr marL="457200" lvl="1" indent="0">
              <a:buNone/>
            </a:pPr>
            <a:r>
              <a:rPr lang="en-US" dirty="0"/>
              <a:t>- Temporal data, spatial data, multimedia data, unstructured data, document   libraries</a:t>
            </a:r>
          </a:p>
          <a:p>
            <a:r>
              <a:rPr lang="en-US" dirty="0"/>
              <a:t>Support for agility in database design – want to be able to quickly and cheaply integrate a new data source</a:t>
            </a:r>
          </a:p>
          <a:p>
            <a:r>
              <a:rPr lang="en-US" dirty="0"/>
              <a:t>Support for complex/structured data types, e.g. lists, dictionaries.</a:t>
            </a:r>
          </a:p>
          <a:p>
            <a:pPr marL="457200" lvl="1" indent="0">
              <a:buNone/>
            </a:pPr>
            <a:r>
              <a:rPr lang="en-US" dirty="0"/>
              <a:t>- Anything that doesn’t look like a (large) excel spreadsheet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" y="-192146"/>
            <a:ext cx="12192000" cy="1325563"/>
          </a:xfrm>
        </p:spPr>
        <p:txBody>
          <a:bodyPr/>
          <a:lstStyle/>
          <a:p>
            <a:r>
              <a:rPr lang="en-US" dirty="0"/>
              <a:t>The Big Data Revolution- Rise and Fall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52" y="3429000"/>
            <a:ext cx="9757229" cy="7434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The arise of Hadoop</a:t>
            </a:r>
            <a:r>
              <a:rPr lang="en-US" dirty="0"/>
              <a:t> (2012)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5" y="2976271"/>
            <a:ext cx="6621095" cy="3715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4E16A-F484-1342-B63F-C23388102BFD}"/>
              </a:ext>
            </a:extLst>
          </p:cNvPr>
          <p:cNvSpPr txBox="1"/>
          <p:nvPr/>
        </p:nvSpPr>
        <p:spPr>
          <a:xfrm>
            <a:off x="9427" y="1001137"/>
            <a:ext cx="121731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From overly structured relational databases    --    that can’t </a:t>
            </a:r>
            <a:r>
              <a:rPr lang="en-US" sz="2400" b="1" dirty="0"/>
              <a:t>write</a:t>
            </a:r>
            <a:r>
              <a:rPr lang="en-US" sz="2400" dirty="0"/>
              <a:t> diverse and large data . . 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    To overly unstructured data storage (Hadoop)  --   that are difficult to </a:t>
            </a:r>
            <a:r>
              <a:rPr lang="en-US" sz="2400" b="1" dirty="0"/>
              <a:t>read</a:t>
            </a:r>
            <a:r>
              <a:rPr lang="en-US" sz="2400" dirty="0"/>
              <a:t> . . 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    And on to semi-structured databases and NoSQL. . .</a:t>
            </a:r>
          </a:p>
        </p:txBody>
      </p:sp>
    </p:spTree>
    <p:extLst>
      <p:ext uri="{BB962C8B-B14F-4D97-AF65-F5344CB8AC3E}">
        <p14:creationId xmlns:p14="http://schemas.microsoft.com/office/powerpoint/2010/main" val="160670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Data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Fall of Hadoop</a:t>
            </a:r>
            <a:r>
              <a:rPr lang="en-US" dirty="0"/>
              <a:t> (2017)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4" y="2627086"/>
            <a:ext cx="6449785" cy="36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: Not Only Structured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benefits of </a:t>
            </a:r>
            <a:r>
              <a:rPr lang="en-US" dirty="0" err="1"/>
              <a:t>NoSQL</a:t>
            </a:r>
            <a:r>
              <a:rPr lang="en-US" dirty="0"/>
              <a:t> databases are typically:</a:t>
            </a:r>
          </a:p>
          <a:p>
            <a:r>
              <a:rPr lang="en-US" dirty="0"/>
              <a:t>better handling of large volumes of rapidly changing structured, semi-structured and unstructured data</a:t>
            </a:r>
          </a:p>
          <a:p>
            <a:r>
              <a:rPr lang="en-US" dirty="0"/>
              <a:t>dynamic schemas which allow agile development</a:t>
            </a:r>
          </a:p>
          <a:p>
            <a:r>
              <a:rPr lang="en-US" dirty="0"/>
              <a:t>use of object-oriented programming paradigm</a:t>
            </a:r>
          </a:p>
          <a:p>
            <a:r>
              <a:rPr lang="en-US" dirty="0"/>
              <a:t>Horizontal scaling – increase capacity by adding more servers rather than increasing the size of a single server</a:t>
            </a:r>
          </a:p>
          <a:p>
            <a:r>
              <a:rPr lang="en-US" dirty="0"/>
              <a:t>Servers can be geographically distributed, i.e., in the cloud.</a:t>
            </a:r>
          </a:p>
          <a:p>
            <a:r>
              <a:rPr lang="en-US" dirty="0"/>
              <a:t>Databases can be automatically replicated to maintain availability in the event of </a:t>
            </a:r>
            <a:r>
              <a:rPr lang="en-US" dirty="0" err="1"/>
              <a:t>localised</a:t>
            </a:r>
            <a:r>
              <a:rPr lang="en-US" dirty="0"/>
              <a:t> outages or downtime.</a:t>
            </a:r>
          </a:p>
        </p:txBody>
      </p:sp>
    </p:spTree>
    <p:extLst>
      <p:ext uri="{BB962C8B-B14F-4D97-AF65-F5344CB8AC3E}">
        <p14:creationId xmlns:p14="http://schemas.microsoft.com/office/powerpoint/2010/main" val="41227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structured or unstructured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33000" cy="8014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Somewhere between SQL and Hadoop: NoSQL</a:t>
            </a:r>
            <a:r>
              <a:rPr lang="en-US" dirty="0"/>
              <a:t> (2015)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57" y="2516414"/>
            <a:ext cx="7249886" cy="40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4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1561</Words>
  <Application>Microsoft Macintosh PowerPoint</Application>
  <PresentationFormat>Widescreen</PresentationFormat>
  <Paragraphs>216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Menlo</vt:lpstr>
      <vt:lpstr>Wingdings</vt:lpstr>
      <vt:lpstr>Office Theme</vt:lpstr>
      <vt:lpstr>Databases 2   </vt:lpstr>
      <vt:lpstr>Overview</vt:lpstr>
      <vt:lpstr>Relational databases and SQL</vt:lpstr>
      <vt:lpstr>Limitations of Relational Approach</vt:lpstr>
      <vt:lpstr>Big data database requirements</vt:lpstr>
      <vt:lpstr>The Big Data Revolution- Rise and Fall of Hadoop</vt:lpstr>
      <vt:lpstr>The Big Data Revolution</vt:lpstr>
      <vt:lpstr>NoSQL: Not Only Structured Query Language</vt:lpstr>
      <vt:lpstr>To be structured or unstructured</vt:lpstr>
      <vt:lpstr>Types of NoSQL databases</vt:lpstr>
      <vt:lpstr>MongoDB</vt:lpstr>
      <vt:lpstr>Installing and running the Mongo Shell</vt:lpstr>
      <vt:lpstr>Mongo Shell</vt:lpstr>
      <vt:lpstr>PyMongo</vt:lpstr>
      <vt:lpstr>PyMongo Demo</vt:lpstr>
      <vt:lpstr>Column-oriented DBMS</vt:lpstr>
      <vt:lpstr>Cassandra</vt:lpstr>
      <vt:lpstr>Cassandra’s Data Model</vt:lpstr>
      <vt:lpstr>CQL is just like SQL ….</vt:lpstr>
      <vt:lpstr>But there’s more to CQL than SQL</vt:lpstr>
      <vt:lpstr>Graph databases: Neo4j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julie.weeds@gmail.com</dc:creator>
  <cp:lastModifiedBy>Adam Barrett</cp:lastModifiedBy>
  <cp:revision>89</cp:revision>
  <cp:lastPrinted>2016-11-10T09:55:56Z</cp:lastPrinted>
  <dcterms:created xsi:type="dcterms:W3CDTF">2016-11-08T10:23:55Z</dcterms:created>
  <dcterms:modified xsi:type="dcterms:W3CDTF">2021-11-25T13:31:58Z</dcterms:modified>
</cp:coreProperties>
</file>