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9"/>
  </p:notesMasterIdLst>
  <p:sldIdLst>
    <p:sldId id="298" r:id="rId2"/>
    <p:sldId id="309" r:id="rId3"/>
    <p:sldId id="819" r:id="rId4"/>
    <p:sldId id="847" r:id="rId5"/>
    <p:sldId id="312" r:id="rId6"/>
    <p:sldId id="842" r:id="rId7"/>
    <p:sldId id="299" r:id="rId8"/>
    <p:sldId id="844" r:id="rId9"/>
    <p:sldId id="845" r:id="rId10"/>
    <p:sldId id="820" r:id="rId11"/>
    <p:sldId id="332" r:id="rId12"/>
    <p:sldId id="333" r:id="rId13"/>
    <p:sldId id="320" r:id="rId14"/>
    <p:sldId id="331" r:id="rId15"/>
    <p:sldId id="335" r:id="rId16"/>
    <p:sldId id="329" r:id="rId17"/>
    <p:sldId id="311" r:id="rId18"/>
    <p:sldId id="314" r:id="rId19"/>
    <p:sldId id="393" r:id="rId20"/>
    <p:sldId id="328" r:id="rId21"/>
    <p:sldId id="821" r:id="rId22"/>
    <p:sldId id="304" r:id="rId23"/>
    <p:sldId id="825" r:id="rId24"/>
    <p:sldId id="826" r:id="rId25"/>
    <p:sldId id="315" r:id="rId26"/>
    <p:sldId id="305" r:id="rId27"/>
    <p:sldId id="339" r:id="rId28"/>
    <p:sldId id="800" r:id="rId29"/>
    <p:sldId id="317" r:id="rId30"/>
    <p:sldId id="336" r:id="rId31"/>
    <p:sldId id="327" r:id="rId32"/>
    <p:sldId id="801" r:id="rId33"/>
    <p:sldId id="809" r:id="rId34"/>
    <p:sldId id="818" r:id="rId35"/>
    <p:sldId id="828" r:id="rId36"/>
    <p:sldId id="839" r:id="rId37"/>
    <p:sldId id="802" r:id="rId38"/>
    <p:sldId id="815" r:id="rId39"/>
    <p:sldId id="816" r:id="rId40"/>
    <p:sldId id="831" r:id="rId41"/>
    <p:sldId id="840" r:id="rId42"/>
    <p:sldId id="324" r:id="rId43"/>
    <p:sldId id="325" r:id="rId44"/>
    <p:sldId id="804" r:id="rId45"/>
    <p:sldId id="833" r:id="rId46"/>
    <p:sldId id="841" r:id="rId47"/>
    <p:sldId id="814" r:id="rId48"/>
    <p:sldId id="836" r:id="rId49"/>
    <p:sldId id="843" r:id="rId50"/>
    <p:sldId id="810" r:id="rId51"/>
    <p:sldId id="837" r:id="rId52"/>
    <p:sldId id="805" r:id="rId53"/>
    <p:sldId id="808" r:id="rId54"/>
    <p:sldId id="838" r:id="rId55"/>
    <p:sldId id="813" r:id="rId56"/>
    <p:sldId id="846" r:id="rId57"/>
    <p:sldId id="84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" initials="l" lastIdx="3" clrIdx="0">
    <p:extLst>
      <p:ext uri="{19B8F6BF-5375-455C-9EA6-DF929625EA0E}">
        <p15:presenceInfo xmlns:p15="http://schemas.microsoft.com/office/powerpoint/2012/main" userId="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4F81BD"/>
    <a:srgbClr val="FFFF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2T11:27:17.359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6D52-1839-4E8C-8CEE-AC85CE3292BA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BA911-A198-4818-A725-450DE1431B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68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23C2C-99F2-44FB-9527-9C8B9D94023E}" type="slidenum">
              <a:rPr lang="en-GB"/>
              <a:pPr/>
              <a:t>19</a:t>
            </a:fld>
            <a:endParaRPr lang="en-GB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just"/>
            <a:endParaRPr lang="en-US" sz="1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C160F-FF69-4908-926A-A44C454775E8}" type="slidenum">
              <a:rPr lang="en-GB"/>
              <a:pPr/>
              <a:t>30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nl-NL" sz="1100"/>
          </a:p>
        </p:txBody>
      </p:sp>
    </p:spTree>
    <p:extLst>
      <p:ext uri="{BB962C8B-B14F-4D97-AF65-F5344CB8AC3E}">
        <p14:creationId xmlns:p14="http://schemas.microsoft.com/office/powerpoint/2010/main" val="22388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91" y="1265214"/>
            <a:ext cx="3797338" cy="43017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384" y="1265214"/>
            <a:ext cx="3797338" cy="43017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D5E8-F699-4911-8E66-9DE1405CD96D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3EBA-FE43-46A3-BFC4-F40148C1B0E8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7E728-EAB6-45A1-937C-8087BB5CC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4"/>
            <a:ext cx="7847833" cy="4301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8A266-9770-4879-BEEE-D24B5D4B1345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4AD03-90F4-4F0C-A6D0-6C184BBD0E57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2891" y="1265214"/>
            <a:ext cx="3797338" cy="632607"/>
          </a:xfrm>
        </p:spPr>
        <p:txBody>
          <a:bodyPr/>
          <a:lstStyle>
            <a:lvl1pPr marL="0" indent="0">
              <a:buNone/>
              <a:defRPr sz="18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2" indent="0">
              <a:buNone/>
              <a:defRPr sz="1600" b="1"/>
            </a:lvl4pPr>
            <a:lvl5pPr marL="1828350" indent="0">
              <a:buNone/>
              <a:defRPr sz="1600" b="1"/>
            </a:lvl5pPr>
            <a:lvl6pPr marL="2285438" indent="0">
              <a:buNone/>
              <a:defRPr sz="1600" b="1"/>
            </a:lvl6pPr>
            <a:lvl7pPr marL="2742525" indent="0">
              <a:buNone/>
              <a:defRPr sz="1600" b="1"/>
            </a:lvl7pPr>
            <a:lvl8pPr marL="3199612" indent="0">
              <a:buNone/>
              <a:defRPr sz="1600" b="1"/>
            </a:lvl8pPr>
            <a:lvl9pPr marL="3656699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891" y="1897820"/>
            <a:ext cx="3797338" cy="36691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83384" y="1265214"/>
            <a:ext cx="3797338" cy="632607"/>
          </a:xfrm>
        </p:spPr>
        <p:txBody>
          <a:bodyPr/>
          <a:lstStyle>
            <a:lvl1pPr marL="0" indent="0">
              <a:buNone/>
              <a:defRPr sz="18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2" indent="0">
              <a:buNone/>
              <a:defRPr sz="1600" b="1"/>
            </a:lvl4pPr>
            <a:lvl5pPr marL="1828350" indent="0">
              <a:buNone/>
              <a:defRPr sz="1600" b="1"/>
            </a:lvl5pPr>
            <a:lvl6pPr marL="2285438" indent="0">
              <a:buNone/>
              <a:defRPr sz="1600" b="1"/>
            </a:lvl6pPr>
            <a:lvl7pPr marL="2742525" indent="0">
              <a:buNone/>
              <a:defRPr sz="1600" b="1"/>
            </a:lvl7pPr>
            <a:lvl8pPr marL="3199612" indent="0">
              <a:buNone/>
              <a:defRPr sz="1600" b="1"/>
            </a:lvl8pPr>
            <a:lvl9pPr marL="3656699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83384" y="1897820"/>
            <a:ext cx="3797338" cy="36691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7684C-5933-404E-BCCE-870E65CE107B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2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D3C1-F1D2-4083-A2C9-76A95F9CE565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598A6-0183-4CD6-89B6-7C4BA0EB58DD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4733-FB16-488E-B959-0A1F84311B9A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90509" y="389651"/>
            <a:ext cx="6289961" cy="4717471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2" indent="0">
              <a:buNone/>
              <a:defRPr sz="2000"/>
            </a:lvl4pPr>
            <a:lvl5pPr marL="1828350" indent="0">
              <a:buNone/>
              <a:defRPr sz="2000"/>
            </a:lvl5pPr>
            <a:lvl6pPr marL="2285438" indent="0">
              <a:buNone/>
              <a:defRPr sz="2000"/>
            </a:lvl6pPr>
            <a:lvl7pPr marL="2742525" indent="0">
              <a:buNone/>
              <a:defRPr sz="2000"/>
            </a:lvl7pPr>
            <a:lvl8pPr marL="3199612" indent="0">
              <a:buNone/>
              <a:defRPr sz="2000"/>
            </a:lvl8pPr>
            <a:lvl9pPr marL="3656699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90509" y="5107124"/>
            <a:ext cx="6289961" cy="560045"/>
          </a:xfrm>
        </p:spPr>
        <p:txBody>
          <a:bodyPr/>
          <a:lstStyle>
            <a:lvl1pPr marL="0" indent="0" algn="ctr">
              <a:buNone/>
              <a:defRPr sz="13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2" indent="0">
              <a:buNone/>
              <a:defRPr sz="900"/>
            </a:lvl4pPr>
            <a:lvl5pPr marL="1828350" indent="0">
              <a:buNone/>
              <a:defRPr sz="900"/>
            </a:lvl5pPr>
            <a:lvl6pPr marL="2285438" indent="0">
              <a:buNone/>
              <a:defRPr sz="900"/>
            </a:lvl6pPr>
            <a:lvl7pPr marL="2742525" indent="0">
              <a:buNone/>
              <a:defRPr sz="900"/>
            </a:lvl7pPr>
            <a:lvl8pPr marL="3199612" indent="0">
              <a:buNone/>
              <a:defRPr sz="900"/>
            </a:lvl8pPr>
            <a:lvl9pPr marL="3656699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99FD8-CA68-4E2E-A2D3-911927C2769D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C6040-6A44-4C5E-B062-0799457EF94F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DF19F-9CE5-43F8-BF77-EFAA9A5116AE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FF41-ACE8-4DBA-A5CA-6B12D4141C58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8F438-7F0E-4FF8-8C14-373FCE247B7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7BC8-4DA9-4E04-9D9B-389215670AF0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0533-58A2-4CE7-AF79-C0725D1716D6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333-5C26-4117-8C0C-A57322437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32969" y="506595"/>
            <a:ext cx="7847921" cy="75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08" tIns="25308" rIns="25308" bIns="2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32969" y="1265372"/>
            <a:ext cx="7847921" cy="43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5308" tIns="25308" rIns="25308" bIns="2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32969" y="6267717"/>
            <a:ext cx="440957" cy="36488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A1766B-0C3B-4F21-9072-A6F7E3F62493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36442" y="6267717"/>
            <a:ext cx="4014384" cy="3648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457144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279207" y="6267717"/>
            <a:ext cx="648597" cy="3648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457144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C20812-5AE0-411D-AA73-ADDAF4207D31}" type="datetime1">
              <a:rPr lang="nl-NL"/>
              <a:pPr>
                <a:defRPr/>
              </a:pPr>
              <a:t>18-4-2021</a:t>
            </a:fld>
            <a:endParaRPr lang="nl-NL" dirty="0"/>
          </a:p>
        </p:txBody>
      </p:sp>
      <p:pic>
        <p:nvPicPr>
          <p:cNvPr id="1031" name="Afbeelding 9" descr="RU_E_RGB_2014_wit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87913" y="6119309"/>
            <a:ext cx="2532991" cy="57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220" descr="MPI_logo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5524" y="152400"/>
            <a:ext cx="2855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lvl1pPr algn="l" defTabSz="456449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456449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2pPr>
      <a:lvl3pPr algn="l" defTabSz="456449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3pPr>
      <a:lvl4pPr algn="l" defTabSz="456449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4pPr>
      <a:lvl5pPr algn="l" defTabSz="456449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5pPr>
      <a:lvl6pPr marL="321412" algn="l" defTabSz="456449" rtl="0" fontAlgn="base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6pPr>
      <a:lvl7pPr marL="642823" algn="l" defTabSz="456449" rtl="0" fontAlgn="base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7pPr>
      <a:lvl8pPr marL="964235" algn="l" defTabSz="456449" rtl="0" fontAlgn="base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8pPr>
      <a:lvl9pPr marL="1285646" algn="l" defTabSz="456449" rtl="0" fontAlgn="base">
        <a:spcBef>
          <a:spcPct val="0"/>
        </a:spcBef>
        <a:spcAft>
          <a:spcPct val="0"/>
        </a:spcAft>
        <a:defRPr sz="2100" b="1">
          <a:solidFill>
            <a:srgbClr val="BE2E1A"/>
          </a:solidFill>
          <a:latin typeface="Arial" panose="020B0604020202020204" pitchFamily="34" charset="0"/>
        </a:defRPr>
      </a:lvl9pPr>
    </p:titleStyle>
    <p:bodyStyle>
      <a:lvl1pPr marL="252219" indent="-252219" algn="l" defTabSz="456449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5554" indent="-252219" algn="l" defTabSz="456449" rtl="0" eaLnBrk="0" fontAlgn="base" hangingPunct="0">
        <a:spcBef>
          <a:spcPct val="0"/>
        </a:spcBef>
        <a:spcAft>
          <a:spcPct val="0"/>
        </a:spcAft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3441" indent="-252219" algn="l" defTabSz="456449" rtl="0" eaLnBrk="0" fontAlgn="base" hangingPunct="0">
        <a:spcBef>
          <a:spcPct val="0"/>
        </a:spcBef>
        <a:spcAft>
          <a:spcPct val="0"/>
        </a:spcAft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444" indent="-252219" algn="l" defTabSz="456449" rtl="0" eaLnBrk="0" fontAlgn="base" hangingPunct="0">
        <a:spcBef>
          <a:spcPct val="0"/>
        </a:spcBef>
        <a:spcAft>
          <a:spcPct val="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0331" indent="-252219" algn="l" defTabSz="456449" rtl="0" eaLnBrk="0" fontAlgn="base" hangingPunct="0">
        <a:spcBef>
          <a:spcPct val="0"/>
        </a:spcBef>
        <a:spcAft>
          <a:spcPct val="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4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8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1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fst.org/twiki/bin/view/FST/FstExamples" TargetMode="External"/><Relationship Id="rId2" Type="http://schemas.openxmlformats.org/officeDocument/2006/relationships/hyperlink" Target="http://www.openfst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ldi-asr.org/doc/fst_algo.html" TargetMode="External"/><Relationship Id="rId2" Type="http://schemas.openxmlformats.org/officeDocument/2006/relationships/hyperlink" Target="https://white.ucc.asn.au/Kaldi-Notes/fst-example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geitgey/machine-learning-is-fun-part-6-how-to-do-speech-recognition-with-deep-learning-28293c162f7a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tk.eng.cam.ac.uk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speech-features.readthedocs.io/en/latest/" TargetMode="External"/><Relationship Id="rId2" Type="http://schemas.openxmlformats.org/officeDocument/2006/relationships/hyperlink" Target="https://pypi.org/project/dtw-python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ervices.cls.ru.nl/oralhistory" TargetMode="External"/><Relationship Id="rId2" Type="http://schemas.openxmlformats.org/officeDocument/2006/relationships/hyperlink" Target="https://webservices.cls.ru.nl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opensource-spraakherkenning-nl/Kaldi_NL" TargetMode="External"/><Relationship Id="rId5" Type="http://schemas.openxmlformats.org/officeDocument/2006/relationships/hyperlink" Target="https://webservices-lst.science.ru.nl/register/" TargetMode="External"/><Relationship Id="rId4" Type="http://schemas.openxmlformats.org/officeDocument/2006/relationships/hyperlink" Target="https://webservices.cls.ru.nl/spreek2schrij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cloud.google.com/download.tensorflow.org/data/speech_commands_v0.02.tar.gz" TargetMode="External"/><Relationship Id="rId2" Type="http://schemas.openxmlformats.org/officeDocument/2006/relationships/hyperlink" Target="https://www.openslr.org/12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rxiv.org/pdf/1804.03209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6-3417/11/1/428/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dn.intechopen.com/pdfs/15948/InTech-Phoneme_recognition_on_the_timit_databas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.nl/honoursacademy/honourslabs/vm/radical-new-transportation-idea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povey.com/kaldi-lectures.html" TargetMode="External"/><Relationship Id="rId2" Type="http://schemas.openxmlformats.org/officeDocument/2006/relationships/hyperlink" Target="https://github.com/JtenBrinke/nifti-dedic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keyword-spott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urbansounddataset.weebly.com/urbansound8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irjamernestus.nl/Ernestus/Baldey/index.php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ech.sri.com/projects/srilm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2607.pdf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6649133_NMF_based_speech_and_music_separation_in_monaural_speech_recordings_with_sparseness_and_temporal_continuity_constraints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4123956?section=abstract" TargetMode="External"/><Relationship Id="rId2" Type="http://schemas.openxmlformats.org/officeDocument/2006/relationships/hyperlink" Target="https://www.researchgate.net/publication/221488819_Feature_extraction_for_spectral_continuity_measures_in_concatenative_speech_synthe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66649133_NMF_based_speech_and_music_separation_in_monaural_speech_recordings_with_sparseness_and_temporal_continuity_constraints" TargetMode="External"/><Relationship Id="rId4" Type="http://schemas.openxmlformats.org/officeDocument/2006/relationships/hyperlink" Target="https://www.semanticscholar.org/paper/Feature-extraction-for-spectral-continuity-measures-Kirkpatrick-O%27Brien/0f6c93d29d2c79fa76f61156557c391f4910ffff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peaker-diarization-with-kaldi-e30301b05cc8" TargetMode="External"/><Relationship Id="rId2" Type="http://schemas.openxmlformats.org/officeDocument/2006/relationships/hyperlink" Target="https://realpython.com/python-speech-recognition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osa.org/doc/main/generated/librosa.feature.melspectrogram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.stoop@let.ru.n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523999"/>
          </a:xfrm>
        </p:spPr>
        <p:txBody>
          <a:bodyPr/>
          <a:lstStyle/>
          <a:p>
            <a:r>
              <a:rPr lang="en-US" sz="2800" dirty="0"/>
              <a:t>Options for ASR experiments</a:t>
            </a:r>
            <a:br>
              <a:rPr lang="en-US" sz="2800" dirty="0"/>
            </a:br>
            <a:r>
              <a:rPr lang="en-US" sz="2800" dirty="0"/>
              <a:t>in the Research Master</a:t>
            </a:r>
            <a:br>
              <a:rPr lang="en-US" sz="2800" dirty="0"/>
            </a:br>
            <a:r>
              <a:rPr lang="en-US" sz="2800" dirty="0"/>
              <a:t>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Master ASR</a:t>
            </a:r>
          </a:p>
        </p:txBody>
      </p:sp>
    </p:spTree>
    <p:extLst>
      <p:ext uri="{BB962C8B-B14F-4D97-AF65-F5344CB8AC3E}">
        <p14:creationId xmlns:p14="http://schemas.microsoft.com/office/powerpoint/2010/main" val="213958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those using KALDI: you need to know about FSTs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using KALDI, make yourself familiar with Finite State Transducers (FSTs)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B90A0-C4B4-4C14-B380-EDD79EA5F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02" y="2209800"/>
            <a:ext cx="654732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9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KALDI, FST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2332172"/>
            <a:ext cx="7847921" cy="2849428"/>
          </a:xfrm>
        </p:spPr>
        <p:txBody>
          <a:bodyPr/>
          <a:lstStyle/>
          <a:p>
            <a:r>
              <a:rPr lang="en-US" dirty="0"/>
              <a:t>Each arc contains score, input label, output label</a:t>
            </a:r>
          </a:p>
          <a:p>
            <a:r>
              <a:rPr lang="en-US" dirty="0"/>
              <a:t>FSTs can be manipulated with functions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www.openFST.org</a:t>
            </a:r>
            <a:endParaRPr lang="en-US" dirty="0"/>
          </a:p>
          <a:p>
            <a:r>
              <a:rPr lang="en-US" dirty="0">
                <a:hlinkClick r:id="rId3"/>
              </a:rPr>
              <a:t>http://www.openfst.org/twiki/bin/view/FST/FstExamples</a:t>
            </a:r>
            <a:endParaRPr lang="en-US" dirty="0"/>
          </a:p>
          <a:p>
            <a:pPr lvl="1"/>
            <a:r>
              <a:rPr lang="en-US" dirty="0"/>
              <a:t>Compose ·</a:t>
            </a:r>
          </a:p>
          <a:p>
            <a:pPr lvl="1"/>
            <a:r>
              <a:rPr lang="en-US" dirty="0" err="1"/>
              <a:t>Determinize</a:t>
            </a:r>
            <a:r>
              <a:rPr lang="en-US" dirty="0"/>
              <a:t>, Minimize</a:t>
            </a:r>
          </a:p>
          <a:p>
            <a:pPr lvl="1"/>
            <a:r>
              <a:rPr lang="en-US" dirty="0"/>
              <a:t>And many more -- like algebraic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2655"/>
            <a:ext cx="5457825" cy="2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2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KALDI Example: a lexicon as FST (</a:t>
            </a:r>
            <a:r>
              <a:rPr lang="en-US" dirty="0" err="1"/>
              <a:t>L.fst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Lexicon:</a:t>
            </a:r>
          </a:p>
          <a:p>
            <a:pPr lvl="1"/>
            <a:r>
              <a:rPr lang="en-US" sz="2000" dirty="0"/>
              <a:t>cat k E t</a:t>
            </a:r>
          </a:p>
          <a:p>
            <a:pPr lvl="1"/>
            <a:r>
              <a:rPr lang="en-US" sz="2000" dirty="0"/>
              <a:t>can k E n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FST: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cat k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&lt;eps&gt; E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3 &lt;eps&gt; t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4 can k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5 &lt;eps&gt; E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6 &lt;eps&gt; n 0.0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6 0.0</a:t>
            </a:r>
          </a:p>
        </p:txBody>
      </p:sp>
    </p:spTree>
    <p:extLst>
      <p:ext uri="{BB962C8B-B14F-4D97-AF65-F5344CB8AC3E}">
        <p14:creationId xmlns:p14="http://schemas.microsoft.com/office/powerpoint/2010/main" val="385848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FSTs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391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KALDI, FST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KALDI used in two ways:</a:t>
            </a:r>
          </a:p>
          <a:p>
            <a:pPr lvl="1"/>
            <a:r>
              <a:rPr lang="en-US" dirty="0"/>
              <a:t>They span the search space</a:t>
            </a:r>
          </a:p>
          <a:p>
            <a:pPr lvl="1"/>
            <a:r>
              <a:rPr lang="en-US" dirty="0"/>
              <a:t>are used to represent the ASR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for </a:t>
            </a:r>
            <a:r>
              <a:rPr lang="en-US" dirty="0" err="1"/>
              <a:t>postprocessing</a:t>
            </a:r>
            <a:r>
              <a:rPr lang="en-US" dirty="0"/>
              <a:t>, e.g. by refining the ASR output lattice by a refined LM (“lattice rescoring”)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5762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KALDI, FST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2560772"/>
            <a:ext cx="7847921" cy="2697028"/>
          </a:xfrm>
        </p:spPr>
        <p:txBody>
          <a:bodyPr/>
          <a:lstStyle/>
          <a:p>
            <a:endParaRPr lang="en-US" u="sng" dirty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r>
              <a:rPr lang="en-US" u="sng" dirty="0">
                <a:hlinkClick r:id="rId2"/>
              </a:rPr>
              <a:t>https://white.ucc.asn.au/Kaldi-Notes/fst-example/</a:t>
            </a:r>
            <a:endParaRPr lang="nl-NL" dirty="0"/>
          </a:p>
          <a:p>
            <a:r>
              <a:rPr lang="en-US" u="sng" dirty="0">
                <a:hlinkClick r:id="rId3"/>
              </a:rPr>
              <a:t>http://kaldi-asr.org/doc/fst_algo.html</a:t>
            </a:r>
            <a:endParaRPr lang="en-US" dirty="0"/>
          </a:p>
          <a:p>
            <a:r>
              <a:rPr lang="en-US" dirty="0"/>
              <a:t>Used in KALDI to represent the ASR search space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		compose(H·C·L·G) 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C00000"/>
                </a:solidFill>
                <a:sym typeface="Wingdings" panose="05000000000000000000" pitchFamily="2" charset="2"/>
              </a:rPr>
              <a:t>HCLG.fst</a:t>
            </a:r>
            <a:endParaRPr lang="nl-NL" sz="3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08683"/>
            <a:ext cx="5686425" cy="22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and Deep Learning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Textbooks (Holmes etc.)</a:t>
            </a:r>
          </a:p>
          <a:p>
            <a:pPr lvl="1"/>
            <a:r>
              <a:rPr lang="en-US" dirty="0"/>
              <a:t>very useful for background but not for novelties</a:t>
            </a:r>
          </a:p>
          <a:p>
            <a:pPr lvl="1"/>
            <a:r>
              <a:rPr lang="en-US" dirty="0"/>
              <a:t>outdated rapidly</a:t>
            </a:r>
          </a:p>
          <a:p>
            <a:r>
              <a:rPr lang="en-US" dirty="0"/>
              <a:t>Papers</a:t>
            </a:r>
          </a:p>
          <a:p>
            <a:pPr lvl="1"/>
            <a:r>
              <a:rPr lang="en-US" dirty="0"/>
              <a:t>very useful for recent advancements (journal, conference proceedings, </a:t>
            </a:r>
            <a:r>
              <a:rPr lang="en-US" dirty="0" err="1"/>
              <a:t>Interspeech</a:t>
            </a:r>
            <a:r>
              <a:rPr lang="en-US" dirty="0"/>
              <a:t>)</a:t>
            </a:r>
          </a:p>
          <a:p>
            <a:r>
              <a:rPr lang="en-US" dirty="0"/>
              <a:t>Websites </a:t>
            </a:r>
          </a:p>
          <a:p>
            <a:pPr lvl="2"/>
            <a:r>
              <a:rPr lang="nl-NL" sz="2000" u="sng" dirty="0">
                <a:hlinkClick r:id="rId2"/>
              </a:rPr>
              <a:t>e.g. https://medium.com/@ageitgey/machine-learning-is-fun-part-6-how-to-do-speech-recognition-with-deep-learning-28293c162f7a</a:t>
            </a:r>
            <a:endParaRPr lang="nl-NL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software, alternative: HTK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Markov Model Toolkit (HTK)</a:t>
            </a:r>
          </a:p>
          <a:p>
            <a:pPr lvl="1"/>
            <a:r>
              <a:rPr lang="en-US" dirty="0">
                <a:hlinkClick r:id="rId2"/>
              </a:rPr>
              <a:t>http://htk.eng.cam.ac.uk/</a:t>
            </a:r>
            <a:endParaRPr lang="en-US" dirty="0"/>
          </a:p>
          <a:p>
            <a:r>
              <a:rPr lang="en-US" dirty="0"/>
              <a:t>Available on ponies</a:t>
            </a:r>
          </a:p>
          <a:p>
            <a:r>
              <a:rPr lang="en-US" dirty="0"/>
              <a:t>Toolkit for building and manipulating HMMs</a:t>
            </a:r>
          </a:p>
          <a:p>
            <a:r>
              <a:rPr lang="en-US" dirty="0"/>
              <a:t>Modular and flexible</a:t>
            </a:r>
          </a:p>
          <a:p>
            <a:r>
              <a:rPr lang="en-US" dirty="0"/>
              <a:t>Getting obsolete, now superseded by KALDI</a:t>
            </a:r>
          </a:p>
          <a:p>
            <a:pPr lvl="1"/>
            <a:r>
              <a:rPr lang="en-US" dirty="0"/>
              <a:t>Still very useful for low-scale ASR</a:t>
            </a:r>
          </a:p>
          <a:p>
            <a:pPr lvl="1"/>
            <a:r>
              <a:rPr lang="en-US" dirty="0"/>
              <a:t>and for special cases: This year we built a personalized ASR system for one single person with a very specific speech production pathology (broadcasting BNNVARA March 2021)</a:t>
            </a:r>
          </a:p>
          <a:p>
            <a:pPr marL="25333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related software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Matlab</a:t>
            </a:r>
            <a:r>
              <a:rPr lang="en-US" dirty="0"/>
              <a:t>. Scripts available:</a:t>
            </a:r>
          </a:p>
          <a:p>
            <a:pPr lvl="1"/>
            <a:r>
              <a:rPr lang="en-US" dirty="0"/>
              <a:t>MFCCs from wavs</a:t>
            </a:r>
          </a:p>
          <a:p>
            <a:pPr lvl="1"/>
            <a:r>
              <a:rPr lang="en-US" dirty="0"/>
              <a:t>Viterbi</a:t>
            </a:r>
          </a:p>
          <a:p>
            <a:pPr lvl="1"/>
            <a:r>
              <a:rPr lang="en-US" dirty="0"/>
              <a:t>DTW (dynamic time warping)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Nowadays the most flexible option. Many websites.</a:t>
            </a:r>
          </a:p>
          <a:p>
            <a:pPr lvl="1"/>
            <a:r>
              <a:rPr lang="en-US" dirty="0"/>
              <a:t>DTW: </a:t>
            </a:r>
            <a:r>
              <a:rPr lang="en-US" dirty="0">
                <a:hlinkClick r:id="rId2"/>
              </a:rPr>
              <a:t>https://pypi.org/project/dtw-python/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MFCC:</a:t>
            </a:r>
            <a:endParaRPr lang="nl-NL" b="0" i="0" dirty="0">
              <a:solidFill>
                <a:srgbClr val="000000"/>
              </a:solidFill>
              <a:effectLst/>
            </a:endParaRPr>
          </a:p>
          <a:p>
            <a:pPr marL="253335" lvl="1" indent="0">
              <a:buNone/>
            </a:pPr>
            <a:r>
              <a:rPr lang="nl-NL" dirty="0">
                <a:solidFill>
                  <a:srgbClr val="000000"/>
                </a:solidFill>
                <a:hlinkClick r:id="rId3"/>
              </a:rPr>
              <a:t>	</a:t>
            </a:r>
            <a:r>
              <a:rPr lang="nl-NL" b="0" i="0" dirty="0">
                <a:solidFill>
                  <a:srgbClr val="000000"/>
                </a:solidFill>
                <a:effectLst/>
                <a:hlinkClick r:id="rId3"/>
              </a:rPr>
              <a:t>https://python-speech-features.readthedocs.io/en/latest/</a:t>
            </a:r>
            <a:endParaRPr lang="en-US" dirty="0"/>
          </a:p>
          <a:p>
            <a:pPr lvl="1"/>
            <a:r>
              <a:rPr lang="en-US" dirty="0"/>
              <a:t>Can be used in combination with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ED268-5B5B-4278-A108-8289377E0A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4159" y="91248"/>
            <a:ext cx="2584186" cy="34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1515616"/>
          </a:xfrm>
        </p:spPr>
        <p:txBody>
          <a:bodyPr/>
          <a:lstStyle/>
          <a:p>
            <a:pPr marL="636588" lvl="1" indent="-457200">
              <a:buFontTx/>
              <a:buNone/>
            </a:pPr>
            <a:r>
              <a:rPr lang="en-US" sz="2000" dirty="0"/>
              <a:t>These algorithms provide the best alignment between input and reference sequences </a:t>
            </a:r>
            <a:r>
              <a:rPr lang="en-US" sz="2000" dirty="0">
                <a:sym typeface="Wingdings" panose="05000000000000000000" pitchFamily="2" charset="2"/>
              </a:rPr>
              <a:t> alignment path</a:t>
            </a:r>
            <a:endParaRPr lang="en-US" sz="2000" dirty="0"/>
          </a:p>
          <a:p>
            <a:pPr marL="636588" lvl="1" indent="-457200">
              <a:buFontTx/>
              <a:buNone/>
            </a:pPr>
            <a:r>
              <a:rPr lang="en-US" sz="2000" dirty="0"/>
              <a:t>DTW-score: total score along alignment path</a:t>
            </a:r>
            <a:endParaRPr lang="en-US" sz="2400" dirty="0"/>
          </a:p>
          <a:p>
            <a:pPr marL="636588" lvl="1" indent="-457200">
              <a:buFontTx/>
              <a:buNone/>
            </a:pPr>
            <a:endParaRPr lang="en-US" sz="2400" dirty="0"/>
          </a:p>
          <a:p>
            <a:pPr marL="636588" lvl="1" indent="-457200">
              <a:buFontTx/>
              <a:buNone/>
            </a:pPr>
            <a:endParaRPr lang="en-US" sz="2400" dirty="0"/>
          </a:p>
          <a:p>
            <a:pPr marL="636588" lvl="1" indent="-457200">
              <a:buFontTx/>
              <a:buNone/>
            </a:pPr>
            <a:endParaRPr lang="en-US" sz="2400" dirty="0"/>
          </a:p>
          <a:p>
            <a:pPr marL="2246313" lvl="3" indent="-1588">
              <a:buFontTx/>
              <a:buNone/>
            </a:pPr>
            <a:endParaRPr lang="en-US" dirty="0"/>
          </a:p>
        </p:txBody>
      </p:sp>
      <p:grpSp>
        <p:nvGrpSpPr>
          <p:cNvPr id="465923" name="Group 3"/>
          <p:cNvGrpSpPr>
            <a:grpSpLocks/>
          </p:cNvGrpSpPr>
          <p:nvPr/>
        </p:nvGrpSpPr>
        <p:grpSpPr bwMode="auto">
          <a:xfrm>
            <a:off x="4852490" y="2316311"/>
            <a:ext cx="3463926" cy="2566988"/>
            <a:chOff x="-2" y="2703"/>
            <a:chExt cx="2182" cy="1617"/>
          </a:xfrm>
        </p:grpSpPr>
        <p:sp>
          <p:nvSpPr>
            <p:cNvPr id="465924" name="Line 4"/>
            <p:cNvSpPr>
              <a:spLocks noChangeShapeType="1"/>
            </p:cNvSpPr>
            <p:nvPr/>
          </p:nvSpPr>
          <p:spPr bwMode="auto">
            <a:xfrm flipV="1">
              <a:off x="241" y="4099"/>
              <a:ext cx="144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25" name="Text Box 5"/>
            <p:cNvSpPr txBox="1">
              <a:spLocks noChangeArrowheads="1"/>
            </p:cNvSpPr>
            <p:nvPr/>
          </p:nvSpPr>
          <p:spPr bwMode="auto">
            <a:xfrm>
              <a:off x="241" y="3958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26" name="Text Box 6"/>
            <p:cNvSpPr txBox="1">
              <a:spLocks noChangeArrowheads="1"/>
            </p:cNvSpPr>
            <p:nvPr/>
          </p:nvSpPr>
          <p:spPr bwMode="auto">
            <a:xfrm>
              <a:off x="241" y="3862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241" y="376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28" name="Text Box 8"/>
            <p:cNvSpPr txBox="1">
              <a:spLocks noChangeArrowheads="1"/>
            </p:cNvSpPr>
            <p:nvPr/>
          </p:nvSpPr>
          <p:spPr bwMode="auto">
            <a:xfrm>
              <a:off x="241" y="3670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29" name="Text Box 9"/>
            <p:cNvSpPr txBox="1">
              <a:spLocks noChangeArrowheads="1"/>
            </p:cNvSpPr>
            <p:nvPr/>
          </p:nvSpPr>
          <p:spPr bwMode="auto">
            <a:xfrm>
              <a:off x="241" y="3574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 dirty="0"/>
                <a:t>+  +  +  +  +  +  +  +  +  +</a:t>
              </a:r>
              <a:r>
                <a:rPr lang="en-US" sz="1000" b="0" dirty="0"/>
                <a:t>  +  +  +  +  +</a:t>
              </a:r>
              <a:endParaRPr lang="en-GB" sz="1000" b="0" dirty="0"/>
            </a:p>
          </p:txBody>
        </p:sp>
        <p:sp>
          <p:nvSpPr>
            <p:cNvPr id="465930" name="Text Box 10"/>
            <p:cNvSpPr txBox="1">
              <a:spLocks noChangeArrowheads="1"/>
            </p:cNvSpPr>
            <p:nvPr/>
          </p:nvSpPr>
          <p:spPr bwMode="auto">
            <a:xfrm>
              <a:off x="241" y="3478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31" name="Text Box 11"/>
            <p:cNvSpPr txBox="1">
              <a:spLocks noChangeArrowheads="1"/>
            </p:cNvSpPr>
            <p:nvPr/>
          </p:nvSpPr>
          <p:spPr bwMode="auto">
            <a:xfrm>
              <a:off x="241" y="3382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32" name="Text Box 12"/>
            <p:cNvSpPr txBox="1">
              <a:spLocks noChangeArrowheads="1"/>
            </p:cNvSpPr>
            <p:nvPr/>
          </p:nvSpPr>
          <p:spPr bwMode="auto">
            <a:xfrm>
              <a:off x="241" y="328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33" name="Text Box 13"/>
            <p:cNvSpPr txBox="1">
              <a:spLocks noChangeArrowheads="1"/>
            </p:cNvSpPr>
            <p:nvPr/>
          </p:nvSpPr>
          <p:spPr bwMode="auto">
            <a:xfrm>
              <a:off x="241" y="3190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65934" name="Text Box 14"/>
            <p:cNvSpPr txBox="1">
              <a:spLocks noChangeArrowheads="1"/>
            </p:cNvSpPr>
            <p:nvPr/>
          </p:nvSpPr>
          <p:spPr bwMode="auto">
            <a:xfrm>
              <a:off x="241" y="3094"/>
              <a:ext cx="14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r>
                <a:rPr lang="en-GB" sz="1000" b="0"/>
                <a:t>  </a:t>
              </a:r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 flipH="1">
              <a:off x="84" y="407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36" name="Line 16"/>
            <p:cNvSpPr>
              <a:spLocks noChangeShapeType="1"/>
            </p:cNvSpPr>
            <p:nvPr/>
          </p:nvSpPr>
          <p:spPr bwMode="auto">
            <a:xfrm flipH="1">
              <a:off x="1632" y="28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37" name="Oval 17"/>
            <p:cNvSpPr>
              <a:spLocks noChangeArrowheads="1"/>
            </p:cNvSpPr>
            <p:nvPr/>
          </p:nvSpPr>
          <p:spPr bwMode="auto">
            <a:xfrm>
              <a:off x="282" y="398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465938" name="Oval 18"/>
            <p:cNvSpPr>
              <a:spLocks noChangeArrowheads="1"/>
            </p:cNvSpPr>
            <p:nvPr/>
          </p:nvSpPr>
          <p:spPr bwMode="auto">
            <a:xfrm>
              <a:off x="1530" y="302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465939" name="Rectangle 19"/>
            <p:cNvSpPr>
              <a:spLocks noChangeArrowheads="1"/>
            </p:cNvSpPr>
            <p:nvPr/>
          </p:nvSpPr>
          <p:spPr bwMode="auto">
            <a:xfrm>
              <a:off x="337" y="2703"/>
              <a:ext cx="11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 b="0" dirty="0"/>
                <a:t>“search </a:t>
              </a:r>
              <a:r>
                <a:rPr lang="nl-NL" sz="2000" b="0" dirty="0" err="1"/>
                <a:t>space</a:t>
              </a:r>
              <a:r>
                <a:rPr lang="nl-NL" sz="2000" b="0" dirty="0"/>
                <a:t>”</a:t>
              </a:r>
              <a:endParaRPr lang="en-GB" sz="2000" b="0" dirty="0"/>
            </a:p>
          </p:txBody>
        </p:sp>
        <p:sp>
          <p:nvSpPr>
            <p:cNvPr id="465940" name="Text Box 20"/>
            <p:cNvSpPr txBox="1">
              <a:spLocks noChangeArrowheads="1"/>
            </p:cNvSpPr>
            <p:nvPr/>
          </p:nvSpPr>
          <p:spPr bwMode="auto">
            <a:xfrm>
              <a:off x="452" y="4128"/>
              <a:ext cx="9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/>
                <a:t>Input (15 frames)</a:t>
              </a:r>
              <a:endParaRPr lang="en-GB" sz="1400" b="0"/>
            </a:p>
          </p:txBody>
        </p:sp>
        <p:sp>
          <p:nvSpPr>
            <p:cNvPr id="465941" name="Text Box 21"/>
            <p:cNvSpPr txBox="1">
              <a:spLocks noChangeArrowheads="1"/>
            </p:cNvSpPr>
            <p:nvPr/>
          </p:nvSpPr>
          <p:spPr bwMode="auto">
            <a:xfrm rot="16200000">
              <a:off x="-500" y="3471"/>
              <a:ext cx="11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 dirty="0">
                  <a:solidFill>
                    <a:schemeClr val="accent2"/>
                  </a:solidFill>
                </a:rPr>
                <a:t>reference (11 frames)</a:t>
              </a:r>
              <a:endParaRPr lang="en-GB" sz="1400" b="0" dirty="0">
                <a:solidFill>
                  <a:schemeClr val="accent2"/>
                </a:solidFill>
              </a:endParaRPr>
            </a:p>
          </p:txBody>
        </p:sp>
        <p:sp>
          <p:nvSpPr>
            <p:cNvPr id="465942" name="Line 22"/>
            <p:cNvSpPr>
              <a:spLocks noChangeShapeType="1"/>
            </p:cNvSpPr>
            <p:nvPr/>
          </p:nvSpPr>
          <p:spPr bwMode="auto">
            <a:xfrm>
              <a:off x="240" y="2896"/>
              <a:ext cx="1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43" name="Text Box 23"/>
            <p:cNvSpPr txBox="1">
              <a:spLocks noChangeArrowheads="1"/>
            </p:cNvSpPr>
            <p:nvPr/>
          </p:nvSpPr>
          <p:spPr bwMode="auto">
            <a:xfrm>
              <a:off x="234" y="298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 dirty="0"/>
                <a:t>+  +  +  +  +  +  +  +  +  +</a:t>
              </a:r>
              <a:r>
                <a:rPr lang="en-US" sz="1000" b="0" dirty="0"/>
                <a:t>  +  +  +  +  +</a:t>
              </a:r>
              <a:endParaRPr lang="en-GB" sz="1000" b="0" dirty="0"/>
            </a:p>
          </p:txBody>
        </p:sp>
        <p:sp>
          <p:nvSpPr>
            <p:cNvPr id="465944" name="Text Box 24"/>
            <p:cNvSpPr txBox="1">
              <a:spLocks noChangeArrowheads="1"/>
            </p:cNvSpPr>
            <p:nvPr/>
          </p:nvSpPr>
          <p:spPr bwMode="auto">
            <a:xfrm>
              <a:off x="912" y="3264"/>
              <a:ext cx="12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4" algn="l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None/>
              </a:pPr>
              <a:endParaRPr lang="en-US" b="0" dirty="0"/>
            </a:p>
            <a:p>
              <a:pPr algn="l"/>
              <a:endParaRPr lang="nl-NL" b="0" dirty="0"/>
            </a:p>
          </p:txBody>
        </p:sp>
        <p:sp>
          <p:nvSpPr>
            <p:cNvPr id="465945" name="Line 25"/>
            <p:cNvSpPr>
              <a:spLocks noChangeShapeType="1"/>
            </p:cNvSpPr>
            <p:nvPr/>
          </p:nvSpPr>
          <p:spPr bwMode="auto">
            <a:xfrm flipV="1">
              <a:off x="336" y="3940"/>
              <a:ext cx="80" cy="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46" name="Line 26"/>
            <p:cNvSpPr>
              <a:spLocks noChangeShapeType="1"/>
            </p:cNvSpPr>
            <p:nvPr/>
          </p:nvSpPr>
          <p:spPr bwMode="auto">
            <a:xfrm flipV="1">
              <a:off x="416" y="3748"/>
              <a:ext cx="4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47" name="Line 27"/>
            <p:cNvSpPr>
              <a:spLocks noChangeShapeType="1"/>
            </p:cNvSpPr>
            <p:nvPr/>
          </p:nvSpPr>
          <p:spPr bwMode="auto">
            <a:xfrm flipV="1">
              <a:off x="420" y="3652"/>
              <a:ext cx="88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48" name="Line 28"/>
            <p:cNvSpPr>
              <a:spLocks noChangeShapeType="1"/>
            </p:cNvSpPr>
            <p:nvPr/>
          </p:nvSpPr>
          <p:spPr bwMode="auto">
            <a:xfrm>
              <a:off x="512" y="3652"/>
              <a:ext cx="84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49" name="Line 29"/>
            <p:cNvSpPr>
              <a:spLocks noChangeShapeType="1"/>
            </p:cNvSpPr>
            <p:nvPr/>
          </p:nvSpPr>
          <p:spPr bwMode="auto">
            <a:xfrm flipV="1">
              <a:off x="604" y="3468"/>
              <a:ext cx="180" cy="18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0" name="Line 30"/>
            <p:cNvSpPr>
              <a:spLocks noChangeShapeType="1"/>
            </p:cNvSpPr>
            <p:nvPr/>
          </p:nvSpPr>
          <p:spPr bwMode="auto">
            <a:xfrm flipV="1">
              <a:off x="784" y="3360"/>
              <a:ext cx="0" cy="10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1" name="Line 31"/>
            <p:cNvSpPr>
              <a:spLocks noChangeShapeType="1"/>
            </p:cNvSpPr>
            <p:nvPr/>
          </p:nvSpPr>
          <p:spPr bwMode="auto">
            <a:xfrm>
              <a:off x="788" y="3356"/>
              <a:ext cx="360" cy="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2" name="Line 32"/>
            <p:cNvSpPr>
              <a:spLocks noChangeShapeType="1"/>
            </p:cNvSpPr>
            <p:nvPr/>
          </p:nvSpPr>
          <p:spPr bwMode="auto">
            <a:xfrm flipV="1">
              <a:off x="1144" y="3172"/>
              <a:ext cx="184" cy="18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3" name="Line 33"/>
            <p:cNvSpPr>
              <a:spLocks noChangeShapeType="1"/>
            </p:cNvSpPr>
            <p:nvPr/>
          </p:nvSpPr>
          <p:spPr bwMode="auto">
            <a:xfrm>
              <a:off x="1328" y="3168"/>
              <a:ext cx="18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4" name="Line 34"/>
            <p:cNvSpPr>
              <a:spLocks noChangeShapeType="1"/>
            </p:cNvSpPr>
            <p:nvPr/>
          </p:nvSpPr>
          <p:spPr bwMode="auto">
            <a:xfrm flipV="1">
              <a:off x="1512" y="3060"/>
              <a:ext cx="80" cy="10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5" name="Line 35"/>
            <p:cNvSpPr>
              <a:spLocks noChangeShapeType="1"/>
            </p:cNvSpPr>
            <p:nvPr/>
          </p:nvSpPr>
          <p:spPr bwMode="auto">
            <a:xfrm>
              <a:off x="336" y="4032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6" name="Line 36"/>
            <p:cNvSpPr>
              <a:spLocks noChangeShapeType="1"/>
            </p:cNvSpPr>
            <p:nvPr/>
          </p:nvSpPr>
          <p:spPr bwMode="auto">
            <a:xfrm flipV="1">
              <a:off x="432" y="3840"/>
              <a:ext cx="172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7" name="Line 37"/>
            <p:cNvSpPr>
              <a:spLocks noChangeShapeType="1"/>
            </p:cNvSpPr>
            <p:nvPr/>
          </p:nvSpPr>
          <p:spPr bwMode="auto">
            <a:xfrm flipV="1">
              <a:off x="600" y="3740"/>
              <a:ext cx="0" cy="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8" name="Line 38"/>
            <p:cNvSpPr>
              <a:spLocks noChangeShapeType="1"/>
            </p:cNvSpPr>
            <p:nvPr/>
          </p:nvSpPr>
          <p:spPr bwMode="auto">
            <a:xfrm>
              <a:off x="600" y="3748"/>
              <a:ext cx="8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59" name="Line 39"/>
            <p:cNvSpPr>
              <a:spLocks noChangeShapeType="1"/>
            </p:cNvSpPr>
            <p:nvPr/>
          </p:nvSpPr>
          <p:spPr bwMode="auto">
            <a:xfrm>
              <a:off x="688" y="3748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60" name="Line 40"/>
            <p:cNvSpPr>
              <a:spLocks noChangeShapeType="1"/>
            </p:cNvSpPr>
            <p:nvPr/>
          </p:nvSpPr>
          <p:spPr bwMode="auto">
            <a:xfrm flipV="1">
              <a:off x="780" y="3460"/>
              <a:ext cx="0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61" name="Line 41"/>
            <p:cNvSpPr>
              <a:spLocks noChangeShapeType="1"/>
            </p:cNvSpPr>
            <p:nvPr/>
          </p:nvSpPr>
          <p:spPr bwMode="auto">
            <a:xfrm flipV="1">
              <a:off x="784" y="3456"/>
              <a:ext cx="544" cy="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62" name="Line 42"/>
            <p:cNvSpPr>
              <a:spLocks noChangeShapeType="1"/>
            </p:cNvSpPr>
            <p:nvPr/>
          </p:nvSpPr>
          <p:spPr bwMode="auto">
            <a:xfrm flipV="1">
              <a:off x="1332" y="3168"/>
              <a:ext cx="268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65963" name="Line 43"/>
            <p:cNvSpPr>
              <a:spLocks noChangeShapeType="1"/>
            </p:cNvSpPr>
            <p:nvPr/>
          </p:nvSpPr>
          <p:spPr bwMode="auto">
            <a:xfrm flipH="1" flipV="1">
              <a:off x="1596" y="3060"/>
              <a:ext cx="0" cy="10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</p:grp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nl-NL" sz="2400" b="1" dirty="0" err="1">
                <a:solidFill>
                  <a:srgbClr val="C00000"/>
                </a:solidFill>
                <a:latin typeface="+mj-lt"/>
              </a:rPr>
              <a:t>Dynamic</a:t>
            </a:r>
            <a:r>
              <a:rPr lang="nl-NL" sz="2400" b="1" dirty="0">
                <a:solidFill>
                  <a:srgbClr val="C00000"/>
                </a:solidFill>
                <a:latin typeface="+mj-lt"/>
              </a:rPr>
              <a:t> Programming: </a:t>
            </a:r>
            <a:r>
              <a:rPr lang="nl-NL" sz="2400" b="1" dirty="0" err="1">
                <a:solidFill>
                  <a:srgbClr val="C00000"/>
                </a:solidFill>
                <a:latin typeface="+mj-lt"/>
              </a:rPr>
              <a:t>Viterbi</a:t>
            </a:r>
            <a:r>
              <a:rPr lang="nl-NL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rgbClr val="C00000"/>
                </a:solidFill>
                <a:latin typeface="+mj-lt"/>
              </a:rPr>
              <a:t>algorithm</a:t>
            </a:r>
            <a:r>
              <a:rPr lang="nl-NL" sz="2400" b="1" dirty="0">
                <a:solidFill>
                  <a:srgbClr val="C00000"/>
                </a:solidFill>
                <a:latin typeface="+mj-lt"/>
              </a:rPr>
              <a:t>, DTW</a:t>
            </a:r>
            <a:endParaRPr lang="en-US" sz="24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025152" y="2470298"/>
            <a:ext cx="2898776" cy="2413000"/>
            <a:chOff x="-2" y="2800"/>
            <a:chExt cx="1826" cy="1520"/>
          </a:xfrm>
        </p:grpSpPr>
        <p:sp>
          <p:nvSpPr>
            <p:cNvPr id="46" name="Line 4"/>
            <p:cNvSpPr>
              <a:spLocks noChangeShapeType="1"/>
            </p:cNvSpPr>
            <p:nvPr/>
          </p:nvSpPr>
          <p:spPr bwMode="auto">
            <a:xfrm flipV="1">
              <a:off x="241" y="4099"/>
              <a:ext cx="144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41" y="3958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241" y="3862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241" y="376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241" y="3670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41" y="3574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241" y="3478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241" y="3382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241" y="328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 dirty="0"/>
                <a:t>+  +  +  +  +  +  +  +  +  +</a:t>
              </a:r>
              <a:r>
                <a:rPr lang="en-US" sz="1000" b="0" dirty="0"/>
                <a:t>  +  +  +  +  +</a:t>
              </a:r>
              <a:endParaRPr lang="en-GB" sz="1000" b="0" dirty="0"/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241" y="3190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/>
                <a:t>+  +  +  +  +  +  +  +  +  +</a:t>
              </a:r>
              <a:r>
                <a:rPr lang="en-US" sz="1000" b="0"/>
                <a:t>  +  +  +  +  +</a:t>
              </a:r>
              <a:endParaRPr lang="en-GB" sz="1000" b="0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241" y="3094"/>
              <a:ext cx="14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 dirty="0"/>
                <a:t>+  +  +  +  +  +  +  +  +  +</a:t>
              </a:r>
              <a:r>
                <a:rPr lang="en-US" sz="1000" b="0" dirty="0"/>
                <a:t>  +  +  +  +  +</a:t>
              </a:r>
              <a:r>
                <a:rPr lang="en-GB" sz="1000" b="0" dirty="0"/>
                <a:t>  </a:t>
              </a: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84" y="407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>
              <a:off x="1632" y="28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282" y="398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60" name="Oval 18"/>
            <p:cNvSpPr>
              <a:spLocks noChangeArrowheads="1"/>
            </p:cNvSpPr>
            <p:nvPr/>
          </p:nvSpPr>
          <p:spPr bwMode="auto">
            <a:xfrm>
              <a:off x="1530" y="3025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nl-NL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452" y="4128"/>
              <a:ext cx="9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 dirty="0"/>
                <a:t>input (15 frames)</a:t>
              </a:r>
              <a:endParaRPr lang="en-GB" sz="1400" b="0" dirty="0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 rot="16200000">
              <a:off x="-500" y="3471"/>
              <a:ext cx="11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b="0" dirty="0">
                  <a:solidFill>
                    <a:schemeClr val="accent2"/>
                  </a:solidFill>
                </a:rPr>
                <a:t>reference (11 frames)</a:t>
              </a:r>
              <a:endParaRPr lang="en-GB" sz="1400" b="0" dirty="0">
                <a:solidFill>
                  <a:schemeClr val="accent2"/>
                </a:solidFill>
              </a:endParaRPr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240" y="2896"/>
              <a:ext cx="1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nl-NL"/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34" y="2986"/>
              <a:ext cx="14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NL" sz="1000" b="0" dirty="0"/>
                <a:t>+  +  +  +  +  +  +  +  +  +</a:t>
              </a:r>
              <a:r>
                <a:rPr lang="en-US" sz="1000" b="0" dirty="0"/>
                <a:t>  +  +  +  +  +</a:t>
              </a:r>
              <a:endParaRPr lang="en-GB" sz="1000" b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Research Master, each student is assessed based on an individual thesis</a:t>
            </a:r>
          </a:p>
          <a:p>
            <a:endParaRPr lang="en-US" sz="2800" dirty="0"/>
          </a:p>
          <a:p>
            <a:r>
              <a:rPr lang="en-US" sz="2800" dirty="0"/>
              <a:t>Thesis is usually based on an experiment</a:t>
            </a:r>
          </a:p>
          <a:p>
            <a:pPr lvl="1"/>
            <a:r>
              <a:rPr lang="en-US" sz="2800" dirty="0"/>
              <a:t>but may also be theoretical</a:t>
            </a:r>
          </a:p>
          <a:p>
            <a:endParaRPr lang="en-US" sz="2800" dirty="0"/>
          </a:p>
          <a:p>
            <a:r>
              <a:rPr lang="en-US" sz="2800" dirty="0"/>
              <a:t>Experiments may be carried out in groups or individually</a:t>
            </a:r>
          </a:p>
          <a:p>
            <a:pPr lvl="1"/>
            <a:r>
              <a:rPr lang="en-US" sz="2800" dirty="0"/>
              <a:t>See link to excel sheet in </a:t>
            </a:r>
            <a:r>
              <a:rPr lang="en-US" sz="2800" dirty="0" err="1"/>
              <a:t>BrightSpace</a:t>
            </a:r>
            <a:endParaRPr lang="en-US" sz="2800" dirty="0"/>
          </a:p>
          <a:p>
            <a:pPr marL="25333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related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CLST ASR webservices available at  </a:t>
            </a:r>
            <a:r>
              <a:rPr lang="en-US" dirty="0">
                <a:hlinkClick r:id="rId2"/>
              </a:rPr>
              <a:t>https://webservices.cls.ru.nl</a:t>
            </a:r>
            <a:endParaRPr lang="en-US" dirty="0"/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E.g.: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https://webservices.cls.ru.nl/oralhistory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 tooltip="https://webservices.cls.ru.nl/spreek2schrijf&#10;Ctrl+Click or tap to follow the link"/>
              </a:rPr>
              <a:t>https://webservices.cls.ru.nl/spreek2schrijf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/>
              <a:t>Signup required: </a:t>
            </a:r>
            <a:r>
              <a:rPr lang="en-US" dirty="0">
                <a:hlinkClick r:id="rId5"/>
              </a:rPr>
              <a:t>https://webservices-lst.science.ru.nl/register/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Source </a:t>
            </a:r>
            <a:r>
              <a:rPr lang="en-US" dirty="0" err="1"/>
              <a:t>spraakherkenning</a:t>
            </a:r>
            <a:r>
              <a:rPr lang="en-US" dirty="0"/>
              <a:t> for Dutch:</a:t>
            </a:r>
          </a:p>
          <a:p>
            <a:pPr lvl="1"/>
            <a:r>
              <a:rPr lang="en-US" dirty="0">
                <a:hlinkClick r:id="rId6"/>
              </a:rPr>
              <a:t>https://github.com/opensource-spraakherkenning-nl/Kaldi_NL</a:t>
            </a:r>
            <a:endParaRPr lang="en-US" dirty="0"/>
          </a:p>
          <a:p>
            <a:pPr lvl="1"/>
            <a:r>
              <a:rPr lang="en-US" dirty="0"/>
              <a:t>(developed at Univ Twente: see http://www.opensource-spraakherkenning.nl)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7113-4A13-4D46-AF9C-523C9BC8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audio data: links, locations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AFC7-2DF2-42C8-98BD-AB3997BD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700" dirty="0"/>
              <a:t>TIMIT:</a:t>
            </a:r>
          </a:p>
          <a:p>
            <a:pPr marL="0" indent="0">
              <a:buNone/>
            </a:pPr>
            <a:r>
              <a:rPr lang="en-GB" sz="1700" dirty="0"/>
              <a:t>	cls.ru.nl/~</a:t>
            </a:r>
            <a:r>
              <a:rPr lang="en-GB" sz="1700" dirty="0" err="1"/>
              <a:t>ltenbosch</a:t>
            </a:r>
            <a:r>
              <a:rPr lang="en-GB" sz="1700" dirty="0"/>
              <a:t>/TIMIT.tar.gz (456 MB)</a:t>
            </a:r>
          </a:p>
          <a:p>
            <a:pPr marL="0" indent="0">
              <a:buNone/>
            </a:pPr>
            <a:r>
              <a:rPr lang="en-GB" sz="1700" dirty="0"/>
              <a:t>AURORA2 (&lt; 1 GB): </a:t>
            </a:r>
          </a:p>
          <a:p>
            <a:pPr marL="0" indent="0">
              <a:buNone/>
            </a:pPr>
            <a:r>
              <a:rPr lang="en-GB" sz="1700" dirty="0"/>
              <a:t>	cls.ru.nl/~</a:t>
            </a:r>
            <a:r>
              <a:rPr lang="en-GB" sz="1700" dirty="0" err="1"/>
              <a:t>ltenbosch</a:t>
            </a:r>
            <a:r>
              <a:rPr lang="en-GB" sz="1700" dirty="0"/>
              <a:t>/AURORA2_train.tar.gz</a:t>
            </a:r>
          </a:p>
          <a:p>
            <a:pPr marL="0" indent="0">
              <a:buNone/>
            </a:pPr>
            <a:r>
              <a:rPr lang="en-GB" sz="1700" dirty="0"/>
              <a:t>	cls.ru.nl/~</a:t>
            </a:r>
            <a:r>
              <a:rPr lang="en-GB" sz="1700" dirty="0" err="1"/>
              <a:t>ltenbosch</a:t>
            </a:r>
            <a:r>
              <a:rPr lang="en-GB" sz="1700" dirty="0"/>
              <a:t>/AURORA2_test_a.tar.gz</a:t>
            </a:r>
          </a:p>
          <a:p>
            <a:pPr marL="0" indent="0">
              <a:buNone/>
            </a:pPr>
            <a:r>
              <a:rPr lang="en-GB" sz="1700" dirty="0"/>
              <a:t>	cls.ru.nl/~</a:t>
            </a:r>
            <a:r>
              <a:rPr lang="en-GB" sz="1700" dirty="0" err="1"/>
              <a:t>ltenbosch</a:t>
            </a:r>
            <a:r>
              <a:rPr lang="en-GB" sz="1700" dirty="0"/>
              <a:t>/AURORA2_test_b.tar.gz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CGN (Dutch): data via </a:t>
            </a:r>
            <a:r>
              <a:rPr lang="en-GB" sz="1700" dirty="0" err="1"/>
              <a:t>ponyland</a:t>
            </a:r>
            <a:r>
              <a:rPr lang="en-GB" sz="1700" dirty="0"/>
              <a:t> machines (</a:t>
            </a:r>
            <a:r>
              <a:rPr lang="en-GB" sz="1700"/>
              <a:t>science.ru.nl)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 err="1"/>
              <a:t>Librispeech</a:t>
            </a:r>
            <a:r>
              <a:rPr lang="en-GB" sz="1700" dirty="0"/>
              <a:t>: </a:t>
            </a:r>
            <a:r>
              <a:rPr lang="en-GB" sz="1700" dirty="0">
                <a:hlinkClick r:id="rId2"/>
              </a:rPr>
              <a:t>https://www.openslr.org/12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kumimoji="0" lang="en-NL" altLang="en-N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Speech Command dataset</a:t>
            </a:r>
            <a:r>
              <a:rPr lang="en-GB" altLang="en-NL" sz="1700" dirty="0"/>
              <a:t>:</a:t>
            </a:r>
            <a:endParaRPr kumimoji="0" lang="en-GB" altLang="en-NL" sz="1700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700" b="0" i="0" u="none" strike="noStrike" dirty="0">
                <a:effectLst/>
                <a:hlinkClick r:id="rId3"/>
              </a:rPr>
              <a:t>	https://storage.cloud.google.com/download.tensorflow.org/data/speech_commands_v0.02.tar.gz</a:t>
            </a:r>
            <a:br>
              <a:rPr lang="en-GB" sz="1700" dirty="0"/>
            </a:br>
            <a:r>
              <a:rPr lang="en-GB" sz="1700" dirty="0"/>
              <a:t>	</a:t>
            </a:r>
            <a:r>
              <a:rPr lang="en-GB" sz="1700" dirty="0">
                <a:solidFill>
                  <a:srgbClr val="24292E"/>
                </a:solidFill>
              </a:rPr>
              <a:t>Specific for</a:t>
            </a:r>
            <a:r>
              <a:rPr lang="en-GB" sz="1700" b="0" i="0" dirty="0">
                <a:solidFill>
                  <a:srgbClr val="24292E"/>
                </a:solidFill>
                <a:effectLst/>
              </a:rPr>
              <a:t> Keyword Spotting. </a:t>
            </a:r>
            <a:r>
              <a:rPr lang="en-GB" sz="1700" dirty="0">
                <a:solidFill>
                  <a:srgbClr val="24292E"/>
                </a:solidFill>
              </a:rPr>
              <a:t>Paper:</a:t>
            </a:r>
            <a:r>
              <a:rPr lang="en-GB" sz="1700" b="0" i="0" dirty="0">
                <a:solidFill>
                  <a:srgbClr val="24292E"/>
                </a:solidFill>
                <a:effectLst/>
              </a:rPr>
              <a:t>  </a:t>
            </a:r>
            <a:r>
              <a:rPr lang="en-GB" sz="1700" b="0" i="0" u="none" strike="noStrike" dirty="0">
                <a:effectLst/>
                <a:hlinkClick r:id="rId4"/>
              </a:rPr>
              <a:t>https://arxiv.org/pdf/1804.03209.pdf</a:t>
            </a:r>
            <a:endParaRPr lang="en-GB" sz="1700" dirty="0"/>
          </a:p>
          <a:p>
            <a:endParaRPr kumimoji="0" lang="en-NL" altLang="en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321140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TIMIT data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990600"/>
            <a:ext cx="7847921" cy="4301593"/>
          </a:xfrm>
        </p:spPr>
        <p:txBody>
          <a:bodyPr/>
          <a:lstStyle/>
          <a:p>
            <a:pPr marL="253335" lvl="1" indent="0">
              <a:buNone/>
            </a:pPr>
            <a:r>
              <a:rPr lang="en-US" sz="2000" dirty="0"/>
              <a:t>.wav: </a:t>
            </a:r>
            <a:r>
              <a:rPr lang="en-US" sz="2000" dirty="0" err="1"/>
              <a:t>wavfiles</a:t>
            </a:r>
            <a:endParaRPr lang="en-US" sz="2000" dirty="0"/>
          </a:p>
          <a:p>
            <a:pPr marL="253335" lvl="1" indent="0">
              <a:buNone/>
            </a:pPr>
            <a:r>
              <a:rPr lang="en-US" sz="2000" dirty="0"/>
              <a:t>.</a:t>
            </a:r>
            <a:r>
              <a:rPr lang="en-US" sz="2000" dirty="0" err="1"/>
              <a:t>phn</a:t>
            </a:r>
            <a:r>
              <a:rPr lang="en-US" sz="2000" dirty="0"/>
              <a:t>: segmentation files</a:t>
            </a:r>
          </a:p>
          <a:p>
            <a:pPr lvl="1"/>
            <a:endParaRPr lang="en-US" sz="2000" dirty="0"/>
          </a:p>
          <a:p>
            <a:r>
              <a:rPr lang="en-US" sz="2000" dirty="0"/>
              <a:t>American English, clean recording conditions</a:t>
            </a:r>
          </a:p>
          <a:p>
            <a:pPr lvl="1"/>
            <a:r>
              <a:rPr lang="en-US" sz="2000" dirty="0"/>
              <a:t>7+1 dialect regions, few tens of speakers per dialect</a:t>
            </a:r>
          </a:p>
          <a:p>
            <a:pPr lvl="1"/>
            <a:r>
              <a:rPr lang="en-US" sz="2000" dirty="0"/>
              <a:t>10 sentences per speaker, of which two are the same for all speakers (calibration)</a:t>
            </a:r>
          </a:p>
          <a:p>
            <a:pPr lvl="1"/>
            <a:endParaRPr lang="en-US" sz="2000" dirty="0"/>
          </a:p>
          <a:p>
            <a:r>
              <a:rPr lang="en-US" sz="2000" dirty="0"/>
              <a:t>Ideal for structure discovery on the phone level</a:t>
            </a:r>
          </a:p>
          <a:p>
            <a:r>
              <a:rPr lang="en-US" sz="2000" dirty="0"/>
              <a:t>Not suited for word recognition (too little variation)</a:t>
            </a:r>
          </a:p>
          <a:p>
            <a:r>
              <a:rPr lang="en-US" sz="2000" dirty="0"/>
              <a:t>Often used in ASR papers (benchmarking)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5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8343900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4876800"/>
            <a:ext cx="86487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TIMIT LABELS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24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TIMIT labels are abundant, </a:t>
            </a:r>
            <a:r>
              <a:rPr lang="en-US" dirty="0" err="1"/>
              <a:t>downmapping</a:t>
            </a:r>
            <a:r>
              <a:rPr lang="en-US" dirty="0"/>
              <a:t> desirable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200" dirty="0"/>
              <a:t>TIMIT has </a:t>
            </a:r>
            <a:r>
              <a:rPr lang="nl-NL" sz="2200" dirty="0" err="1"/>
              <a:t>many</a:t>
            </a:r>
            <a:r>
              <a:rPr lang="nl-NL" sz="2200" dirty="0"/>
              <a:t> labels</a:t>
            </a:r>
          </a:p>
          <a:p>
            <a:pPr lvl="1"/>
            <a:r>
              <a:rPr lang="nl-NL" sz="2200" dirty="0" err="1"/>
              <a:t>Example</a:t>
            </a:r>
            <a:r>
              <a:rPr lang="nl-NL" sz="2200" dirty="0"/>
              <a:t>: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phoneme</a:t>
            </a:r>
            <a:r>
              <a:rPr lang="nl-NL" sz="2200" dirty="0"/>
              <a:t> /p/ (</a:t>
            </a:r>
            <a:r>
              <a:rPr lang="nl-NL" sz="2200" dirty="0" err="1"/>
              <a:t>linguistic</a:t>
            </a:r>
            <a:r>
              <a:rPr lang="nl-NL" sz="2200" dirty="0"/>
              <a:t> unit) is </a:t>
            </a:r>
            <a:r>
              <a:rPr lang="nl-NL" sz="2200" dirty="0" err="1"/>
              <a:t>described</a:t>
            </a:r>
            <a:r>
              <a:rPr lang="nl-NL" sz="2200" dirty="0"/>
              <a:t> as a </a:t>
            </a:r>
            <a:r>
              <a:rPr lang="nl-NL" sz="2200" dirty="0" err="1"/>
              <a:t>sequence</a:t>
            </a:r>
            <a:r>
              <a:rPr lang="nl-NL" sz="2200" dirty="0"/>
              <a:t> of a </a:t>
            </a:r>
            <a:r>
              <a:rPr lang="nl-NL" sz="2200" dirty="0" err="1"/>
              <a:t>closuse</a:t>
            </a:r>
            <a:r>
              <a:rPr lang="nl-NL" sz="2200" dirty="0"/>
              <a:t> (TIMIT label: ‘</a:t>
            </a:r>
            <a:r>
              <a:rPr lang="nl-NL" sz="2200" dirty="0" err="1"/>
              <a:t>pcl</a:t>
            </a:r>
            <a:r>
              <a:rPr lang="nl-NL" sz="2200" dirty="0"/>
              <a:t>’) </a:t>
            </a:r>
            <a:r>
              <a:rPr lang="nl-NL" sz="2200" dirty="0" err="1"/>
              <a:t>followed</a:t>
            </a:r>
            <a:r>
              <a:rPr lang="nl-NL" sz="2200" dirty="0"/>
              <a:t> </a:t>
            </a:r>
            <a:r>
              <a:rPr lang="nl-NL" sz="2200" dirty="0" err="1"/>
              <a:t>by</a:t>
            </a:r>
            <a:r>
              <a:rPr lang="nl-NL" sz="2200" dirty="0"/>
              <a:t> a </a:t>
            </a:r>
            <a:r>
              <a:rPr lang="nl-NL" sz="2200" dirty="0" err="1"/>
              <a:t>burst</a:t>
            </a:r>
            <a:r>
              <a:rPr lang="nl-NL" sz="2200" dirty="0"/>
              <a:t> (TIMIT label: ‘p’). Same </a:t>
            </a:r>
            <a:r>
              <a:rPr lang="nl-NL" sz="2200" dirty="0" err="1"/>
              <a:t>for</a:t>
            </a:r>
            <a:r>
              <a:rPr lang="nl-NL" sz="2200" dirty="0"/>
              <a:t> t, k, b, d, g. </a:t>
            </a:r>
            <a:r>
              <a:rPr lang="nl-NL" sz="2200" dirty="0" err="1"/>
              <a:t>So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careful</a:t>
            </a:r>
            <a:r>
              <a:rPr lang="nl-NL" sz="2200" dirty="0"/>
              <a:t>. The TIMIT labels </a:t>
            </a:r>
            <a:r>
              <a:rPr lang="nl-NL" sz="2200" dirty="0" err="1"/>
              <a:t>describe</a:t>
            </a:r>
            <a:r>
              <a:rPr lang="nl-NL" sz="2200" dirty="0"/>
              <a:t> events, </a:t>
            </a:r>
            <a:r>
              <a:rPr lang="nl-NL" sz="2200" dirty="0" err="1"/>
              <a:t>not</a:t>
            </a:r>
            <a:r>
              <a:rPr lang="nl-NL" sz="2200" dirty="0"/>
              <a:t> </a:t>
            </a:r>
            <a:r>
              <a:rPr lang="nl-NL" sz="2200" dirty="0" err="1"/>
              <a:t>necessarily</a:t>
            </a:r>
            <a:r>
              <a:rPr lang="nl-NL" sz="2200" dirty="0"/>
              <a:t> </a:t>
            </a:r>
            <a:r>
              <a:rPr lang="nl-NL" sz="2200" dirty="0" err="1"/>
              <a:t>phones</a:t>
            </a:r>
            <a:r>
              <a:rPr lang="nl-NL" sz="2200" dirty="0"/>
              <a:t> or </a:t>
            </a:r>
            <a:r>
              <a:rPr lang="nl-NL" sz="2200" dirty="0" err="1"/>
              <a:t>phonemes</a:t>
            </a:r>
            <a:r>
              <a:rPr lang="nl-NL" sz="2200" dirty="0"/>
              <a:t>.</a:t>
            </a:r>
          </a:p>
          <a:p>
            <a:r>
              <a:rPr lang="nl-NL" sz="2200" dirty="0" err="1"/>
              <a:t>Downmapping</a:t>
            </a:r>
            <a:r>
              <a:rPr lang="nl-NL" sz="2200" dirty="0"/>
              <a:t> {</a:t>
            </a:r>
            <a:r>
              <a:rPr lang="nl-NL" sz="2200" dirty="0" err="1"/>
              <a:t>pcl</a:t>
            </a:r>
            <a:r>
              <a:rPr lang="nl-NL" sz="2200" dirty="0"/>
              <a:t>, p} </a:t>
            </a:r>
            <a:r>
              <a:rPr lang="nl-NL" sz="2200" dirty="0">
                <a:sym typeface="Wingdings" panose="05000000000000000000" pitchFamily="2" charset="2"/>
              </a:rPr>
              <a:t> p etc. </a:t>
            </a:r>
            <a:r>
              <a:rPr lang="nl-NL" sz="2200" dirty="0" err="1">
                <a:sym typeface="Wingdings" panose="05000000000000000000" pitchFamily="2" charset="2"/>
              </a:rPr>
              <a:t>makes</a:t>
            </a:r>
            <a:r>
              <a:rPr lang="nl-NL" sz="2200" dirty="0">
                <a:sym typeface="Wingdings" panose="05000000000000000000" pitchFamily="2" charset="2"/>
              </a:rPr>
              <a:t> sense</a:t>
            </a:r>
          </a:p>
          <a:p>
            <a:pPr lvl="1"/>
            <a:r>
              <a:rPr lang="nl-NL" sz="2200" dirty="0">
                <a:sym typeface="Wingdings" panose="05000000000000000000" pitchFamily="2" charset="2"/>
              </a:rPr>
              <a:t>See tabel 2 in </a:t>
            </a:r>
            <a:r>
              <a:rPr lang="nl-NL" sz="2200" dirty="0">
                <a:hlinkClick r:id="rId2"/>
              </a:rPr>
              <a:t>https://www.mdpi.com/2076-3417/11/1/428/pdf</a:t>
            </a:r>
            <a:endParaRPr lang="nl-NL" sz="2200" dirty="0">
              <a:sym typeface="Wingdings" panose="05000000000000000000" pitchFamily="2" charset="2"/>
            </a:endParaRPr>
          </a:p>
          <a:p>
            <a:pPr lvl="1"/>
            <a:r>
              <a:rPr lang="nl-NL" sz="2200" dirty="0" err="1">
                <a:sym typeface="Wingdings" panose="05000000000000000000" pitchFamily="2" charset="2"/>
              </a:rPr>
              <a:t>Table</a:t>
            </a:r>
            <a:r>
              <a:rPr lang="nl-NL" sz="2200" dirty="0">
                <a:sym typeface="Wingdings" panose="05000000000000000000" pitchFamily="2" charset="2"/>
              </a:rPr>
              <a:t> 3 in </a:t>
            </a:r>
            <a:r>
              <a:rPr lang="nl-NL" sz="2200" dirty="0">
                <a:solidFill>
                  <a:srgbClr val="C00000"/>
                </a:solidFill>
              </a:rPr>
              <a:t>http://cdn.intechopen.com/pdfs/15948/InTech-Phoneme_recognition_on_the_timit_database.pdf</a:t>
            </a:r>
          </a:p>
        </p:txBody>
      </p:sp>
    </p:spTree>
    <p:extLst>
      <p:ext uri="{BB962C8B-B14F-4D97-AF65-F5344CB8AC3E}">
        <p14:creationId xmlns:p14="http://schemas.microsoft.com/office/powerpoint/2010/main" val="122660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990600"/>
            <a:ext cx="7847921" cy="4301593"/>
          </a:xfrm>
        </p:spPr>
        <p:txBody>
          <a:bodyPr/>
          <a:lstStyle/>
          <a:p>
            <a:r>
              <a:rPr lang="en-US" sz="2800" dirty="0"/>
              <a:t>For experiments with speech in noisy conditions</a:t>
            </a:r>
          </a:p>
          <a:p>
            <a:pPr lvl="1"/>
            <a:r>
              <a:rPr lang="en-US" dirty="0"/>
              <a:t>train set: train/clean/*, train/multi/*</a:t>
            </a:r>
          </a:p>
          <a:p>
            <a:pPr lvl="1"/>
            <a:r>
              <a:rPr lang="en-US" dirty="0"/>
              <a:t>test sets: </a:t>
            </a:r>
            <a:r>
              <a:rPr lang="en-US" dirty="0" err="1"/>
              <a:t>testA</a:t>
            </a:r>
            <a:r>
              <a:rPr lang="en-US" dirty="0"/>
              <a:t>, </a:t>
            </a:r>
            <a:r>
              <a:rPr lang="en-US" dirty="0" err="1"/>
              <a:t>testB</a:t>
            </a:r>
            <a:endParaRPr lang="en-US" dirty="0"/>
          </a:p>
          <a:p>
            <a:r>
              <a:rPr lang="en-US" dirty="0"/>
              <a:t>In train:</a:t>
            </a:r>
          </a:p>
          <a:p>
            <a:pPr lvl="1"/>
            <a:r>
              <a:rPr lang="en-US" dirty="0"/>
              <a:t>train/clean/*: clean condition only (8440 files)</a:t>
            </a:r>
          </a:p>
          <a:p>
            <a:pPr lvl="1"/>
            <a:r>
              <a:rPr lang="en-US" dirty="0"/>
              <a:t>train/multi/*: mixed condition (four noise types, 5 SNR levels)</a:t>
            </a:r>
          </a:p>
          <a:p>
            <a:pPr lvl="2"/>
            <a:r>
              <a:rPr lang="en-US" dirty="0"/>
              <a:t>clean{1,2,3,4}</a:t>
            </a:r>
          </a:p>
          <a:p>
            <a:pPr lvl="2"/>
            <a:r>
              <a:rPr lang="en-US" dirty="0"/>
              <a:t>N{1,2,3,4}_SNR{20,15,10,5,0}</a:t>
            </a:r>
          </a:p>
          <a:p>
            <a:pPr lvl="2"/>
            <a:r>
              <a:rPr lang="en-US" dirty="0"/>
              <a:t>422 files per condition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31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AURORA2 test sets:</a:t>
            </a:r>
          </a:p>
          <a:p>
            <a:pPr lvl="1"/>
            <a:r>
              <a:rPr lang="en-US" dirty="0" err="1"/>
              <a:t>testset</a:t>
            </a:r>
            <a:r>
              <a:rPr lang="en-US" dirty="0"/>
              <a:t> A: 4 known noise types, same as used in multi condition training set</a:t>
            </a:r>
          </a:p>
          <a:p>
            <a:pPr lvl="1"/>
            <a:r>
              <a:rPr lang="en-US" dirty="0" err="1"/>
              <a:t>testset</a:t>
            </a:r>
            <a:r>
              <a:rPr lang="en-US" dirty="0"/>
              <a:t> B: 4 unknown noise types</a:t>
            </a:r>
          </a:p>
          <a:p>
            <a:pPr lvl="1"/>
            <a:endParaRPr lang="en-US" dirty="0"/>
          </a:p>
          <a:p>
            <a:r>
              <a:rPr lang="en-US" dirty="0"/>
              <a:t>Notation of file content in filename:</a:t>
            </a:r>
          </a:p>
          <a:p>
            <a:pPr lvl="1"/>
            <a:r>
              <a:rPr lang="en-US" dirty="0"/>
              <a:t>WAVS: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AB</a:t>
            </a:r>
            <a:r>
              <a:rPr lang="en-US" dirty="0"/>
              <a:t>_</a:t>
            </a:r>
            <a:r>
              <a:rPr lang="en-US" dirty="0">
                <a:solidFill>
                  <a:srgbClr val="00B0F0"/>
                </a:solidFill>
              </a:rPr>
              <a:t>Z0123</a:t>
            </a:r>
            <a:r>
              <a:rPr lang="en-US" dirty="0"/>
              <a:t>A .wav</a:t>
            </a:r>
          </a:p>
          <a:p>
            <a:pPr lvl="1"/>
            <a:r>
              <a:rPr lang="en-US" dirty="0"/>
              <a:t>orthography: in filename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points for projects and thesis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keep it feasible!</a:t>
            </a:r>
          </a:p>
          <a:p>
            <a:pPr lvl="1"/>
            <a:r>
              <a:rPr lang="en-US" dirty="0"/>
              <a:t>There are about 12 weeks available in total</a:t>
            </a:r>
          </a:p>
          <a:p>
            <a:pPr lvl="1"/>
            <a:endParaRPr lang="en-US" dirty="0"/>
          </a:p>
          <a:p>
            <a:r>
              <a:rPr lang="en-US" dirty="0"/>
              <a:t>Literature</a:t>
            </a:r>
          </a:p>
          <a:p>
            <a:pPr lvl="1"/>
            <a:r>
              <a:rPr lang="en-US" dirty="0"/>
              <a:t>Read the ASR chapters in Holmes and Holmes for essential background</a:t>
            </a:r>
          </a:p>
          <a:p>
            <a:pPr lvl="1"/>
            <a:r>
              <a:rPr lang="en-US" dirty="0"/>
              <a:t>Browse through papers on </a:t>
            </a:r>
            <a:r>
              <a:rPr lang="en-US" dirty="0" err="1"/>
              <a:t>BrightSpace</a:t>
            </a:r>
            <a:r>
              <a:rPr lang="en-US" dirty="0"/>
              <a:t> to get ideas</a:t>
            </a:r>
          </a:p>
          <a:p>
            <a:pPr lvl="1"/>
            <a:r>
              <a:rPr lang="en-US" dirty="0"/>
              <a:t>Additional papers largely depend on your topic</a:t>
            </a:r>
          </a:p>
          <a:p>
            <a:pPr lvl="1"/>
            <a:r>
              <a:rPr lang="en-US" dirty="0"/>
              <a:t>Lot of info is on the web (also see links given further in these slides)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988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proposed experimental projects (those proposed by individual students not mentioned here):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728-EAB6-45A1-937C-8087BB5CC6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313" y="1219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Phone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ASR (audio </a:t>
            </a:r>
            <a:r>
              <a:rPr lang="en-US" sz="1900" b="0" kern="0" dirty="0">
                <a:sym typeface="Wingdings" panose="05000000000000000000" pitchFamily="2" charset="2"/>
              </a:rPr>
              <a:t> text) for command and control (Dutch) (</a:t>
            </a:r>
            <a:r>
              <a:rPr lang="en-US" sz="1900" b="0" kern="0" dirty="0" err="1">
                <a:sym typeface="Wingdings" panose="05000000000000000000" pitchFamily="2" charset="2"/>
              </a:rPr>
              <a:t>github</a:t>
            </a:r>
            <a:r>
              <a:rPr lang="en-US" sz="1900" b="0" kern="0" dirty="0">
                <a:sym typeface="Wingdings" panose="05000000000000000000" pitchFamily="2" charset="2"/>
              </a:rPr>
              <a:t> </a:t>
            </a:r>
            <a:r>
              <a:rPr lang="en-US" sz="1900" b="0" kern="0" dirty="0" err="1">
                <a:sym typeface="Wingdings" panose="05000000000000000000" pitchFamily="2" charset="2"/>
              </a:rPr>
              <a:t>Jurriaan</a:t>
            </a:r>
            <a:r>
              <a:rPr lang="en-US" sz="1900" b="0" kern="0" dirty="0">
                <a:sym typeface="Wingdings" panose="05000000000000000000" pitchFamily="2" charset="2"/>
              </a:rPr>
              <a:t>)</a:t>
            </a:r>
            <a:endParaRPr lang="en-US" sz="1900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Keyword spotting (Tara Sainath papers)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ASR-HSR: EARSHOT (Magnuson et al., 2020) (</a:t>
            </a:r>
            <a:r>
              <a:rPr lang="en-US" sz="1900" b="0" kern="0" dirty="0" err="1"/>
              <a:t>github</a:t>
            </a:r>
            <a:r>
              <a:rPr lang="en-US" sz="1900" b="0" kern="0" dirty="0"/>
              <a:t> </a:t>
            </a:r>
            <a:r>
              <a:rPr lang="en-US" sz="1900" b="0" kern="0" dirty="0" err="1"/>
              <a:t>Pepijn</a:t>
            </a:r>
            <a:r>
              <a:rPr lang="en-US" sz="1900" b="0" kern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Estimation of #talkers in multi-talker audio input (audio </a:t>
            </a:r>
            <a:r>
              <a:rPr lang="en-US" sz="1900" b="0" kern="0" dirty="0">
                <a:sym typeface="Wingdings" panose="05000000000000000000" pitchFamily="2" charset="2"/>
              </a:rPr>
              <a:t> {0,1,2,3,…})</a:t>
            </a:r>
            <a:endParaRPr lang="en-US" sz="1900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Isomorphisms between latent structures in DNNs (X-H-Y, X-H2-Y)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Relation between </a:t>
            </a:r>
            <a:r>
              <a:rPr lang="en-US" sz="1900" b="0" i="1" kern="0" dirty="0"/>
              <a:t>acoustic</a:t>
            </a:r>
            <a:r>
              <a:rPr lang="en-US" sz="1900" b="0" kern="0" dirty="0"/>
              <a:t> and </a:t>
            </a:r>
            <a:r>
              <a:rPr lang="en-US" sz="1900" b="0" i="1" kern="0" dirty="0"/>
              <a:t>symbolic</a:t>
            </a:r>
            <a:r>
              <a:rPr lang="en-US" sz="1900" b="0" kern="0" dirty="0"/>
              <a:t> distance (log prob score and </a:t>
            </a:r>
            <a:r>
              <a:rPr lang="en-US" sz="1900" b="0" kern="0" dirty="0" err="1"/>
              <a:t>levenshtein</a:t>
            </a:r>
            <a:r>
              <a:rPr lang="en-US" sz="1900" b="0" kern="0" dirty="0"/>
              <a:t> distance, e.g. bull – bill – ball, morse – horse – force)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Automatic improvement readability of ASR output (punctuation)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Voice morphing and </a:t>
            </a:r>
            <a:r>
              <a:rPr lang="en-US" sz="1900" b="0" kern="0" dirty="0" err="1"/>
              <a:t>unmorphing</a:t>
            </a:r>
            <a:r>
              <a:rPr lang="en-US" sz="1900" b="0" kern="0" dirty="0"/>
              <a:t> (teams Alice, Bob, Marc)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b="0" kern="0" dirty="0"/>
              <a:t>Audio </a:t>
            </a:r>
            <a:r>
              <a:rPr lang="en-US" sz="1900" b="0" kern="0" dirty="0" err="1"/>
              <a:t>glueing</a:t>
            </a:r>
            <a:r>
              <a:rPr lang="en-US" sz="1900" b="0" kern="0" dirty="0"/>
              <a:t> (continuity constraints)</a:t>
            </a:r>
          </a:p>
          <a:p>
            <a:endParaRPr lang="en-US" sz="2400" b="0" kern="0" dirty="0"/>
          </a:p>
          <a:p>
            <a:pPr marL="0" indent="0">
              <a:buFontTx/>
              <a:buNone/>
            </a:pPr>
            <a:endParaRPr lang="en-US" b="0" kern="0" dirty="0"/>
          </a:p>
          <a:p>
            <a:pPr lvl="1"/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15868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Phone classification + labelling</a:t>
            </a:r>
          </a:p>
          <a:p>
            <a:r>
              <a:rPr lang="en-US" sz="2000" dirty="0"/>
              <a:t>Use</a:t>
            </a:r>
          </a:p>
          <a:p>
            <a:pPr lvl="1"/>
            <a:r>
              <a:rPr lang="en-US" sz="2000" dirty="0"/>
              <a:t>python + DNNs in e.g. TensorFlow, own PC/laptop</a:t>
            </a:r>
          </a:p>
          <a:p>
            <a:pPr lvl="1"/>
            <a:r>
              <a:rPr lang="en-US" sz="2000" dirty="0"/>
              <a:t>Data: TIMIT (wavs + </a:t>
            </a:r>
            <a:r>
              <a:rPr lang="en-US" sz="2000" dirty="0" err="1"/>
              <a:t>phn</a:t>
            </a:r>
            <a:r>
              <a:rPr lang="en-US" sz="2000" dirty="0"/>
              <a:t> files, available via download link)</a:t>
            </a:r>
          </a:p>
          <a:p>
            <a:pPr lvl="1"/>
            <a:r>
              <a:rPr lang="en-US" sz="2000" dirty="0"/>
              <a:t>Choose feature vectors (e.g., </a:t>
            </a:r>
            <a:r>
              <a:rPr lang="en-US" sz="2000" dirty="0" err="1"/>
              <a:t>mfcc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Choose feature stacking size (e.g., [-3..3])</a:t>
            </a:r>
          </a:p>
          <a:p>
            <a:pPr lvl="1"/>
            <a:r>
              <a:rPr lang="en-US" sz="2000" dirty="0"/>
              <a:t>Create your own training + test set division</a:t>
            </a:r>
          </a:p>
          <a:p>
            <a:pPr marL="253335" lvl="1" indent="0">
              <a:buNone/>
            </a:pP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Possible RQs: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generalization to other dialects (train on a few dialects, test on the held-out dialects, etc.)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Generalization to other speakers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Generalization to opposite gender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583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Set-up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/>
              <a:t>1) Introduction</a:t>
            </a:r>
          </a:p>
          <a:p>
            <a:pPr marL="253335" lvl="1" indent="0">
              <a:buNone/>
            </a:pPr>
            <a:r>
              <a:rPr lang="en-US" sz="1700" dirty="0"/>
              <a:t>Problem</a:t>
            </a:r>
          </a:p>
          <a:p>
            <a:pPr marL="253335" lvl="1" indent="0">
              <a:buNone/>
            </a:pPr>
            <a:r>
              <a:rPr lang="en-US" sz="1700" dirty="0"/>
              <a:t>Background (literature overview)</a:t>
            </a:r>
          </a:p>
          <a:p>
            <a:pPr marL="253335" lvl="1" indent="0">
              <a:buNone/>
            </a:pPr>
            <a:r>
              <a:rPr lang="en-US" sz="1700" dirty="0"/>
              <a:t>Research Question, Hypotheses, intro to Experiment</a:t>
            </a:r>
          </a:p>
          <a:p>
            <a:pPr marL="0" indent="0">
              <a:buNone/>
            </a:pPr>
            <a:r>
              <a:rPr lang="en-US" sz="1700" dirty="0"/>
              <a:t>2) Method</a:t>
            </a:r>
          </a:p>
          <a:p>
            <a:pPr marL="0" indent="0">
              <a:buNone/>
            </a:pPr>
            <a:r>
              <a:rPr lang="en-US" sz="1700" dirty="0"/>
              <a:t>    methodology, types of analyses, selection of the method</a:t>
            </a:r>
          </a:p>
          <a:p>
            <a:pPr marL="0" indent="0">
              <a:buNone/>
            </a:pPr>
            <a:r>
              <a:rPr lang="en-US" sz="1700" dirty="0"/>
              <a:t>3) Set-up</a:t>
            </a:r>
          </a:p>
          <a:p>
            <a:pPr marL="253335" lvl="1" indent="0">
              <a:buNone/>
            </a:pPr>
            <a:r>
              <a:rPr lang="en-US" sz="1700" dirty="0"/>
              <a:t>selection of the speech data, description of the data, tuning/adaptation model parameters, hyperparameters</a:t>
            </a:r>
          </a:p>
          <a:p>
            <a:pPr marL="253335" lvl="1" indent="0">
              <a:buNone/>
            </a:pPr>
            <a:r>
              <a:rPr lang="en-US" sz="1700" dirty="0"/>
              <a:t>types of experiments (generalizations to which unseen conditions etc)</a:t>
            </a:r>
          </a:p>
          <a:p>
            <a:pPr marL="0" indent="0">
              <a:buNone/>
            </a:pPr>
            <a:r>
              <a:rPr lang="en-US" sz="1700" dirty="0"/>
              <a:t>3) Experiments</a:t>
            </a:r>
          </a:p>
          <a:p>
            <a:pPr marL="0" indent="0">
              <a:buNone/>
            </a:pPr>
            <a:r>
              <a:rPr lang="en-US" sz="1700" dirty="0"/>
              <a:t>4) Analysis &amp; Results</a:t>
            </a:r>
          </a:p>
          <a:p>
            <a:pPr marL="0" indent="0">
              <a:buNone/>
            </a:pPr>
            <a:r>
              <a:rPr lang="en-US" sz="1700" dirty="0"/>
              <a:t>5) Discussion</a:t>
            </a:r>
          </a:p>
          <a:p>
            <a:pPr marL="0" indent="0">
              <a:buNone/>
            </a:pPr>
            <a:r>
              <a:rPr lang="en-US" sz="1700" dirty="0"/>
              <a:t>6) Conclusion</a:t>
            </a:r>
          </a:p>
          <a:p>
            <a:pPr marL="0" indent="0">
              <a:buNone/>
            </a:pPr>
            <a:r>
              <a:rPr lang="en-US" sz="1700" dirty="0"/>
              <a:t>7) Authors’ statement</a:t>
            </a:r>
          </a:p>
          <a:p>
            <a:pPr marL="0" indent="0">
              <a:buNone/>
            </a:pPr>
            <a:r>
              <a:rPr lang="en-US" sz="1700" dirty="0"/>
              <a:t>8) References, 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156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1A21-39E1-49B3-9865-314575C5C78B}" type="slidenum">
              <a:rPr lang="en-US"/>
              <a:pPr/>
              <a:t>30</a:t>
            </a:fld>
            <a:endParaRPr lang="en-US"/>
          </a:p>
        </p:txBody>
      </p:sp>
      <p:pic>
        <p:nvPicPr>
          <p:cNvPr id="68613" name="Picture 5" descr="f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8112144" cy="4218384"/>
          </a:xfrm>
          <a:prstGeom prst="rect">
            <a:avLst/>
          </a:prstGeom>
          <a:noFill/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8A0F8F8F-8430-4A33-986E-FBBF591DDB81}"/>
              </a:ext>
            </a:extLst>
          </p:cNvPr>
          <p:cNvSpPr/>
          <p:nvPr/>
        </p:nvSpPr>
        <p:spPr>
          <a:xfrm>
            <a:off x="8077200" y="2514600"/>
            <a:ext cx="609600" cy="1676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sz="4400" dirty="0"/>
              <a:t> 1</a:t>
            </a:r>
            <a:r>
              <a:rPr lang="en-US" dirty="0"/>
              <a:t>: to-dos (proposal)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Read </a:t>
            </a:r>
            <a:r>
              <a:rPr lang="nl-NL" sz="2200" dirty="0" err="1"/>
              <a:t>literature</a:t>
            </a:r>
            <a:r>
              <a:rPr lang="nl-NL" sz="2200" dirty="0"/>
              <a:t>. </a:t>
            </a:r>
            <a:r>
              <a:rPr lang="nl-NL" sz="2200" dirty="0" err="1"/>
              <a:t>Many</a:t>
            </a:r>
            <a:r>
              <a:rPr lang="nl-NL" sz="2200" dirty="0"/>
              <a:t> papers are </a:t>
            </a:r>
            <a:r>
              <a:rPr lang="nl-NL" sz="2200" dirty="0" err="1"/>
              <a:t>available</a:t>
            </a:r>
            <a:r>
              <a:rPr lang="nl-NL" sz="2200" dirty="0"/>
              <a:t>, e.g. </a:t>
            </a:r>
            <a:r>
              <a:rPr lang="nl-NL" sz="2200" dirty="0">
                <a:solidFill>
                  <a:srgbClr val="C00000"/>
                </a:solidFill>
                <a:hlinkClick r:id="rId2"/>
              </a:rPr>
              <a:t>http://cdn.intechopen.com/pdfs/15948/InTech-Phoneme_recognition_on_the_timit_database.pdf</a:t>
            </a:r>
            <a:endParaRPr lang="nl-NL" sz="22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Download TIMIT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err="1"/>
              <a:t>Use</a:t>
            </a:r>
            <a:r>
              <a:rPr lang="nl-NL" sz="2200" dirty="0"/>
              <a:t> </a:t>
            </a:r>
            <a:r>
              <a:rPr lang="nl-NL" sz="2200" dirty="0" err="1"/>
              <a:t>mfccs</a:t>
            </a:r>
            <a:r>
              <a:rPr lang="nl-NL" sz="2200" dirty="0"/>
              <a:t> in </a:t>
            </a:r>
            <a:r>
              <a:rPr lang="nl-NL" sz="2200" dirty="0" err="1"/>
              <a:t>combination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.</a:t>
            </a:r>
            <a:r>
              <a:rPr lang="nl-NL" sz="2200" dirty="0" err="1"/>
              <a:t>phn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 err="1"/>
              <a:t>Use</a:t>
            </a:r>
            <a:r>
              <a:rPr lang="nl-NL" sz="2200" dirty="0"/>
              <a:t> </a:t>
            </a:r>
            <a:r>
              <a:rPr lang="nl-NL" sz="2200" dirty="0" err="1"/>
              <a:t>phn</a:t>
            </a:r>
            <a:r>
              <a:rPr lang="nl-NL" sz="2200" dirty="0"/>
              <a:t> info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define</a:t>
            </a:r>
            <a:r>
              <a:rPr lang="nl-NL" sz="2200" dirty="0"/>
              <a:t> training samples as input (small </a:t>
            </a:r>
            <a:r>
              <a:rPr lang="nl-NL" sz="2200" dirty="0" err="1"/>
              <a:t>sequences</a:t>
            </a:r>
            <a:r>
              <a:rPr lang="nl-NL" sz="2200" dirty="0"/>
              <a:t> of </a:t>
            </a:r>
            <a:r>
              <a:rPr lang="nl-NL" sz="2200" dirty="0" err="1"/>
              <a:t>mfcc</a:t>
            </a:r>
            <a:r>
              <a:rPr lang="nl-NL" sz="2200" dirty="0"/>
              <a:t> </a:t>
            </a:r>
            <a:r>
              <a:rPr lang="nl-NL" sz="2200" dirty="0" err="1"/>
              <a:t>vectors</a:t>
            </a:r>
            <a:r>
              <a:rPr lang="nl-NL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 err="1"/>
              <a:t>Apply</a:t>
            </a:r>
            <a:r>
              <a:rPr lang="nl-NL" sz="2200" dirty="0"/>
              <a:t> DNN </a:t>
            </a:r>
            <a:r>
              <a:rPr lang="nl-NL" sz="2200" dirty="0" err="1"/>
              <a:t>to</a:t>
            </a:r>
            <a:r>
              <a:rPr lang="nl-NL" sz="2200" dirty="0"/>
              <a:t> map audio </a:t>
            </a:r>
            <a:r>
              <a:rPr lang="nl-NL" sz="2200" dirty="0" err="1"/>
              <a:t>chunks</a:t>
            </a:r>
            <a:r>
              <a:rPr lang="nl-NL" sz="2200" dirty="0"/>
              <a:t>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downscaled</a:t>
            </a:r>
            <a:r>
              <a:rPr lang="nl-NL" sz="2200" dirty="0"/>
              <a:t> TIMIT labels</a:t>
            </a:r>
          </a:p>
          <a:p>
            <a:pPr marL="0" indent="0">
              <a:buNone/>
            </a:pPr>
            <a:endParaRPr lang="nl-NL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nl-NL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9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ASR for </a:t>
            </a:r>
            <a:r>
              <a:rPr lang="en-US" sz="2000" u="sng" dirty="0">
                <a:solidFill>
                  <a:srgbClr val="C00000"/>
                </a:solidFill>
                <a:sym typeface="Wingdings" panose="05000000000000000000" pitchFamily="2" charset="2"/>
              </a:rPr>
              <a:t>command and control, KALDI based (so read </a:t>
            </a:r>
            <a:r>
              <a:rPr lang="en-US" sz="2000" u="sng" dirty="0" err="1">
                <a:solidFill>
                  <a:srgbClr val="C00000"/>
                </a:solidFill>
                <a:sym typeface="Wingdings" panose="05000000000000000000" pitchFamily="2" charset="2"/>
              </a:rPr>
              <a:t>st</a:t>
            </a:r>
            <a:r>
              <a:rPr lang="en-US" sz="2000" u="sng" dirty="0">
                <a:solidFill>
                  <a:srgbClr val="C00000"/>
                </a:solidFill>
                <a:sym typeface="Wingdings" panose="05000000000000000000" pitchFamily="2" charset="2"/>
              </a:rPr>
              <a:t> about FSTs)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IN: spoken commands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OUT: text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RQs (for example): </a:t>
            </a:r>
          </a:p>
          <a:p>
            <a:r>
              <a:rPr lang="en-US" sz="1800" dirty="0">
                <a:sym typeface="Wingdings" panose="05000000000000000000" pitchFamily="2" charset="2"/>
              </a:rPr>
              <a:t>Stability and robustness against noise</a:t>
            </a:r>
          </a:p>
          <a:p>
            <a:r>
              <a:rPr lang="en-US" sz="1800" dirty="0">
                <a:sym typeface="Wingdings" panose="05000000000000000000" pitchFamily="2" charset="2"/>
              </a:rPr>
              <a:t>Stability and robustness against using insertions and OOVs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Context: Nijmegen NIFTI project: public transportation CS-campus using a magnetic rail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  <a:hlinkClick r:id="rId2"/>
              </a:rPr>
              <a:t>https://www.ru.nl/honoursacademy/honourslabs/vm/radical-new-transportation-idea/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Collaboration with </a:t>
            </a:r>
            <a:r>
              <a:rPr lang="en-US" sz="2000" dirty="0" err="1">
                <a:sym typeface="Wingdings" panose="05000000000000000000" pitchFamily="2" charset="2"/>
              </a:rPr>
              <a:t>Jurriaan</a:t>
            </a:r>
            <a:r>
              <a:rPr lang="en-US" sz="2000" dirty="0">
                <a:sym typeface="Wingdings" panose="05000000000000000000" pitchFamily="2" charset="2"/>
              </a:rPr>
              <a:t> ten </a:t>
            </a:r>
            <a:r>
              <a:rPr lang="en-US" sz="2000" dirty="0" err="1">
                <a:sym typeface="Wingdings" panose="05000000000000000000" pitchFamily="2" charset="2"/>
              </a:rPr>
              <a:t>Brinke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635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469BF-7342-4233-B517-764DB6410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17826" r="833" b="7894"/>
          <a:stretch/>
        </p:blipFill>
        <p:spPr>
          <a:xfrm>
            <a:off x="1676400" y="1300594"/>
            <a:ext cx="6934200" cy="39398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D80071-EF65-4D50-A271-6DCE3C01DA1B}"/>
              </a:ext>
            </a:extLst>
          </p:cNvPr>
          <p:cNvSpPr txBox="1">
            <a:spLocks/>
          </p:cNvSpPr>
          <p:nvPr/>
        </p:nvSpPr>
        <p:spPr>
          <a:xfrm>
            <a:off x="632969" y="506595"/>
            <a:ext cx="7847921" cy="758776"/>
          </a:xfrm>
          <a:prstGeom prst="rect">
            <a:avLst/>
          </a:prstGeom>
        </p:spPr>
        <p:txBody>
          <a:bodyPr/>
          <a:lstStyle>
            <a:lvl1pPr algn="l" defTabSz="456449" rtl="0" eaLnBrk="0" fontAlgn="base" hangingPunct="0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456449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2pPr>
            <a:lvl3pPr algn="l" defTabSz="456449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3pPr>
            <a:lvl4pPr algn="l" defTabSz="456449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4pPr>
            <a:lvl5pPr algn="l" defTabSz="456449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5pPr>
            <a:lvl6pPr marL="321412" algn="l" defTabSz="456449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6pPr>
            <a:lvl7pPr marL="642823" algn="l" defTabSz="456449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7pPr>
            <a:lvl8pPr marL="964235" algn="l" defTabSz="456449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8pPr>
            <a:lvl9pPr marL="1285646" algn="l" defTabSz="456449" rtl="0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BE2E1A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Project </a:t>
            </a:r>
            <a:r>
              <a:rPr lang="en-US" sz="4400" dirty="0"/>
              <a:t>2 </a:t>
            </a:r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2125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0633-E390-4748-8648-9672B3D4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sz="4400" dirty="0"/>
              <a:t>2</a:t>
            </a:r>
            <a:r>
              <a:rPr lang="en-GB" dirty="0"/>
              <a:t>: more info, source 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637F-FA5E-42CD-A800-B20EFB6B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nl-NL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Jurriaan: </a:t>
            </a:r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https://github.com/JtenBrinke/nifti-dedicon</a:t>
            </a:r>
            <a:endParaRPr lang="nl-NL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KALDI info 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</a:t>
            </a:r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Daniel </a:t>
            </a:r>
            <a:r>
              <a:rPr lang="nl-NL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Povey</a:t>
            </a:r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http://danielpovey.com/kaldi-lectures.html.</a:t>
            </a:r>
            <a:r>
              <a:rPr lang="nl-N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lvl="1"/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I’ll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mail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all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students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interested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in project 2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cc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Jurriaan.</a:t>
            </a:r>
            <a:endParaRPr lang="nl-NL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Possible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RQs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lvl="1"/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Robustness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of system in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terms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grammatical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freedom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by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users,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based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on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own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recordings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mproving flexibility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False Accepts/False Alarms in natural conditions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695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237B-6FD0-4431-A421-86BF6187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sz="4400" dirty="0"/>
              <a:t>3</a:t>
            </a:r>
            <a:r>
              <a:rPr lang="en-GB" dirty="0"/>
              <a:t> (keyword spotting)</a:t>
            </a: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3AA5F2-F88D-414C-8113-51193BE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265238"/>
            <a:ext cx="7847012" cy="43021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There are many papers with code bases, see e.g.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nl-NL" sz="2000" dirty="0">
                <a:solidFill>
                  <a:srgbClr val="C00000"/>
                </a:solidFill>
              </a:rPr>
              <a:t>https://paperswithcode.com/paper/speech-commands-a-dataset-for-limited</a:t>
            </a:r>
          </a:p>
          <a:p>
            <a:r>
              <a:rPr lang="nl-NL" sz="2000" dirty="0">
                <a:solidFill>
                  <a:srgbClr val="C00000"/>
                </a:solidFill>
                <a:hlinkClick r:id="rId2"/>
              </a:rPr>
              <a:t>https://paperswithcode.com/task/keyword-spotting</a:t>
            </a:r>
            <a:endParaRPr lang="nl-NL" sz="2000" dirty="0">
              <a:solidFill>
                <a:srgbClr val="C00000"/>
              </a:solidFill>
            </a:endParaRPr>
          </a:p>
          <a:p>
            <a:r>
              <a:rPr lang="nl-NL" sz="2000" dirty="0">
                <a:solidFill>
                  <a:srgbClr val="C00000"/>
                </a:solidFill>
              </a:rPr>
              <a:t>https://github.com/nitinvwaran/UrbanSound8K-audio-classification-with-ResNet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Possible RQs:</a:t>
            </a:r>
          </a:p>
          <a:p>
            <a:pPr lvl="1"/>
            <a:r>
              <a:rPr lang="en-US" sz="1800" dirty="0"/>
              <a:t>Robustness of system as function of #keywords</a:t>
            </a:r>
          </a:p>
          <a:p>
            <a:pPr lvl="1"/>
            <a:r>
              <a:rPr lang="en-US" sz="1800" dirty="0"/>
              <a:t>The performance of the keyword spotter as function of the topology of the CNN (or other DNN)</a:t>
            </a:r>
          </a:p>
          <a:p>
            <a:pPr lvl="1"/>
            <a:r>
              <a:rPr lang="en-US" sz="1800" dirty="0"/>
              <a:t>Portability to Dutch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396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2FD1-1FD9-4278-A27E-49A0AC1E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sz="4400" dirty="0"/>
              <a:t>3</a:t>
            </a:r>
            <a:r>
              <a:rPr lang="en-GB" dirty="0"/>
              <a:t>: Keyword Spotting (English data sets)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1D5F-F8CA-48AB-AD1E-0F1291A4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24292E"/>
                </a:solidFill>
                <a:effectLst/>
                <a:latin typeface="-apple-system"/>
              </a:rPr>
              <a:t>UrbanSound</a:t>
            </a:r>
            <a:r>
              <a:rPr lang="en-GB" b="1" i="0" dirty="0">
                <a:solidFill>
                  <a:srgbClr val="24292E"/>
                </a:solidFill>
                <a:effectLst/>
                <a:latin typeface="-apple-system"/>
              </a:rPr>
              <a:t> 8K Dataset</a:t>
            </a:r>
            <a:b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GB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https://urbansounddataset.weebly.com/urbansound8k.html</a:t>
            </a:r>
            <a:b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This dataset contains 8732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labeled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sound excerpts (&lt;=4s) of urban sounds from 10 classes: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air_conditioner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car_horn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children_playing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dog_bark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, …</a:t>
            </a:r>
          </a:p>
          <a:p>
            <a:pPr algn="l"/>
            <a:r>
              <a:rPr lang="en-GB" b="1" i="0" dirty="0">
                <a:solidFill>
                  <a:srgbClr val="24292E"/>
                </a:solidFill>
                <a:effectLst/>
                <a:latin typeface="-apple-system"/>
              </a:rPr>
              <a:t>Google Speech Commands </a:t>
            </a:r>
            <a:r>
              <a:rPr lang="en-GB" b="1" i="0" dirty="0" err="1">
                <a:solidFill>
                  <a:srgbClr val="24292E"/>
                </a:solidFill>
                <a:effectLst/>
                <a:latin typeface="-apple-system"/>
              </a:rPr>
              <a:t>DataSet</a:t>
            </a:r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GB" dirty="0">
                <a:solidFill>
                  <a:srgbClr val="24292E"/>
                </a:solidFill>
                <a:latin typeface="-apple-system"/>
              </a:rPr>
              <a:t>Info given earlier in this file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22453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Narrowing the gap between ASR and HSR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DATA: BALDEY,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https://mirjamernestus.nl/Ernestus/Baldey/index.php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(or another speech database with isolated words)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IN: audio (spoken word), audio[0:T]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OUT: for each time step 0:0.01:T, an ordered list of words with their activations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Potential RQs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RQ1: how can we describe the word competition as function of time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RQ2: idem for entropy as function of time</a:t>
            </a:r>
          </a:p>
        </p:txBody>
      </p:sp>
    </p:spTree>
    <p:extLst>
      <p:ext uri="{BB962C8B-B14F-4D97-AF65-F5344CB8AC3E}">
        <p14:creationId xmlns:p14="http://schemas.microsoft.com/office/powerpoint/2010/main" val="231432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EBE06-B45C-4350-AC0A-7D6B3E201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2479" r="1781" b="13535"/>
          <a:stretch/>
        </p:blipFill>
        <p:spPr>
          <a:xfrm>
            <a:off x="1066800" y="1447800"/>
            <a:ext cx="6477000" cy="41448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1CC3AA-0F45-4C3C-9E0A-F8714DB9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9" y="506595"/>
            <a:ext cx="7847921" cy="758776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09661-0263-457C-B1A1-67CD3B7259A5}"/>
              </a:ext>
            </a:extLst>
          </p:cNvPr>
          <p:cNvSpPr txBox="1"/>
          <p:nvPr/>
        </p:nvSpPr>
        <p:spPr>
          <a:xfrm>
            <a:off x="381000" y="4191000"/>
            <a:ext cx="225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by</a:t>
            </a:r>
          </a:p>
          <a:p>
            <a:r>
              <a:rPr lang="en-GB" dirty="0" err="1"/>
              <a:t>Pepijn</a:t>
            </a:r>
            <a:r>
              <a:rPr lang="en-GB" dirty="0"/>
              <a:t> van </a:t>
            </a:r>
            <a:r>
              <a:rPr lang="en-GB" dirty="0" err="1"/>
              <a:t>Teeffelen</a:t>
            </a:r>
            <a:endParaRPr lang="en-GB" dirty="0"/>
          </a:p>
          <a:p>
            <a:r>
              <a:rPr lang="en-GB" dirty="0"/>
              <a:t>EARSHOT model</a:t>
            </a:r>
            <a:endParaRPr lang="en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A82583-CD53-40CA-A8B2-6A2F9C3EA1B9}"/>
              </a:ext>
            </a:extLst>
          </p:cNvPr>
          <p:cNvCxnSpPr/>
          <p:nvPr/>
        </p:nvCxnSpPr>
        <p:spPr>
          <a:xfrm flipV="1">
            <a:off x="632969" y="5554530"/>
            <a:ext cx="7620000" cy="762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B4E66C-E978-4384-B79E-9A56385D1401}"/>
              </a:ext>
            </a:extLst>
          </p:cNvPr>
          <p:cNvSpPr txBox="1"/>
          <p:nvPr/>
        </p:nvSpPr>
        <p:spPr>
          <a:xfrm>
            <a:off x="7848600" y="51768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18232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92E2-74A7-4200-AEBB-EE99B4EA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E3EF0-78D2-487F-95FA-84BF16E8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9" y="400050"/>
            <a:ext cx="7085502" cy="523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3296-E58A-448C-9AB9-C4CAAB1936B5}"/>
              </a:ext>
            </a:extLst>
          </p:cNvPr>
          <p:cNvSpPr txBox="1"/>
          <p:nvPr/>
        </p:nvSpPr>
        <p:spPr>
          <a:xfrm>
            <a:off x="5181600" y="942205"/>
            <a:ext cx="225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Pepijn</a:t>
            </a:r>
            <a:r>
              <a:rPr lang="en-GB" dirty="0"/>
              <a:t> van </a:t>
            </a:r>
            <a:r>
              <a:rPr lang="en-GB" dirty="0" err="1"/>
              <a:t>Teeffelen</a:t>
            </a:r>
            <a:endParaRPr lang="en-GB" dirty="0"/>
          </a:p>
          <a:p>
            <a:r>
              <a:rPr lang="en-GB" dirty="0"/>
              <a:t>EARSHOT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784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Set-up </a:t>
            </a:r>
            <a:r>
              <a:rPr lang="nl-NL"/>
              <a:t>Thesis status Mid</a:t>
            </a:r>
            <a:r>
              <a:rPr lang="nl-NL" dirty="0"/>
              <a:t> April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/>
              <a:t>1) Introduction</a:t>
            </a:r>
          </a:p>
          <a:p>
            <a:pPr marL="253335" lvl="1" indent="0">
              <a:buNone/>
            </a:pPr>
            <a:r>
              <a:rPr lang="en-US" sz="1700" dirty="0"/>
              <a:t>Problem</a:t>
            </a:r>
          </a:p>
          <a:p>
            <a:pPr marL="253335" lvl="1" indent="0">
              <a:buNone/>
            </a:pPr>
            <a:r>
              <a:rPr lang="en-US" sz="1700" dirty="0"/>
              <a:t>Background (literature overview)</a:t>
            </a:r>
          </a:p>
          <a:p>
            <a:pPr marL="253335" lvl="1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Research Question, Hypotheses, intro to Experiment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2) Method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    methodology, types of analyses, selection of the method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3) Set-up</a:t>
            </a:r>
          </a:p>
          <a:p>
            <a:pPr marL="253335" lvl="1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selection of the speech data, description of the data, tuning/adaptation model parameters, hyperparameters</a:t>
            </a:r>
          </a:p>
          <a:p>
            <a:pPr marL="253335" lvl="1" indent="0">
              <a:buNone/>
            </a:pPr>
            <a:r>
              <a:rPr lang="en-US" sz="1700" dirty="0">
                <a:solidFill>
                  <a:srgbClr val="C00000"/>
                </a:solidFill>
              </a:rPr>
              <a:t>types of experiments (generalizations to which unseen conditions etc)</a:t>
            </a:r>
          </a:p>
          <a:p>
            <a:pPr marL="0" indent="0">
              <a:buNone/>
            </a:pPr>
            <a:r>
              <a:rPr lang="en-US" sz="1700" dirty="0"/>
              <a:t>3) Experiments</a:t>
            </a:r>
          </a:p>
          <a:p>
            <a:pPr marL="0" indent="0">
              <a:buNone/>
            </a:pPr>
            <a:r>
              <a:rPr lang="en-US" sz="1700" dirty="0"/>
              <a:t>4) Analysis &amp; Results</a:t>
            </a:r>
          </a:p>
          <a:p>
            <a:pPr marL="0" indent="0">
              <a:buNone/>
            </a:pPr>
            <a:r>
              <a:rPr lang="en-US" sz="1700" dirty="0"/>
              <a:t>5) Discussion</a:t>
            </a:r>
          </a:p>
          <a:p>
            <a:pPr marL="0" indent="0">
              <a:buNone/>
            </a:pPr>
            <a:r>
              <a:rPr lang="en-US" sz="1700" dirty="0"/>
              <a:t>6) Conclusion</a:t>
            </a:r>
          </a:p>
          <a:p>
            <a:pPr marL="0" indent="0">
              <a:buNone/>
            </a:pPr>
            <a:r>
              <a:rPr lang="en-US" sz="1700" dirty="0"/>
              <a:t>7) Authors’ statement</a:t>
            </a:r>
          </a:p>
          <a:p>
            <a:pPr marL="0" indent="0">
              <a:buNone/>
            </a:pPr>
            <a:r>
              <a:rPr lang="en-US" sz="1700" dirty="0"/>
              <a:t>8) References, 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5166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</a:t>
            </a:r>
            <a:r>
              <a:rPr lang="en-US" sz="4400" dirty="0"/>
              <a:t>5 </a:t>
            </a:r>
            <a:r>
              <a:rPr lang="en-US" dirty="0"/>
              <a:t>: estimation of #speakers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1265372"/>
            <a:ext cx="4091431" cy="43015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Estimation of #simultaneous talkers in a mono channel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IN: audio from TIMIT (or CGN)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OUT: estimation of #talkers in audio[T:T+1]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RQs:</a:t>
            </a:r>
          </a:p>
          <a:p>
            <a:r>
              <a:rPr lang="en-US" sz="1800" dirty="0">
                <a:sym typeface="Wingdings" panose="05000000000000000000" pitchFamily="2" charset="2"/>
              </a:rPr>
              <a:t>How good is this estimation?</a:t>
            </a:r>
          </a:p>
          <a:p>
            <a:r>
              <a:rPr lang="en-US" sz="1800" dirty="0">
                <a:sym typeface="Wingdings" panose="05000000000000000000" pitchFamily="2" charset="2"/>
              </a:rPr>
              <a:t>Robustness?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Challenge: which features must be used?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Input audio: to be created, starting from e.g. TIMIT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14E4-B6BA-4558-BF12-5BC1FB91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5000"/>
            <a:ext cx="3052763" cy="24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</a:t>
            </a:r>
            <a:r>
              <a:rPr lang="en-US" sz="4400" dirty="0"/>
              <a:t>5 </a:t>
            </a:r>
            <a:r>
              <a:rPr lang="en-US" dirty="0"/>
              <a:t>: possible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1265372"/>
            <a:ext cx="4091431" cy="43015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Take TIMIT or other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Produce wav files with N speakers (simultaneous </a:t>
            </a:r>
            <a:r>
              <a:rPr lang="en-US" sz="1800" dirty="0" err="1">
                <a:solidFill>
                  <a:srgbClr val="C00000"/>
                </a:solidFill>
                <a:sym typeface="Wingdings" panose="05000000000000000000" pitchFamily="2" charset="2"/>
              </a:rPr>
              <a:t>talkels</a:t>
            </a: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, N=1..20)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Motivate your choice of the audio features to be used for classifier. Starting point: </a:t>
            </a:r>
            <a:r>
              <a:rPr lang="en-US" sz="1800" dirty="0" err="1">
                <a:solidFill>
                  <a:srgbClr val="C00000"/>
                </a:solidFill>
                <a:sym typeface="Wingdings" panose="05000000000000000000" pitchFamily="2" charset="2"/>
              </a:rPr>
              <a:t>mfcc</a:t>
            </a:r>
            <a:endParaRPr lang="en-US" sz="18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>
                <a:solidFill>
                  <a:srgbClr val="C00000"/>
                </a:solidFill>
                <a:sym typeface="Wingdings" panose="05000000000000000000" pitchFamily="2" charset="2"/>
              </a:rPr>
              <a:t>Take audio </a:t>
            </a: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stretches of fixed length (e.g. 1 sec)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Apply DNN or similar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Possible regimes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Training on 70dB, test 70dB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Training 70dB, test variable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Training variable, test variable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14E4-B6BA-4558-BF12-5BC1FB91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5000"/>
            <a:ext cx="3052763" cy="24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representations: project </a:t>
            </a:r>
            <a:r>
              <a:rPr lang="en-US" sz="4400" dirty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err="1"/>
              <a:t>Platform+software</a:t>
            </a:r>
            <a:r>
              <a:rPr lang="en-US" sz="1900" dirty="0"/>
              <a:t>: PC + python + DNN/RNN TensorFlow (e.g.)</a:t>
            </a:r>
          </a:p>
          <a:p>
            <a:r>
              <a:rPr lang="en-US" sz="1900" dirty="0"/>
              <a:t>Data: TIMIT</a:t>
            </a:r>
            <a:r>
              <a:rPr lang="en-US" sz="1900" dirty="0">
                <a:sym typeface="Wingdings" panose="05000000000000000000" pitchFamily="2" charset="2"/>
              </a:rPr>
              <a:t>.</a:t>
            </a:r>
          </a:p>
          <a:p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dirty="0">
                <a:sym typeface="Wingdings" panose="05000000000000000000" pitchFamily="2" charset="2"/>
              </a:rPr>
              <a:t>Idea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Choose a multi layer DNN </a:t>
            </a:r>
            <a:r>
              <a:rPr lang="en-US" sz="1800" b="1" dirty="0">
                <a:sym typeface="Wingdings" panose="05000000000000000000" pitchFamily="2" charset="2"/>
              </a:rPr>
              <a:t>with bottleneck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Train the same network </a:t>
            </a:r>
            <a:r>
              <a:rPr lang="en-US" sz="1800" b="1" dirty="0">
                <a:sym typeface="Wingdings" panose="05000000000000000000" pitchFamily="2" charset="2"/>
              </a:rPr>
              <a:t>multiple times </a:t>
            </a:r>
            <a:r>
              <a:rPr lang="en-US" sz="1800" dirty="0">
                <a:sym typeface="Wingdings" panose="05000000000000000000" pitchFamily="2" charset="2"/>
              </a:rPr>
              <a:t>(different instantiations)</a:t>
            </a:r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dirty="0">
                <a:sym typeface="Wingdings" panose="05000000000000000000" pitchFamily="2" charset="2"/>
              </a:rPr>
              <a:t>RQ: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Do we see the “same” structure in the bottleneck representation appearing?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Is “knowledge” represented in different ways?</a:t>
            </a:r>
          </a:p>
          <a:p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dirty="0">
                <a:sym typeface="Wingdings" panose="05000000000000000000" pitchFamily="2" charset="2"/>
              </a:rPr>
              <a:t>Papers: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DNN_whatcanwelearn*.pdf on </a:t>
            </a:r>
            <a:r>
              <a:rPr lang="en-US" sz="1800" dirty="0" err="1">
                <a:sym typeface="Wingdings" panose="05000000000000000000" pitchFamily="2" charset="2"/>
              </a:rPr>
              <a:t>BrightSpace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Papers by </a:t>
            </a:r>
            <a:r>
              <a:rPr lang="en-US" sz="1800" dirty="0" err="1">
                <a:sym typeface="Wingdings" panose="05000000000000000000" pitchFamily="2" charset="2"/>
              </a:rPr>
              <a:t>Tishby</a:t>
            </a:r>
            <a:r>
              <a:rPr lang="en-US" sz="1800" dirty="0">
                <a:sym typeface="Wingdings" panose="05000000000000000000" pitchFamily="2" charset="2"/>
              </a:rPr>
              <a:t> on </a:t>
            </a:r>
            <a:r>
              <a:rPr lang="en-US" sz="1800" dirty="0" err="1">
                <a:sym typeface="Wingdings" panose="05000000000000000000" pitchFamily="2" charset="2"/>
              </a:rPr>
              <a:t>BrightSpace</a:t>
            </a:r>
            <a:r>
              <a:rPr lang="en-US" sz="1800" dirty="0">
                <a:sym typeface="Wingdings" panose="05000000000000000000" pitchFamily="2" charset="2"/>
              </a:rPr>
              <a:t>, e.g. New Theory Cracks Open the Black Box of Deep Learning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8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1265372"/>
            <a:ext cx="2491231" cy="4301593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RQ: is “knowledge” represented in different ways?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Same = </a:t>
            </a:r>
            <a:r>
              <a:rPr lang="en-US" dirty="0" err="1">
                <a:sym typeface="Wingdings" panose="05000000000000000000" pitchFamily="2" charset="2"/>
              </a:rPr>
              <a:t>morpheable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Different = not </a:t>
            </a:r>
            <a:r>
              <a:rPr lang="en-US" dirty="0" err="1">
                <a:sym typeface="Wingdings" panose="05000000000000000000" pitchFamily="2" charset="2"/>
              </a:rPr>
              <a:t>morpheable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3840"/>
            <a:ext cx="3282128" cy="3784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41" y="111026"/>
            <a:ext cx="2308690" cy="23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4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example word pair:               </a:t>
            </a:r>
            <a:r>
              <a:rPr 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maden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</a:t>
            </a:r>
            <a:r>
              <a:rPr 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maten</a:t>
            </a: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m  a   d @   n          m a   t   @ n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 </a:t>
            </a:r>
            <a:r>
              <a:rPr 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levenshtein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distance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 acoustic distance =  DTW(MFCC1, MFCC2)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                                       correlation over millions of word pairs (CGN)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8F47-6A7F-474F-A827-1945AC067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4389" r="22500" b="52638"/>
          <a:stretch/>
        </p:blipFill>
        <p:spPr>
          <a:xfrm>
            <a:off x="2133600" y="1447799"/>
            <a:ext cx="5943600" cy="1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0C63-3F78-49ED-9B03-C2B9A8286508}"/>
              </a:ext>
            </a:extLst>
          </p:cNvPr>
          <p:cNvSpPr txBox="1"/>
          <p:nvPr/>
        </p:nvSpPr>
        <p:spPr>
          <a:xfrm>
            <a:off x="468556" y="1847671"/>
            <a:ext cx="280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Relating audio with symbols for improving  weighted </a:t>
            </a:r>
            <a:r>
              <a:rPr lang="en-GB" dirty="0" err="1"/>
              <a:t>Levensthein</a:t>
            </a:r>
            <a:r>
              <a:rPr lang="en-GB" dirty="0"/>
              <a:t> distance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83980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036-8730-4BE0-A353-B1AA4F29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sz="4400" dirty="0"/>
              <a:t>7</a:t>
            </a:r>
            <a:r>
              <a:rPr lang="en-GB" dirty="0"/>
              <a:t>: symbolic distance versus acoustic distance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12F2-84F7-46A1-BA9B-EEEFE1AD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Prerequisites: understanding DTW, </a:t>
            </a:r>
            <a:r>
              <a:rPr lang="en-GB" dirty="0" err="1"/>
              <a:t>Levenshtein</a:t>
            </a:r>
            <a:endParaRPr lang="en-GB" dirty="0"/>
          </a:p>
          <a:p>
            <a:r>
              <a:rPr lang="en-GB" dirty="0"/>
              <a:t>Data: TIMIT, or CGN (</a:t>
            </a:r>
            <a:r>
              <a:rPr lang="en-GB" dirty="0" err="1"/>
              <a:t>ponyland</a:t>
            </a:r>
            <a:r>
              <a:rPr lang="en-GB" dirty="0"/>
              <a:t>, via Tim Zee)</a:t>
            </a:r>
          </a:p>
          <a:p>
            <a:endParaRPr lang="en-GB" dirty="0"/>
          </a:p>
          <a:p>
            <a:r>
              <a:rPr lang="en-GB" dirty="0"/>
              <a:t>Python:</a:t>
            </a:r>
          </a:p>
          <a:p>
            <a:pPr lvl="1"/>
            <a:r>
              <a:rPr lang="en-GB" dirty="0"/>
              <a:t>Read audio</a:t>
            </a:r>
          </a:p>
          <a:p>
            <a:pPr lvl="1"/>
            <a:r>
              <a:rPr lang="en-GB" dirty="0"/>
              <a:t>Use PHN</a:t>
            </a:r>
          </a:p>
          <a:p>
            <a:pPr lvl="1"/>
            <a:r>
              <a:rPr lang="en-GB" dirty="0"/>
              <a:t>DTW on segmented portions of the audio</a:t>
            </a:r>
          </a:p>
          <a:p>
            <a:pPr lvl="1"/>
            <a:endParaRPr lang="en-GB" dirty="0"/>
          </a:p>
          <a:p>
            <a:r>
              <a:rPr lang="en-GB" dirty="0"/>
              <a:t>Aim: Relate DTW scores with symbolic match/mismatch</a:t>
            </a:r>
          </a:p>
          <a:p>
            <a:r>
              <a:rPr lang="en-GB" dirty="0"/>
              <a:t>RQs:</a:t>
            </a:r>
          </a:p>
          <a:p>
            <a:pPr lvl="1"/>
            <a:r>
              <a:rPr lang="en-GB" dirty="0"/>
              <a:t>Find a weighted </a:t>
            </a:r>
            <a:r>
              <a:rPr lang="en-GB" dirty="0" err="1"/>
              <a:t>Levenshtein</a:t>
            </a:r>
            <a:r>
              <a:rPr lang="en-GB" dirty="0"/>
              <a:t> scheme for American English or Dutch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900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036-8730-4BE0-A353-B1AA4F29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sz="4400" dirty="0"/>
              <a:t>7</a:t>
            </a:r>
            <a:r>
              <a:rPr lang="en-GB" dirty="0"/>
              <a:t>: symbolic distance versus acoustic distance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12F2-84F7-46A1-BA9B-EEEFE1AD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To do (proposal)</a:t>
            </a:r>
          </a:p>
          <a:p>
            <a:pPr marL="0" indent="0">
              <a:buNone/>
            </a:pPr>
            <a:endParaRPr lang="en-GB" u="sng" dirty="0"/>
          </a:p>
          <a:p>
            <a:r>
              <a:rPr lang="en-GB" dirty="0"/>
              <a:t>Fetch data (CGN or TIMIT)</a:t>
            </a:r>
          </a:p>
          <a:p>
            <a:endParaRPr lang="en-GB" dirty="0"/>
          </a:p>
          <a:p>
            <a:r>
              <a:rPr lang="en-GB" dirty="0"/>
              <a:t>Using the segmentation, (administratively) collect all audio chunks for all relevant phones: in this way we get K classes of audio chunks</a:t>
            </a:r>
          </a:p>
          <a:p>
            <a:r>
              <a:rPr lang="en-GB" dirty="0"/>
              <a:t>Compute DTW alignment scores between and within all these classes</a:t>
            </a:r>
          </a:p>
          <a:p>
            <a:r>
              <a:rPr lang="en-GB" dirty="0"/>
              <a:t>Build </a:t>
            </a:r>
            <a:r>
              <a:rPr lang="en-GB" dirty="0" err="1"/>
              <a:t>KxK</a:t>
            </a:r>
            <a:r>
              <a:rPr lang="en-GB" dirty="0"/>
              <a:t> matrix with mean and variances of DTW alignment scores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114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53EE-175F-4DF6-B431-63820DB8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dirty="0">
                <a:latin typeface="Raleway"/>
              </a:rPr>
              <a:t>l</a:t>
            </a:r>
            <a:r>
              <a:rPr lang="en-GB" b="0" i="0" dirty="0">
                <a:effectLst/>
                <a:latin typeface="Raleway"/>
              </a:rPr>
              <a:t>earning the most common 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phrases is the best way to start learning the language the 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dialogues for beginners course presents key 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vocabulary in a funny and engaging way from day one you will learn many popular 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expressions and will see that our method is effective this basic 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conversation course will include twenty five dialogues and exercises to help you remember 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words and phrases all audio recordings have been prepared by professional voice artists</a:t>
            </a:r>
          </a:p>
          <a:p>
            <a:endParaRPr lang="en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66B3B5-91C2-4334-97B8-E45F620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9" y="506595"/>
            <a:ext cx="7847921" cy="758776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79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8</a:t>
            </a:r>
            <a:r>
              <a:rPr lang="en-US" dirty="0"/>
              <a:t>. Adding punctuation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Raleway"/>
              </a:rPr>
              <a:t>l</a:t>
            </a:r>
            <a:r>
              <a:rPr lang="en-GB" b="0" i="0" dirty="0">
                <a:effectLst/>
                <a:latin typeface="Raleway"/>
              </a:rPr>
              <a:t>earning the most common English phrases is the best way to start learning the language the English dialogues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Idea:  </a:t>
            </a:r>
            <a:r>
              <a:rPr lang="en-GB" sz="2000" b="0" i="0" dirty="0">
                <a:effectLst/>
                <a:latin typeface="Raleway"/>
              </a:rPr>
              <a:t>learning the </a:t>
            </a:r>
            <a:r>
              <a:rPr lang="en-GB" sz="2000" b="0" i="0" u="sng" dirty="0">
                <a:effectLst/>
                <a:latin typeface="Raleway"/>
              </a:rPr>
              <a:t>language</a:t>
            </a:r>
            <a:r>
              <a:rPr lang="en-GB" sz="2000" b="0" i="0" dirty="0">
                <a:effectLst/>
                <a:latin typeface="Raleway"/>
              </a:rPr>
              <a:t> the </a:t>
            </a:r>
            <a:r>
              <a:rPr lang="en-GB" sz="2000" b="0" i="0" dirty="0" err="1">
                <a:effectLst/>
                <a:latin typeface="Raleway"/>
              </a:rPr>
              <a:t>english</a:t>
            </a:r>
            <a:r>
              <a:rPr lang="en-GB" sz="2000" b="0" i="0" dirty="0">
                <a:effectLst/>
                <a:latin typeface="Raleway"/>
              </a:rPr>
              <a:t> </a:t>
            </a:r>
            <a:r>
              <a:rPr lang="en-GB" sz="2000" b="0" i="0" dirty="0">
                <a:effectLst/>
                <a:latin typeface="Raleway"/>
                <a:sym typeface="Wingdings" panose="05000000000000000000" pitchFamily="2" charset="2"/>
              </a:rPr>
              <a:t> learning the </a:t>
            </a:r>
            <a:r>
              <a:rPr lang="en-GB" sz="2000" b="0" i="0" u="sng" dirty="0">
                <a:effectLst/>
                <a:latin typeface="Raleway"/>
                <a:sym typeface="Wingdings" panose="05000000000000000000" pitchFamily="2" charset="2"/>
              </a:rPr>
              <a:t>language.</a:t>
            </a:r>
            <a:r>
              <a:rPr lang="en-GB" sz="2000" b="0" i="0" dirty="0">
                <a:effectLst/>
                <a:latin typeface="Raleway"/>
                <a:sym typeface="Wingdings" panose="05000000000000000000" pitchFamily="2" charset="2"/>
              </a:rPr>
              <a:t> </a:t>
            </a:r>
            <a:r>
              <a:rPr lang="en-GB" sz="2000" dirty="0">
                <a:latin typeface="Raleway"/>
                <a:sym typeface="Wingdings" panose="05000000000000000000" pitchFamily="2" charset="2"/>
              </a:rPr>
              <a:t>t</a:t>
            </a:r>
            <a:r>
              <a:rPr lang="en-GB" sz="2000" b="0" i="0" dirty="0">
                <a:effectLst/>
                <a:latin typeface="Raleway"/>
                <a:sym typeface="Wingdings" panose="05000000000000000000" pitchFamily="2" charset="2"/>
              </a:rPr>
              <a:t>he </a:t>
            </a:r>
            <a:r>
              <a:rPr lang="en-GB" sz="2000" b="0" i="0" dirty="0" err="1">
                <a:effectLst/>
                <a:latin typeface="Raleway"/>
                <a:sym typeface="Wingdings" panose="05000000000000000000" pitchFamily="2" charset="2"/>
              </a:rPr>
              <a:t>english</a:t>
            </a:r>
            <a:endParaRPr lang="en-GB" sz="2000" b="0" i="0" dirty="0">
              <a:effectLst/>
              <a:latin typeface="Raleway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Raleway"/>
                <a:sym typeface="Wingdings" panose="05000000000000000000" pitchFamily="2" charset="2"/>
              </a:rPr>
              <a:t>Use LM building tools such as SRILM (on the </a:t>
            </a:r>
            <a:r>
              <a:rPr lang="en-GB" sz="2000" dirty="0" err="1">
                <a:solidFill>
                  <a:srgbClr val="C00000"/>
                </a:solidFill>
                <a:latin typeface="Raleway"/>
                <a:sym typeface="Wingdings" panose="05000000000000000000" pitchFamily="2" charset="2"/>
              </a:rPr>
              <a:t>Ponyland</a:t>
            </a:r>
            <a:r>
              <a:rPr lang="en-GB" sz="2000" dirty="0">
                <a:solidFill>
                  <a:srgbClr val="C00000"/>
                </a:solidFill>
                <a:latin typeface="Raleway"/>
                <a:sym typeface="Wingdings" panose="05000000000000000000" pitchFamily="2" charset="2"/>
              </a:rPr>
              <a:t> machines)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Raleway"/>
                <a:sym typeface="Wingdings" panose="05000000000000000000" pitchFamily="2" charset="2"/>
              </a:rPr>
              <a:t>See </a:t>
            </a:r>
            <a:r>
              <a:rPr lang="en-GB" sz="2000" dirty="0">
                <a:solidFill>
                  <a:srgbClr val="C00000"/>
                </a:solidFill>
                <a:latin typeface="Raleway"/>
                <a:sym typeface="Wingdings" panose="05000000000000000000" pitchFamily="2" charset="2"/>
                <a:hlinkClick r:id="rId2"/>
              </a:rPr>
              <a:t>http://www.speech.sri.com/projects/srilm/</a:t>
            </a:r>
            <a:endParaRPr lang="en-GB" sz="20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Raleway"/>
                <a:sym typeface="Wingdings" panose="05000000000000000000" pitchFamily="2" charset="2"/>
              </a:rPr>
              <a:t>Given any correct text, build an LM with lowercase, unpunctuated text in the history and a unnormalized form as output, e.g.:</a:t>
            </a: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8348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A819-B567-488B-B942-658D156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8. Cleaning up ASR output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0F234-9B0F-4008-8164-E46396E8586F}"/>
              </a:ext>
            </a:extLst>
          </p:cNvPr>
          <p:cNvSpPr txBox="1"/>
          <p:nvPr/>
        </p:nvSpPr>
        <p:spPr>
          <a:xfrm flipH="1">
            <a:off x="541020" y="25146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Raleway"/>
              </a:rPr>
              <a:t>way to start learning the language </a:t>
            </a:r>
            <a:r>
              <a:rPr lang="en-GB" b="0" i="0" dirty="0">
                <a:effectLst/>
                <a:latin typeface="Raleway"/>
                <a:sym typeface="Wingdings" panose="05000000000000000000" pitchFamily="2" charset="2"/>
              </a:rPr>
              <a:t> learning</a:t>
            </a:r>
            <a:endParaRPr lang="en-GB" dirty="0">
              <a:latin typeface="Raleway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Raleway"/>
              </a:rPr>
              <a:t>to start learning the language the </a:t>
            </a:r>
            <a:r>
              <a:rPr lang="en-GB" b="0" i="0" dirty="0">
                <a:effectLst/>
                <a:latin typeface="Raleway"/>
                <a:sym typeface="Wingdings" panose="05000000000000000000" pitchFamily="2" charset="2"/>
              </a:rPr>
              <a:t> the</a:t>
            </a:r>
            <a:endParaRPr lang="en-GB" b="0" i="0" dirty="0">
              <a:effectLst/>
              <a:latin typeface="Raleway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Raleway"/>
              </a:rPr>
              <a:t>start learning the language the 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</a:t>
            </a:r>
            <a:r>
              <a:rPr lang="en-GB" b="0" i="0" dirty="0">
                <a:effectLst/>
                <a:latin typeface="Raleway"/>
                <a:sym typeface="Wingdings" panose="05000000000000000000" pitchFamily="2" charset="2"/>
              </a:rPr>
              <a:t> language.</a:t>
            </a:r>
            <a:endParaRPr lang="en-GB" dirty="0">
              <a:latin typeface="Raleway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Raleway"/>
              </a:rPr>
              <a:t>learning the language the 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dialogues </a:t>
            </a:r>
            <a:r>
              <a:rPr lang="en-GB" b="0" i="0" dirty="0">
                <a:effectLst/>
                <a:latin typeface="Raleway"/>
                <a:sym typeface="Wingdings" panose="05000000000000000000" pitchFamily="2" charset="2"/>
              </a:rPr>
              <a:t> The</a:t>
            </a:r>
            <a:endParaRPr lang="en-GB" b="0" i="0" dirty="0">
              <a:effectLst/>
              <a:latin typeface="Raleway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Raleway"/>
              </a:rPr>
              <a:t>the language the </a:t>
            </a:r>
            <a:r>
              <a:rPr lang="en-GB" b="0" i="0" dirty="0" err="1">
                <a:effectLst/>
                <a:latin typeface="Raleway"/>
              </a:rPr>
              <a:t>english</a:t>
            </a:r>
            <a:r>
              <a:rPr lang="en-GB" b="0" i="0" dirty="0">
                <a:effectLst/>
                <a:latin typeface="Raleway"/>
              </a:rPr>
              <a:t> dialogues for </a:t>
            </a:r>
            <a:r>
              <a:rPr lang="en-GB" b="0" i="0" dirty="0">
                <a:effectLst/>
                <a:latin typeface="Raleway"/>
                <a:sym typeface="Wingdings" panose="05000000000000000000" pitchFamily="2" charset="2"/>
              </a:rPr>
              <a:t> English</a:t>
            </a:r>
          </a:p>
          <a:p>
            <a:pPr marL="0" indent="0">
              <a:buNone/>
            </a:pPr>
            <a:r>
              <a:rPr lang="en-GB" sz="1800" dirty="0">
                <a:latin typeface="Raleway"/>
                <a:sym typeface="Wingdings" panose="05000000000000000000" pitchFamily="2" charset="2"/>
              </a:rPr>
              <a:t>…</a:t>
            </a:r>
            <a:endParaRPr lang="en-GB" sz="1800" dirty="0">
              <a:solidFill>
                <a:srgbClr val="C00000"/>
              </a:solidFill>
              <a:latin typeface="Raleway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F30A1-CBDD-4586-91EE-792691B5E01A}"/>
              </a:ext>
            </a:extLst>
          </p:cNvPr>
          <p:cNvSpPr txBox="1"/>
          <p:nvPr/>
        </p:nvSpPr>
        <p:spPr>
          <a:xfrm>
            <a:off x="533400" y="125394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Literature: see</a:t>
            </a:r>
            <a:r>
              <a:rPr lang="en-GB" dirty="0">
                <a:solidFill>
                  <a:srgbClr val="BE31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r>
              <a:rPr lang="en-GB" dirty="0">
                <a:solidFill>
                  <a:srgbClr val="BE31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https://arxiv.org/pdf/1802.02607.pdf</a:t>
            </a:r>
            <a:r>
              <a:rPr lang="en-GB" dirty="0"/>
              <a:t> and references therein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5874-3724-4479-A71D-DE4551FB3906}"/>
              </a:ext>
            </a:extLst>
          </p:cNvPr>
          <p:cNvSpPr txBox="1"/>
          <p:nvPr/>
        </p:nvSpPr>
        <p:spPr>
          <a:xfrm flipH="1">
            <a:off x="632969" y="4342145"/>
            <a:ext cx="648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DATA: Any collection of normal punctuated texts, </a:t>
            </a:r>
            <a:r>
              <a:rPr lang="en-GB"/>
              <a:t>e.g. CGN </a:t>
            </a:r>
            <a:r>
              <a:rPr lang="en-GB" dirty="0"/>
              <a:t>news bulletins (on </a:t>
            </a:r>
            <a:r>
              <a:rPr lang="en-GB" dirty="0" err="1"/>
              <a:t>Ponyland</a:t>
            </a:r>
            <a:r>
              <a:rPr lang="en-GB" dirty="0"/>
              <a:t> machines)</a:t>
            </a:r>
          </a:p>
          <a:p>
            <a:r>
              <a:rPr lang="en-GB" dirty="0"/>
              <a:t>For Dutch: </a:t>
            </a:r>
            <a:r>
              <a:rPr lang="en-GB" dirty="0" err="1"/>
              <a:t>Twents</a:t>
            </a:r>
            <a:r>
              <a:rPr lang="en-GB" dirty="0"/>
              <a:t> </a:t>
            </a:r>
            <a:r>
              <a:rPr lang="en-GB" dirty="0" err="1"/>
              <a:t>Nieuws</a:t>
            </a:r>
            <a:r>
              <a:rPr lang="en-GB" dirty="0"/>
              <a:t> Corpus: https://surfdrive.surf.nl/files/index.php/apps/files/?dir=/Shared/Data&amp;fileid=7829473425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474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thesis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Guiding is a </a:t>
            </a:r>
            <a:r>
              <a:rPr lang="en-US" sz="2800" dirty="0">
                <a:solidFill>
                  <a:srgbClr val="C00000"/>
                </a:solidFill>
              </a:rPr>
              <a:t>research question</a:t>
            </a:r>
            <a:endParaRPr lang="en-US" sz="2800" dirty="0"/>
          </a:p>
          <a:p>
            <a:pPr lvl="1"/>
            <a:r>
              <a:rPr lang="en-US" sz="2800" dirty="0"/>
              <a:t>see slides below for suggestions</a:t>
            </a:r>
          </a:p>
          <a:p>
            <a:pPr lvl="1"/>
            <a:r>
              <a:rPr lang="en-US" sz="2800" dirty="0"/>
              <a:t>use link in </a:t>
            </a:r>
            <a:r>
              <a:rPr lang="en-US" sz="2800" dirty="0" err="1"/>
              <a:t>BrightSpace</a:t>
            </a:r>
            <a:r>
              <a:rPr lang="en-US" sz="2800" dirty="0"/>
              <a:t> to indicate your preference &amp; group</a:t>
            </a:r>
          </a:p>
          <a:p>
            <a:pPr lvl="1"/>
            <a:endParaRPr lang="en-US" sz="2800" dirty="0"/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800" dirty="0"/>
              <a:t>What is the best network topology for achieving a certain accuracy</a:t>
            </a:r>
          </a:p>
          <a:p>
            <a:pPr lvl="1"/>
            <a:r>
              <a:rPr lang="en-US" sz="2800" dirty="0"/>
              <a:t>How to optimize robustness against noise</a:t>
            </a:r>
          </a:p>
          <a:p>
            <a:pPr lvl="1"/>
            <a:r>
              <a:rPr lang="en-US" sz="2800" dirty="0"/>
              <a:t>Dependency on #bottleneck features…</a:t>
            </a:r>
          </a:p>
          <a:p>
            <a:pPr lvl="1"/>
            <a:endParaRPr lang="en-US" sz="3200" dirty="0"/>
          </a:p>
          <a:p>
            <a:pPr marL="253335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72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69" y="533400"/>
            <a:ext cx="7847921" cy="758776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9 </a:t>
            </a:r>
            <a:r>
              <a:rPr lang="en-US" dirty="0"/>
              <a:t>voice morphing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9" y="1292177"/>
            <a:ext cx="7847921" cy="430159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8F47-6A7F-474F-A827-1945AC067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4389" r="22500" b="52638"/>
          <a:stretch/>
        </p:blipFill>
        <p:spPr>
          <a:xfrm>
            <a:off x="381000" y="1996338"/>
            <a:ext cx="5943600" cy="1154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90FF0-EB13-42E7-90B1-4FA5A12DAACB}"/>
              </a:ext>
            </a:extLst>
          </p:cNvPr>
          <p:cNvSpPr txBox="1"/>
          <p:nvPr/>
        </p:nvSpPr>
        <p:spPr>
          <a:xfrm>
            <a:off x="990600" y="1322205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Suppose we morph speech, not to create artificial voices or deep fake,</a:t>
            </a:r>
          </a:p>
          <a:p>
            <a:r>
              <a:rPr lang="en-GB" dirty="0">
                <a:solidFill>
                  <a:srgbClr val="C00000"/>
                </a:solidFill>
              </a:rPr>
              <a:t>but for making speech natural but unintelligible. Can we </a:t>
            </a:r>
            <a:r>
              <a:rPr lang="en-GB" dirty="0" err="1">
                <a:solidFill>
                  <a:srgbClr val="C00000"/>
                </a:solidFill>
              </a:rPr>
              <a:t>unmorph</a:t>
            </a:r>
            <a:r>
              <a:rPr lang="en-GB" dirty="0">
                <a:solidFill>
                  <a:srgbClr val="C00000"/>
                </a:solidFill>
              </a:rPr>
              <a:t>?</a:t>
            </a:r>
            <a:endParaRPr lang="en-NL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2EEF3-D7F1-4156-9BBF-BDF20332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1667" t="14072" r="20000" b="54032"/>
          <a:stretch/>
        </p:blipFill>
        <p:spPr>
          <a:xfrm>
            <a:off x="228600" y="3291738"/>
            <a:ext cx="6248400" cy="926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E2453-3592-401C-97E1-5F9F06600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4389" r="22500" b="52638"/>
          <a:stretch/>
        </p:blipFill>
        <p:spPr>
          <a:xfrm>
            <a:off x="381000" y="4510937"/>
            <a:ext cx="5943600" cy="1154668"/>
          </a:xfrm>
          <a:prstGeom prst="rect">
            <a:avLst/>
          </a:prstGeo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5DFC21-68D6-4B69-952E-1A0BAAB06190}"/>
              </a:ext>
            </a:extLst>
          </p:cNvPr>
          <p:cNvSpPr/>
          <p:nvPr/>
        </p:nvSpPr>
        <p:spPr>
          <a:xfrm>
            <a:off x="6781800" y="2389005"/>
            <a:ext cx="762000" cy="15240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4D3D4FBF-3C03-4B8D-9059-1483BBFF17A3}"/>
              </a:ext>
            </a:extLst>
          </p:cNvPr>
          <p:cNvSpPr/>
          <p:nvPr/>
        </p:nvSpPr>
        <p:spPr>
          <a:xfrm>
            <a:off x="6858000" y="3638233"/>
            <a:ext cx="762000" cy="15240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5EE46-EC97-4E21-9A94-8E4C1B16E8D4}"/>
              </a:ext>
            </a:extLst>
          </p:cNvPr>
          <p:cNvSpPr txBox="1"/>
          <p:nvPr/>
        </p:nvSpPr>
        <p:spPr>
          <a:xfrm>
            <a:off x="7732642" y="2922905"/>
            <a:ext cx="1281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Morph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Unmorph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9145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129-3FBD-4203-AF3E-77FE0808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9: Voice morphing, more info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1CBD-EF49-41A5-AC6C-DC631383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The central idea is:</a:t>
            </a:r>
          </a:p>
          <a:p>
            <a:pPr lvl="1"/>
            <a:r>
              <a:rPr lang="en-GB" sz="1800" dirty="0"/>
              <a:t>to morph a speech signal (e.g., using a DNN) into a new “speech like audio signal”</a:t>
            </a:r>
          </a:p>
          <a:p>
            <a:pPr lvl="1"/>
            <a:r>
              <a:rPr lang="en-GB" sz="1800" dirty="0"/>
              <a:t>that new speech like signal should have the property that it can be unmorphed, e.g. using another DNN, to the original audio file (or close).</a:t>
            </a:r>
          </a:p>
          <a:p>
            <a:endParaRPr lang="en-GB" sz="1800" dirty="0"/>
          </a:p>
          <a:p>
            <a:r>
              <a:rPr lang="en-GB" sz="1800" dirty="0"/>
              <a:t>RQs:</a:t>
            </a:r>
          </a:p>
          <a:p>
            <a:pPr lvl="1"/>
            <a:r>
              <a:rPr lang="en-GB" sz="1800" dirty="0"/>
              <a:t>exploratory character: investigate to what extent this is possible</a:t>
            </a:r>
          </a:p>
          <a:p>
            <a:pPr lvl="1"/>
            <a:r>
              <a:rPr lang="en-GB" sz="1800" dirty="0"/>
              <a:t>to what extent is the middle wav file indeed not intelligible at all</a:t>
            </a:r>
          </a:p>
          <a:p>
            <a:pPr lvl="1"/>
            <a:r>
              <a:rPr lang="en-GB" sz="1800" dirty="0"/>
              <a:t>can an AE-type of learning be used?</a:t>
            </a:r>
          </a:p>
          <a:p>
            <a:pPr lvl="1"/>
            <a:r>
              <a:rPr lang="en-GB" sz="1800" dirty="0"/>
              <a:t>can the method be scaled up, and how?</a:t>
            </a:r>
          </a:p>
          <a:p>
            <a:pPr lvl="1"/>
            <a:endParaRPr lang="en-GB" sz="1800" dirty="0"/>
          </a:p>
          <a:p>
            <a:r>
              <a:rPr lang="en-GB" sz="1800" dirty="0" err="1"/>
              <a:t>Litt</a:t>
            </a:r>
            <a:r>
              <a:rPr lang="en-GB" sz="1800" dirty="0"/>
              <a:t>: various papers on Autoencoding, use of bottleneck dimensions, audio morphing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05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could do… concrete idea </a:t>
            </a:r>
            <a:r>
              <a:rPr lang="en-US" sz="4400" dirty="0"/>
              <a:t>10 </a:t>
            </a:r>
            <a:r>
              <a:rPr lang="en-US" dirty="0" err="1"/>
              <a:t>glueing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Glueing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: From many sound chunks back to one complete waveform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8F47-6A7F-474F-A827-1945AC067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14389" r="22500" b="52638"/>
          <a:stretch/>
        </p:blipFill>
        <p:spPr>
          <a:xfrm>
            <a:off x="2133600" y="1676399"/>
            <a:ext cx="5943600" cy="190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C125C-6291-4CF6-994C-0A9278FA3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14389" r="70833" b="52638"/>
          <a:stretch/>
        </p:blipFill>
        <p:spPr>
          <a:xfrm>
            <a:off x="2438400" y="3733799"/>
            <a:ext cx="457200" cy="1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9594A-F1FE-439F-AD5C-E4B12BF12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4" t="14389" r="65833" b="52638"/>
          <a:stretch/>
        </p:blipFill>
        <p:spPr>
          <a:xfrm>
            <a:off x="1524000" y="3581400"/>
            <a:ext cx="304800" cy="1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3F02A-E30B-4F88-AB85-061A77CBF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67" t="14389" r="34166" b="52638"/>
          <a:stretch/>
        </p:blipFill>
        <p:spPr>
          <a:xfrm>
            <a:off x="6248400" y="3657599"/>
            <a:ext cx="381000" cy="1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E4B51-5799-45BB-B54F-11F9D88E2AB1}"/>
              </a:ext>
            </a:extLst>
          </p:cNvPr>
          <p:cNvSpPr txBox="1"/>
          <p:nvPr/>
        </p:nvSpPr>
        <p:spPr>
          <a:xfrm>
            <a:off x="3693394" y="3288675"/>
            <a:ext cx="17572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….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0F6EF-14A6-45B5-9020-EAA41879938B}"/>
              </a:ext>
            </a:extLst>
          </p:cNvPr>
          <p:cNvSpPr txBox="1"/>
          <p:nvPr/>
        </p:nvSpPr>
        <p:spPr>
          <a:xfrm>
            <a:off x="7315200" y="4191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(thousands)</a:t>
            </a:r>
            <a:endParaRPr lang="en-NL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4F94D4F-7500-44D9-BBDD-94C64C5154FC}"/>
              </a:ext>
            </a:extLst>
          </p:cNvPr>
          <p:cNvSpPr/>
          <p:nvPr/>
        </p:nvSpPr>
        <p:spPr>
          <a:xfrm>
            <a:off x="5334000" y="3429000"/>
            <a:ext cx="510710" cy="76200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B670F72-4441-44D2-BAFD-6F10EC537DB5}"/>
              </a:ext>
            </a:extLst>
          </p:cNvPr>
          <p:cNvSpPr/>
          <p:nvPr/>
        </p:nvSpPr>
        <p:spPr>
          <a:xfrm flipV="1">
            <a:off x="2971800" y="3505200"/>
            <a:ext cx="510710" cy="83820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00C9D-43D4-4C80-BE12-1B7A08C31D96}"/>
              </a:ext>
            </a:extLst>
          </p:cNvPr>
          <p:cNvSpPr txBox="1"/>
          <p:nvPr/>
        </p:nvSpPr>
        <p:spPr>
          <a:xfrm>
            <a:off x="34290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cutting   </a:t>
            </a:r>
            <a:r>
              <a:rPr lang="en-GB" dirty="0" err="1">
                <a:solidFill>
                  <a:srgbClr val="C00000"/>
                </a:solidFill>
              </a:rPr>
              <a:t>glueing</a:t>
            </a:r>
            <a:endParaRPr lang="en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5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EEF6-DA80-488D-A0D7-1C65F099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10. Continuity constraints?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2610-25DE-45FB-AB29-B94BE3E3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use of fact that speech production is ‘slow’</a:t>
            </a:r>
          </a:p>
          <a:p>
            <a:pPr lvl="1"/>
            <a:r>
              <a:rPr lang="en-GB" sz="2000" dirty="0"/>
              <a:t>it takes time for speech spectra to change over time</a:t>
            </a:r>
            <a:endParaRPr lang="en-GB" dirty="0"/>
          </a:p>
          <a:p>
            <a:r>
              <a:rPr lang="en-GB" dirty="0"/>
              <a:t>RQs:</a:t>
            </a:r>
          </a:p>
          <a:p>
            <a:pPr lvl="1"/>
            <a:r>
              <a:rPr lang="en-GB" sz="2000" dirty="0"/>
              <a:t>How powerful are these constraints?</a:t>
            </a:r>
          </a:p>
          <a:p>
            <a:pPr lvl="1"/>
            <a:r>
              <a:rPr lang="en-GB" sz="2000" dirty="0"/>
              <a:t>What is the optimal </a:t>
            </a:r>
            <a:r>
              <a:rPr lang="en-GB" sz="2000" dirty="0" err="1"/>
              <a:t>glueing</a:t>
            </a:r>
            <a:r>
              <a:rPr lang="en-GB" sz="2000" dirty="0"/>
              <a:t> criterion as a function of gap duration?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see e.g.:</a:t>
            </a:r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https://www.researchgate.net/publication/266649133_NMF_based_speech_and_music_separation_in_monaural_speech_recordings_with_sparseness_and_temporal_continuity_constraints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49293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3EE0-150E-437A-B080-3E27498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10: more info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7CE-8AA7-4665-94FD-08E8D79B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How to glue together (reassemble) audio snippets?</a:t>
            </a:r>
          </a:p>
          <a:p>
            <a:endParaRPr lang="en-GB" sz="2000" dirty="0"/>
          </a:p>
          <a:p>
            <a:r>
              <a:rPr lang="en-GB" sz="2000" dirty="0"/>
              <a:t>Underlying idea:</a:t>
            </a:r>
          </a:p>
          <a:p>
            <a:pPr lvl="1"/>
            <a:r>
              <a:rPr lang="en-GB" sz="2000" dirty="0"/>
              <a:t>make smart use of </a:t>
            </a:r>
            <a:r>
              <a:rPr lang="en-GB" sz="2000" dirty="0">
                <a:solidFill>
                  <a:srgbClr val="C00000"/>
                </a:solidFill>
              </a:rPr>
              <a:t>continuity constraints </a:t>
            </a:r>
            <a:r>
              <a:rPr lang="en-GB" sz="2000" dirty="0"/>
              <a:t>in the speech signal, as for example extensively used in concatenative speech synthesis</a:t>
            </a:r>
          </a:p>
          <a:p>
            <a:pPr lvl="1"/>
            <a:r>
              <a:rPr lang="en-GB" sz="2000" dirty="0"/>
              <a:t>development of an appropriate ‘join score’</a:t>
            </a:r>
          </a:p>
          <a:p>
            <a:endParaRPr lang="en-GB" sz="2000" dirty="0"/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https://www.researchgate.net/publication/221488819_Feature_extraction_for_spectral_continuity_measures_in_concatenative_speech_synthesis</a:t>
            </a:r>
            <a:endParaRPr lang="en-GB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https://ieeexplore.ieee.org/abstract/document/4123956?section=abstract</a:t>
            </a:r>
            <a:endParaRPr lang="en-GB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https://www.semanticscholar.org/paper/Feature-extraction-for-spectral-continuity-measures-Kirkpatrick-O%27Brien/0f6c93d29d2c79fa76f61156557c391f4910ffff</a:t>
            </a:r>
            <a:endParaRPr lang="en-GB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https://www.researchgate.net/publication/266649133_NMF_based_speech_and_music_separation_in_monaural_speech_recordings_with_sparseness_and_temporal_continuity_constraints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15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63085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470-0FE4-4C60-ADAF-4E964FC1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ideas….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29D0-7B2A-478F-A485-417EECEB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ASR system using python</a:t>
            </a:r>
          </a:p>
          <a:p>
            <a:pPr lvl="1"/>
            <a:r>
              <a:rPr lang="en-GB" dirty="0">
                <a:hlinkClick r:id="rId2"/>
              </a:rPr>
              <a:t>https://realpython.com/python-speech-recognition/</a:t>
            </a:r>
            <a:endParaRPr lang="en-GB" dirty="0"/>
          </a:p>
          <a:p>
            <a:pPr lvl="1"/>
            <a:r>
              <a:rPr lang="en-GB" dirty="0"/>
              <a:t>RQs: ease, flexibility, AM and LM</a:t>
            </a:r>
          </a:p>
          <a:p>
            <a:pPr lvl="1"/>
            <a:endParaRPr lang="en-GB" dirty="0"/>
          </a:p>
          <a:p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 </a:t>
            </a:r>
            <a:r>
              <a:rPr lang="nl-NL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diarization</a:t>
            </a:r>
            <a:endParaRPr lang="nl-NL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nl-NL" dirty="0">
                <a:solidFill>
                  <a:srgbClr val="BE311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https://towardsdatascience.com/speaker-diarization-with-kaldi-e30301b05cc8</a:t>
            </a:r>
            <a:endParaRPr lang="nl-N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47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4122-C5F2-4DA9-817F-F69B5BF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snippets (</a:t>
            </a:r>
            <a:r>
              <a:rPr lang="en-GB" dirty="0">
                <a:solidFill>
                  <a:srgbClr val="C00000"/>
                </a:solidFill>
              </a:rPr>
              <a:t>python</a:t>
            </a:r>
            <a:r>
              <a:rPr lang="en-GB" dirty="0"/>
              <a:t>)</a:t>
            </a:r>
            <a:br>
              <a:rPr lang="en-GB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84B2-B15C-45EF-A458-BBD5CAC1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Read wav and sample frequency: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import </a:t>
            </a:r>
            <a:r>
              <a:rPr lang="en-GB" dirty="0" err="1">
                <a:solidFill>
                  <a:srgbClr val="C00000"/>
                </a:solidFill>
              </a:rPr>
              <a:t>librosa</a:t>
            </a:r>
            <a:endParaRPr lang="en-GB" dirty="0">
              <a:solidFill>
                <a:srgbClr val="C00000"/>
              </a:solidFill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X,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sample_rate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librosa.load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</a:rPr>
              <a:t>(&lt;file name&gt;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sr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=None, offset=0)</a:t>
            </a:r>
          </a:p>
          <a:p>
            <a:pPr marL="0" indent="0" algn="l">
              <a:buNone/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Create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spectrogram:</a:t>
            </a:r>
          </a:p>
          <a:p>
            <a:pPr marL="0" indent="0" algn="l">
              <a:buNone/>
            </a:pP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spect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librosa.feature.melspectrogram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(y=X,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sr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sample_rate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b="0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hop_length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</a:rPr>
              <a:t>=</a:t>
            </a:r>
            <a:r>
              <a:rPr lang="en-GB" dirty="0" err="1">
                <a:solidFill>
                  <a:srgbClr val="C00000"/>
                </a:solidFill>
                <a:latin typeface="Calibri" panose="020F0502020204030204" pitchFamily="34" charset="0"/>
              </a:rPr>
              <a:t>sample_rate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</a:rPr>
              <a:t>/100</a:t>
            </a: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https://librosa.org/doc/main/generated/librosa.feature.melspectrogram.html</a:t>
            </a:r>
            <a:br>
              <a:rPr lang="en-GB" dirty="0"/>
            </a:br>
            <a:r>
              <a:rPr lang="en-GB" dirty="0"/>
              <a:t>Create MFCC matrix: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https://librosa.org/doc/main/generated/librosa.feature.mfcc.html</a:t>
            </a:r>
          </a:p>
        </p:txBody>
      </p:sp>
    </p:spTree>
    <p:extLst>
      <p:ext uri="{BB962C8B-B14F-4D97-AF65-F5344CB8AC3E}">
        <p14:creationId xmlns:p14="http://schemas.microsoft.com/office/powerpoint/2010/main" val="2205726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D05B-B236-4E0D-9D01-9C624931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Loudness and Signal-to-Noise ratio (SNR)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F42-039B-4E2E-AD57-84BAA3A4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Loudness</a:t>
            </a:r>
          </a:p>
          <a:p>
            <a:pPr lvl="1"/>
            <a:r>
              <a:rPr lang="en-GB" sz="1800" dirty="0"/>
              <a:t>Load a (mono) wave file. You get an array 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800" dirty="0"/>
              <a:t>) and a sampling frequency 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GB" sz="1800" dirty="0"/>
              <a:t>)</a:t>
            </a:r>
          </a:p>
          <a:p>
            <a:pPr lvl="1"/>
            <a:r>
              <a:rPr lang="en-GB" sz="1800" dirty="0"/>
              <a:t>Compute loudness of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800" dirty="0"/>
              <a:t>, by</a:t>
            </a:r>
          </a:p>
          <a:p>
            <a:pPr marL="253335" lvl="1" indent="0">
              <a:buNone/>
            </a:pPr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10*log10(sum(s.*s)/(length(s)*4*10^(-10))); </a:t>
            </a:r>
            <a:r>
              <a:rPr lang="en-GB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sum(s.*s) energy of signal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length(s): number of samples in s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s.*s: array of squares of samples in s</a:t>
            </a:r>
          </a:p>
          <a:p>
            <a:r>
              <a:rPr lang="en-GB" sz="1800" dirty="0"/>
              <a:t>SNR: </a:t>
            </a:r>
            <a:r>
              <a:rPr lang="en-GB" sz="1000" dirty="0">
                <a:solidFill>
                  <a:srgbClr val="00B050"/>
                </a:solidFill>
              </a:rPr>
              <a:t>#signal to noise ratio</a:t>
            </a:r>
          </a:p>
          <a:p>
            <a:pPr lvl="1"/>
            <a:r>
              <a:rPr lang="en-GB" sz="1800" dirty="0"/>
              <a:t>If you add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GB" sz="1800" dirty="0"/>
              <a:t> (foreground) and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GB" sz="1800" dirty="0"/>
              <a:t> (background) to create a single (</a:t>
            </a:r>
            <a:r>
              <a:rPr lang="en-GB" sz="1800" dirty="0" err="1"/>
              <a:t>noisified</a:t>
            </a:r>
            <a:r>
              <a:rPr lang="en-GB" sz="1800" dirty="0"/>
              <a:t>) signal s, then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SNR of s = loudness of s1 – loudness of s2   </a:t>
            </a:r>
            <a:r>
              <a:rPr lang="en-GB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#loudness is a log of energy</a:t>
            </a:r>
          </a:p>
          <a:p>
            <a:pPr lvl="1"/>
            <a:r>
              <a:rPr lang="en-GB" sz="1400" dirty="0">
                <a:cs typeface="Courier New" panose="02070309020205020404" pitchFamily="49" charset="0"/>
              </a:rPr>
              <a:t>Make sure you also avoid 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clipping</a:t>
            </a:r>
            <a:r>
              <a:rPr lang="en-GB" sz="1400" dirty="0">
                <a:cs typeface="Courier New" panose="02070309020205020404" pitchFamily="49" charset="0"/>
              </a:rPr>
              <a:t> in the resulting file, by overall scaling. Overall scaling will not change the SNR of the file.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Puzzle for those who like math: you can compute a weight factor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GB" sz="1800" dirty="0">
                <a:cs typeface="Courier New" panose="02070309020205020404" pitchFamily="49" charset="0"/>
              </a:rPr>
              <a:t> exactly such that the SNR of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s1+lambda*s2 </a:t>
            </a:r>
            <a:r>
              <a:rPr lang="en-GB" sz="1800" dirty="0">
                <a:cs typeface="Courier New" panose="02070309020205020404" pitchFamily="49" charset="0"/>
              </a:rPr>
              <a:t>equals a certain prespecified SNR value. Figure out how.</a:t>
            </a:r>
            <a:endParaRPr lang="en-NL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D873-BDCD-475C-B922-6F1E1A0D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Course Experimental Projects Phase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D41F-D6C3-499C-B4D3-9588D13D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February: intro, essential background, concepts</a:t>
            </a:r>
          </a:p>
          <a:p>
            <a:r>
              <a:rPr lang="en-GB" dirty="0"/>
              <a:t>Feb, last week: discussion experimental projects</a:t>
            </a:r>
          </a:p>
          <a:p>
            <a:r>
              <a:rPr lang="en-GB" dirty="0"/>
              <a:t>March, first week: choice of experimental projects, </a:t>
            </a:r>
            <a:r>
              <a:rPr lang="en-GB" dirty="0" err="1"/>
              <a:t>Ponyland</a:t>
            </a:r>
            <a:r>
              <a:rPr lang="en-GB" dirty="0"/>
              <a:t> accounts</a:t>
            </a:r>
          </a:p>
          <a:p>
            <a:r>
              <a:rPr lang="en-GB" dirty="0"/>
              <a:t>Mid March: data and research question(s) settled</a:t>
            </a:r>
          </a:p>
          <a:p>
            <a:r>
              <a:rPr lang="en-GB" dirty="0"/>
              <a:t>Mid March-end of May: experiment time. All ASR REMA slots will be available for special topics and discussions</a:t>
            </a:r>
          </a:p>
          <a:p>
            <a:r>
              <a:rPr lang="en-GB" dirty="0"/>
              <a:t>End of May: prefinal version of individual thesis ready</a:t>
            </a:r>
          </a:p>
          <a:p>
            <a:r>
              <a:rPr lang="en-GB" dirty="0"/>
              <a:t>Mid June: deadline final version of individual thesis</a:t>
            </a:r>
          </a:p>
          <a:p>
            <a:pPr lvl="1"/>
            <a:r>
              <a:rPr lang="en-GB" dirty="0"/>
              <a:t>Extension possible in special cases (</a:t>
            </a:r>
            <a:r>
              <a:rPr lang="en-GB" dirty="0" err="1"/>
              <a:t>tbd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63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computation platform?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Your own system/PC</a:t>
            </a:r>
          </a:p>
          <a:p>
            <a:endParaRPr lang="en-US" sz="2800" dirty="0"/>
          </a:p>
          <a:p>
            <a:r>
              <a:rPr lang="en-US" sz="2800" dirty="0" err="1"/>
              <a:t>Ponyland</a:t>
            </a:r>
            <a:r>
              <a:rPr lang="en-US" sz="2800" dirty="0"/>
              <a:t> machines (‘ponies’) @&lt;machine&gt;.science.ru.nl</a:t>
            </a:r>
          </a:p>
          <a:p>
            <a:pPr lvl="1"/>
            <a:r>
              <a:rPr lang="en-US" sz="2800" dirty="0"/>
              <a:t>account to the </a:t>
            </a:r>
            <a:r>
              <a:rPr lang="en-US" sz="2800" dirty="0" err="1"/>
              <a:t>linux</a:t>
            </a:r>
            <a:r>
              <a:rPr lang="en-US" sz="2800" dirty="0"/>
              <a:t> </a:t>
            </a:r>
            <a:r>
              <a:rPr lang="en-US" sz="2800" dirty="0" err="1"/>
              <a:t>ponyland</a:t>
            </a:r>
            <a:r>
              <a:rPr lang="en-US" sz="2800" dirty="0"/>
              <a:t> machines (‘ponies’) required</a:t>
            </a:r>
          </a:p>
          <a:p>
            <a:pPr lvl="1"/>
            <a:r>
              <a:rPr lang="en-US" sz="2800" dirty="0"/>
              <a:t>ask Wessel Stoop, </a:t>
            </a:r>
            <a:r>
              <a:rPr lang="en-US" sz="2800" dirty="0">
                <a:hlinkClick r:id="rId2"/>
              </a:rPr>
              <a:t>w.stoop@let.ru.nl</a:t>
            </a:r>
            <a:endParaRPr lang="en-US" sz="2800" dirty="0"/>
          </a:p>
          <a:p>
            <a:pPr lvl="1"/>
            <a:r>
              <a:rPr lang="en-US" sz="2800" dirty="0"/>
              <a:t>provide name, s-number, email address</a:t>
            </a:r>
          </a:p>
        </p:txBody>
      </p:sp>
    </p:spTree>
    <p:extLst>
      <p:ext uri="{BB962C8B-B14F-4D97-AF65-F5344CB8AC3E}">
        <p14:creationId xmlns:p14="http://schemas.microsoft.com/office/powerpoint/2010/main" val="401994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software: KALDI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information about KALDI in general see kaldi-asr.org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project 2 see </a:t>
            </a:r>
            <a:r>
              <a:rPr lang="en-US" dirty="0" err="1"/>
              <a:t>Jurriaans</a:t>
            </a:r>
            <a:r>
              <a:rPr lang="en-US" dirty="0"/>
              <a:t>’ </a:t>
            </a:r>
            <a:r>
              <a:rPr lang="en-US" dirty="0" err="1"/>
              <a:t>github</a:t>
            </a:r>
            <a:r>
              <a:rPr lang="en-US" dirty="0"/>
              <a:t> (see further down)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6AB19-7C15-4B35-B702-98EC9F125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56" r="42500" b="39442"/>
          <a:stretch/>
        </p:blipFill>
        <p:spPr>
          <a:xfrm>
            <a:off x="2286000" y="1828800"/>
            <a:ext cx="5257800" cy="23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1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KALDI </a:t>
            </a:r>
            <a:r>
              <a:rPr lang="nl-NL" dirty="0" err="1"/>
              <a:t>for</a:t>
            </a:r>
            <a:r>
              <a:rPr lang="nl-NL" dirty="0"/>
              <a:t> Dutch Large </a:t>
            </a:r>
            <a:r>
              <a:rPr lang="nl-NL" dirty="0" err="1"/>
              <a:t>Vocabulary</a:t>
            </a:r>
            <a:r>
              <a:rPr lang="nl-NL" dirty="0"/>
              <a:t> ASR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KALDI for Dutch Large Vocabulary ASR: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2200" dirty="0"/>
              <a:t>install (ubuntu) </a:t>
            </a:r>
            <a:r>
              <a:rPr lang="en-US" sz="2200" dirty="0" err="1"/>
              <a:t>linux</a:t>
            </a:r>
            <a:r>
              <a:rPr lang="en-US" sz="2200" dirty="0"/>
              <a:t> (e.g. in Virtual Machine) or go to the pony machines (via Wessel Stoop)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2200" dirty="0"/>
              <a:t>download KALDI from kaldi-asr.org, compile</a:t>
            </a:r>
          </a:p>
          <a:p>
            <a:pPr marL="71053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github.com/opensource-</a:t>
            </a:r>
            <a:r>
              <a:rPr lang="en-US" sz="2200" dirty="0" err="1">
                <a:solidFill>
                  <a:srgbClr val="C00000"/>
                </a:solidFill>
              </a:rPr>
              <a:t>spraakherkenning</a:t>
            </a:r>
            <a:r>
              <a:rPr lang="en-US" sz="2200" dirty="0">
                <a:solidFill>
                  <a:srgbClr val="C00000"/>
                </a:solidFill>
              </a:rPr>
              <a:t>-</a:t>
            </a:r>
            <a:r>
              <a:rPr lang="en-US" sz="2200" dirty="0" err="1">
                <a:solidFill>
                  <a:srgbClr val="C00000"/>
                </a:solidFill>
              </a:rPr>
              <a:t>nl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 err="1">
                <a:solidFill>
                  <a:srgbClr val="C00000"/>
                </a:solidFill>
              </a:rPr>
              <a:t>Kaldi_NL</a:t>
            </a:r>
            <a:endParaRPr lang="en-US" sz="2200" dirty="0">
              <a:solidFill>
                <a:srgbClr val="C00000"/>
              </a:solidFill>
            </a:endParaRPr>
          </a:p>
          <a:p>
            <a:pPr marL="710535" lvl="1" indent="-457200">
              <a:buFont typeface="+mj-lt"/>
              <a:buAutoNum type="arabicPeriod"/>
            </a:pPr>
            <a:endParaRPr lang="en-US" sz="2200" dirty="0">
              <a:solidFill>
                <a:srgbClr val="C00000"/>
              </a:solidFill>
            </a:endParaRPr>
          </a:p>
          <a:p>
            <a:r>
              <a:rPr lang="en-US" sz="2200" dirty="0" err="1"/>
              <a:t>Kaldi_NL</a:t>
            </a:r>
            <a:r>
              <a:rPr lang="en-US" sz="2200" dirty="0"/>
              <a:t> is useful for Dutch ASR tests, not for training</a:t>
            </a:r>
          </a:p>
          <a:p>
            <a:pPr lvl="1"/>
            <a:r>
              <a:rPr lang="en-US" sz="2200" dirty="0"/>
              <a:t>different precooked lexicon/grammar combinations available</a:t>
            </a:r>
          </a:p>
          <a:p>
            <a:pPr lvl="1"/>
            <a:r>
              <a:rPr lang="en-US" sz="2200" dirty="0"/>
              <a:t>changing the lexicon and the grammar is possible in principle but a longer route! See next slides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262885"/>
      </p:ext>
    </p:extLst>
  </p:cSld>
  <p:clrMapOvr>
    <a:masterClrMapping/>
  </p:clrMapOvr>
</p:sld>
</file>

<file path=ppt/theme/theme1.xml><?xml version="1.0" encoding="utf-8"?>
<a:theme xmlns:a="http://schemas.openxmlformats.org/drawingml/2006/main" name="RU PPT Algemeen ENG 201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BD6A66"/>
      </a:accent2>
      <a:accent3>
        <a:srgbClr val="E97663"/>
      </a:accent3>
      <a:accent4>
        <a:srgbClr val="F0A497"/>
      </a:accent4>
      <a:accent5>
        <a:srgbClr val="F7D1CB"/>
      </a:accent5>
      <a:accent6>
        <a:srgbClr val="DBADAB"/>
      </a:accent6>
      <a:hlink>
        <a:srgbClr val="BE311A"/>
      </a:hlink>
      <a:folHlink>
        <a:srgbClr val="BE311A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4669</TotalTime>
  <Words>4267</Words>
  <Application>Microsoft Office PowerPoint</Application>
  <PresentationFormat>On-screen Show (4:3)</PresentationFormat>
  <Paragraphs>557</Paragraphs>
  <Slides>57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-apple-system</vt:lpstr>
      <vt:lpstr>Arial</vt:lpstr>
      <vt:lpstr>Calibri</vt:lpstr>
      <vt:lpstr>Courier New</vt:lpstr>
      <vt:lpstr>Lucida Grande</vt:lpstr>
      <vt:lpstr>Raleway</vt:lpstr>
      <vt:lpstr>Wingdings</vt:lpstr>
      <vt:lpstr>RU PPT Algemeen ENG 2014</vt:lpstr>
      <vt:lpstr>Options for ASR experiments in the Research Master Thesis</vt:lpstr>
      <vt:lpstr>Experiments and thesis</vt:lpstr>
      <vt:lpstr>Set-up Thesis</vt:lpstr>
      <vt:lpstr>Set-up Thesis status Mid April</vt:lpstr>
      <vt:lpstr>Your thesis topic</vt:lpstr>
      <vt:lpstr>Time Course Experimental Projects Phase</vt:lpstr>
      <vt:lpstr>Which computation platform?</vt:lpstr>
      <vt:lpstr>ASR software: KALDI</vt:lpstr>
      <vt:lpstr>KALDI for Dutch Large Vocabulary ASR</vt:lpstr>
      <vt:lpstr>For those using KALDI: you need to know about FSTs</vt:lpstr>
      <vt:lpstr>KALDI, FST</vt:lpstr>
      <vt:lpstr>KALDI Example: a lexicon as FST (L.fst)</vt:lpstr>
      <vt:lpstr>Examples of FSTs</vt:lpstr>
      <vt:lpstr>KALDI, FST</vt:lpstr>
      <vt:lpstr>KALDI, FST</vt:lpstr>
      <vt:lpstr>ASR and Deep Learning</vt:lpstr>
      <vt:lpstr>ASR software, alternative: HTK</vt:lpstr>
      <vt:lpstr>ASR related software (cont’d)</vt:lpstr>
      <vt:lpstr>PowerPoint Presentation</vt:lpstr>
      <vt:lpstr>ASR related web services</vt:lpstr>
      <vt:lpstr>Useful audio data: links, locations</vt:lpstr>
      <vt:lpstr>TIMIT data organisation</vt:lpstr>
      <vt:lpstr>PowerPoint Presentation</vt:lpstr>
      <vt:lpstr>TIMIT labels are abundant, downmapping desirable</vt:lpstr>
      <vt:lpstr>AURORA 2</vt:lpstr>
      <vt:lpstr>AURORA 2</vt:lpstr>
      <vt:lpstr>Starting points for projects and thesis</vt:lpstr>
      <vt:lpstr>List of proposed experimental projects (those proposed by individual students not mentioned here):</vt:lpstr>
      <vt:lpstr>Project 1</vt:lpstr>
      <vt:lpstr>PowerPoint Presentation</vt:lpstr>
      <vt:lpstr>Project 1: to-dos (proposal)</vt:lpstr>
      <vt:lpstr>Project 2</vt:lpstr>
      <vt:lpstr>PowerPoint Presentation</vt:lpstr>
      <vt:lpstr>Project 2: more info, source code</vt:lpstr>
      <vt:lpstr>Project 3 (keyword spotting)</vt:lpstr>
      <vt:lpstr>Project 3: Keyword Spotting (English data sets)</vt:lpstr>
      <vt:lpstr>Project 4</vt:lpstr>
      <vt:lpstr>Project 4</vt:lpstr>
      <vt:lpstr>PowerPoint Presentation</vt:lpstr>
      <vt:lpstr> Project 5 : estimation of #speakers</vt:lpstr>
      <vt:lpstr> Project 5 : possible start</vt:lpstr>
      <vt:lpstr>Bottleneck representations: project 6</vt:lpstr>
      <vt:lpstr>Project 6</vt:lpstr>
      <vt:lpstr>Project 7</vt:lpstr>
      <vt:lpstr>Project 7: symbolic distance versus acoustic distance</vt:lpstr>
      <vt:lpstr>Project 7: symbolic distance versus acoustic distance</vt:lpstr>
      <vt:lpstr>Project 8</vt:lpstr>
      <vt:lpstr>Project 8. Adding punctuation</vt:lpstr>
      <vt:lpstr>Project 8. Cleaning up ASR output</vt:lpstr>
      <vt:lpstr>Project 9 voice morphing</vt:lpstr>
      <vt:lpstr>Project 9: Voice morphing, more info</vt:lpstr>
      <vt:lpstr>What you could do… concrete idea 10 glueing</vt:lpstr>
      <vt:lpstr>Project 10. Continuity constraints?</vt:lpstr>
      <vt:lpstr>Project 10: more info</vt:lpstr>
      <vt:lpstr>Remaining ideas….</vt:lpstr>
      <vt:lpstr>Code snippets (python) </vt:lpstr>
      <vt:lpstr>Loudness and Signal-to-Noise ratio (SNR)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DIANA</dc:title>
  <dc:creator>Louis ten Bosch</dc:creator>
  <cp:lastModifiedBy>reza shokrzad</cp:lastModifiedBy>
  <cp:revision>409</cp:revision>
  <dcterms:created xsi:type="dcterms:W3CDTF">2014-12-02T10:33:52Z</dcterms:created>
  <dcterms:modified xsi:type="dcterms:W3CDTF">2021-04-21T17:43:04Z</dcterms:modified>
</cp:coreProperties>
</file>