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7"/>
  </p:notesMasterIdLst>
  <p:sldIdLst>
    <p:sldId id="263" r:id="rId2"/>
    <p:sldId id="301" r:id="rId3"/>
    <p:sldId id="304" r:id="rId4"/>
    <p:sldId id="331" r:id="rId5"/>
    <p:sldId id="341" r:id="rId6"/>
    <p:sldId id="324" r:id="rId7"/>
    <p:sldId id="325" r:id="rId8"/>
    <p:sldId id="346" r:id="rId9"/>
    <p:sldId id="347" r:id="rId10"/>
    <p:sldId id="348" r:id="rId11"/>
    <p:sldId id="349" r:id="rId12"/>
    <p:sldId id="350" r:id="rId13"/>
    <p:sldId id="313" r:id="rId14"/>
    <p:sldId id="351" r:id="rId15"/>
    <p:sldId id="352" r:id="rId16"/>
    <p:sldId id="322" r:id="rId17"/>
    <p:sldId id="333" r:id="rId18"/>
    <p:sldId id="337" r:id="rId19"/>
    <p:sldId id="287" r:id="rId20"/>
    <p:sldId id="289" r:id="rId21"/>
    <p:sldId id="334" r:id="rId22"/>
    <p:sldId id="335" r:id="rId23"/>
    <p:sldId id="293" r:id="rId24"/>
    <p:sldId id="321" r:id="rId25"/>
    <p:sldId id="338" r:id="rId26"/>
  </p:sldIdLst>
  <p:sldSz cx="12192000" cy="6858000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0" autoAdjust="0"/>
    <p:restoredTop sz="82944" autoAdjust="0"/>
  </p:normalViewPr>
  <p:slideViewPr>
    <p:cSldViewPr snapToGrid="0">
      <p:cViewPr varScale="1">
        <p:scale>
          <a:sx n="61" d="100"/>
          <a:sy n="61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378FB8-936E-4D02-9E16-8578708FC8C6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0DCAD1-2FA7-4C7C-AC34-BCAE5644451A}">
      <dgm:prSet phldrT="[Text]"/>
      <dgm:spPr/>
      <dgm:t>
        <a:bodyPr/>
        <a:lstStyle/>
        <a:p>
          <a:r>
            <a:rPr lang="fa-IR" dirty="0" smtClean="0">
              <a:cs typeface="B Nazanin" panose="00000400000000000000" pitchFamily="2" charset="-78"/>
            </a:rPr>
            <a:t>تحقیقات بازار</a:t>
          </a:r>
          <a:endParaRPr lang="en-US" dirty="0">
            <a:cs typeface="B Nazanin" panose="00000400000000000000" pitchFamily="2" charset="-78"/>
          </a:endParaRPr>
        </a:p>
      </dgm:t>
    </dgm:pt>
    <dgm:pt modelId="{8F78177F-ADD4-496D-B127-770C35A29D87}" type="parTrans" cxnId="{6F329D9F-F8AF-4DA8-B7A2-488507682A8F}">
      <dgm:prSet/>
      <dgm:spPr/>
      <dgm:t>
        <a:bodyPr/>
        <a:lstStyle/>
        <a:p>
          <a:endParaRPr lang="en-US"/>
        </a:p>
      </dgm:t>
    </dgm:pt>
    <dgm:pt modelId="{DFDFE879-F55E-4D10-8687-B6CB1847685C}" type="sibTrans" cxnId="{6F329D9F-F8AF-4DA8-B7A2-488507682A8F}">
      <dgm:prSet/>
      <dgm:spPr/>
      <dgm:t>
        <a:bodyPr/>
        <a:lstStyle/>
        <a:p>
          <a:endParaRPr lang="en-US"/>
        </a:p>
      </dgm:t>
    </dgm:pt>
    <dgm:pt modelId="{2B383E97-93B5-44DB-8675-3A8F6F6612CB}">
      <dgm:prSet phldrT="[Text]"/>
      <dgm:spPr/>
      <dgm:t>
        <a:bodyPr/>
        <a:lstStyle/>
        <a:p>
          <a:r>
            <a:rPr lang="fa-IR" dirty="0" smtClean="0">
              <a:cs typeface="B Nazanin" panose="00000400000000000000" pitchFamily="2" charset="-78"/>
            </a:rPr>
            <a:t>گستره جغرافیایی</a:t>
          </a:r>
          <a:endParaRPr lang="en-US" dirty="0">
            <a:cs typeface="B Nazanin" panose="00000400000000000000" pitchFamily="2" charset="-78"/>
          </a:endParaRPr>
        </a:p>
      </dgm:t>
    </dgm:pt>
    <dgm:pt modelId="{8AD824C4-1553-4B36-A03B-BA8CC3287B06}" type="parTrans" cxnId="{815CF56C-940C-4933-A265-74F03627222B}">
      <dgm:prSet/>
      <dgm:spPr/>
      <dgm:t>
        <a:bodyPr/>
        <a:lstStyle/>
        <a:p>
          <a:endParaRPr lang="en-US"/>
        </a:p>
      </dgm:t>
    </dgm:pt>
    <dgm:pt modelId="{B2DA66F1-C090-440F-AC0A-213B96631B85}" type="sibTrans" cxnId="{815CF56C-940C-4933-A265-74F03627222B}">
      <dgm:prSet/>
      <dgm:spPr/>
      <dgm:t>
        <a:bodyPr/>
        <a:lstStyle/>
        <a:p>
          <a:endParaRPr lang="en-US"/>
        </a:p>
      </dgm:t>
    </dgm:pt>
    <dgm:pt modelId="{A3297CB7-3861-42C5-B5BD-675F8C3F49FF}">
      <dgm:prSet phldrT="[Text]"/>
      <dgm:spPr/>
      <dgm:t>
        <a:bodyPr/>
        <a:lstStyle/>
        <a:p>
          <a:r>
            <a:rPr lang="fa-IR" dirty="0" smtClean="0">
              <a:cs typeface="B Nazanin" panose="00000400000000000000" pitchFamily="2" charset="-78"/>
            </a:rPr>
            <a:t>گستره محصولی</a:t>
          </a:r>
          <a:endParaRPr lang="en-US" dirty="0">
            <a:cs typeface="B Nazanin" panose="00000400000000000000" pitchFamily="2" charset="-78"/>
          </a:endParaRPr>
        </a:p>
      </dgm:t>
    </dgm:pt>
    <dgm:pt modelId="{2195C545-D493-4C67-BAAC-C6724D6CD360}" type="parTrans" cxnId="{E2396F0B-7C53-4F6E-9023-C4741DF80747}">
      <dgm:prSet/>
      <dgm:spPr/>
      <dgm:t>
        <a:bodyPr/>
        <a:lstStyle/>
        <a:p>
          <a:endParaRPr lang="en-US"/>
        </a:p>
      </dgm:t>
    </dgm:pt>
    <dgm:pt modelId="{5599F4EE-8BD8-4033-AAAF-02F5C5F6EC18}" type="sibTrans" cxnId="{E2396F0B-7C53-4F6E-9023-C4741DF80747}">
      <dgm:prSet/>
      <dgm:spPr/>
      <dgm:t>
        <a:bodyPr/>
        <a:lstStyle/>
        <a:p>
          <a:endParaRPr lang="en-US"/>
        </a:p>
      </dgm:t>
    </dgm:pt>
    <dgm:pt modelId="{3338EDAA-D0CD-4604-9B44-FB6B8139FD70}">
      <dgm:prSet phldrT="[Text]"/>
      <dgm:spPr/>
      <dgm:t>
        <a:bodyPr/>
        <a:lstStyle/>
        <a:p>
          <a:r>
            <a:rPr lang="fa-IR" dirty="0" smtClean="0">
              <a:cs typeface="B Nazanin" panose="00000400000000000000" pitchFamily="2" charset="-78"/>
            </a:rPr>
            <a:t>گستره خوشه‌ای</a:t>
          </a:r>
          <a:endParaRPr lang="en-US" dirty="0">
            <a:cs typeface="B Nazanin" panose="00000400000000000000" pitchFamily="2" charset="-78"/>
          </a:endParaRPr>
        </a:p>
      </dgm:t>
    </dgm:pt>
    <dgm:pt modelId="{8034E2BC-92EC-441F-9CD3-129C7423B13F}" type="parTrans" cxnId="{A898D0EE-9676-4041-B274-9A2C09F1CDF2}">
      <dgm:prSet/>
      <dgm:spPr/>
      <dgm:t>
        <a:bodyPr/>
        <a:lstStyle/>
        <a:p>
          <a:endParaRPr lang="en-US"/>
        </a:p>
      </dgm:t>
    </dgm:pt>
    <dgm:pt modelId="{7F6BEEED-3A25-4836-AEEC-3B3755CD51B0}" type="sibTrans" cxnId="{A898D0EE-9676-4041-B274-9A2C09F1CDF2}">
      <dgm:prSet/>
      <dgm:spPr/>
      <dgm:t>
        <a:bodyPr/>
        <a:lstStyle/>
        <a:p>
          <a:endParaRPr lang="en-US"/>
        </a:p>
      </dgm:t>
    </dgm:pt>
    <dgm:pt modelId="{44EC4AC6-B930-4CA7-8B6C-4B73A94C365C}" type="pres">
      <dgm:prSet presAssocID="{8B378FB8-936E-4D02-9E16-8578708FC8C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60CDE3-0C2D-4524-836C-41634A73C634}" type="pres">
      <dgm:prSet presAssocID="{930DCAD1-2FA7-4C7C-AC34-BCAE5644451A}" presName="centerShape" presStyleLbl="node0" presStyleIdx="0" presStyleCnt="1"/>
      <dgm:spPr/>
      <dgm:t>
        <a:bodyPr/>
        <a:lstStyle/>
        <a:p>
          <a:endParaRPr lang="en-US"/>
        </a:p>
      </dgm:t>
    </dgm:pt>
    <dgm:pt modelId="{66B97B12-8270-4F4F-9C84-BE627BDC17FE}" type="pres">
      <dgm:prSet presAssocID="{2B383E97-93B5-44DB-8675-3A8F6F6612C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7F8CDA-76BB-4F1A-8B30-46DDFCF53A04}" type="pres">
      <dgm:prSet presAssocID="{2B383E97-93B5-44DB-8675-3A8F6F6612CB}" presName="dummy" presStyleCnt="0"/>
      <dgm:spPr/>
    </dgm:pt>
    <dgm:pt modelId="{BCE3CA84-F0E5-41EA-8E61-2B1FCE258FEB}" type="pres">
      <dgm:prSet presAssocID="{B2DA66F1-C090-440F-AC0A-213B96631B8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C544C454-984F-46F0-B2F2-1F165EDC382A}" type="pres">
      <dgm:prSet presAssocID="{A3297CB7-3861-42C5-B5BD-675F8C3F49F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2E489E-1A5E-41E7-9317-DABA4653FCE5}" type="pres">
      <dgm:prSet presAssocID="{A3297CB7-3861-42C5-B5BD-675F8C3F49FF}" presName="dummy" presStyleCnt="0"/>
      <dgm:spPr/>
    </dgm:pt>
    <dgm:pt modelId="{D4CABA1B-10CF-40CA-AA8C-0D081696445E}" type="pres">
      <dgm:prSet presAssocID="{5599F4EE-8BD8-4033-AAAF-02F5C5F6EC1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E4701DD5-390A-47E6-A041-825CBC3BA466}" type="pres">
      <dgm:prSet presAssocID="{3338EDAA-D0CD-4604-9B44-FB6B8139FD7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B0E60-A776-4E5A-84F9-60B9D234826A}" type="pres">
      <dgm:prSet presAssocID="{3338EDAA-D0CD-4604-9B44-FB6B8139FD70}" presName="dummy" presStyleCnt="0"/>
      <dgm:spPr/>
    </dgm:pt>
    <dgm:pt modelId="{239DE0C0-5CC2-489C-A127-33FA31B38C68}" type="pres">
      <dgm:prSet presAssocID="{7F6BEEED-3A25-4836-AEEC-3B3755CD51B0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6F329D9F-F8AF-4DA8-B7A2-488507682A8F}" srcId="{8B378FB8-936E-4D02-9E16-8578708FC8C6}" destId="{930DCAD1-2FA7-4C7C-AC34-BCAE5644451A}" srcOrd="0" destOrd="0" parTransId="{8F78177F-ADD4-496D-B127-770C35A29D87}" sibTransId="{DFDFE879-F55E-4D10-8687-B6CB1847685C}"/>
    <dgm:cxn modelId="{246AAD6C-EDD0-4819-BCC0-8D0E05CA666D}" type="presOf" srcId="{2B383E97-93B5-44DB-8675-3A8F6F6612CB}" destId="{66B97B12-8270-4F4F-9C84-BE627BDC17FE}" srcOrd="0" destOrd="0" presId="urn:microsoft.com/office/officeart/2005/8/layout/radial6"/>
    <dgm:cxn modelId="{D3A4AA4D-2D7A-45DF-8CCA-7557DEF1D674}" type="presOf" srcId="{5599F4EE-8BD8-4033-AAAF-02F5C5F6EC18}" destId="{D4CABA1B-10CF-40CA-AA8C-0D081696445E}" srcOrd="0" destOrd="0" presId="urn:microsoft.com/office/officeart/2005/8/layout/radial6"/>
    <dgm:cxn modelId="{E2396F0B-7C53-4F6E-9023-C4741DF80747}" srcId="{930DCAD1-2FA7-4C7C-AC34-BCAE5644451A}" destId="{A3297CB7-3861-42C5-B5BD-675F8C3F49FF}" srcOrd="1" destOrd="0" parTransId="{2195C545-D493-4C67-BAAC-C6724D6CD360}" sibTransId="{5599F4EE-8BD8-4033-AAAF-02F5C5F6EC18}"/>
    <dgm:cxn modelId="{A898D0EE-9676-4041-B274-9A2C09F1CDF2}" srcId="{930DCAD1-2FA7-4C7C-AC34-BCAE5644451A}" destId="{3338EDAA-D0CD-4604-9B44-FB6B8139FD70}" srcOrd="2" destOrd="0" parTransId="{8034E2BC-92EC-441F-9CD3-129C7423B13F}" sibTransId="{7F6BEEED-3A25-4836-AEEC-3B3755CD51B0}"/>
    <dgm:cxn modelId="{708CEC1F-19B9-42CD-9783-398FE2294E74}" type="presOf" srcId="{A3297CB7-3861-42C5-B5BD-675F8C3F49FF}" destId="{C544C454-984F-46F0-B2F2-1F165EDC382A}" srcOrd="0" destOrd="0" presId="urn:microsoft.com/office/officeart/2005/8/layout/radial6"/>
    <dgm:cxn modelId="{76C48B3E-A718-4C72-9C0F-835B6FD29C7F}" type="presOf" srcId="{8B378FB8-936E-4D02-9E16-8578708FC8C6}" destId="{44EC4AC6-B930-4CA7-8B6C-4B73A94C365C}" srcOrd="0" destOrd="0" presId="urn:microsoft.com/office/officeart/2005/8/layout/radial6"/>
    <dgm:cxn modelId="{BD8E8C54-33BF-4677-A0B8-C5B812ADA4DF}" type="presOf" srcId="{930DCAD1-2FA7-4C7C-AC34-BCAE5644451A}" destId="{3C60CDE3-0C2D-4524-836C-41634A73C634}" srcOrd="0" destOrd="0" presId="urn:microsoft.com/office/officeart/2005/8/layout/radial6"/>
    <dgm:cxn modelId="{54DA7B00-2448-4D90-91D3-5122026AECB2}" type="presOf" srcId="{7F6BEEED-3A25-4836-AEEC-3B3755CD51B0}" destId="{239DE0C0-5CC2-489C-A127-33FA31B38C68}" srcOrd="0" destOrd="0" presId="urn:microsoft.com/office/officeart/2005/8/layout/radial6"/>
    <dgm:cxn modelId="{815CF56C-940C-4933-A265-74F03627222B}" srcId="{930DCAD1-2FA7-4C7C-AC34-BCAE5644451A}" destId="{2B383E97-93B5-44DB-8675-3A8F6F6612CB}" srcOrd="0" destOrd="0" parTransId="{8AD824C4-1553-4B36-A03B-BA8CC3287B06}" sibTransId="{B2DA66F1-C090-440F-AC0A-213B96631B85}"/>
    <dgm:cxn modelId="{8447DBF3-AA89-42AC-9660-DD656298E599}" type="presOf" srcId="{3338EDAA-D0CD-4604-9B44-FB6B8139FD70}" destId="{E4701DD5-390A-47E6-A041-825CBC3BA466}" srcOrd="0" destOrd="0" presId="urn:microsoft.com/office/officeart/2005/8/layout/radial6"/>
    <dgm:cxn modelId="{F96C2A9A-9E4D-4EE7-B293-2C34881F6039}" type="presOf" srcId="{B2DA66F1-C090-440F-AC0A-213B96631B85}" destId="{BCE3CA84-F0E5-41EA-8E61-2B1FCE258FEB}" srcOrd="0" destOrd="0" presId="urn:microsoft.com/office/officeart/2005/8/layout/radial6"/>
    <dgm:cxn modelId="{F07B26D3-288A-4F5B-9F1E-CF8B2355E483}" type="presParOf" srcId="{44EC4AC6-B930-4CA7-8B6C-4B73A94C365C}" destId="{3C60CDE3-0C2D-4524-836C-41634A73C634}" srcOrd="0" destOrd="0" presId="urn:microsoft.com/office/officeart/2005/8/layout/radial6"/>
    <dgm:cxn modelId="{B07E85D4-ED79-483A-B143-577328EF93D8}" type="presParOf" srcId="{44EC4AC6-B930-4CA7-8B6C-4B73A94C365C}" destId="{66B97B12-8270-4F4F-9C84-BE627BDC17FE}" srcOrd="1" destOrd="0" presId="urn:microsoft.com/office/officeart/2005/8/layout/radial6"/>
    <dgm:cxn modelId="{BB9A5221-D2D2-4C82-86DE-F5BA9206557B}" type="presParOf" srcId="{44EC4AC6-B930-4CA7-8B6C-4B73A94C365C}" destId="{197F8CDA-76BB-4F1A-8B30-46DDFCF53A04}" srcOrd="2" destOrd="0" presId="urn:microsoft.com/office/officeart/2005/8/layout/radial6"/>
    <dgm:cxn modelId="{09A8E8EB-296F-4840-96DA-875C02DECD4F}" type="presParOf" srcId="{44EC4AC6-B930-4CA7-8B6C-4B73A94C365C}" destId="{BCE3CA84-F0E5-41EA-8E61-2B1FCE258FEB}" srcOrd="3" destOrd="0" presId="urn:microsoft.com/office/officeart/2005/8/layout/radial6"/>
    <dgm:cxn modelId="{D4AB5B9D-4727-4655-AB58-DBF42D6542B6}" type="presParOf" srcId="{44EC4AC6-B930-4CA7-8B6C-4B73A94C365C}" destId="{C544C454-984F-46F0-B2F2-1F165EDC382A}" srcOrd="4" destOrd="0" presId="urn:microsoft.com/office/officeart/2005/8/layout/radial6"/>
    <dgm:cxn modelId="{55FDA7A6-AF89-4465-9443-01C08DD6D3A8}" type="presParOf" srcId="{44EC4AC6-B930-4CA7-8B6C-4B73A94C365C}" destId="{602E489E-1A5E-41E7-9317-DABA4653FCE5}" srcOrd="5" destOrd="0" presId="urn:microsoft.com/office/officeart/2005/8/layout/radial6"/>
    <dgm:cxn modelId="{9E1E821D-00C7-4787-BEA3-0E857B5CA976}" type="presParOf" srcId="{44EC4AC6-B930-4CA7-8B6C-4B73A94C365C}" destId="{D4CABA1B-10CF-40CA-AA8C-0D081696445E}" srcOrd="6" destOrd="0" presId="urn:microsoft.com/office/officeart/2005/8/layout/radial6"/>
    <dgm:cxn modelId="{DDF647C3-42C5-4082-AE33-E9920EF280EE}" type="presParOf" srcId="{44EC4AC6-B930-4CA7-8B6C-4B73A94C365C}" destId="{E4701DD5-390A-47E6-A041-825CBC3BA466}" srcOrd="7" destOrd="0" presId="urn:microsoft.com/office/officeart/2005/8/layout/radial6"/>
    <dgm:cxn modelId="{F3339E9B-3067-46B4-BD61-982630BF6664}" type="presParOf" srcId="{44EC4AC6-B930-4CA7-8B6C-4B73A94C365C}" destId="{A84B0E60-A776-4E5A-84F9-60B9D234826A}" srcOrd="8" destOrd="0" presId="urn:microsoft.com/office/officeart/2005/8/layout/radial6"/>
    <dgm:cxn modelId="{53249723-8449-46EF-A66B-85B1E1FA36A3}" type="presParOf" srcId="{44EC4AC6-B930-4CA7-8B6C-4B73A94C365C}" destId="{239DE0C0-5CC2-489C-A127-33FA31B38C68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4420A4-0D97-4B31-8776-2055A78DBBE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561549-EA45-4FF0-BA97-DB0F42D80785}">
      <dgm:prSet phldrT="[Text]"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فروش</a:t>
          </a:r>
          <a:endParaRPr lang="en-US" dirty="0">
            <a:cs typeface="B Nazanin" panose="00000400000000000000" pitchFamily="2" charset="-78"/>
          </a:endParaRPr>
        </a:p>
      </dgm:t>
    </dgm:pt>
    <dgm:pt modelId="{7A82B9AF-5417-4DCC-9FC0-FA7E8056B5CF}" type="parTrans" cxnId="{259C680C-81A2-4BB0-B208-99DD36B750FF}">
      <dgm:prSet/>
      <dgm:spPr/>
      <dgm:t>
        <a:bodyPr/>
        <a:lstStyle/>
        <a:p>
          <a:pPr rtl="1"/>
          <a:endParaRPr lang="en-US">
            <a:cs typeface="B Nazanin" panose="00000400000000000000" pitchFamily="2" charset="-78"/>
          </a:endParaRPr>
        </a:p>
      </dgm:t>
    </dgm:pt>
    <dgm:pt modelId="{1CDF7B94-072E-4E81-9AAF-D94EF5958206}" type="sibTrans" cxnId="{259C680C-81A2-4BB0-B208-99DD36B750FF}">
      <dgm:prSet/>
      <dgm:spPr/>
      <dgm:t>
        <a:bodyPr/>
        <a:lstStyle/>
        <a:p>
          <a:pPr rtl="1"/>
          <a:endParaRPr lang="en-US">
            <a:cs typeface="B Nazanin" panose="00000400000000000000" pitchFamily="2" charset="-78"/>
          </a:endParaRPr>
        </a:p>
      </dgm:t>
    </dgm:pt>
    <dgm:pt modelId="{F8BAF7C3-8358-437A-A996-8F00C2DA8059}">
      <dgm:prSet phldrT="[Text]"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فرآیند کلی فروش</a:t>
          </a:r>
          <a:endParaRPr lang="en-US" dirty="0">
            <a:cs typeface="B Nazanin" panose="00000400000000000000" pitchFamily="2" charset="-78"/>
          </a:endParaRPr>
        </a:p>
      </dgm:t>
    </dgm:pt>
    <dgm:pt modelId="{EC639C4C-5BC5-423C-A318-646A64BD69DD}" type="parTrans" cxnId="{C0E8AABA-D77F-4B17-A884-DA5B1BCC761D}">
      <dgm:prSet/>
      <dgm:spPr/>
      <dgm:t>
        <a:bodyPr/>
        <a:lstStyle/>
        <a:p>
          <a:pPr rtl="1"/>
          <a:endParaRPr lang="en-US">
            <a:cs typeface="B Nazanin" panose="00000400000000000000" pitchFamily="2" charset="-78"/>
          </a:endParaRPr>
        </a:p>
      </dgm:t>
    </dgm:pt>
    <dgm:pt modelId="{B97BB27F-4B37-41AB-A868-42189B1736B9}" type="sibTrans" cxnId="{C0E8AABA-D77F-4B17-A884-DA5B1BCC761D}">
      <dgm:prSet/>
      <dgm:spPr/>
      <dgm:t>
        <a:bodyPr/>
        <a:lstStyle/>
        <a:p>
          <a:pPr rtl="1"/>
          <a:endParaRPr lang="en-US">
            <a:cs typeface="B Nazanin" panose="00000400000000000000" pitchFamily="2" charset="-78"/>
          </a:endParaRPr>
        </a:p>
      </dgm:t>
    </dgm:pt>
    <dgm:pt modelId="{36751C04-761E-4B08-89C7-575219B9215D}">
      <dgm:prSet phldrT="[Text]"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جلسات فروش</a:t>
          </a:r>
          <a:endParaRPr lang="en-US" dirty="0">
            <a:cs typeface="B Nazanin" panose="00000400000000000000" pitchFamily="2" charset="-78"/>
          </a:endParaRPr>
        </a:p>
      </dgm:t>
    </dgm:pt>
    <dgm:pt modelId="{F9063F0B-2128-4828-8C48-38E3AF03DB97}" type="parTrans" cxnId="{50AC4790-FD03-4D7D-9C16-96802695D956}">
      <dgm:prSet/>
      <dgm:spPr/>
      <dgm:t>
        <a:bodyPr/>
        <a:lstStyle/>
        <a:p>
          <a:pPr rtl="1"/>
          <a:endParaRPr lang="en-US">
            <a:cs typeface="B Nazanin" panose="00000400000000000000" pitchFamily="2" charset="-78"/>
          </a:endParaRPr>
        </a:p>
      </dgm:t>
    </dgm:pt>
    <dgm:pt modelId="{20B5706B-1103-458A-9763-D22199D82054}" type="sibTrans" cxnId="{50AC4790-FD03-4D7D-9C16-96802695D956}">
      <dgm:prSet/>
      <dgm:spPr/>
      <dgm:t>
        <a:bodyPr/>
        <a:lstStyle/>
        <a:p>
          <a:pPr rtl="1"/>
          <a:endParaRPr lang="en-US">
            <a:cs typeface="B Nazanin" panose="00000400000000000000" pitchFamily="2" charset="-78"/>
          </a:endParaRPr>
        </a:p>
      </dgm:t>
    </dgm:pt>
    <dgm:pt modelId="{16DCBE55-0973-47B6-B6AA-772CE85797A4}">
      <dgm:prSet phldrT="[Text]"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بازاریابی مصرف‌کننده</a:t>
          </a:r>
          <a:endParaRPr lang="en-US" dirty="0">
            <a:cs typeface="B Nazanin" panose="00000400000000000000" pitchFamily="2" charset="-78"/>
          </a:endParaRPr>
        </a:p>
      </dgm:t>
    </dgm:pt>
    <dgm:pt modelId="{5CB44FA9-6193-44C8-B1C1-BB8F9E9E5B02}" type="parTrans" cxnId="{413771E1-74BA-4916-A86F-E9EA9D8FA642}">
      <dgm:prSet/>
      <dgm:spPr/>
      <dgm:t>
        <a:bodyPr/>
        <a:lstStyle/>
        <a:p>
          <a:pPr rtl="1"/>
          <a:endParaRPr lang="en-US">
            <a:cs typeface="B Nazanin" panose="00000400000000000000" pitchFamily="2" charset="-78"/>
          </a:endParaRPr>
        </a:p>
      </dgm:t>
    </dgm:pt>
    <dgm:pt modelId="{DDC54A0B-CB6C-4A89-960D-245C6516804A}" type="sibTrans" cxnId="{413771E1-74BA-4916-A86F-E9EA9D8FA642}">
      <dgm:prSet/>
      <dgm:spPr/>
      <dgm:t>
        <a:bodyPr/>
        <a:lstStyle/>
        <a:p>
          <a:pPr rtl="1"/>
          <a:endParaRPr lang="en-US">
            <a:cs typeface="B Nazanin" panose="00000400000000000000" pitchFamily="2" charset="-78"/>
          </a:endParaRPr>
        </a:p>
      </dgm:t>
    </dgm:pt>
    <dgm:pt modelId="{AD751A0F-BDC3-4926-A444-85507352DAA9}">
      <dgm:prSet phldrT="[Text]"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لانچ محصول</a:t>
          </a:r>
          <a:endParaRPr lang="en-US" dirty="0">
            <a:cs typeface="B Nazanin" panose="00000400000000000000" pitchFamily="2" charset="-78"/>
          </a:endParaRPr>
        </a:p>
      </dgm:t>
    </dgm:pt>
    <dgm:pt modelId="{06F286FC-1AC7-49FC-AB65-2DBDE3074D52}" type="parTrans" cxnId="{DCDC6ECD-30F4-4BAB-8DD2-E2D4B9038567}">
      <dgm:prSet/>
      <dgm:spPr/>
      <dgm:t>
        <a:bodyPr/>
        <a:lstStyle/>
        <a:p>
          <a:pPr rtl="1"/>
          <a:endParaRPr lang="en-US">
            <a:cs typeface="B Nazanin" panose="00000400000000000000" pitchFamily="2" charset="-78"/>
          </a:endParaRPr>
        </a:p>
      </dgm:t>
    </dgm:pt>
    <dgm:pt modelId="{E1C1735D-C321-4D38-9B91-6BBFC13F018A}" type="sibTrans" cxnId="{DCDC6ECD-30F4-4BAB-8DD2-E2D4B9038567}">
      <dgm:prSet/>
      <dgm:spPr/>
      <dgm:t>
        <a:bodyPr/>
        <a:lstStyle/>
        <a:p>
          <a:pPr rtl="1"/>
          <a:endParaRPr lang="en-US">
            <a:cs typeface="B Nazanin" panose="00000400000000000000" pitchFamily="2" charset="-78"/>
          </a:endParaRPr>
        </a:p>
      </dgm:t>
    </dgm:pt>
    <dgm:pt modelId="{AD6F432D-6B65-400D-99FE-1122CAD6AE31}">
      <dgm:prSet phldrT="[Text]"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برنامه‌ریزی فروش</a:t>
          </a:r>
          <a:endParaRPr lang="en-US" dirty="0">
            <a:cs typeface="B Nazanin" panose="00000400000000000000" pitchFamily="2" charset="-78"/>
          </a:endParaRPr>
        </a:p>
      </dgm:t>
    </dgm:pt>
    <dgm:pt modelId="{20544D29-7DD7-4215-9860-49DF70858A6D}" type="parTrans" cxnId="{FC66364A-DF96-44E8-9123-A6F10EB34A02}">
      <dgm:prSet/>
      <dgm:spPr/>
      <dgm:t>
        <a:bodyPr/>
        <a:lstStyle/>
        <a:p>
          <a:pPr rtl="1"/>
          <a:endParaRPr lang="en-US">
            <a:cs typeface="B Nazanin" panose="00000400000000000000" pitchFamily="2" charset="-78"/>
          </a:endParaRPr>
        </a:p>
      </dgm:t>
    </dgm:pt>
    <dgm:pt modelId="{34056188-EE26-42E2-A4EF-1228F43A8EB7}" type="sibTrans" cxnId="{FC66364A-DF96-44E8-9123-A6F10EB34A02}">
      <dgm:prSet/>
      <dgm:spPr/>
      <dgm:t>
        <a:bodyPr/>
        <a:lstStyle/>
        <a:p>
          <a:pPr rtl="1"/>
          <a:endParaRPr lang="en-US">
            <a:cs typeface="B Nazanin" panose="00000400000000000000" pitchFamily="2" charset="-78"/>
          </a:endParaRPr>
        </a:p>
      </dgm:t>
    </dgm:pt>
    <dgm:pt modelId="{F7B5457B-DAA3-4F43-9DF1-7C233F94D112}">
      <dgm:prSet phldrT="[Text]"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پورسانت</a:t>
          </a:r>
          <a:endParaRPr lang="en-US" dirty="0">
            <a:cs typeface="B Nazanin" panose="00000400000000000000" pitchFamily="2" charset="-78"/>
          </a:endParaRPr>
        </a:p>
      </dgm:t>
    </dgm:pt>
    <dgm:pt modelId="{D80335BE-7309-4B24-BB01-C29F2CEF6D6D}" type="parTrans" cxnId="{8EEF745F-25A4-4664-9119-882EE19B12AD}">
      <dgm:prSet/>
      <dgm:spPr/>
      <dgm:t>
        <a:bodyPr/>
        <a:lstStyle/>
        <a:p>
          <a:pPr rtl="1"/>
          <a:endParaRPr lang="en-US">
            <a:cs typeface="B Nazanin" panose="00000400000000000000" pitchFamily="2" charset="-78"/>
          </a:endParaRPr>
        </a:p>
      </dgm:t>
    </dgm:pt>
    <dgm:pt modelId="{8BD1E355-0DA8-4E7C-836D-7971DE9CA478}" type="sibTrans" cxnId="{8EEF745F-25A4-4664-9119-882EE19B12AD}">
      <dgm:prSet/>
      <dgm:spPr/>
      <dgm:t>
        <a:bodyPr/>
        <a:lstStyle/>
        <a:p>
          <a:pPr rtl="1"/>
          <a:endParaRPr lang="en-US">
            <a:cs typeface="B Nazanin" panose="00000400000000000000" pitchFamily="2" charset="-78"/>
          </a:endParaRPr>
        </a:p>
      </dgm:t>
    </dgm:pt>
    <dgm:pt modelId="{7B709C98-BABD-4507-A0BC-BE831B5A6526}">
      <dgm:prSet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توزیع</a:t>
          </a:r>
          <a:endParaRPr lang="en-US" dirty="0">
            <a:cs typeface="B Nazanin" panose="00000400000000000000" pitchFamily="2" charset="-78"/>
          </a:endParaRPr>
        </a:p>
      </dgm:t>
    </dgm:pt>
    <dgm:pt modelId="{3F7CDBC4-BBDF-498D-B11F-EF7F25F69E39}" type="parTrans" cxnId="{BC4418B6-9A9D-4F5E-8DC7-D49BCE362545}">
      <dgm:prSet/>
      <dgm:spPr/>
      <dgm:t>
        <a:bodyPr/>
        <a:lstStyle/>
        <a:p>
          <a:pPr rtl="1"/>
          <a:endParaRPr lang="en-US">
            <a:cs typeface="B Nazanin" panose="00000400000000000000" pitchFamily="2" charset="-78"/>
          </a:endParaRPr>
        </a:p>
      </dgm:t>
    </dgm:pt>
    <dgm:pt modelId="{19912E17-7303-45E8-876E-894854FE6620}" type="sibTrans" cxnId="{BC4418B6-9A9D-4F5E-8DC7-D49BCE362545}">
      <dgm:prSet/>
      <dgm:spPr/>
      <dgm:t>
        <a:bodyPr/>
        <a:lstStyle/>
        <a:p>
          <a:pPr rtl="1"/>
          <a:endParaRPr lang="en-US">
            <a:cs typeface="B Nazanin" panose="00000400000000000000" pitchFamily="2" charset="-78"/>
          </a:endParaRPr>
        </a:p>
      </dgm:t>
    </dgm:pt>
    <dgm:pt modelId="{516D4D52-A349-42C6-B83C-769947D0DD6F}">
      <dgm:prSet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منابع انسانی</a:t>
          </a:r>
          <a:endParaRPr lang="en-US" dirty="0">
            <a:cs typeface="B Nazanin" panose="00000400000000000000" pitchFamily="2" charset="-78"/>
          </a:endParaRPr>
        </a:p>
      </dgm:t>
    </dgm:pt>
    <dgm:pt modelId="{D09582C2-92C3-445E-836B-AE6B4372C7BD}" type="parTrans" cxnId="{807FE24B-349C-4000-8AA2-C61FAB4555DF}">
      <dgm:prSet/>
      <dgm:spPr/>
      <dgm:t>
        <a:bodyPr/>
        <a:lstStyle/>
        <a:p>
          <a:pPr rtl="1"/>
          <a:endParaRPr lang="en-US">
            <a:cs typeface="B Nazanin" panose="00000400000000000000" pitchFamily="2" charset="-78"/>
          </a:endParaRPr>
        </a:p>
      </dgm:t>
    </dgm:pt>
    <dgm:pt modelId="{BEB9C670-EA05-4EA3-B425-E5AB3083B609}" type="sibTrans" cxnId="{807FE24B-349C-4000-8AA2-C61FAB4555DF}">
      <dgm:prSet/>
      <dgm:spPr/>
      <dgm:t>
        <a:bodyPr/>
        <a:lstStyle/>
        <a:p>
          <a:pPr rtl="1"/>
          <a:endParaRPr lang="en-US">
            <a:cs typeface="B Nazanin" panose="00000400000000000000" pitchFamily="2" charset="-78"/>
          </a:endParaRPr>
        </a:p>
      </dgm:t>
    </dgm:pt>
    <dgm:pt modelId="{B81147D4-6C11-4E8F-A0D7-DF0DD68277AA}">
      <dgm:prSet phldrT="[Text]"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اشانتیون استراتژیک</a:t>
          </a:r>
          <a:endParaRPr lang="en-US" dirty="0">
            <a:cs typeface="B Nazanin" panose="00000400000000000000" pitchFamily="2" charset="-78"/>
          </a:endParaRPr>
        </a:p>
      </dgm:t>
    </dgm:pt>
    <dgm:pt modelId="{8DD15F61-D85E-4029-957D-DA0FED7C574E}" type="parTrans" cxnId="{D25C1BC9-42DA-4B0F-9385-5543F9CB4AB8}">
      <dgm:prSet/>
      <dgm:spPr/>
      <dgm:t>
        <a:bodyPr/>
        <a:lstStyle/>
        <a:p>
          <a:endParaRPr lang="en-US"/>
        </a:p>
      </dgm:t>
    </dgm:pt>
    <dgm:pt modelId="{47C51F67-BBE5-44DF-AC03-3F4C067A12DA}" type="sibTrans" cxnId="{D25C1BC9-42DA-4B0F-9385-5543F9CB4AB8}">
      <dgm:prSet/>
      <dgm:spPr/>
      <dgm:t>
        <a:bodyPr/>
        <a:lstStyle/>
        <a:p>
          <a:endParaRPr lang="en-US"/>
        </a:p>
      </dgm:t>
    </dgm:pt>
    <dgm:pt modelId="{675BD12C-14E6-44D6-8C1D-4231CC79DB74}">
      <dgm:prSet phldrT="[Text]"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اشانتیون و تخفیف واکنش سریع</a:t>
          </a:r>
          <a:endParaRPr lang="en-US" dirty="0">
            <a:cs typeface="B Nazanin" panose="00000400000000000000" pitchFamily="2" charset="-78"/>
          </a:endParaRPr>
        </a:p>
      </dgm:t>
    </dgm:pt>
    <dgm:pt modelId="{FA1C4AA3-F90F-4003-B5AB-CF771A124973}" type="parTrans" cxnId="{D1689D47-6B56-491D-A8A5-53F345B59742}">
      <dgm:prSet/>
      <dgm:spPr/>
      <dgm:t>
        <a:bodyPr/>
        <a:lstStyle/>
        <a:p>
          <a:endParaRPr lang="en-US"/>
        </a:p>
      </dgm:t>
    </dgm:pt>
    <dgm:pt modelId="{FD70F1A9-C5A1-4532-8BE8-EDDBE7570C6E}" type="sibTrans" cxnId="{D1689D47-6B56-491D-A8A5-53F345B59742}">
      <dgm:prSet/>
      <dgm:spPr/>
      <dgm:t>
        <a:bodyPr/>
        <a:lstStyle/>
        <a:p>
          <a:endParaRPr lang="en-US"/>
        </a:p>
      </dgm:t>
    </dgm:pt>
    <dgm:pt modelId="{A659842B-7077-4FB5-9C43-A932AA9A7A50}">
      <dgm:prSet phldrT="[Text]"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اعتبارات</a:t>
          </a:r>
          <a:endParaRPr lang="en-US" dirty="0">
            <a:cs typeface="B Nazanin" panose="00000400000000000000" pitchFamily="2" charset="-78"/>
          </a:endParaRPr>
        </a:p>
      </dgm:t>
    </dgm:pt>
    <dgm:pt modelId="{78945949-59B0-4889-B0C5-340803D62AD4}" type="parTrans" cxnId="{4B67B363-1D90-4D23-99CB-4142E58A812E}">
      <dgm:prSet/>
      <dgm:spPr/>
      <dgm:t>
        <a:bodyPr/>
        <a:lstStyle/>
        <a:p>
          <a:endParaRPr lang="en-US"/>
        </a:p>
      </dgm:t>
    </dgm:pt>
    <dgm:pt modelId="{4ABBC9B9-E688-4BD6-89B3-CA8ED8F787BD}" type="sibTrans" cxnId="{4B67B363-1D90-4D23-99CB-4142E58A812E}">
      <dgm:prSet/>
      <dgm:spPr/>
      <dgm:t>
        <a:bodyPr/>
        <a:lstStyle/>
        <a:p>
          <a:endParaRPr lang="en-US"/>
        </a:p>
      </dgm:t>
    </dgm:pt>
    <dgm:pt modelId="{2005E095-7616-41FB-A535-195B31010240}">
      <dgm:prSet phldrT="[Text]"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تخفیفات</a:t>
          </a:r>
          <a:endParaRPr lang="en-US" dirty="0">
            <a:cs typeface="B Nazanin" panose="00000400000000000000" pitchFamily="2" charset="-78"/>
          </a:endParaRPr>
        </a:p>
      </dgm:t>
    </dgm:pt>
    <dgm:pt modelId="{6113A599-D4CC-49CE-B4A8-D97CC23062FE}" type="parTrans" cxnId="{F5FFF179-67D2-4B9D-971E-7DC9CA667204}">
      <dgm:prSet/>
      <dgm:spPr/>
      <dgm:t>
        <a:bodyPr/>
        <a:lstStyle/>
        <a:p>
          <a:endParaRPr lang="en-US"/>
        </a:p>
      </dgm:t>
    </dgm:pt>
    <dgm:pt modelId="{CADBBB63-5369-4ADA-A5B5-86DDBDFB71E2}" type="sibTrans" cxnId="{F5FFF179-67D2-4B9D-971E-7DC9CA667204}">
      <dgm:prSet/>
      <dgm:spPr/>
      <dgm:t>
        <a:bodyPr/>
        <a:lstStyle/>
        <a:p>
          <a:endParaRPr lang="en-US"/>
        </a:p>
      </dgm:t>
    </dgm:pt>
    <dgm:pt modelId="{17C309F3-F3CC-4DCF-8FE5-B73009C30CC2}">
      <dgm:prSet phldrT="[Text]"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مارکت ویزیت</a:t>
          </a:r>
          <a:endParaRPr lang="en-US" dirty="0">
            <a:cs typeface="B Nazanin" panose="00000400000000000000" pitchFamily="2" charset="-78"/>
          </a:endParaRPr>
        </a:p>
      </dgm:t>
    </dgm:pt>
    <dgm:pt modelId="{150DB165-786C-4621-A49F-4900AA0838FC}" type="parTrans" cxnId="{7CB52E8F-CCFF-4F87-8B13-9A0FEB65DE2F}">
      <dgm:prSet/>
      <dgm:spPr/>
      <dgm:t>
        <a:bodyPr/>
        <a:lstStyle/>
        <a:p>
          <a:endParaRPr lang="en-US"/>
        </a:p>
      </dgm:t>
    </dgm:pt>
    <dgm:pt modelId="{0366079C-AF2A-4C04-85A3-4F98FC4408E2}" type="sibTrans" cxnId="{7CB52E8F-CCFF-4F87-8B13-9A0FEB65DE2F}">
      <dgm:prSet/>
      <dgm:spPr/>
      <dgm:t>
        <a:bodyPr/>
        <a:lstStyle/>
        <a:p>
          <a:endParaRPr lang="en-US"/>
        </a:p>
      </dgm:t>
    </dgm:pt>
    <dgm:pt modelId="{4820A4F2-12A8-4391-9CF6-0A3BD14BB817}">
      <dgm:prSet phldrT="[Text]"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سمپلینگ</a:t>
          </a:r>
          <a:endParaRPr lang="en-US" dirty="0">
            <a:cs typeface="B Nazanin" panose="00000400000000000000" pitchFamily="2" charset="-78"/>
          </a:endParaRPr>
        </a:p>
      </dgm:t>
    </dgm:pt>
    <dgm:pt modelId="{32A3C4BE-6223-474C-A19A-FF27D7BBC495}" type="parTrans" cxnId="{B195FAA8-B563-4165-A291-FA0F27276880}">
      <dgm:prSet/>
      <dgm:spPr/>
      <dgm:t>
        <a:bodyPr/>
        <a:lstStyle/>
        <a:p>
          <a:endParaRPr lang="en-US"/>
        </a:p>
      </dgm:t>
    </dgm:pt>
    <dgm:pt modelId="{9FDBAEA4-ED57-4D68-954B-02DC39B89DBA}" type="sibTrans" cxnId="{B195FAA8-B563-4165-A291-FA0F27276880}">
      <dgm:prSet/>
      <dgm:spPr/>
      <dgm:t>
        <a:bodyPr/>
        <a:lstStyle/>
        <a:p>
          <a:endParaRPr lang="en-US"/>
        </a:p>
      </dgm:t>
    </dgm:pt>
    <dgm:pt modelId="{CEB9362C-55E3-4BC8-B4ED-0195A24C7120}">
      <dgm:prSet phldrT="[Text]"/>
      <dgm:spPr/>
      <dgm:t>
        <a:bodyPr/>
        <a:lstStyle/>
        <a:p>
          <a:pPr rtl="1"/>
          <a:r>
            <a:rPr lang="en-US" dirty="0" smtClean="0">
              <a:cs typeface="B Nazanin" panose="00000400000000000000" pitchFamily="2" charset="-78"/>
            </a:rPr>
            <a:t>Cat .man</a:t>
          </a:r>
          <a:endParaRPr lang="en-US" dirty="0">
            <a:cs typeface="B Nazanin" panose="00000400000000000000" pitchFamily="2" charset="-78"/>
          </a:endParaRPr>
        </a:p>
      </dgm:t>
    </dgm:pt>
    <dgm:pt modelId="{75A9C0D8-2431-45A3-A583-AAE7C4182CD2}" type="parTrans" cxnId="{BB1A2FE9-D73E-46F9-ABD5-291B583BE37A}">
      <dgm:prSet/>
      <dgm:spPr/>
      <dgm:t>
        <a:bodyPr/>
        <a:lstStyle/>
        <a:p>
          <a:endParaRPr lang="en-US"/>
        </a:p>
      </dgm:t>
    </dgm:pt>
    <dgm:pt modelId="{EF8741EF-E2DD-4F93-98A7-6D79CD212253}" type="sibTrans" cxnId="{BB1A2FE9-D73E-46F9-ABD5-291B583BE37A}">
      <dgm:prSet/>
      <dgm:spPr/>
      <dgm:t>
        <a:bodyPr/>
        <a:lstStyle/>
        <a:p>
          <a:endParaRPr lang="en-US"/>
        </a:p>
      </dgm:t>
    </dgm:pt>
    <dgm:pt modelId="{909F0779-8B9A-4226-A97B-BAC1A33BF6B4}">
      <dgm:prSet phldrT="[Text]"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کنترل موجودی</a:t>
          </a:r>
          <a:endParaRPr lang="en-US" dirty="0">
            <a:cs typeface="B Nazanin" panose="00000400000000000000" pitchFamily="2" charset="-78"/>
          </a:endParaRPr>
        </a:p>
      </dgm:t>
    </dgm:pt>
    <dgm:pt modelId="{460D9477-72B2-4846-9172-7AC44F573F96}" type="parTrans" cxnId="{9D8970FA-3D58-45B8-9472-3ACC8F7DDAB7}">
      <dgm:prSet/>
      <dgm:spPr/>
      <dgm:t>
        <a:bodyPr/>
        <a:lstStyle/>
        <a:p>
          <a:endParaRPr lang="en-US"/>
        </a:p>
      </dgm:t>
    </dgm:pt>
    <dgm:pt modelId="{749C10B2-22B4-4DDC-8326-75770F71D063}" type="sibTrans" cxnId="{9D8970FA-3D58-45B8-9472-3ACC8F7DDAB7}">
      <dgm:prSet/>
      <dgm:spPr/>
      <dgm:t>
        <a:bodyPr/>
        <a:lstStyle/>
        <a:p>
          <a:endParaRPr lang="en-US"/>
        </a:p>
      </dgm:t>
    </dgm:pt>
    <dgm:pt modelId="{6682B85C-26BC-44A1-AF28-4CEFDA3CC615}">
      <dgm:prSet phldrT="[Text]"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مسیربندی</a:t>
          </a:r>
          <a:endParaRPr lang="en-US" dirty="0">
            <a:cs typeface="B Nazanin" panose="00000400000000000000" pitchFamily="2" charset="-78"/>
          </a:endParaRPr>
        </a:p>
      </dgm:t>
    </dgm:pt>
    <dgm:pt modelId="{20F4DFBB-27BD-46C1-B5C4-5554EBC2FC4F}" type="parTrans" cxnId="{438D7376-442D-44E5-BEE2-B1882BE7A167}">
      <dgm:prSet/>
      <dgm:spPr/>
      <dgm:t>
        <a:bodyPr/>
        <a:lstStyle/>
        <a:p>
          <a:endParaRPr lang="en-US"/>
        </a:p>
      </dgm:t>
    </dgm:pt>
    <dgm:pt modelId="{C7B0656F-9048-4151-A158-195D58C271DB}" type="sibTrans" cxnId="{438D7376-442D-44E5-BEE2-B1882BE7A167}">
      <dgm:prSet/>
      <dgm:spPr/>
      <dgm:t>
        <a:bodyPr/>
        <a:lstStyle/>
        <a:p>
          <a:endParaRPr lang="en-US"/>
        </a:p>
      </dgm:t>
    </dgm:pt>
    <dgm:pt modelId="{8C5CC332-026D-4A55-95F9-0813F8A58172}">
      <dgm:prSet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چیدمان و بسته‌بندی تحویل</a:t>
          </a:r>
          <a:endParaRPr lang="en-US" dirty="0"/>
        </a:p>
      </dgm:t>
    </dgm:pt>
    <dgm:pt modelId="{6C5BA8F2-57DB-4D68-84A9-35D26B3E564E}" type="parTrans" cxnId="{8D79CEC4-02C1-4273-88DD-0003BFBC1139}">
      <dgm:prSet/>
      <dgm:spPr/>
      <dgm:t>
        <a:bodyPr/>
        <a:lstStyle/>
        <a:p>
          <a:endParaRPr lang="en-US"/>
        </a:p>
      </dgm:t>
    </dgm:pt>
    <dgm:pt modelId="{3AACDC57-14AE-454C-A297-F0353B6E549F}" type="sibTrans" cxnId="{8D79CEC4-02C1-4273-88DD-0003BFBC1139}">
      <dgm:prSet/>
      <dgm:spPr/>
      <dgm:t>
        <a:bodyPr/>
        <a:lstStyle/>
        <a:p>
          <a:endParaRPr lang="en-US"/>
        </a:p>
      </dgm:t>
    </dgm:pt>
    <dgm:pt modelId="{DEB367F4-9D7F-4EF8-BAB3-F7DC3514D865}">
      <dgm:prSet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آموزش</a:t>
          </a:r>
          <a:endParaRPr lang="en-US" dirty="0"/>
        </a:p>
      </dgm:t>
    </dgm:pt>
    <dgm:pt modelId="{332D4532-E625-479D-A971-E12D55DD58C2}" type="parTrans" cxnId="{827B72A1-ACBA-4495-A942-A0017E9F4EEF}">
      <dgm:prSet/>
      <dgm:spPr/>
      <dgm:t>
        <a:bodyPr/>
        <a:lstStyle/>
        <a:p>
          <a:endParaRPr lang="en-US"/>
        </a:p>
      </dgm:t>
    </dgm:pt>
    <dgm:pt modelId="{72C75B83-53BF-411A-B073-3B4A32864793}" type="sibTrans" cxnId="{827B72A1-ACBA-4495-A942-A0017E9F4EEF}">
      <dgm:prSet/>
      <dgm:spPr/>
      <dgm:t>
        <a:bodyPr/>
        <a:lstStyle/>
        <a:p>
          <a:endParaRPr lang="en-US"/>
        </a:p>
      </dgm:t>
    </dgm:pt>
    <dgm:pt modelId="{89ABFF96-F3A7-4410-BDF0-4FE11BC35FD9}" type="pres">
      <dgm:prSet presAssocID="{A94420A4-0D97-4B31-8776-2055A78DBBE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C72483-B43D-4380-9CCC-F8DD4E3628FD}" type="pres">
      <dgm:prSet presAssocID="{31561549-EA45-4FF0-BA97-DB0F42D80785}" presName="composite" presStyleCnt="0"/>
      <dgm:spPr/>
    </dgm:pt>
    <dgm:pt modelId="{A2245C11-A29A-4ABF-A48B-1941EE66DAA1}" type="pres">
      <dgm:prSet presAssocID="{31561549-EA45-4FF0-BA97-DB0F42D80785}" presName="parTx" presStyleLbl="alignNode1" presStyleIdx="0" presStyleCnt="5" custLinFactX="200000" custLinFactNeighborX="253542" custLinFactNeighborY="48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EBA53-35E8-4CAD-83E8-4EB1895D2C65}" type="pres">
      <dgm:prSet presAssocID="{31561549-EA45-4FF0-BA97-DB0F42D80785}" presName="desTx" presStyleLbl="alignAccFollowNode1" presStyleIdx="0" presStyleCnt="5" custLinFactX="200000" custLinFactNeighborX="253542" custLinFactNeighborY="1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D8F70E-253C-4CF8-BA01-6F088055FFBD}" type="pres">
      <dgm:prSet presAssocID="{1CDF7B94-072E-4E81-9AAF-D94EF5958206}" presName="space" presStyleCnt="0"/>
      <dgm:spPr/>
    </dgm:pt>
    <dgm:pt modelId="{719AD635-2159-4773-8E68-B678ECEC4BB7}" type="pres">
      <dgm:prSet presAssocID="{16DCBE55-0973-47B6-B6AA-772CE85797A4}" presName="composite" presStyleCnt="0"/>
      <dgm:spPr/>
    </dgm:pt>
    <dgm:pt modelId="{717DC4EC-A375-43E1-B884-2FBFD4A23C44}" type="pres">
      <dgm:prSet presAssocID="{16DCBE55-0973-47B6-B6AA-772CE85797A4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82A516-7602-4BB4-A33D-1E658CE7ACB4}" type="pres">
      <dgm:prSet presAssocID="{16DCBE55-0973-47B6-B6AA-772CE85797A4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E10BCE-272A-4344-90B9-7A916FF00FEC}" type="pres">
      <dgm:prSet presAssocID="{DDC54A0B-CB6C-4A89-960D-245C6516804A}" presName="space" presStyleCnt="0"/>
      <dgm:spPr/>
    </dgm:pt>
    <dgm:pt modelId="{30D22FD2-6790-42ED-9587-B6FB4DC4A15D}" type="pres">
      <dgm:prSet presAssocID="{AD6F432D-6B65-400D-99FE-1122CAD6AE31}" presName="composite" presStyleCnt="0"/>
      <dgm:spPr/>
    </dgm:pt>
    <dgm:pt modelId="{EF8A1A43-5AC4-4F32-8C47-3E8F7E26B560}" type="pres">
      <dgm:prSet presAssocID="{AD6F432D-6B65-400D-99FE-1122CAD6AE3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7B210D-5AD4-448F-858F-F13458006DE9}" type="pres">
      <dgm:prSet presAssocID="{AD6F432D-6B65-400D-99FE-1122CAD6AE31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D5D04-4FCD-4152-8BE5-9175FABA875C}" type="pres">
      <dgm:prSet presAssocID="{34056188-EE26-42E2-A4EF-1228F43A8EB7}" presName="space" presStyleCnt="0"/>
      <dgm:spPr/>
    </dgm:pt>
    <dgm:pt modelId="{CA75BC53-2863-4B53-85E4-5CA38A8E9ABE}" type="pres">
      <dgm:prSet presAssocID="{7B709C98-BABD-4507-A0BC-BE831B5A6526}" presName="composite" presStyleCnt="0"/>
      <dgm:spPr/>
    </dgm:pt>
    <dgm:pt modelId="{7DF0DEE5-DEBF-472D-9884-4E53A8712F2F}" type="pres">
      <dgm:prSet presAssocID="{7B709C98-BABD-4507-A0BC-BE831B5A6526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05CCF-86A2-461F-97BD-FD24A2DDF072}" type="pres">
      <dgm:prSet presAssocID="{7B709C98-BABD-4507-A0BC-BE831B5A6526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C4C260-55D2-42FD-B6B6-7C135FAA1486}" type="pres">
      <dgm:prSet presAssocID="{19912E17-7303-45E8-876E-894854FE6620}" presName="space" presStyleCnt="0"/>
      <dgm:spPr/>
    </dgm:pt>
    <dgm:pt modelId="{C83714A9-0EEF-4660-8291-AA0A3F238D06}" type="pres">
      <dgm:prSet presAssocID="{516D4D52-A349-42C6-B83C-769947D0DD6F}" presName="composite" presStyleCnt="0"/>
      <dgm:spPr/>
    </dgm:pt>
    <dgm:pt modelId="{90B92EB1-4CFB-4AAF-AF86-42D324D32A4C}" type="pres">
      <dgm:prSet presAssocID="{516D4D52-A349-42C6-B83C-769947D0DD6F}" presName="parTx" presStyleLbl="alignNode1" presStyleIdx="4" presStyleCnt="5" custLinFactX="-200000" custLinFactNeighborX="-254847" custLinFactNeighborY="24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45988-83C0-4043-89C2-72F19380B2C1}" type="pres">
      <dgm:prSet presAssocID="{516D4D52-A349-42C6-B83C-769947D0DD6F}" presName="desTx" presStyleLbl="alignAccFollowNode1" presStyleIdx="4" presStyleCnt="5" custLinFactX="-200000" custLinFactNeighborX="-254847" custLinFactNeighborY="8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B52E8F-CCFF-4F87-8B13-9A0FEB65DE2F}" srcId="{31561549-EA45-4FF0-BA97-DB0F42D80785}" destId="{17C309F3-F3CC-4DCF-8FE5-B73009C30CC2}" srcOrd="6" destOrd="0" parTransId="{150DB165-786C-4621-A49F-4900AA0838FC}" sibTransId="{0366079C-AF2A-4C04-85A3-4F98FC4408E2}"/>
    <dgm:cxn modelId="{15028A71-D89C-4EE6-B280-EDADB8672052}" type="presOf" srcId="{AD6F432D-6B65-400D-99FE-1122CAD6AE31}" destId="{EF8A1A43-5AC4-4F32-8C47-3E8F7E26B560}" srcOrd="0" destOrd="0" presId="urn:microsoft.com/office/officeart/2005/8/layout/hList1"/>
    <dgm:cxn modelId="{175BA846-DEA3-405A-8FD2-C64EF3F96C51}" type="presOf" srcId="{2005E095-7616-41FB-A535-195B31010240}" destId="{9A4EBA53-35E8-4CAD-83E8-4EB1895D2C65}" srcOrd="0" destOrd="5" presId="urn:microsoft.com/office/officeart/2005/8/layout/hList1"/>
    <dgm:cxn modelId="{8EEF745F-25A4-4664-9119-882EE19B12AD}" srcId="{AD6F432D-6B65-400D-99FE-1122CAD6AE31}" destId="{F7B5457B-DAA3-4F43-9DF1-7C233F94D112}" srcOrd="0" destOrd="0" parTransId="{D80335BE-7309-4B24-BB01-C29F2CEF6D6D}" sibTransId="{8BD1E355-0DA8-4E7C-836D-7971DE9CA478}"/>
    <dgm:cxn modelId="{EFBEC4A5-75B6-4A84-A1F3-A387F495A0F6}" type="presOf" srcId="{31561549-EA45-4FF0-BA97-DB0F42D80785}" destId="{A2245C11-A29A-4ABF-A48B-1941EE66DAA1}" srcOrd="0" destOrd="0" presId="urn:microsoft.com/office/officeart/2005/8/layout/hList1"/>
    <dgm:cxn modelId="{B2360FB9-3900-4B9D-AB15-9B444EA7D869}" type="presOf" srcId="{7B709C98-BABD-4507-A0BC-BE831B5A6526}" destId="{7DF0DEE5-DEBF-472D-9884-4E53A8712F2F}" srcOrd="0" destOrd="0" presId="urn:microsoft.com/office/officeart/2005/8/layout/hList1"/>
    <dgm:cxn modelId="{BA51924A-21AA-4EE2-9E9D-B48CCDACD581}" type="presOf" srcId="{675BD12C-14E6-44D6-8C1D-4231CC79DB74}" destId="{9A4EBA53-35E8-4CAD-83E8-4EB1895D2C65}" srcOrd="0" destOrd="3" presId="urn:microsoft.com/office/officeart/2005/8/layout/hList1"/>
    <dgm:cxn modelId="{D25C1BC9-42DA-4B0F-9385-5543F9CB4AB8}" srcId="{31561549-EA45-4FF0-BA97-DB0F42D80785}" destId="{B81147D4-6C11-4E8F-A0D7-DF0DD68277AA}" srcOrd="2" destOrd="0" parTransId="{8DD15F61-D85E-4029-957D-DA0FED7C574E}" sibTransId="{47C51F67-BBE5-44DF-AC03-3F4C067A12DA}"/>
    <dgm:cxn modelId="{9D8970FA-3D58-45B8-9472-3ACC8F7DDAB7}" srcId="{AD6F432D-6B65-400D-99FE-1122CAD6AE31}" destId="{909F0779-8B9A-4226-A97B-BAC1A33BF6B4}" srcOrd="1" destOrd="0" parTransId="{460D9477-72B2-4846-9172-7AC44F573F96}" sibTransId="{749C10B2-22B4-4DDC-8326-75770F71D063}"/>
    <dgm:cxn modelId="{F5FFF179-67D2-4B9D-971E-7DC9CA667204}" srcId="{31561549-EA45-4FF0-BA97-DB0F42D80785}" destId="{2005E095-7616-41FB-A535-195B31010240}" srcOrd="5" destOrd="0" parTransId="{6113A599-D4CC-49CE-B4A8-D97CC23062FE}" sibTransId="{CADBBB63-5369-4ADA-A5B5-86DDBDFB71E2}"/>
    <dgm:cxn modelId="{C0E8AABA-D77F-4B17-A884-DA5B1BCC761D}" srcId="{31561549-EA45-4FF0-BA97-DB0F42D80785}" destId="{F8BAF7C3-8358-437A-A996-8F00C2DA8059}" srcOrd="0" destOrd="0" parTransId="{EC639C4C-5BC5-423C-A318-646A64BD69DD}" sibTransId="{B97BB27F-4B37-41AB-A868-42189B1736B9}"/>
    <dgm:cxn modelId="{FC66364A-DF96-44E8-9123-A6F10EB34A02}" srcId="{A94420A4-0D97-4B31-8776-2055A78DBBE1}" destId="{AD6F432D-6B65-400D-99FE-1122CAD6AE31}" srcOrd="2" destOrd="0" parTransId="{20544D29-7DD7-4215-9860-49DF70858A6D}" sibTransId="{34056188-EE26-42E2-A4EF-1228F43A8EB7}"/>
    <dgm:cxn modelId="{DCDC6ECD-30F4-4BAB-8DD2-E2D4B9038567}" srcId="{16DCBE55-0973-47B6-B6AA-772CE85797A4}" destId="{AD751A0F-BDC3-4926-A444-85507352DAA9}" srcOrd="0" destOrd="0" parTransId="{06F286FC-1AC7-49FC-AB65-2DBDE3074D52}" sibTransId="{E1C1735D-C321-4D38-9B91-6BBFC13F018A}"/>
    <dgm:cxn modelId="{B6D45B9F-0859-4E71-9F7A-404F6D05A186}" type="presOf" srcId="{17C309F3-F3CC-4DCF-8FE5-B73009C30CC2}" destId="{9A4EBA53-35E8-4CAD-83E8-4EB1895D2C65}" srcOrd="0" destOrd="6" presId="urn:microsoft.com/office/officeart/2005/8/layout/hList1"/>
    <dgm:cxn modelId="{1C85564E-9973-4796-9AF6-120A58521CD6}" type="presOf" srcId="{B81147D4-6C11-4E8F-A0D7-DF0DD68277AA}" destId="{9A4EBA53-35E8-4CAD-83E8-4EB1895D2C65}" srcOrd="0" destOrd="2" presId="urn:microsoft.com/office/officeart/2005/8/layout/hList1"/>
    <dgm:cxn modelId="{C1CDC7A1-C506-4FF7-8511-303C452ADD5F}" type="presOf" srcId="{516D4D52-A349-42C6-B83C-769947D0DD6F}" destId="{90B92EB1-4CFB-4AAF-AF86-42D324D32A4C}" srcOrd="0" destOrd="0" presId="urn:microsoft.com/office/officeart/2005/8/layout/hList1"/>
    <dgm:cxn modelId="{259C680C-81A2-4BB0-B208-99DD36B750FF}" srcId="{A94420A4-0D97-4B31-8776-2055A78DBBE1}" destId="{31561549-EA45-4FF0-BA97-DB0F42D80785}" srcOrd="0" destOrd="0" parTransId="{7A82B9AF-5417-4DCC-9FC0-FA7E8056B5CF}" sibTransId="{1CDF7B94-072E-4E81-9AAF-D94EF5958206}"/>
    <dgm:cxn modelId="{827B72A1-ACBA-4495-A942-A0017E9F4EEF}" srcId="{516D4D52-A349-42C6-B83C-769947D0DD6F}" destId="{DEB367F4-9D7F-4EF8-BAB3-F7DC3514D865}" srcOrd="0" destOrd="0" parTransId="{332D4532-E625-479D-A971-E12D55DD58C2}" sibTransId="{72C75B83-53BF-411A-B073-3B4A32864793}"/>
    <dgm:cxn modelId="{BC4418B6-9A9D-4F5E-8DC7-D49BCE362545}" srcId="{A94420A4-0D97-4B31-8776-2055A78DBBE1}" destId="{7B709C98-BABD-4507-A0BC-BE831B5A6526}" srcOrd="3" destOrd="0" parTransId="{3F7CDBC4-BBDF-498D-B11F-EF7F25F69E39}" sibTransId="{19912E17-7303-45E8-876E-894854FE6620}"/>
    <dgm:cxn modelId="{FCEBADD4-64B7-4FD6-A3F0-48BB88320384}" type="presOf" srcId="{16DCBE55-0973-47B6-B6AA-772CE85797A4}" destId="{717DC4EC-A375-43E1-B884-2FBFD4A23C44}" srcOrd="0" destOrd="0" presId="urn:microsoft.com/office/officeart/2005/8/layout/hList1"/>
    <dgm:cxn modelId="{87E372D6-526F-44CC-BF2B-5E11245DA8CE}" type="presOf" srcId="{F7B5457B-DAA3-4F43-9DF1-7C233F94D112}" destId="{0F7B210D-5AD4-448F-858F-F13458006DE9}" srcOrd="0" destOrd="0" presId="urn:microsoft.com/office/officeart/2005/8/layout/hList1"/>
    <dgm:cxn modelId="{CC3CC155-4069-4086-A539-ABD85B7A1764}" type="presOf" srcId="{36751C04-761E-4B08-89C7-575219B9215D}" destId="{9A4EBA53-35E8-4CAD-83E8-4EB1895D2C65}" srcOrd="0" destOrd="1" presId="urn:microsoft.com/office/officeart/2005/8/layout/hList1"/>
    <dgm:cxn modelId="{27500584-6383-4AB4-86E1-5E4CB4186DCD}" type="presOf" srcId="{8C5CC332-026D-4A55-95F9-0813F8A58172}" destId="{17505CCF-86A2-461F-97BD-FD24A2DDF072}" srcOrd="0" destOrd="0" presId="urn:microsoft.com/office/officeart/2005/8/layout/hList1"/>
    <dgm:cxn modelId="{C0E4752B-6CCE-44AE-9020-A746CA698AB0}" type="presOf" srcId="{DEB367F4-9D7F-4EF8-BAB3-F7DC3514D865}" destId="{6E845988-83C0-4043-89C2-72F19380B2C1}" srcOrd="0" destOrd="0" presId="urn:microsoft.com/office/officeart/2005/8/layout/hList1"/>
    <dgm:cxn modelId="{5C0B6FE5-49EA-4BEC-8138-771B1D040EE2}" type="presOf" srcId="{A659842B-7077-4FB5-9C43-A932AA9A7A50}" destId="{9A4EBA53-35E8-4CAD-83E8-4EB1895D2C65}" srcOrd="0" destOrd="4" presId="urn:microsoft.com/office/officeart/2005/8/layout/hList1"/>
    <dgm:cxn modelId="{438D7376-442D-44E5-BEE2-B1882BE7A167}" srcId="{AD6F432D-6B65-400D-99FE-1122CAD6AE31}" destId="{6682B85C-26BC-44A1-AF28-4CEFDA3CC615}" srcOrd="2" destOrd="0" parTransId="{20F4DFBB-27BD-46C1-B5C4-5554EBC2FC4F}" sibTransId="{C7B0656F-9048-4151-A158-195D58C271DB}"/>
    <dgm:cxn modelId="{B7938F9A-8062-4CA1-B035-1BBA0420507E}" type="presOf" srcId="{CEB9362C-55E3-4BC8-B4ED-0195A24C7120}" destId="{A482A516-7602-4BB4-A33D-1E658CE7ACB4}" srcOrd="0" destOrd="2" presId="urn:microsoft.com/office/officeart/2005/8/layout/hList1"/>
    <dgm:cxn modelId="{D9C124C8-DC19-4C33-A65A-59E10CCE8651}" type="presOf" srcId="{AD751A0F-BDC3-4926-A444-85507352DAA9}" destId="{A482A516-7602-4BB4-A33D-1E658CE7ACB4}" srcOrd="0" destOrd="0" presId="urn:microsoft.com/office/officeart/2005/8/layout/hList1"/>
    <dgm:cxn modelId="{4B67B363-1D90-4D23-99CB-4142E58A812E}" srcId="{31561549-EA45-4FF0-BA97-DB0F42D80785}" destId="{A659842B-7077-4FB5-9C43-A932AA9A7A50}" srcOrd="4" destOrd="0" parTransId="{78945949-59B0-4889-B0C5-340803D62AD4}" sibTransId="{4ABBC9B9-E688-4BD6-89B3-CA8ED8F787BD}"/>
    <dgm:cxn modelId="{50AC4790-FD03-4D7D-9C16-96802695D956}" srcId="{31561549-EA45-4FF0-BA97-DB0F42D80785}" destId="{36751C04-761E-4B08-89C7-575219B9215D}" srcOrd="1" destOrd="0" parTransId="{F9063F0B-2128-4828-8C48-38E3AF03DB97}" sibTransId="{20B5706B-1103-458A-9763-D22199D82054}"/>
    <dgm:cxn modelId="{D7DC9711-3D5E-4694-BA75-DE0E6BD87951}" type="presOf" srcId="{909F0779-8B9A-4226-A97B-BAC1A33BF6B4}" destId="{0F7B210D-5AD4-448F-858F-F13458006DE9}" srcOrd="0" destOrd="1" presId="urn:microsoft.com/office/officeart/2005/8/layout/hList1"/>
    <dgm:cxn modelId="{B195FAA8-B563-4165-A291-FA0F27276880}" srcId="{16DCBE55-0973-47B6-B6AA-772CE85797A4}" destId="{4820A4F2-12A8-4391-9CF6-0A3BD14BB817}" srcOrd="1" destOrd="0" parTransId="{32A3C4BE-6223-474C-A19A-FF27D7BBC495}" sibTransId="{9FDBAEA4-ED57-4D68-954B-02DC39B89DBA}"/>
    <dgm:cxn modelId="{413771E1-74BA-4916-A86F-E9EA9D8FA642}" srcId="{A94420A4-0D97-4B31-8776-2055A78DBBE1}" destId="{16DCBE55-0973-47B6-B6AA-772CE85797A4}" srcOrd="1" destOrd="0" parTransId="{5CB44FA9-6193-44C8-B1C1-BB8F9E9E5B02}" sibTransId="{DDC54A0B-CB6C-4A89-960D-245C6516804A}"/>
    <dgm:cxn modelId="{D1689D47-6B56-491D-A8A5-53F345B59742}" srcId="{31561549-EA45-4FF0-BA97-DB0F42D80785}" destId="{675BD12C-14E6-44D6-8C1D-4231CC79DB74}" srcOrd="3" destOrd="0" parTransId="{FA1C4AA3-F90F-4003-B5AB-CF771A124973}" sibTransId="{FD70F1A9-C5A1-4532-8BE8-EDDBE7570C6E}"/>
    <dgm:cxn modelId="{49066E9B-7EBE-45D6-BBBD-D1735579F1BD}" type="presOf" srcId="{4820A4F2-12A8-4391-9CF6-0A3BD14BB817}" destId="{A482A516-7602-4BB4-A33D-1E658CE7ACB4}" srcOrd="0" destOrd="1" presId="urn:microsoft.com/office/officeart/2005/8/layout/hList1"/>
    <dgm:cxn modelId="{BB1A2FE9-D73E-46F9-ABD5-291B583BE37A}" srcId="{16DCBE55-0973-47B6-B6AA-772CE85797A4}" destId="{CEB9362C-55E3-4BC8-B4ED-0195A24C7120}" srcOrd="2" destOrd="0" parTransId="{75A9C0D8-2431-45A3-A583-AAE7C4182CD2}" sibTransId="{EF8741EF-E2DD-4F93-98A7-6D79CD212253}"/>
    <dgm:cxn modelId="{CB5D3962-CB27-44B5-A1AB-143876515CE0}" type="presOf" srcId="{A94420A4-0D97-4B31-8776-2055A78DBBE1}" destId="{89ABFF96-F3A7-4410-BDF0-4FE11BC35FD9}" srcOrd="0" destOrd="0" presId="urn:microsoft.com/office/officeart/2005/8/layout/hList1"/>
    <dgm:cxn modelId="{3FBC0BBC-8D55-40DA-9C19-7B0DF616CC51}" type="presOf" srcId="{6682B85C-26BC-44A1-AF28-4CEFDA3CC615}" destId="{0F7B210D-5AD4-448F-858F-F13458006DE9}" srcOrd="0" destOrd="2" presId="urn:microsoft.com/office/officeart/2005/8/layout/hList1"/>
    <dgm:cxn modelId="{8D79CEC4-02C1-4273-88DD-0003BFBC1139}" srcId="{7B709C98-BABD-4507-A0BC-BE831B5A6526}" destId="{8C5CC332-026D-4A55-95F9-0813F8A58172}" srcOrd="0" destOrd="0" parTransId="{6C5BA8F2-57DB-4D68-84A9-35D26B3E564E}" sibTransId="{3AACDC57-14AE-454C-A297-F0353B6E549F}"/>
    <dgm:cxn modelId="{807FE24B-349C-4000-8AA2-C61FAB4555DF}" srcId="{A94420A4-0D97-4B31-8776-2055A78DBBE1}" destId="{516D4D52-A349-42C6-B83C-769947D0DD6F}" srcOrd="4" destOrd="0" parTransId="{D09582C2-92C3-445E-836B-AE6B4372C7BD}" sibTransId="{BEB9C670-EA05-4EA3-B425-E5AB3083B609}"/>
    <dgm:cxn modelId="{9F74E8B4-41A1-478A-8B96-EED6242AA54A}" type="presOf" srcId="{F8BAF7C3-8358-437A-A996-8F00C2DA8059}" destId="{9A4EBA53-35E8-4CAD-83E8-4EB1895D2C65}" srcOrd="0" destOrd="0" presId="urn:microsoft.com/office/officeart/2005/8/layout/hList1"/>
    <dgm:cxn modelId="{03F19619-2790-429F-86AA-01B199F592BD}" type="presParOf" srcId="{89ABFF96-F3A7-4410-BDF0-4FE11BC35FD9}" destId="{B2C72483-B43D-4380-9CCC-F8DD4E3628FD}" srcOrd="0" destOrd="0" presId="urn:microsoft.com/office/officeart/2005/8/layout/hList1"/>
    <dgm:cxn modelId="{A554678A-59FD-4C70-937D-FD40D2A5F49C}" type="presParOf" srcId="{B2C72483-B43D-4380-9CCC-F8DD4E3628FD}" destId="{A2245C11-A29A-4ABF-A48B-1941EE66DAA1}" srcOrd="0" destOrd="0" presId="urn:microsoft.com/office/officeart/2005/8/layout/hList1"/>
    <dgm:cxn modelId="{0F149E93-FBDC-48CD-BD62-6D4D2182FC02}" type="presParOf" srcId="{B2C72483-B43D-4380-9CCC-F8DD4E3628FD}" destId="{9A4EBA53-35E8-4CAD-83E8-4EB1895D2C65}" srcOrd="1" destOrd="0" presId="urn:microsoft.com/office/officeart/2005/8/layout/hList1"/>
    <dgm:cxn modelId="{C021A266-65C2-4B60-82AB-972B3535C5FE}" type="presParOf" srcId="{89ABFF96-F3A7-4410-BDF0-4FE11BC35FD9}" destId="{E2D8F70E-253C-4CF8-BA01-6F088055FFBD}" srcOrd="1" destOrd="0" presId="urn:microsoft.com/office/officeart/2005/8/layout/hList1"/>
    <dgm:cxn modelId="{A86A02C7-DA91-49D1-BB2C-431336A6AD8A}" type="presParOf" srcId="{89ABFF96-F3A7-4410-BDF0-4FE11BC35FD9}" destId="{719AD635-2159-4773-8E68-B678ECEC4BB7}" srcOrd="2" destOrd="0" presId="urn:microsoft.com/office/officeart/2005/8/layout/hList1"/>
    <dgm:cxn modelId="{8DCC0EDB-1421-4323-9F9C-9F3811F78438}" type="presParOf" srcId="{719AD635-2159-4773-8E68-B678ECEC4BB7}" destId="{717DC4EC-A375-43E1-B884-2FBFD4A23C44}" srcOrd="0" destOrd="0" presId="urn:microsoft.com/office/officeart/2005/8/layout/hList1"/>
    <dgm:cxn modelId="{01AE0B4C-0A1C-4229-8032-361839BB017E}" type="presParOf" srcId="{719AD635-2159-4773-8E68-B678ECEC4BB7}" destId="{A482A516-7602-4BB4-A33D-1E658CE7ACB4}" srcOrd="1" destOrd="0" presId="urn:microsoft.com/office/officeart/2005/8/layout/hList1"/>
    <dgm:cxn modelId="{FD667DF7-03F2-4486-B12D-D8B6BDCC58C1}" type="presParOf" srcId="{89ABFF96-F3A7-4410-BDF0-4FE11BC35FD9}" destId="{41E10BCE-272A-4344-90B9-7A916FF00FEC}" srcOrd="3" destOrd="0" presId="urn:microsoft.com/office/officeart/2005/8/layout/hList1"/>
    <dgm:cxn modelId="{832B34A8-5D3A-4D79-8CDE-9A8FBDE97D64}" type="presParOf" srcId="{89ABFF96-F3A7-4410-BDF0-4FE11BC35FD9}" destId="{30D22FD2-6790-42ED-9587-B6FB4DC4A15D}" srcOrd="4" destOrd="0" presId="urn:microsoft.com/office/officeart/2005/8/layout/hList1"/>
    <dgm:cxn modelId="{19747AC1-533F-4B5F-ADA4-4270A825B58B}" type="presParOf" srcId="{30D22FD2-6790-42ED-9587-B6FB4DC4A15D}" destId="{EF8A1A43-5AC4-4F32-8C47-3E8F7E26B560}" srcOrd="0" destOrd="0" presId="urn:microsoft.com/office/officeart/2005/8/layout/hList1"/>
    <dgm:cxn modelId="{099A1501-A52C-4CA1-B1EA-919866E9C72E}" type="presParOf" srcId="{30D22FD2-6790-42ED-9587-B6FB4DC4A15D}" destId="{0F7B210D-5AD4-448F-858F-F13458006DE9}" srcOrd="1" destOrd="0" presId="urn:microsoft.com/office/officeart/2005/8/layout/hList1"/>
    <dgm:cxn modelId="{E16D5442-FCA7-4D26-B780-B0E199671ED7}" type="presParOf" srcId="{89ABFF96-F3A7-4410-BDF0-4FE11BC35FD9}" destId="{6C4D5D04-4FCD-4152-8BE5-9175FABA875C}" srcOrd="5" destOrd="0" presId="urn:microsoft.com/office/officeart/2005/8/layout/hList1"/>
    <dgm:cxn modelId="{7596DDDE-3763-42A8-84B1-37A3E5F4403F}" type="presParOf" srcId="{89ABFF96-F3A7-4410-BDF0-4FE11BC35FD9}" destId="{CA75BC53-2863-4B53-85E4-5CA38A8E9ABE}" srcOrd="6" destOrd="0" presId="urn:microsoft.com/office/officeart/2005/8/layout/hList1"/>
    <dgm:cxn modelId="{FCA25FF2-6A36-455F-8207-6C9701DC1C6B}" type="presParOf" srcId="{CA75BC53-2863-4B53-85E4-5CA38A8E9ABE}" destId="{7DF0DEE5-DEBF-472D-9884-4E53A8712F2F}" srcOrd="0" destOrd="0" presId="urn:microsoft.com/office/officeart/2005/8/layout/hList1"/>
    <dgm:cxn modelId="{D6EBABEC-8D67-4D7F-A114-982F713DD3AF}" type="presParOf" srcId="{CA75BC53-2863-4B53-85E4-5CA38A8E9ABE}" destId="{17505CCF-86A2-461F-97BD-FD24A2DDF072}" srcOrd="1" destOrd="0" presId="urn:microsoft.com/office/officeart/2005/8/layout/hList1"/>
    <dgm:cxn modelId="{64A30A23-B375-489B-B13D-03BE37A9EEC7}" type="presParOf" srcId="{89ABFF96-F3A7-4410-BDF0-4FE11BC35FD9}" destId="{7EC4C260-55D2-42FD-B6B6-7C135FAA1486}" srcOrd="7" destOrd="0" presId="urn:microsoft.com/office/officeart/2005/8/layout/hList1"/>
    <dgm:cxn modelId="{18FF03D8-0148-42E8-9EFE-6FD15B3BD6D8}" type="presParOf" srcId="{89ABFF96-F3A7-4410-BDF0-4FE11BC35FD9}" destId="{C83714A9-0EEF-4660-8291-AA0A3F238D06}" srcOrd="8" destOrd="0" presId="urn:microsoft.com/office/officeart/2005/8/layout/hList1"/>
    <dgm:cxn modelId="{26A655D5-3D98-472C-A8CA-2C6C025CCBA2}" type="presParOf" srcId="{C83714A9-0EEF-4660-8291-AA0A3F238D06}" destId="{90B92EB1-4CFB-4AAF-AF86-42D324D32A4C}" srcOrd="0" destOrd="0" presId="urn:microsoft.com/office/officeart/2005/8/layout/hList1"/>
    <dgm:cxn modelId="{2215A40A-EA9A-4B29-A3BA-3CEF05B2068A}" type="presParOf" srcId="{C83714A9-0EEF-4660-8291-AA0A3F238D06}" destId="{6E845988-83C0-4043-89C2-72F19380B2C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DE0C0-5CC2-489C-A127-33FA31B38C68}">
      <dsp:nvSpPr>
        <dsp:cNvPr id="0" name=""/>
        <dsp:cNvSpPr/>
      </dsp:nvSpPr>
      <dsp:spPr>
        <a:xfrm>
          <a:off x="3621727" y="657501"/>
          <a:ext cx="4390159" cy="4390159"/>
        </a:xfrm>
        <a:prstGeom prst="blockArc">
          <a:avLst>
            <a:gd name="adj1" fmla="val 9000000"/>
            <a:gd name="adj2" fmla="val 162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ABA1B-10CF-40CA-AA8C-0D081696445E}">
      <dsp:nvSpPr>
        <dsp:cNvPr id="0" name=""/>
        <dsp:cNvSpPr/>
      </dsp:nvSpPr>
      <dsp:spPr>
        <a:xfrm>
          <a:off x="3621727" y="657501"/>
          <a:ext cx="4390159" cy="4390159"/>
        </a:xfrm>
        <a:prstGeom prst="blockArc">
          <a:avLst>
            <a:gd name="adj1" fmla="val 1800000"/>
            <a:gd name="adj2" fmla="val 90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3CA84-F0E5-41EA-8E61-2B1FCE258FEB}">
      <dsp:nvSpPr>
        <dsp:cNvPr id="0" name=""/>
        <dsp:cNvSpPr/>
      </dsp:nvSpPr>
      <dsp:spPr>
        <a:xfrm>
          <a:off x="3621727" y="657501"/>
          <a:ext cx="4390159" cy="4390159"/>
        </a:xfrm>
        <a:prstGeom prst="blockArc">
          <a:avLst>
            <a:gd name="adj1" fmla="val 16200000"/>
            <a:gd name="adj2" fmla="val 18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0CDE3-0C2D-4524-836C-41634A73C634}">
      <dsp:nvSpPr>
        <dsp:cNvPr id="0" name=""/>
        <dsp:cNvSpPr/>
      </dsp:nvSpPr>
      <dsp:spPr>
        <a:xfrm>
          <a:off x="4805682" y="1841456"/>
          <a:ext cx="2022249" cy="20222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800" kern="1200" dirty="0" smtClean="0">
              <a:cs typeface="B Nazanin" panose="00000400000000000000" pitchFamily="2" charset="-78"/>
            </a:rPr>
            <a:t>تحقیقات بازار</a:t>
          </a:r>
          <a:endParaRPr lang="en-US" sz="3800" kern="1200" dirty="0">
            <a:cs typeface="B Nazanin" panose="00000400000000000000" pitchFamily="2" charset="-78"/>
          </a:endParaRPr>
        </a:p>
      </dsp:txBody>
      <dsp:txXfrm>
        <a:off x="5101834" y="2137608"/>
        <a:ext cx="1429945" cy="1429945"/>
      </dsp:txXfrm>
    </dsp:sp>
    <dsp:sp modelId="{66B97B12-8270-4F4F-9C84-BE627BDC17FE}">
      <dsp:nvSpPr>
        <dsp:cNvPr id="0" name=""/>
        <dsp:cNvSpPr/>
      </dsp:nvSpPr>
      <dsp:spPr>
        <a:xfrm>
          <a:off x="5109019" y="674"/>
          <a:ext cx="1415574" cy="14155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>
              <a:cs typeface="B Nazanin" panose="00000400000000000000" pitchFamily="2" charset="-78"/>
            </a:rPr>
            <a:t>گستره جغرافیایی</a:t>
          </a:r>
          <a:endParaRPr lang="en-US" sz="2400" kern="1200" dirty="0">
            <a:cs typeface="B Nazanin" panose="00000400000000000000" pitchFamily="2" charset="-78"/>
          </a:endParaRPr>
        </a:p>
      </dsp:txBody>
      <dsp:txXfrm>
        <a:off x="5316325" y="207980"/>
        <a:ext cx="1000962" cy="1000962"/>
      </dsp:txXfrm>
    </dsp:sp>
    <dsp:sp modelId="{C544C454-984F-46F0-B2F2-1F165EDC382A}">
      <dsp:nvSpPr>
        <dsp:cNvPr id="0" name=""/>
        <dsp:cNvSpPr/>
      </dsp:nvSpPr>
      <dsp:spPr>
        <a:xfrm>
          <a:off x="6965881" y="3216853"/>
          <a:ext cx="1415574" cy="14155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>
              <a:cs typeface="B Nazanin" panose="00000400000000000000" pitchFamily="2" charset="-78"/>
            </a:rPr>
            <a:t>گستره محصولی</a:t>
          </a:r>
          <a:endParaRPr lang="en-US" sz="2400" kern="1200" dirty="0">
            <a:cs typeface="B Nazanin" panose="00000400000000000000" pitchFamily="2" charset="-78"/>
          </a:endParaRPr>
        </a:p>
      </dsp:txBody>
      <dsp:txXfrm>
        <a:off x="7173187" y="3424159"/>
        <a:ext cx="1000962" cy="1000962"/>
      </dsp:txXfrm>
    </dsp:sp>
    <dsp:sp modelId="{E4701DD5-390A-47E6-A041-825CBC3BA466}">
      <dsp:nvSpPr>
        <dsp:cNvPr id="0" name=""/>
        <dsp:cNvSpPr/>
      </dsp:nvSpPr>
      <dsp:spPr>
        <a:xfrm>
          <a:off x="3252158" y="3216853"/>
          <a:ext cx="1415574" cy="14155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>
              <a:cs typeface="B Nazanin" panose="00000400000000000000" pitchFamily="2" charset="-78"/>
            </a:rPr>
            <a:t>گستره خوشه‌ای</a:t>
          </a:r>
          <a:endParaRPr lang="en-US" sz="2400" kern="1200" dirty="0">
            <a:cs typeface="B Nazanin" panose="00000400000000000000" pitchFamily="2" charset="-78"/>
          </a:endParaRPr>
        </a:p>
      </dsp:txBody>
      <dsp:txXfrm>
        <a:off x="3459464" y="3424159"/>
        <a:ext cx="1000962" cy="10009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45C11-A29A-4ABF-A48B-1941EE66DAA1}">
      <dsp:nvSpPr>
        <dsp:cNvPr id="0" name=""/>
        <dsp:cNvSpPr/>
      </dsp:nvSpPr>
      <dsp:spPr>
        <a:xfrm>
          <a:off x="8036196" y="382010"/>
          <a:ext cx="1770856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 dirty="0" smtClean="0">
              <a:cs typeface="B Nazanin" panose="00000400000000000000" pitchFamily="2" charset="-78"/>
            </a:rPr>
            <a:t>فروش</a:t>
          </a:r>
          <a:endParaRPr lang="en-US" sz="1800" kern="1200" dirty="0">
            <a:cs typeface="B Nazanin" panose="00000400000000000000" pitchFamily="2" charset="-78"/>
          </a:endParaRPr>
        </a:p>
      </dsp:txBody>
      <dsp:txXfrm>
        <a:off x="8036196" y="382010"/>
        <a:ext cx="1770856" cy="518400"/>
      </dsp:txXfrm>
    </dsp:sp>
    <dsp:sp modelId="{9A4EBA53-35E8-4CAD-83E8-4EB1895D2C65}">
      <dsp:nvSpPr>
        <dsp:cNvPr id="0" name=""/>
        <dsp:cNvSpPr/>
      </dsp:nvSpPr>
      <dsp:spPr>
        <a:xfrm>
          <a:off x="8036196" y="919150"/>
          <a:ext cx="1770856" cy="30140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800" kern="1200" dirty="0" smtClean="0">
              <a:cs typeface="B Nazanin" panose="00000400000000000000" pitchFamily="2" charset="-78"/>
            </a:rPr>
            <a:t>فرآیند کلی فروش</a:t>
          </a:r>
          <a:endParaRPr lang="en-US" sz="1800" kern="1200" dirty="0">
            <a:cs typeface="B Nazanin" panose="00000400000000000000" pitchFamily="2" charset="-78"/>
          </a:endParaRP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800" kern="1200" dirty="0" smtClean="0">
              <a:cs typeface="B Nazanin" panose="00000400000000000000" pitchFamily="2" charset="-78"/>
            </a:rPr>
            <a:t>جلسات فروش</a:t>
          </a:r>
          <a:endParaRPr lang="en-US" sz="1800" kern="1200" dirty="0">
            <a:cs typeface="B Nazanin" panose="00000400000000000000" pitchFamily="2" charset="-78"/>
          </a:endParaRP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800" kern="1200" dirty="0" smtClean="0">
              <a:cs typeface="B Nazanin" panose="00000400000000000000" pitchFamily="2" charset="-78"/>
            </a:rPr>
            <a:t>اشانتیون استراتژیک</a:t>
          </a:r>
          <a:endParaRPr lang="en-US" sz="1800" kern="1200" dirty="0">
            <a:cs typeface="B Nazanin" panose="00000400000000000000" pitchFamily="2" charset="-78"/>
          </a:endParaRP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800" kern="1200" dirty="0" smtClean="0">
              <a:cs typeface="B Nazanin" panose="00000400000000000000" pitchFamily="2" charset="-78"/>
            </a:rPr>
            <a:t>اشانتیون و تخفیف واکنش سریع</a:t>
          </a:r>
          <a:endParaRPr lang="en-US" sz="1800" kern="1200" dirty="0">
            <a:cs typeface="B Nazanin" panose="00000400000000000000" pitchFamily="2" charset="-78"/>
          </a:endParaRP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800" kern="1200" dirty="0" smtClean="0">
              <a:cs typeface="B Nazanin" panose="00000400000000000000" pitchFamily="2" charset="-78"/>
            </a:rPr>
            <a:t>اعتبارات</a:t>
          </a:r>
          <a:endParaRPr lang="en-US" sz="1800" kern="1200" dirty="0">
            <a:cs typeface="B Nazanin" panose="00000400000000000000" pitchFamily="2" charset="-78"/>
          </a:endParaRP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800" kern="1200" dirty="0" smtClean="0">
              <a:cs typeface="B Nazanin" panose="00000400000000000000" pitchFamily="2" charset="-78"/>
            </a:rPr>
            <a:t>تخفیفات</a:t>
          </a:r>
          <a:endParaRPr lang="en-US" sz="1800" kern="1200" dirty="0">
            <a:cs typeface="B Nazanin" panose="00000400000000000000" pitchFamily="2" charset="-78"/>
          </a:endParaRP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800" kern="1200" dirty="0" smtClean="0">
              <a:cs typeface="B Nazanin" panose="00000400000000000000" pitchFamily="2" charset="-78"/>
            </a:rPr>
            <a:t>مارکت ویزیت</a:t>
          </a:r>
          <a:endParaRPr lang="en-US" sz="1800" kern="1200" dirty="0">
            <a:cs typeface="B Nazanin" panose="00000400000000000000" pitchFamily="2" charset="-78"/>
          </a:endParaRPr>
        </a:p>
      </dsp:txBody>
      <dsp:txXfrm>
        <a:off x="8036196" y="919150"/>
        <a:ext cx="1770856" cy="3014010"/>
      </dsp:txXfrm>
    </dsp:sp>
    <dsp:sp modelId="{717DC4EC-A375-43E1-B884-2FBFD4A23C44}">
      <dsp:nvSpPr>
        <dsp:cNvPr id="0" name=""/>
        <dsp:cNvSpPr/>
      </dsp:nvSpPr>
      <dsp:spPr>
        <a:xfrm>
          <a:off x="2023395" y="356956"/>
          <a:ext cx="1770856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 dirty="0" smtClean="0">
              <a:cs typeface="B Nazanin" panose="00000400000000000000" pitchFamily="2" charset="-78"/>
            </a:rPr>
            <a:t>بازاریابی مصرف‌کننده</a:t>
          </a:r>
          <a:endParaRPr lang="en-US" sz="1800" kern="1200" dirty="0">
            <a:cs typeface="B Nazanin" panose="00000400000000000000" pitchFamily="2" charset="-78"/>
          </a:endParaRPr>
        </a:p>
      </dsp:txBody>
      <dsp:txXfrm>
        <a:off x="2023395" y="356956"/>
        <a:ext cx="1770856" cy="518400"/>
      </dsp:txXfrm>
    </dsp:sp>
    <dsp:sp modelId="{A482A516-7602-4BB4-A33D-1E658CE7ACB4}">
      <dsp:nvSpPr>
        <dsp:cNvPr id="0" name=""/>
        <dsp:cNvSpPr/>
      </dsp:nvSpPr>
      <dsp:spPr>
        <a:xfrm>
          <a:off x="2023395" y="875356"/>
          <a:ext cx="1770856" cy="30140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800" kern="1200" dirty="0" smtClean="0">
              <a:cs typeface="B Nazanin" panose="00000400000000000000" pitchFamily="2" charset="-78"/>
            </a:rPr>
            <a:t>لانچ محصول</a:t>
          </a:r>
          <a:endParaRPr lang="en-US" sz="1800" kern="1200" dirty="0">
            <a:cs typeface="B Nazanin" panose="00000400000000000000" pitchFamily="2" charset="-78"/>
          </a:endParaRP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800" kern="1200" dirty="0" smtClean="0">
              <a:cs typeface="B Nazanin" panose="00000400000000000000" pitchFamily="2" charset="-78"/>
            </a:rPr>
            <a:t>سمپلینگ</a:t>
          </a:r>
          <a:endParaRPr lang="en-US" sz="1800" kern="1200" dirty="0">
            <a:cs typeface="B Nazanin" panose="00000400000000000000" pitchFamily="2" charset="-78"/>
          </a:endParaRP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cs typeface="B Nazanin" panose="00000400000000000000" pitchFamily="2" charset="-78"/>
            </a:rPr>
            <a:t>Cat .man</a:t>
          </a:r>
          <a:endParaRPr lang="en-US" sz="1800" kern="1200" dirty="0">
            <a:cs typeface="B Nazanin" panose="00000400000000000000" pitchFamily="2" charset="-78"/>
          </a:endParaRPr>
        </a:p>
      </dsp:txBody>
      <dsp:txXfrm>
        <a:off x="2023395" y="875356"/>
        <a:ext cx="1770856" cy="3014010"/>
      </dsp:txXfrm>
    </dsp:sp>
    <dsp:sp modelId="{EF8A1A43-5AC4-4F32-8C47-3E8F7E26B560}">
      <dsp:nvSpPr>
        <dsp:cNvPr id="0" name=""/>
        <dsp:cNvSpPr/>
      </dsp:nvSpPr>
      <dsp:spPr>
        <a:xfrm>
          <a:off x="4042171" y="356956"/>
          <a:ext cx="1770856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 dirty="0" smtClean="0">
              <a:cs typeface="B Nazanin" panose="00000400000000000000" pitchFamily="2" charset="-78"/>
            </a:rPr>
            <a:t>برنامه‌ریزی فروش</a:t>
          </a:r>
          <a:endParaRPr lang="en-US" sz="1800" kern="1200" dirty="0">
            <a:cs typeface="B Nazanin" panose="00000400000000000000" pitchFamily="2" charset="-78"/>
          </a:endParaRPr>
        </a:p>
      </dsp:txBody>
      <dsp:txXfrm>
        <a:off x="4042171" y="356956"/>
        <a:ext cx="1770856" cy="518400"/>
      </dsp:txXfrm>
    </dsp:sp>
    <dsp:sp modelId="{0F7B210D-5AD4-448F-858F-F13458006DE9}">
      <dsp:nvSpPr>
        <dsp:cNvPr id="0" name=""/>
        <dsp:cNvSpPr/>
      </dsp:nvSpPr>
      <dsp:spPr>
        <a:xfrm>
          <a:off x="4042171" y="875356"/>
          <a:ext cx="1770856" cy="30140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800" kern="1200" dirty="0" smtClean="0">
              <a:cs typeface="B Nazanin" panose="00000400000000000000" pitchFamily="2" charset="-78"/>
            </a:rPr>
            <a:t>پورسانت</a:t>
          </a:r>
          <a:endParaRPr lang="en-US" sz="1800" kern="1200" dirty="0">
            <a:cs typeface="B Nazanin" panose="00000400000000000000" pitchFamily="2" charset="-78"/>
          </a:endParaRP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800" kern="1200" dirty="0" smtClean="0">
              <a:cs typeface="B Nazanin" panose="00000400000000000000" pitchFamily="2" charset="-78"/>
            </a:rPr>
            <a:t>کنترل موجودی</a:t>
          </a:r>
          <a:endParaRPr lang="en-US" sz="1800" kern="1200" dirty="0">
            <a:cs typeface="B Nazanin" panose="00000400000000000000" pitchFamily="2" charset="-78"/>
          </a:endParaRP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800" kern="1200" dirty="0" smtClean="0">
              <a:cs typeface="B Nazanin" panose="00000400000000000000" pitchFamily="2" charset="-78"/>
            </a:rPr>
            <a:t>مسیربندی</a:t>
          </a:r>
          <a:endParaRPr lang="en-US" sz="1800" kern="1200" dirty="0">
            <a:cs typeface="B Nazanin" panose="00000400000000000000" pitchFamily="2" charset="-78"/>
          </a:endParaRPr>
        </a:p>
      </dsp:txBody>
      <dsp:txXfrm>
        <a:off x="4042171" y="875356"/>
        <a:ext cx="1770856" cy="3014010"/>
      </dsp:txXfrm>
    </dsp:sp>
    <dsp:sp modelId="{7DF0DEE5-DEBF-472D-9884-4E53A8712F2F}">
      <dsp:nvSpPr>
        <dsp:cNvPr id="0" name=""/>
        <dsp:cNvSpPr/>
      </dsp:nvSpPr>
      <dsp:spPr>
        <a:xfrm>
          <a:off x="6060947" y="356956"/>
          <a:ext cx="1770856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 dirty="0" smtClean="0">
              <a:cs typeface="B Nazanin" panose="00000400000000000000" pitchFamily="2" charset="-78"/>
            </a:rPr>
            <a:t>توزیع</a:t>
          </a:r>
          <a:endParaRPr lang="en-US" sz="1800" kern="1200" dirty="0">
            <a:cs typeface="B Nazanin" panose="00000400000000000000" pitchFamily="2" charset="-78"/>
          </a:endParaRPr>
        </a:p>
      </dsp:txBody>
      <dsp:txXfrm>
        <a:off x="6060947" y="356956"/>
        <a:ext cx="1770856" cy="518400"/>
      </dsp:txXfrm>
    </dsp:sp>
    <dsp:sp modelId="{17505CCF-86A2-461F-97BD-FD24A2DDF072}">
      <dsp:nvSpPr>
        <dsp:cNvPr id="0" name=""/>
        <dsp:cNvSpPr/>
      </dsp:nvSpPr>
      <dsp:spPr>
        <a:xfrm>
          <a:off x="6060947" y="875356"/>
          <a:ext cx="1770856" cy="30140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800" kern="1200" dirty="0" smtClean="0">
              <a:cs typeface="B Nazanin" panose="00000400000000000000" pitchFamily="2" charset="-78"/>
            </a:rPr>
            <a:t>چیدمان و بسته‌بندی تحویل</a:t>
          </a:r>
          <a:endParaRPr lang="en-US" sz="1800" kern="1200" dirty="0"/>
        </a:p>
      </dsp:txBody>
      <dsp:txXfrm>
        <a:off x="6060947" y="875356"/>
        <a:ext cx="1770856" cy="3014010"/>
      </dsp:txXfrm>
    </dsp:sp>
    <dsp:sp modelId="{90B92EB1-4CFB-4AAF-AF86-42D324D32A4C}">
      <dsp:nvSpPr>
        <dsp:cNvPr id="0" name=""/>
        <dsp:cNvSpPr/>
      </dsp:nvSpPr>
      <dsp:spPr>
        <a:xfrm>
          <a:off x="25037" y="369486"/>
          <a:ext cx="1770856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 dirty="0" smtClean="0">
              <a:cs typeface="B Nazanin" panose="00000400000000000000" pitchFamily="2" charset="-78"/>
            </a:rPr>
            <a:t>منابع انسانی</a:t>
          </a:r>
          <a:endParaRPr lang="en-US" sz="1800" kern="1200" dirty="0">
            <a:cs typeface="B Nazanin" panose="00000400000000000000" pitchFamily="2" charset="-78"/>
          </a:endParaRPr>
        </a:p>
      </dsp:txBody>
      <dsp:txXfrm>
        <a:off x="25037" y="369486"/>
        <a:ext cx="1770856" cy="518400"/>
      </dsp:txXfrm>
    </dsp:sp>
    <dsp:sp modelId="{6E845988-83C0-4043-89C2-72F19380B2C1}">
      <dsp:nvSpPr>
        <dsp:cNvPr id="0" name=""/>
        <dsp:cNvSpPr/>
      </dsp:nvSpPr>
      <dsp:spPr>
        <a:xfrm>
          <a:off x="25037" y="900402"/>
          <a:ext cx="1770856" cy="30140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800" kern="1200" dirty="0" smtClean="0">
              <a:cs typeface="B Nazanin" panose="00000400000000000000" pitchFamily="2" charset="-78"/>
            </a:rPr>
            <a:t>آموزش</a:t>
          </a:r>
          <a:endParaRPr lang="en-US" sz="1800" kern="1200" dirty="0"/>
        </a:p>
      </dsp:txBody>
      <dsp:txXfrm>
        <a:off x="25037" y="900402"/>
        <a:ext cx="1770856" cy="3014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E4333-3C9F-4A5F-B201-ED372C3600BE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BC83F-89E4-4ADB-A636-6F000EAB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فرآیندها (</a:t>
            </a:r>
            <a:r>
              <a:rPr lang="en-US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Process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): </a:t>
            </a:r>
          </a:p>
          <a:p>
            <a:pPr marL="1085850" lvl="1" indent="-342900" algn="r" rtl="1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انتقال ارزش افزوده به مشتری به صورت اثربخش ماحصل فرآیندهای داخلی سازمان است. استانداردسازی و بهبود مستمر این فرآیندها موجب افزایش بهره‌وری می‌گردد.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منابع انسانی (</a:t>
            </a:r>
            <a:r>
              <a:rPr lang="en-US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People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):</a:t>
            </a:r>
          </a:p>
          <a:p>
            <a:pPr marL="1085850" lvl="1" indent="-342900" algn="r" rtl="1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در دنیای رقابتی امروز قوه محرکه سازمانها منابع انسانی می‌باشند که می‌بایست بر جذب، آموزش، نگاه‌داشت، انگیزش و توسعه آنها همت گمارد.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محصول</a:t>
            </a:r>
          </a:p>
          <a:p>
            <a:pPr marL="1085850" lvl="1" indent="-342900" algn="r" rtl="1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از مهمترین استراتژیهای سازمان کاله در سالهای اخیر، تولید و عرضه محصولات با کیفیت و متمایز می‌باشد. ازاینرو توجه به این عامل مهم در پیشرفت سازمان ضروری است.</a:t>
            </a:r>
            <a:r>
              <a:rPr lang="en-US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 </a:t>
            </a:r>
            <a:r>
              <a:rPr lang="fa-IR" sz="2400" baseline="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 همراستا بودن محصول با نیاز بخشهای بازار.</a:t>
            </a:r>
            <a:endParaRPr lang="fa-IR" sz="2400" dirty="0" smtClean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قیمت</a:t>
            </a:r>
          </a:p>
          <a:p>
            <a:pPr marL="1085850" lvl="1" indent="-342900" algn="r" rtl="1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با افزایش رقابت در بازار، قیمت‌گذاری مناسب و رقابتی مهم شده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پروموشن</a:t>
            </a:r>
          </a:p>
          <a:p>
            <a:pPr marL="1085850" lvl="1" indent="-342900" algn="r" rtl="1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انتخاب و اجرای هدفمند پروموشن‌ها (تخفیفات،اشانتیون، تبلیغات و ...) در انتقال ارزش ایجاد شده نقش حیاتی ایفا می‌کند.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نحوه توزیع</a:t>
            </a:r>
          </a:p>
          <a:p>
            <a:pPr marL="800100" lvl="1" indent="-342900" algn="r" rtl="1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RTM</a:t>
            </a:r>
            <a:endParaRPr lang="fa-IR" sz="2400" dirty="0" smtClean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  <a:p>
            <a:pPr algn="r" rt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BC83F-89E4-4ADB-A636-6F000EAB66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7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BC83F-89E4-4ADB-A636-6F000EAB66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12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BC83F-89E4-4ADB-A636-6F000EAB66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9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C725-9D19-4FEA-AAB5-9ACC3113F85A}" type="datetimeFigureOut">
              <a:rPr lang="fa-IR" smtClean="0"/>
              <a:t>05/04/1439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8E27-BBEA-4A65-B68F-F1FCD74E000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6061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C725-9D19-4FEA-AAB5-9ACC3113F85A}" type="datetimeFigureOut">
              <a:rPr lang="fa-IR" smtClean="0"/>
              <a:t>05/04/1439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8E27-BBEA-4A65-B68F-F1FCD74E000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9228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C725-9D19-4FEA-AAB5-9ACC3113F85A}" type="datetimeFigureOut">
              <a:rPr lang="fa-IR" smtClean="0"/>
              <a:t>05/04/1439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8E27-BBEA-4A65-B68F-F1FCD74E000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62426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1558646" y="303535"/>
            <a:ext cx="402602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96747" y="6256370"/>
            <a:ext cx="4404903" cy="430851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  <a:p>
            <a:pPr algn="ctr"/>
            <a:r>
              <a:rPr lang="en-US" sz="1000" dirty="0" smtClean="0">
                <a:solidFill>
                  <a:schemeClr val="tx2"/>
                </a:solidFill>
                <a:latin typeface="Lato Light"/>
                <a:cs typeface="Lato Light"/>
              </a:rPr>
              <a:t>© 2015 Planner </a:t>
            </a:r>
            <a:r>
              <a:rPr lang="id-ID" sz="1000" dirty="0" smtClean="0">
                <a:solidFill>
                  <a:schemeClr val="tx2"/>
                </a:solidFill>
                <a:latin typeface="Lato Light"/>
                <a:cs typeface="Lato Light"/>
              </a:rPr>
              <a:t>PowerPoint Template</a:t>
            </a:r>
            <a:r>
              <a:rPr lang="en-US" sz="1000" dirty="0" smtClean="0">
                <a:solidFill>
                  <a:schemeClr val="tx2"/>
                </a:solidFill>
                <a:latin typeface="Lato Light"/>
                <a:cs typeface="Lato Light"/>
              </a:rPr>
              <a:t>. All Rights Reserved. </a:t>
            </a:r>
            <a:endParaRPr lang="id-ID" sz="1000" dirty="0" smtClean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97628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C725-9D19-4FEA-AAB5-9ACC3113F85A}" type="datetimeFigureOut">
              <a:rPr lang="fa-IR" smtClean="0"/>
              <a:t>05/04/1439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8E27-BBEA-4A65-B68F-F1FCD74E000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5133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C725-9D19-4FEA-AAB5-9ACC3113F85A}" type="datetimeFigureOut">
              <a:rPr lang="fa-IR" smtClean="0"/>
              <a:t>05/04/1439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8E27-BBEA-4A65-B68F-F1FCD74E000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3202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C725-9D19-4FEA-AAB5-9ACC3113F85A}" type="datetimeFigureOut">
              <a:rPr lang="fa-IR" smtClean="0"/>
              <a:t>05/04/1439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8E27-BBEA-4A65-B68F-F1FCD74E000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6027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C725-9D19-4FEA-AAB5-9ACC3113F85A}" type="datetimeFigureOut">
              <a:rPr lang="fa-IR" smtClean="0"/>
              <a:t>05/04/1439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8E27-BBEA-4A65-B68F-F1FCD74E000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4801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C725-9D19-4FEA-AAB5-9ACC3113F85A}" type="datetimeFigureOut">
              <a:rPr lang="fa-IR" smtClean="0"/>
              <a:t>05/04/1439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8E27-BBEA-4A65-B68F-F1FCD74E000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9557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C725-9D19-4FEA-AAB5-9ACC3113F85A}" type="datetimeFigureOut">
              <a:rPr lang="fa-IR" smtClean="0"/>
              <a:t>05/04/1439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8E27-BBEA-4A65-B68F-F1FCD74E000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9293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C725-9D19-4FEA-AAB5-9ACC3113F85A}" type="datetimeFigureOut">
              <a:rPr lang="fa-IR" smtClean="0"/>
              <a:t>05/04/1439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8E27-BBEA-4A65-B68F-F1FCD74E000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726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C725-9D19-4FEA-AAB5-9ACC3113F85A}" type="datetimeFigureOut">
              <a:rPr lang="fa-IR" smtClean="0"/>
              <a:t>05/04/1439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8E27-BBEA-4A65-B68F-F1FCD74E000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6711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DC725-9D19-4FEA-AAB5-9ACC3113F85A}" type="datetimeFigureOut">
              <a:rPr lang="fa-IR" smtClean="0"/>
              <a:t>05/04/1439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08E27-BBEA-4A65-B68F-F1FCD74E000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4172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Classification.xls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2" y="1539325"/>
            <a:ext cx="12188828" cy="3158274"/>
          </a:xfrm>
          <a:prstGeom prst="rect">
            <a:avLst/>
          </a:prstGeom>
          <a:solidFill>
            <a:schemeClr val="accent5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50" rIns="121899" bIns="60950" rtlCol="0" anchor="ctr"/>
          <a:lstStyle/>
          <a:p>
            <a:pPr algn="ctr"/>
            <a:endParaRPr lang="en-US" sz="900" dirty="0"/>
          </a:p>
        </p:txBody>
      </p:sp>
      <p:grpSp>
        <p:nvGrpSpPr>
          <p:cNvPr id="5" name="Group 4"/>
          <p:cNvGrpSpPr/>
          <p:nvPr/>
        </p:nvGrpSpPr>
        <p:grpSpPr>
          <a:xfrm>
            <a:off x="1347694" y="2052959"/>
            <a:ext cx="10082306" cy="2050634"/>
            <a:chOff x="6255292" y="4406167"/>
            <a:chExt cx="12359700" cy="4101267"/>
          </a:xfrm>
        </p:grpSpPr>
        <p:sp>
          <p:nvSpPr>
            <p:cNvPr id="6" name="TextBox 5"/>
            <p:cNvSpPr txBox="1"/>
            <p:nvPr/>
          </p:nvSpPr>
          <p:spPr>
            <a:xfrm>
              <a:off x="6255292" y="4406167"/>
              <a:ext cx="12359700" cy="3586479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a-IR" sz="4400" b="1" dirty="0" smtClean="0">
                  <a:solidFill>
                    <a:schemeClr val="bg1"/>
                  </a:solidFill>
                  <a:latin typeface="Lato Regular"/>
                  <a:cs typeface="B Titr" panose="00000700000000000000" pitchFamily="2" charset="-78"/>
                </a:rPr>
                <a:t>برنامه جامع</a:t>
              </a:r>
            </a:p>
            <a:p>
              <a:pPr algn="ctr">
                <a:lnSpc>
                  <a:spcPct val="150000"/>
                </a:lnSpc>
              </a:pPr>
              <a:r>
                <a:rPr lang="en-US" sz="36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GTM</a:t>
              </a:r>
              <a:endParaRPr lang="fa-IR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530945" y="8360350"/>
              <a:ext cx="7808394" cy="1470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Open Sans Ligh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347693" y="5086773"/>
            <a:ext cx="9763518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fa-IR" sz="2400" b="1" dirty="0" smtClean="0">
                <a:solidFill>
                  <a:schemeClr val="bg1"/>
                </a:solidFill>
                <a:latin typeface="Lato Light"/>
                <a:cs typeface="B Mitra" panose="00000400000000000000" pitchFamily="2" charset="-78"/>
              </a:rPr>
              <a:t>تیم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GTM</a:t>
            </a:r>
            <a:endParaRPr lang="fa-IR" sz="2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fa-IR" b="1" dirty="0" smtClean="0">
                <a:solidFill>
                  <a:schemeClr val="bg1"/>
                </a:solidFill>
                <a:latin typeface="Lato Light"/>
                <a:cs typeface="B Mitra" panose="00000400000000000000" pitchFamily="2" charset="-78"/>
              </a:rPr>
              <a:t>8 آذر  96</a:t>
            </a:r>
            <a:endParaRPr lang="en-US" sz="700" dirty="0">
              <a:solidFill>
                <a:schemeClr val="bg1"/>
              </a:solidFill>
              <a:latin typeface="Lato Light"/>
              <a:cs typeface="B Mitra" panose="00000400000000000000" pitchFamily="2" charset="-78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382" y="367820"/>
            <a:ext cx="1549085" cy="92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7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2079471"/>
            <a:ext cx="12188828" cy="3795668"/>
          </a:xfrm>
          <a:prstGeom prst="rect">
            <a:avLst/>
          </a:prstGeom>
          <a:solidFill>
            <a:schemeClr val="accent5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50" rIns="121899" bIns="60950" rtlCol="0" anchor="ctr"/>
          <a:lstStyle/>
          <a:p>
            <a:pPr algn="ctr"/>
            <a:endParaRPr 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2574594" y="552899"/>
            <a:ext cx="7263633" cy="1523486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endParaRPr lang="fa-IR" sz="3200" b="1" dirty="0">
              <a:solidFill>
                <a:schemeClr val="accent2"/>
              </a:solidFill>
              <a:cs typeface="B Titr" panose="00000700000000000000" pitchFamily="2" charset="-78"/>
            </a:endParaRPr>
          </a:p>
          <a:p>
            <a:r>
              <a:rPr lang="en-US" sz="3200" b="1" dirty="0" smtClean="0">
                <a:solidFill>
                  <a:schemeClr val="accent2"/>
                </a:solidFill>
                <a:cs typeface="B Titr" panose="00000700000000000000" pitchFamily="2" charset="-78"/>
              </a:rPr>
              <a:t>6P</a:t>
            </a:r>
          </a:p>
          <a:p>
            <a:r>
              <a:rPr lang="en-US" sz="3200" b="1" dirty="0" smtClean="0">
                <a:solidFill>
                  <a:schemeClr val="accent2"/>
                </a:solidFill>
                <a:cs typeface="B Titr" panose="00000700000000000000" pitchFamily="2" charset="-78"/>
              </a:rPr>
              <a:t>Product</a:t>
            </a:r>
            <a:endParaRPr lang="fa-IR" sz="3200" b="1" dirty="0">
              <a:solidFill>
                <a:schemeClr val="accent2"/>
              </a:solidFill>
              <a:cs typeface="B Titr" panose="00000700000000000000" pitchFamily="2" charset="-78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382" y="367820"/>
            <a:ext cx="1549085" cy="9275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02229" y="2269671"/>
            <a:ext cx="99930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چه مشخصه‌ای دارد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؟ (ویژگی ذاتی محصول)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خدمات وابسته چگونه است؟ (ویژگی های ثانویه محصول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)</a:t>
            </a:r>
            <a:endParaRPr lang="fa-IR" sz="2400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چه نیازی را برآورده میکند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؟ (چه فایده ای دارد؟)</a:t>
            </a:r>
            <a:endParaRPr lang="fa-IR" sz="2400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وجه تمایز محصول با رقبا چیست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؟ (مزیت رقابتی محصول چیست؟)</a:t>
            </a:r>
            <a:endParaRPr lang="fa-IR" sz="2400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برند</a:t>
            </a:r>
            <a:endParaRPr lang="fa-IR" sz="2400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بسته بندی محصول چگونه باید باشد؟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لیبلینگ محصول 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چگونه باشد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؟</a:t>
            </a:r>
            <a:endParaRPr lang="fa-IR" sz="2400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70758" y="382902"/>
            <a:ext cx="8036371" cy="784822"/>
            <a:chOff x="6095803" y="340861"/>
            <a:chExt cx="12634716" cy="4794832"/>
          </a:xfrm>
        </p:grpSpPr>
        <p:sp>
          <p:nvSpPr>
            <p:cNvPr id="15" name="TextBox 14"/>
            <p:cNvSpPr txBox="1"/>
            <p:nvPr/>
          </p:nvSpPr>
          <p:spPr>
            <a:xfrm>
              <a:off x="6095803" y="340861"/>
              <a:ext cx="12359699" cy="479483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fa-IR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چارچوب اجرایی فرآیند </a:t>
              </a:r>
              <a:r>
                <a:rPr lang="en-US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GTM</a:t>
              </a:r>
              <a:endParaRPr lang="fa-IR" sz="4800" b="1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7075333" y="3506448"/>
              <a:ext cx="11655186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 fontScale="25000" lnSpcReduction="2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5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11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conveyor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2079471"/>
            <a:ext cx="12188828" cy="3795668"/>
          </a:xfrm>
          <a:prstGeom prst="rect">
            <a:avLst/>
          </a:prstGeom>
          <a:solidFill>
            <a:schemeClr val="accent5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50" rIns="121899" bIns="60950" rtlCol="0" anchor="ctr"/>
          <a:lstStyle/>
          <a:p>
            <a:pPr algn="ctr"/>
            <a:endParaRPr lang="en-US" sz="9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382" y="367820"/>
            <a:ext cx="1549085" cy="9275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0622" y="2076385"/>
            <a:ext cx="115582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6 رویکرد 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قیمت 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گذاری در ادبیات مارکتینگ:</a:t>
            </a:r>
            <a:endParaRPr lang="en-US" sz="2400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  <a:p>
            <a:r>
              <a:rPr lang="en-US" dirty="0"/>
              <a:t> 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قیمت 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گذاری </a:t>
            </a:r>
            <a:r>
              <a:rPr lang="fa-IR" sz="2400" dirty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عملیات محور: 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تغییرات قیمتی به منظور دستیابی به </a:t>
            </a:r>
            <a:r>
              <a:rPr lang="fa-IR" sz="2400" dirty="0" smtClean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بهره وری های عملیاتی 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و منطبق سازی عرضه و تقاضا (آباماس)</a:t>
            </a:r>
            <a:endParaRPr lang="en-US" sz="2400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قیمت 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گذاری </a:t>
            </a:r>
            <a:r>
              <a:rPr lang="fa-IR" sz="2400" dirty="0" smtClean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درآمد (سود) محور</a:t>
            </a:r>
            <a:r>
              <a:rPr lang="fa-IR" sz="2400" dirty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: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 تغییرات قیمتی 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با 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رویکرد حداکثرسازی سود 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با توجه به زمان و منابع محدود (ایرلاین)</a:t>
            </a:r>
            <a:endParaRPr lang="en-US" sz="2400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قیمت 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گذاری </a:t>
            </a:r>
            <a:r>
              <a:rPr lang="fa-IR" sz="2400" dirty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مشتری محور: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 با رویکرد حداکثرسازی پوشش 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مصرف کننده و مشتری(کراس سلینگ)</a:t>
            </a:r>
            <a:endParaRPr lang="en-US" sz="2400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قیمت 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گذاری </a:t>
            </a:r>
            <a:r>
              <a:rPr lang="fa-IR" sz="2400" dirty="0" smtClean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برند محور</a:t>
            </a:r>
            <a:r>
              <a:rPr lang="fa-IR" sz="2400" dirty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: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 بر اساس ارزش برند 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به منظور نهادینه شدن تصویر سازمان 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در ذهن 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مصرف کننده و مشتری</a:t>
            </a:r>
            <a:endParaRPr lang="en-US" sz="2400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قیمت 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گذاری </a:t>
            </a:r>
            <a:r>
              <a:rPr lang="fa-IR" sz="2400" dirty="0" smtClean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ارزش محور</a:t>
            </a:r>
            <a:r>
              <a:rPr lang="fa-IR" sz="2400" dirty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: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 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قیمت گذاری به منظور ترغیب یک نگرش و یا رفتار اجتماعی در جهت مثبت و یا منفی</a:t>
            </a:r>
            <a:endParaRPr lang="en-US" sz="2400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4594" y="552899"/>
            <a:ext cx="7263633" cy="1523486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endParaRPr lang="fa-IR" sz="3200" b="1" dirty="0">
              <a:solidFill>
                <a:schemeClr val="accent2"/>
              </a:solidFill>
              <a:cs typeface="B Titr" panose="00000700000000000000" pitchFamily="2" charset="-78"/>
            </a:endParaRPr>
          </a:p>
          <a:p>
            <a:r>
              <a:rPr lang="en-US" sz="3200" b="1" dirty="0" smtClean="0">
                <a:solidFill>
                  <a:schemeClr val="accent2"/>
                </a:solidFill>
                <a:cs typeface="B Titr" panose="00000700000000000000" pitchFamily="2" charset="-78"/>
              </a:rPr>
              <a:t>6P</a:t>
            </a:r>
          </a:p>
          <a:p>
            <a:r>
              <a:rPr lang="en-US" sz="3200" b="1" dirty="0" smtClean="0">
                <a:solidFill>
                  <a:schemeClr val="accent2"/>
                </a:solidFill>
                <a:cs typeface="B Titr" panose="00000700000000000000" pitchFamily="2" charset="-78"/>
              </a:rPr>
              <a:t>Price</a:t>
            </a:r>
            <a:endParaRPr lang="fa-IR" sz="3200" b="1" dirty="0">
              <a:solidFill>
                <a:schemeClr val="accent2"/>
              </a:solidFill>
              <a:cs typeface="B Titr" panose="00000700000000000000" pitchFamily="2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70758" y="382902"/>
            <a:ext cx="8036371" cy="784822"/>
            <a:chOff x="6095803" y="340861"/>
            <a:chExt cx="12634716" cy="4794832"/>
          </a:xfrm>
        </p:grpSpPr>
        <p:sp>
          <p:nvSpPr>
            <p:cNvPr id="13" name="TextBox 12"/>
            <p:cNvSpPr txBox="1"/>
            <p:nvPr/>
          </p:nvSpPr>
          <p:spPr>
            <a:xfrm>
              <a:off x="6095803" y="340861"/>
              <a:ext cx="12359699" cy="479483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fa-IR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چارچوب اجرایی فرآیند </a:t>
              </a:r>
              <a:r>
                <a:rPr lang="en-US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GTM</a:t>
              </a:r>
              <a:endParaRPr lang="fa-IR" sz="4800" b="1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4" name="Subtitle 2"/>
            <p:cNvSpPr txBox="1">
              <a:spLocks/>
            </p:cNvSpPr>
            <p:nvPr/>
          </p:nvSpPr>
          <p:spPr>
            <a:xfrm>
              <a:off x="7075333" y="3506448"/>
              <a:ext cx="11655186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 fontScale="25000" lnSpcReduction="2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5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01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conveyor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2079471"/>
            <a:ext cx="12188828" cy="3795668"/>
          </a:xfrm>
          <a:prstGeom prst="rect">
            <a:avLst/>
          </a:prstGeom>
          <a:solidFill>
            <a:schemeClr val="accent5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50" rIns="121899" bIns="60950" rtlCol="0" anchor="ctr"/>
          <a:lstStyle/>
          <a:p>
            <a:pPr algn="ctr"/>
            <a:endParaRPr lang="en-US" sz="9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382" y="367820"/>
            <a:ext cx="1549085" cy="9275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74594" y="552899"/>
            <a:ext cx="7263633" cy="1523486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endParaRPr lang="fa-IR" sz="3200" b="1" dirty="0">
              <a:solidFill>
                <a:schemeClr val="accent2"/>
              </a:solidFill>
              <a:cs typeface="B Titr" panose="00000700000000000000" pitchFamily="2" charset="-78"/>
            </a:endParaRPr>
          </a:p>
          <a:p>
            <a:r>
              <a:rPr lang="en-US" sz="3200" b="1" dirty="0" smtClean="0">
                <a:solidFill>
                  <a:schemeClr val="accent2"/>
                </a:solidFill>
                <a:cs typeface="B Titr" panose="00000700000000000000" pitchFamily="2" charset="-78"/>
              </a:rPr>
              <a:t>6P</a:t>
            </a:r>
          </a:p>
          <a:p>
            <a:r>
              <a:rPr lang="en-US" sz="3200" b="1" dirty="0" smtClean="0">
                <a:solidFill>
                  <a:schemeClr val="accent2"/>
                </a:solidFill>
                <a:cs typeface="B Titr" panose="00000700000000000000" pitchFamily="2" charset="-78"/>
              </a:rPr>
              <a:t>Promotion</a:t>
            </a:r>
            <a:endParaRPr lang="fa-IR" sz="3200" b="1" dirty="0">
              <a:solidFill>
                <a:schemeClr val="accent2"/>
              </a:solidFill>
              <a:cs typeface="B Titr" panose="00000700000000000000" pitchFamily="2" charset="-78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70758" y="382902"/>
            <a:ext cx="8036371" cy="784822"/>
            <a:chOff x="6095803" y="340861"/>
            <a:chExt cx="12634716" cy="4794832"/>
          </a:xfrm>
        </p:grpSpPr>
        <p:sp>
          <p:nvSpPr>
            <p:cNvPr id="12" name="TextBox 11"/>
            <p:cNvSpPr txBox="1"/>
            <p:nvPr/>
          </p:nvSpPr>
          <p:spPr>
            <a:xfrm>
              <a:off x="6095803" y="340861"/>
              <a:ext cx="12359699" cy="479483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fa-IR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چارچوب اجرایی فرآیند </a:t>
              </a:r>
              <a:r>
                <a:rPr lang="en-US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GTM</a:t>
              </a:r>
              <a:endParaRPr lang="fa-IR" sz="4800" b="1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3" name="Subtitle 2"/>
            <p:cNvSpPr txBox="1">
              <a:spLocks/>
            </p:cNvSpPr>
            <p:nvPr/>
          </p:nvSpPr>
          <p:spPr>
            <a:xfrm>
              <a:off x="7075333" y="3506448"/>
              <a:ext cx="11655186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 fontScale="25000" lnSpcReduction="2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5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30622" y="2076385"/>
            <a:ext cx="1155820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پروموشن: ترفیع یک محصول یا برند برای لانچ محصول، افزایش فروش و یا ایجاد وفاداری مشتری</a:t>
            </a:r>
            <a:endParaRPr lang="en-US" sz="2400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  <a:p>
            <a:r>
              <a:rPr lang="en-US" dirty="0"/>
              <a:t> 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فروش بر اساس کلاستر مشتری (شخصی سازی شده)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تبلیغات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اشانتیون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بازاریابی مستقیم</a:t>
            </a:r>
            <a:endParaRPr lang="en-US" sz="2400" dirty="0" smtClean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publicity</a:t>
            </a:r>
            <a:endParaRPr lang="fa-IR" sz="2400" dirty="0">
              <a:solidFill>
                <a:schemeClr val="bg1"/>
              </a:solidFill>
              <a:latin typeface="Times New Roman" panose="02020603050405020304" pitchFamily="18" charset="0"/>
              <a:ea typeface="Open Sans Light" panose="020B0306030504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a-IR" sz="2400" dirty="0" smtClean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  <a:p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اهمیت هریک و بودجه مورد نیاز باید در فایل بودجه ریزی آورده می‌شود.</a:t>
            </a:r>
            <a:endParaRPr lang="en-US" sz="2400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1454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conveyor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382" y="367820"/>
            <a:ext cx="1549085" cy="92759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172" y="1442238"/>
            <a:ext cx="12188828" cy="5008666"/>
          </a:xfrm>
          <a:prstGeom prst="rect">
            <a:avLst/>
          </a:prstGeom>
          <a:solidFill>
            <a:schemeClr val="accent5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50" rIns="121899" bIns="60950" rtlCol="0" anchor="ctr"/>
          <a:lstStyle/>
          <a:p>
            <a:pPr algn="ctr"/>
            <a:endParaRPr lang="en-US" sz="900" dirty="0"/>
          </a:p>
        </p:txBody>
      </p:sp>
      <p:sp>
        <p:nvSpPr>
          <p:cNvPr id="80" name="TextBox 30"/>
          <p:cNvSpPr txBox="1">
            <a:spLocks noChangeArrowheads="1"/>
          </p:cNvSpPr>
          <p:nvPr/>
        </p:nvSpPr>
        <p:spPr bwMode="auto">
          <a:xfrm>
            <a:off x="482035" y="2082842"/>
            <a:ext cx="11578642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تعریف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RTM</a:t>
            </a:r>
            <a:r>
              <a:rPr lang="fa-I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متدولوژی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RTM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 بیان گر </a:t>
            </a:r>
            <a:r>
              <a:rPr lang="fa-IR" sz="2800" b="1" dirty="0" smtClean="0">
                <a:solidFill>
                  <a:srgbClr val="FFFF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نحوه رساندن محصول به دست مصرف کننده 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است. انتخاب مؤثرترین راه رساندن محصول به مصرف کننده 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اصل کلی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RTM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 می‌باشد.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 راهی 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که </a:t>
            </a:r>
            <a:r>
              <a:rPr lang="fa-IR" sz="2400" dirty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بیشترین دسترسی 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به 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گروه 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هدف را 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با </a:t>
            </a:r>
            <a:r>
              <a:rPr lang="fa-IR" sz="2400" dirty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کمترین هزینه 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میسر سازد.</a:t>
            </a:r>
          </a:p>
          <a:p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انواع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RTM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:</a:t>
            </a:r>
          </a:p>
          <a:p>
            <a:pPr marL="736600" indent="-341313">
              <a:buFont typeface="Wingdings" panose="05000000000000000000" pitchFamily="2" charset="2"/>
              <a:buChar char="q"/>
            </a:pPr>
            <a:r>
              <a:rPr lang="ar-SA" sz="2400" dirty="0">
                <a:solidFill>
                  <a:srgbClr val="FFFF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توزیع و فروش </a:t>
            </a:r>
            <a:r>
              <a:rPr lang="ar-SA" sz="2400" dirty="0" smtClean="0">
                <a:solidFill>
                  <a:srgbClr val="FFFF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مستقیم</a:t>
            </a:r>
            <a:endParaRPr lang="en-US" sz="2400" dirty="0" smtClean="0">
              <a:solidFill>
                <a:srgbClr val="FFFF00"/>
              </a:solidFill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  <a:p>
            <a:pPr marL="736600" indent="-341313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rgbClr val="FFFF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فروش گرم</a:t>
            </a:r>
          </a:p>
          <a:p>
            <a:pPr marL="736600" indent="-341313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rgbClr val="FFFF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عامل فروش</a:t>
            </a:r>
          </a:p>
          <a:p>
            <a:pPr marL="736600" indent="-341313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rgbClr val="FFFF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عامل توزیع</a:t>
            </a:r>
          </a:p>
          <a:p>
            <a:pPr marL="736600" indent="-341313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rgbClr val="FFFF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عامل فروش و توزیع</a:t>
            </a:r>
          </a:p>
          <a:p>
            <a:pPr marL="736600" indent="-341313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rgbClr val="FFFF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عمده فروش</a:t>
            </a:r>
          </a:p>
          <a:p>
            <a:pPr marL="736600" indent="-341313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rgbClr val="FFFF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فروش آنلاین به مشتری</a:t>
            </a:r>
          </a:p>
          <a:p>
            <a:pPr marL="736600" indent="-341313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rgbClr val="FFFF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خرده فروش (سون‌تن)</a:t>
            </a:r>
          </a:p>
          <a:p>
            <a:pPr marL="736600" indent="-341313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rgbClr val="FFFF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فروش آنلاین به مصرف کننده (خانه پنیر یا ...)</a:t>
            </a:r>
            <a:endParaRPr lang="fa-IR" sz="2400" dirty="0">
              <a:solidFill>
                <a:srgbClr val="FFFF00"/>
              </a:solidFill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740875" y="3289994"/>
            <a:ext cx="7371593" cy="3443575"/>
            <a:chOff x="1772407" y="3002279"/>
            <a:chExt cx="7371593" cy="3443575"/>
          </a:xfrm>
        </p:grpSpPr>
        <p:sp>
          <p:nvSpPr>
            <p:cNvPr id="2" name="Left Brace 1"/>
            <p:cNvSpPr/>
            <p:nvPr/>
          </p:nvSpPr>
          <p:spPr>
            <a:xfrm>
              <a:off x="8686800" y="3002279"/>
              <a:ext cx="457200" cy="2550553"/>
            </a:xfrm>
            <a:prstGeom prst="leftBrace">
              <a:avLst/>
            </a:prstGeom>
            <a:ln w="5715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Left Brace 3"/>
            <p:cNvSpPr/>
            <p:nvPr/>
          </p:nvSpPr>
          <p:spPr>
            <a:xfrm>
              <a:off x="6979920" y="5648462"/>
              <a:ext cx="457200" cy="660898"/>
            </a:xfrm>
            <a:prstGeom prst="leftBrace">
              <a:avLst/>
            </a:prstGeom>
            <a:ln w="5715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006902" y="3779520"/>
              <a:ext cx="1973018" cy="96012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chemeClr val="tx1"/>
                  </a:solidFill>
                  <a:cs typeface="B Titr" panose="00000700000000000000" pitchFamily="2" charset="-78"/>
                </a:rPr>
                <a:t>مشتری</a:t>
              </a:r>
              <a:endParaRPr lang="en-US" dirty="0">
                <a:solidFill>
                  <a:schemeClr val="tx1"/>
                </a:solidFill>
                <a:cs typeface="B Titr" panose="00000700000000000000" pitchFamily="2" charset="-78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772407" y="5485734"/>
              <a:ext cx="1973018" cy="96012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chemeClr val="tx1"/>
                  </a:solidFill>
                  <a:cs typeface="B Titr" panose="00000700000000000000" pitchFamily="2" charset="-78"/>
                </a:rPr>
                <a:t>مصرف کننده</a:t>
              </a:r>
              <a:endParaRPr lang="en-US" dirty="0">
                <a:solidFill>
                  <a:schemeClr val="tx1"/>
                </a:solidFill>
                <a:cs typeface="B Titr" panose="00000700000000000000" pitchFamily="2" charset="-78"/>
              </a:endParaRPr>
            </a:p>
          </p:txBody>
        </p:sp>
        <p:cxnSp>
          <p:nvCxnSpPr>
            <p:cNvPr id="7" name="Straight Arrow Connector 6"/>
            <p:cNvCxnSpPr>
              <a:stCxn id="2" idx="1"/>
              <a:endCxn id="5" idx="6"/>
            </p:cNvCxnSpPr>
            <p:nvPr/>
          </p:nvCxnSpPr>
          <p:spPr>
            <a:xfrm flipH="1" flipV="1">
              <a:off x="6979920" y="4259580"/>
              <a:ext cx="1706880" cy="17976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2"/>
              <a:endCxn id="12" idx="7"/>
            </p:cNvCxnSpPr>
            <p:nvPr/>
          </p:nvCxnSpPr>
          <p:spPr>
            <a:xfrm flipH="1">
              <a:off x="3456483" y="4259580"/>
              <a:ext cx="1550419" cy="136676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1"/>
              <a:endCxn id="12" idx="6"/>
            </p:cNvCxnSpPr>
            <p:nvPr/>
          </p:nvCxnSpPr>
          <p:spPr>
            <a:xfrm flipH="1" flipV="1">
              <a:off x="3745425" y="5965794"/>
              <a:ext cx="3234495" cy="1311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574594" y="552899"/>
            <a:ext cx="7263633" cy="1523486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endParaRPr lang="fa-IR" sz="3200" b="1" dirty="0">
              <a:solidFill>
                <a:schemeClr val="accent2"/>
              </a:solidFill>
              <a:cs typeface="B Titr" panose="00000700000000000000" pitchFamily="2" charset="-78"/>
            </a:endParaRPr>
          </a:p>
          <a:p>
            <a:r>
              <a:rPr lang="en-US" sz="3200" b="1" dirty="0" smtClean="0">
                <a:solidFill>
                  <a:schemeClr val="accent2"/>
                </a:solidFill>
                <a:cs typeface="B Titr" panose="00000700000000000000" pitchFamily="2" charset="-78"/>
              </a:rPr>
              <a:t>6P</a:t>
            </a:r>
          </a:p>
          <a:p>
            <a:r>
              <a:rPr lang="en-US" sz="3200" b="1" dirty="0" smtClean="0">
                <a:solidFill>
                  <a:schemeClr val="accent2"/>
                </a:solidFill>
                <a:cs typeface="B Titr" panose="00000700000000000000" pitchFamily="2" charset="-78"/>
              </a:rPr>
              <a:t>Placement (RTM)</a:t>
            </a:r>
            <a:endParaRPr lang="fa-IR" sz="3200" b="1" dirty="0">
              <a:solidFill>
                <a:schemeClr val="accent2"/>
              </a:solidFill>
              <a:cs typeface="B Titr" panose="00000700000000000000" pitchFamily="2" charset="-7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70758" y="382902"/>
            <a:ext cx="8036371" cy="784822"/>
            <a:chOff x="6095803" y="340861"/>
            <a:chExt cx="12634716" cy="4794832"/>
          </a:xfrm>
        </p:grpSpPr>
        <p:sp>
          <p:nvSpPr>
            <p:cNvPr id="20" name="TextBox 19"/>
            <p:cNvSpPr txBox="1"/>
            <p:nvPr/>
          </p:nvSpPr>
          <p:spPr>
            <a:xfrm>
              <a:off x="6095803" y="340861"/>
              <a:ext cx="12359699" cy="479483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fa-IR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چارچوب اجرایی فرآیند </a:t>
              </a:r>
              <a:r>
                <a:rPr lang="en-US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GTM</a:t>
              </a:r>
              <a:endParaRPr lang="fa-IR" sz="4800" b="1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7075333" y="3506448"/>
              <a:ext cx="11655186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 fontScale="25000" lnSpcReduction="2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5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419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72" y="1515873"/>
            <a:ext cx="12188828" cy="5008666"/>
          </a:xfrm>
          <a:prstGeom prst="rect">
            <a:avLst/>
          </a:prstGeom>
          <a:solidFill>
            <a:schemeClr val="accent5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50" rIns="121899" bIns="60950" rtlCol="0" anchor="ctr"/>
          <a:lstStyle/>
          <a:p>
            <a:pPr algn="ctr"/>
            <a:endParaRPr lang="en-US" sz="90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382" y="367820"/>
            <a:ext cx="1549085" cy="9275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74594" y="552899"/>
            <a:ext cx="7263633" cy="1523486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endParaRPr lang="fa-IR" sz="3200" b="1" dirty="0">
              <a:solidFill>
                <a:schemeClr val="accent2"/>
              </a:solidFill>
              <a:cs typeface="B Titr" panose="00000700000000000000" pitchFamily="2" charset="-78"/>
            </a:endParaRPr>
          </a:p>
          <a:p>
            <a:r>
              <a:rPr lang="en-US" sz="3200" b="1" dirty="0" smtClean="0">
                <a:solidFill>
                  <a:schemeClr val="accent2"/>
                </a:solidFill>
                <a:cs typeface="B Titr" panose="00000700000000000000" pitchFamily="2" charset="-78"/>
              </a:rPr>
              <a:t>6P</a:t>
            </a:r>
          </a:p>
          <a:p>
            <a:r>
              <a:rPr lang="en-US" sz="3200" b="1" dirty="0" smtClean="0">
                <a:solidFill>
                  <a:schemeClr val="accent2"/>
                </a:solidFill>
                <a:cs typeface="B Titr" panose="00000700000000000000" pitchFamily="2" charset="-78"/>
              </a:rPr>
              <a:t>People</a:t>
            </a:r>
            <a:endParaRPr lang="fa-IR" sz="3200" b="1" dirty="0">
              <a:solidFill>
                <a:schemeClr val="accent2"/>
              </a:solidFill>
              <a:cs typeface="B Titr" panose="00000700000000000000" pitchFamily="2" charset="-78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70758" y="382902"/>
            <a:ext cx="8036371" cy="784822"/>
            <a:chOff x="6095803" y="340861"/>
            <a:chExt cx="12634716" cy="4794832"/>
          </a:xfrm>
        </p:grpSpPr>
        <p:sp>
          <p:nvSpPr>
            <p:cNvPr id="14" name="TextBox 13"/>
            <p:cNvSpPr txBox="1"/>
            <p:nvPr/>
          </p:nvSpPr>
          <p:spPr>
            <a:xfrm>
              <a:off x="6095803" y="340861"/>
              <a:ext cx="12359699" cy="479483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fa-IR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چارچوب اجرایی فرآیند </a:t>
              </a:r>
              <a:r>
                <a:rPr lang="en-US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GTM</a:t>
              </a:r>
              <a:endParaRPr lang="fa-IR" sz="4800" b="1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5" name="Subtitle 2"/>
            <p:cNvSpPr txBox="1">
              <a:spLocks/>
            </p:cNvSpPr>
            <p:nvPr/>
          </p:nvSpPr>
          <p:spPr>
            <a:xfrm>
              <a:off x="7075333" y="3506448"/>
              <a:ext cx="11655186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 fontScale="25000" lnSpcReduction="2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5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739258"/>
              </p:ext>
            </p:extLst>
          </p:nvPr>
        </p:nvGraphicFramePr>
        <p:xfrm>
          <a:off x="787210" y="2350899"/>
          <a:ext cx="10838400" cy="304800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364825">
                  <a:extLst>
                    <a:ext uri="{9D8B030D-6E8A-4147-A177-3AD203B41FA5}">
                      <a16:colId xmlns:a16="http://schemas.microsoft.com/office/drawing/2014/main" val="2711558640"/>
                    </a:ext>
                  </a:extLst>
                </a:gridCol>
                <a:gridCol w="5473575">
                  <a:extLst>
                    <a:ext uri="{9D8B030D-6E8A-4147-A177-3AD203B41FA5}">
                      <a16:colId xmlns:a16="http://schemas.microsoft.com/office/drawing/2014/main" val="2742904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rtl="1"/>
                      <a:r>
                        <a:rPr lang="fa-IR" sz="2400" dirty="0" smtClean="0">
                          <a:solidFill>
                            <a:srgbClr val="FF0000"/>
                          </a:solidFill>
                          <a:cs typeface="B Titr" panose="00000700000000000000" pitchFamily="2" charset="-78"/>
                        </a:rPr>
                        <a:t>اهم</a:t>
                      </a:r>
                      <a:r>
                        <a:rPr lang="fa-IR" sz="2400" baseline="0" dirty="0" smtClean="0">
                          <a:solidFill>
                            <a:srgbClr val="FF0000"/>
                          </a:solidFill>
                          <a:cs typeface="B Titr" panose="00000700000000000000" pitchFamily="2" charset="-78"/>
                        </a:rPr>
                        <a:t> موضوعات منابع انسانی</a:t>
                      </a:r>
                      <a:endParaRPr lang="fa-IR" sz="2400" dirty="0">
                        <a:solidFill>
                          <a:srgbClr val="FF0000"/>
                        </a:solidFill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1"/>
                      <a:endParaRPr lang="fa-IR" sz="2800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263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fa-IR" sz="2800" dirty="0" smtClean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گزینش و جذب</a:t>
                      </a:r>
                      <a:endParaRPr lang="fa-IR" sz="2800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800" dirty="0" smtClean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Selection</a:t>
                      </a:r>
                      <a:endParaRPr lang="fa-IR" sz="2800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21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fa-IR" sz="2800" dirty="0" smtClean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انگیزش</a:t>
                      </a:r>
                      <a:endParaRPr lang="fa-IR" sz="2800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800" dirty="0" smtClean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Motivation</a:t>
                      </a:r>
                      <a:endParaRPr lang="fa-IR" sz="2800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40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fa-IR" sz="2800" dirty="0" smtClean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کاهش نرخ </a:t>
                      </a:r>
                      <a:r>
                        <a:rPr lang="fa-IR" sz="2800" dirty="0" smtClean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گردش</a:t>
                      </a:r>
                      <a:r>
                        <a:rPr lang="fa-IR" sz="2800" baseline="0" dirty="0" smtClean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2800" baseline="0" dirty="0" smtClean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کارکنان</a:t>
                      </a:r>
                      <a:endParaRPr lang="fa-IR" sz="2800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800" dirty="0" smtClean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Employee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 Turn over</a:t>
                      </a:r>
                      <a:endParaRPr lang="fa-IR" sz="2800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38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fa-IR" sz="2800" dirty="0" smtClean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ارزیابی</a:t>
                      </a:r>
                      <a:endParaRPr lang="fa-IR" sz="2800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800" dirty="0" smtClean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Evaluation</a:t>
                      </a:r>
                      <a:endParaRPr lang="fa-IR" sz="2800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64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fa-IR" sz="2800" dirty="0" smtClean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آموزش</a:t>
                      </a:r>
                      <a:endParaRPr lang="fa-IR" sz="2800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800" dirty="0" smtClean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Training</a:t>
                      </a:r>
                      <a:endParaRPr lang="fa-IR" sz="2800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506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29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72" y="1442238"/>
            <a:ext cx="12188828" cy="5008666"/>
          </a:xfrm>
          <a:prstGeom prst="rect">
            <a:avLst/>
          </a:prstGeom>
          <a:solidFill>
            <a:schemeClr val="accent5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50" rIns="121899" bIns="60950" rtlCol="0" anchor="ctr"/>
          <a:lstStyle/>
          <a:p>
            <a:pPr algn="ctr"/>
            <a:endParaRPr lang="en-US" sz="90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382" y="367820"/>
            <a:ext cx="1549085" cy="9275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74594" y="552899"/>
            <a:ext cx="7263633" cy="1031043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endParaRPr lang="fa-IR" sz="3200" b="1" dirty="0">
              <a:solidFill>
                <a:schemeClr val="accent2"/>
              </a:solidFill>
              <a:cs typeface="B Titr" panose="00000700000000000000" pitchFamily="2" charset="-78"/>
            </a:endParaRPr>
          </a:p>
          <a:p>
            <a:r>
              <a:rPr lang="en-US" sz="3200" b="1" dirty="0" smtClean="0">
                <a:solidFill>
                  <a:schemeClr val="accent2"/>
                </a:solidFill>
                <a:cs typeface="B Titr" panose="00000700000000000000" pitchFamily="2" charset="-78"/>
              </a:rPr>
              <a:t>Training</a:t>
            </a:r>
            <a:endParaRPr lang="fa-IR" sz="3200" b="1" dirty="0">
              <a:solidFill>
                <a:schemeClr val="accent2"/>
              </a:solidFill>
              <a:cs typeface="B Titr" panose="00000700000000000000" pitchFamily="2" charset="-78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70758" y="382902"/>
            <a:ext cx="8036371" cy="784822"/>
            <a:chOff x="6095803" y="340861"/>
            <a:chExt cx="12634716" cy="4794832"/>
          </a:xfrm>
        </p:grpSpPr>
        <p:sp>
          <p:nvSpPr>
            <p:cNvPr id="14" name="TextBox 13"/>
            <p:cNvSpPr txBox="1"/>
            <p:nvPr/>
          </p:nvSpPr>
          <p:spPr>
            <a:xfrm>
              <a:off x="6095803" y="340861"/>
              <a:ext cx="12359699" cy="479483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fa-IR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چارچوب اجرایی فرآیند </a:t>
              </a:r>
              <a:r>
                <a:rPr lang="en-US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GTM</a:t>
              </a:r>
              <a:endParaRPr lang="fa-IR" sz="4800" b="1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5" name="Subtitle 2"/>
            <p:cNvSpPr txBox="1">
              <a:spLocks/>
            </p:cNvSpPr>
            <p:nvPr/>
          </p:nvSpPr>
          <p:spPr>
            <a:xfrm>
              <a:off x="7075333" y="3506448"/>
              <a:ext cx="11655186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 fontScale="25000" lnSpcReduction="2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5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203956"/>
              </p:ext>
            </p:extLst>
          </p:nvPr>
        </p:nvGraphicFramePr>
        <p:xfrm>
          <a:off x="583323" y="1545256"/>
          <a:ext cx="11174144" cy="4784434"/>
        </p:xfrm>
        <a:graphic>
          <a:graphicData uri="http://schemas.openxmlformats.org/drawingml/2006/table">
            <a:tbl>
              <a:tblPr rtl="1" firstRow="1" firstCol="1" bandRow="1">
                <a:tableStyleId>{2D5ABB26-0587-4C30-8999-92F81FD0307C}</a:tableStyleId>
              </a:tblPr>
              <a:tblGrid>
                <a:gridCol w="3100900">
                  <a:extLst>
                    <a:ext uri="{9D8B030D-6E8A-4147-A177-3AD203B41FA5}">
                      <a16:colId xmlns:a16="http://schemas.microsoft.com/office/drawing/2014/main" val="2592183198"/>
                    </a:ext>
                  </a:extLst>
                </a:gridCol>
                <a:gridCol w="4040340">
                  <a:extLst>
                    <a:ext uri="{9D8B030D-6E8A-4147-A177-3AD203B41FA5}">
                      <a16:colId xmlns:a16="http://schemas.microsoft.com/office/drawing/2014/main" val="3442313647"/>
                    </a:ext>
                  </a:extLst>
                </a:gridCol>
                <a:gridCol w="4032904">
                  <a:extLst>
                    <a:ext uri="{9D8B030D-6E8A-4147-A177-3AD203B41FA5}">
                      <a16:colId xmlns:a16="http://schemas.microsoft.com/office/drawing/2014/main" val="3097555966"/>
                    </a:ext>
                  </a:extLst>
                </a:gridCol>
              </a:tblGrid>
              <a:tr h="376709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000" dirty="0" smtClean="0">
                          <a:solidFill>
                            <a:srgbClr val="FF0000"/>
                          </a:solidFill>
                          <a:effectLst/>
                          <a:cs typeface="B Titr" panose="00000700000000000000" pitchFamily="2" charset="-78"/>
                        </a:rPr>
                        <a:t>عنوان آموزش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Titr" panose="000007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000" dirty="0">
                          <a:solidFill>
                            <a:srgbClr val="FF0000"/>
                          </a:solidFill>
                          <a:effectLst/>
                          <a:cs typeface="B Titr" panose="00000700000000000000" pitchFamily="2" charset="-78"/>
                        </a:rPr>
                        <a:t> </a:t>
                      </a:r>
                      <a:r>
                        <a:rPr lang="fa-IR" sz="2000" dirty="0" smtClean="0">
                          <a:solidFill>
                            <a:srgbClr val="FF0000"/>
                          </a:solidFill>
                          <a:effectLst/>
                          <a:cs typeface="B Titr" panose="00000700000000000000" pitchFamily="2" charset="-78"/>
                        </a:rPr>
                        <a:t>توضیحات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Titr" panose="000007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000" dirty="0">
                          <a:solidFill>
                            <a:srgbClr val="FF0000"/>
                          </a:solidFill>
                          <a:effectLst/>
                          <a:cs typeface="B Titr" panose="00000700000000000000" pitchFamily="2" charset="-78"/>
                        </a:rPr>
                        <a:t>سطح آموزش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Titr" panose="000007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446364"/>
                  </a:ext>
                </a:extLst>
              </a:tr>
              <a:tr h="49015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GTM Procedure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40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400" dirty="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فروشنده، سرپرست، رییس (مدیر) فروش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898928"/>
                  </a:ext>
                </a:extLst>
              </a:tr>
              <a:tr h="394138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Product Knowledge</a:t>
                      </a:r>
                      <a:endParaRPr lang="en-US" sz="24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4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فروشنده، سرپرست، رییس (مدیر) فروش</a:t>
                      </a:r>
                      <a:endParaRPr lang="en-US" sz="24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048139"/>
                  </a:ext>
                </a:extLst>
              </a:tr>
              <a:tr h="1566682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Negotiation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400" dirty="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شامل مواردی همچون 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persuasive selling</a:t>
                      </a:r>
                      <a:r>
                        <a:rPr lang="fa-IR" sz="2400" dirty="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، 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body language</a:t>
                      </a:r>
                      <a:r>
                        <a:rPr lang="fa-IR" sz="2400" dirty="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، 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objection handling</a:t>
                      </a:r>
                      <a:r>
                        <a:rPr lang="fa-IR" sz="2400" dirty="0" smtClean="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، 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active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listening</a:t>
                      </a:r>
                      <a:r>
                        <a:rPr lang="fa-IR" sz="2400" dirty="0" smtClean="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2400" dirty="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باشد.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400" dirty="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فروشنده، سرپرست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450678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Team Leadership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400" dirty="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400" dirty="0" smtClean="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سرپرست، رییس (مدیر) فروش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81129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Conflict Management</a:t>
                      </a:r>
                      <a:endParaRPr lang="en-US" sz="24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4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سرپرست، رییس (مدیر) فروش</a:t>
                      </a:r>
                      <a:endParaRPr lang="en-US" sz="24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304798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Sales Controlling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40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400" dirty="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رییس (مدیر) فروش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645296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Sales Analysis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40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40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رییس (مدیر) فروش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34157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Commercial Law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40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400" dirty="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سرپرست، رییس (مدیر) فروش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523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7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382" y="367820"/>
            <a:ext cx="1549085" cy="927596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26021559"/>
              </p:ext>
            </p:extLst>
          </p:nvPr>
        </p:nvGraphicFramePr>
        <p:xfrm>
          <a:off x="1286753" y="1783914"/>
          <a:ext cx="9855200" cy="4246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74594" y="552899"/>
            <a:ext cx="7263633" cy="1523486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endParaRPr lang="fa-IR" sz="3200" b="1" dirty="0">
              <a:solidFill>
                <a:schemeClr val="accent2"/>
              </a:solidFill>
              <a:cs typeface="B Titr" panose="00000700000000000000" pitchFamily="2" charset="-78"/>
            </a:endParaRPr>
          </a:p>
          <a:p>
            <a:r>
              <a:rPr lang="en-US" sz="3200" b="1" dirty="0" smtClean="0">
                <a:solidFill>
                  <a:schemeClr val="accent2"/>
                </a:solidFill>
                <a:cs typeface="B Titr" panose="00000700000000000000" pitchFamily="2" charset="-78"/>
              </a:rPr>
              <a:t>6P</a:t>
            </a:r>
          </a:p>
          <a:p>
            <a:r>
              <a:rPr lang="en-US" sz="3200" b="1" dirty="0" smtClean="0">
                <a:solidFill>
                  <a:schemeClr val="accent2"/>
                </a:solidFill>
                <a:cs typeface="B Titr" panose="00000700000000000000" pitchFamily="2" charset="-78"/>
              </a:rPr>
              <a:t>Process</a:t>
            </a:r>
            <a:endParaRPr lang="fa-IR" sz="3200" b="1" dirty="0">
              <a:solidFill>
                <a:schemeClr val="accent2"/>
              </a:solidFill>
              <a:cs typeface="B Titr" panose="00000700000000000000" pitchFamily="2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70758" y="382902"/>
            <a:ext cx="8036371" cy="784822"/>
            <a:chOff x="6095803" y="340861"/>
            <a:chExt cx="12634716" cy="4794832"/>
          </a:xfrm>
        </p:grpSpPr>
        <p:sp>
          <p:nvSpPr>
            <p:cNvPr id="13" name="TextBox 12"/>
            <p:cNvSpPr txBox="1"/>
            <p:nvPr/>
          </p:nvSpPr>
          <p:spPr>
            <a:xfrm>
              <a:off x="6095803" y="340861"/>
              <a:ext cx="12359699" cy="479483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fa-IR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چارچوب اجرایی فرآیند </a:t>
              </a:r>
              <a:r>
                <a:rPr lang="en-US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GTM</a:t>
              </a:r>
              <a:endParaRPr lang="fa-IR" sz="4800" b="1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4" name="Subtitle 2"/>
            <p:cNvSpPr txBox="1">
              <a:spLocks/>
            </p:cNvSpPr>
            <p:nvPr/>
          </p:nvSpPr>
          <p:spPr>
            <a:xfrm>
              <a:off x="7075333" y="3506448"/>
              <a:ext cx="11655186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 fontScale="25000" lnSpcReduction="2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5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271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2079471"/>
            <a:ext cx="12188828" cy="3795668"/>
          </a:xfrm>
          <a:prstGeom prst="rect">
            <a:avLst/>
          </a:prstGeom>
          <a:solidFill>
            <a:schemeClr val="accent5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50" rIns="121899" bIns="60950" rtlCol="0" anchor="ctr"/>
          <a:lstStyle/>
          <a:p>
            <a:pPr algn="ctr"/>
            <a:endParaRPr lang="en-US" sz="9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0208382" y="2457136"/>
            <a:ext cx="1843216" cy="1338936"/>
            <a:chOff x="5231476" y="3120037"/>
            <a:chExt cx="1990340" cy="1445657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464" y="3120037"/>
              <a:ext cx="1082927" cy="1082927"/>
            </a:xfrm>
            <a:prstGeom prst="rect">
              <a:avLst/>
            </a:prstGeom>
          </p:spPr>
        </p:pic>
        <p:sp>
          <p:nvSpPr>
            <p:cNvPr id="49" name="Content Placeholder 2"/>
            <p:cNvSpPr txBox="1">
              <a:spLocks/>
            </p:cNvSpPr>
            <p:nvPr/>
          </p:nvSpPr>
          <p:spPr bwMode="auto">
            <a:xfrm>
              <a:off x="5231476" y="4207134"/>
              <a:ext cx="1990340" cy="35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959" tIns="30479" rIns="60959" bIns="30479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fa-IR" sz="1600" dirty="0" smtClean="0">
                  <a:solidFill>
                    <a:schemeClr val="bg1"/>
                  </a:solidFill>
                  <a:latin typeface="Lato Light"/>
                  <a:cs typeface="B Nazanin" panose="00000400000000000000" pitchFamily="2" charset="-78"/>
                </a:rPr>
                <a:t>تخفیف</a:t>
              </a:r>
              <a:endParaRPr lang="en-US" sz="160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064162" y="2052287"/>
            <a:ext cx="1708098" cy="1425038"/>
            <a:chOff x="7056332" y="3726489"/>
            <a:chExt cx="1990340" cy="169173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5395" y="3726489"/>
              <a:ext cx="1241946" cy="1241946"/>
            </a:xfrm>
            <a:prstGeom prst="rect">
              <a:avLst/>
            </a:prstGeom>
          </p:spPr>
        </p:pic>
        <p:sp>
          <p:nvSpPr>
            <p:cNvPr id="36" name="Content Placeholder 2"/>
            <p:cNvSpPr txBox="1">
              <a:spLocks/>
            </p:cNvSpPr>
            <p:nvPr/>
          </p:nvSpPr>
          <p:spPr bwMode="auto">
            <a:xfrm>
              <a:off x="7056332" y="5059660"/>
              <a:ext cx="1990340" cy="35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959" tIns="30479" rIns="60959" bIns="30479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fa-IR" sz="1600" dirty="0" smtClean="0">
                  <a:solidFill>
                    <a:schemeClr val="bg1"/>
                  </a:solidFill>
                  <a:latin typeface="Lato Light"/>
                  <a:cs typeface="B Nazanin" panose="00000400000000000000" pitchFamily="2" charset="-78"/>
                </a:rPr>
                <a:t>اعتبارات</a:t>
              </a:r>
              <a:endParaRPr lang="en-US" sz="160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61827" y="3962104"/>
            <a:ext cx="1722216" cy="1216388"/>
            <a:chOff x="6990261" y="5509425"/>
            <a:chExt cx="1990340" cy="138330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8761" y="5509425"/>
              <a:ext cx="993340" cy="993340"/>
            </a:xfrm>
            <a:prstGeom prst="rect">
              <a:avLst/>
            </a:prstGeom>
          </p:spPr>
        </p:pic>
        <p:sp>
          <p:nvSpPr>
            <p:cNvPr id="43" name="Content Placeholder 2"/>
            <p:cNvSpPr txBox="1">
              <a:spLocks/>
            </p:cNvSpPr>
            <p:nvPr/>
          </p:nvSpPr>
          <p:spPr bwMode="auto">
            <a:xfrm>
              <a:off x="6990261" y="6534167"/>
              <a:ext cx="1990340" cy="35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959" tIns="30479" rIns="60959" bIns="30479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fa-IR" sz="1600" dirty="0" smtClean="0">
                  <a:solidFill>
                    <a:schemeClr val="bg1"/>
                  </a:solidFill>
                  <a:latin typeface="Lato Light"/>
                  <a:cs typeface="B Nazanin" panose="00000400000000000000" pitchFamily="2" charset="-78"/>
                </a:rPr>
                <a:t>ضایعات</a:t>
              </a:r>
              <a:endParaRPr lang="en-US" sz="160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728427" y="4384885"/>
            <a:ext cx="1853216" cy="1436128"/>
            <a:chOff x="3761904" y="2322032"/>
            <a:chExt cx="1990340" cy="147937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30" y="2322032"/>
              <a:ext cx="1300091" cy="1300091"/>
            </a:xfrm>
            <a:prstGeom prst="rect">
              <a:avLst/>
            </a:prstGeom>
          </p:spPr>
        </p:pic>
        <p:sp>
          <p:nvSpPr>
            <p:cNvPr id="45" name="Content Placeholder 2"/>
            <p:cNvSpPr txBox="1">
              <a:spLocks/>
            </p:cNvSpPr>
            <p:nvPr/>
          </p:nvSpPr>
          <p:spPr bwMode="auto">
            <a:xfrm>
              <a:off x="3761904" y="3442843"/>
              <a:ext cx="1990340" cy="35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959" tIns="30479" rIns="60959" bIns="30479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fa-IR" sz="1600" dirty="0" smtClean="0">
                  <a:solidFill>
                    <a:schemeClr val="bg1"/>
                  </a:solidFill>
                  <a:latin typeface="Lato Light"/>
                  <a:cs typeface="B Nazanin" panose="00000400000000000000" pitchFamily="2" charset="-78"/>
                </a:rPr>
                <a:t>اشانتیون</a:t>
              </a:r>
              <a:endParaRPr lang="en-US" sz="160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92477" y="2722408"/>
            <a:ext cx="1754971" cy="1282716"/>
            <a:chOff x="4644152" y="3431113"/>
            <a:chExt cx="1990340" cy="1526067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2092" y="3431113"/>
              <a:ext cx="1152265" cy="1140742"/>
            </a:xfrm>
            <a:prstGeom prst="rect">
              <a:avLst/>
            </a:prstGeom>
          </p:spPr>
        </p:pic>
        <p:sp>
          <p:nvSpPr>
            <p:cNvPr id="32" name="Content Placeholder 2"/>
            <p:cNvSpPr txBox="1">
              <a:spLocks/>
            </p:cNvSpPr>
            <p:nvPr/>
          </p:nvSpPr>
          <p:spPr bwMode="auto">
            <a:xfrm>
              <a:off x="4644152" y="4598620"/>
              <a:ext cx="1990340" cy="35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959" tIns="30479" rIns="60959" bIns="30479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fa-IR" sz="1600" dirty="0" smtClean="0">
                  <a:solidFill>
                    <a:schemeClr val="bg1"/>
                  </a:solidFill>
                  <a:latin typeface="Lato Light"/>
                  <a:cs typeface="B Nazanin" panose="00000400000000000000" pitchFamily="2" charset="-78"/>
                </a:rPr>
                <a:t>پلنوگرام</a:t>
              </a:r>
              <a:endParaRPr lang="en-US" sz="160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06247" y="4264821"/>
            <a:ext cx="1990340" cy="1455077"/>
            <a:chOff x="4340098" y="2318554"/>
            <a:chExt cx="1990340" cy="1455077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5560" y="2318554"/>
              <a:ext cx="1227809" cy="1067660"/>
            </a:xfrm>
            <a:prstGeom prst="rect">
              <a:avLst/>
            </a:prstGeom>
          </p:spPr>
        </p:pic>
        <p:sp>
          <p:nvSpPr>
            <p:cNvPr id="35" name="Content Placeholder 2"/>
            <p:cNvSpPr txBox="1">
              <a:spLocks/>
            </p:cNvSpPr>
            <p:nvPr/>
          </p:nvSpPr>
          <p:spPr bwMode="auto">
            <a:xfrm>
              <a:off x="4340098" y="3415071"/>
              <a:ext cx="1990340" cy="35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959" tIns="30479" rIns="60959" bIns="30479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fa-IR" sz="1600" dirty="0" smtClean="0">
                  <a:solidFill>
                    <a:schemeClr val="bg1"/>
                  </a:solidFill>
                  <a:latin typeface="Lato Light"/>
                  <a:cs typeface="B Nazanin" panose="00000400000000000000" pitchFamily="2" charset="-78"/>
                </a:rPr>
                <a:t>چیدمان</a:t>
              </a:r>
              <a:endParaRPr lang="en-US" sz="160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79060" y="4142344"/>
            <a:ext cx="1990340" cy="1464226"/>
            <a:chOff x="4699423" y="4184705"/>
            <a:chExt cx="1990340" cy="1464226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344" y="4184705"/>
              <a:ext cx="1109106" cy="1109106"/>
            </a:xfrm>
            <a:prstGeom prst="rect">
              <a:avLst/>
            </a:prstGeom>
          </p:spPr>
        </p:pic>
        <p:sp>
          <p:nvSpPr>
            <p:cNvPr id="39" name="Content Placeholder 2"/>
            <p:cNvSpPr txBox="1">
              <a:spLocks/>
            </p:cNvSpPr>
            <p:nvPr/>
          </p:nvSpPr>
          <p:spPr bwMode="auto">
            <a:xfrm>
              <a:off x="4699423" y="5290371"/>
              <a:ext cx="1990340" cy="35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959" tIns="30479" rIns="60959" bIns="30479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fa-IR" sz="1600" dirty="0" smtClean="0">
                  <a:solidFill>
                    <a:schemeClr val="bg1"/>
                  </a:solidFill>
                  <a:latin typeface="Lato Light"/>
                  <a:cs typeface="B Nazanin" panose="00000400000000000000" pitchFamily="2" charset="-78"/>
                </a:rPr>
                <a:t>بسته بندی تحویل</a:t>
              </a:r>
              <a:endParaRPr lang="en-US" sz="160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974055" y="2266767"/>
            <a:ext cx="1990340" cy="1269842"/>
            <a:chOff x="3713477" y="4115316"/>
            <a:chExt cx="1990340" cy="1269842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006" y="4115316"/>
              <a:ext cx="911282" cy="911282"/>
            </a:xfrm>
            <a:prstGeom prst="rect">
              <a:avLst/>
            </a:prstGeom>
          </p:spPr>
        </p:pic>
        <p:sp>
          <p:nvSpPr>
            <p:cNvPr id="47" name="Content Placeholder 2"/>
            <p:cNvSpPr txBox="1">
              <a:spLocks/>
            </p:cNvSpPr>
            <p:nvPr/>
          </p:nvSpPr>
          <p:spPr bwMode="auto">
            <a:xfrm>
              <a:off x="3713477" y="5026598"/>
              <a:ext cx="1990340" cy="35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959" tIns="30479" rIns="60959" bIns="30479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sz="1600" dirty="0" smtClean="0">
                  <a:solidFill>
                    <a:schemeClr val="bg1"/>
                  </a:solidFill>
                  <a:latin typeface="Lato Light"/>
                  <a:cs typeface="B Nazanin" panose="00000400000000000000" pitchFamily="2" charset="-78"/>
                </a:rPr>
                <a:t>MSL &amp; NPD</a:t>
              </a:r>
              <a:endParaRPr lang="en-US" sz="160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499892" y="3115087"/>
            <a:ext cx="1990340" cy="1252944"/>
            <a:chOff x="5099928" y="5365423"/>
            <a:chExt cx="1990340" cy="125294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086" y="5365423"/>
              <a:ext cx="920883" cy="899784"/>
            </a:xfrm>
            <a:prstGeom prst="rect">
              <a:avLst/>
            </a:prstGeom>
          </p:spPr>
        </p:pic>
        <p:sp>
          <p:nvSpPr>
            <p:cNvPr id="51" name="Content Placeholder 2"/>
            <p:cNvSpPr txBox="1">
              <a:spLocks/>
            </p:cNvSpPr>
            <p:nvPr/>
          </p:nvSpPr>
          <p:spPr bwMode="auto">
            <a:xfrm>
              <a:off x="5099928" y="6259807"/>
              <a:ext cx="1990340" cy="35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959" tIns="30479" rIns="60959" bIns="30479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fa-IR" sz="1600" dirty="0" smtClean="0">
                  <a:solidFill>
                    <a:schemeClr val="bg1"/>
                  </a:solidFill>
                  <a:latin typeface="Lato Light"/>
                  <a:cs typeface="B Nazanin" panose="00000400000000000000" pitchFamily="2" charset="-78"/>
                </a:rPr>
                <a:t>سمپلینگ</a:t>
              </a:r>
              <a:endParaRPr lang="en-US" sz="160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793893" y="1784638"/>
            <a:ext cx="1990340" cy="1449116"/>
            <a:chOff x="5123602" y="1889640"/>
            <a:chExt cx="1990340" cy="1449116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9539" y="1889640"/>
              <a:ext cx="1032735" cy="1032735"/>
            </a:xfrm>
            <a:prstGeom prst="rect">
              <a:avLst/>
            </a:prstGeom>
          </p:spPr>
        </p:pic>
        <p:sp>
          <p:nvSpPr>
            <p:cNvPr id="54" name="Content Placeholder 2"/>
            <p:cNvSpPr txBox="1">
              <a:spLocks/>
            </p:cNvSpPr>
            <p:nvPr/>
          </p:nvSpPr>
          <p:spPr bwMode="auto">
            <a:xfrm>
              <a:off x="5123602" y="2980196"/>
              <a:ext cx="1990340" cy="35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959" tIns="30479" rIns="60959" bIns="30479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sz="1600" dirty="0" smtClean="0">
                  <a:solidFill>
                    <a:schemeClr val="bg1"/>
                  </a:solidFill>
                  <a:latin typeface="Lato Light"/>
                  <a:cs typeface="B Nazanin" panose="00000400000000000000" pitchFamily="2" charset="-78"/>
                </a:rPr>
                <a:t>POSM</a:t>
              </a:r>
              <a:endParaRPr lang="en-US" sz="160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86985" y="2270712"/>
            <a:ext cx="1990340" cy="1336379"/>
            <a:chOff x="2997569" y="3881247"/>
            <a:chExt cx="1990340" cy="133637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9914" y="3881247"/>
              <a:ext cx="927503" cy="927503"/>
            </a:xfrm>
            <a:prstGeom prst="rect">
              <a:avLst/>
            </a:prstGeom>
          </p:spPr>
        </p:pic>
        <p:sp>
          <p:nvSpPr>
            <p:cNvPr id="61" name="Content Placeholder 2"/>
            <p:cNvSpPr txBox="1">
              <a:spLocks/>
            </p:cNvSpPr>
            <p:nvPr/>
          </p:nvSpPr>
          <p:spPr bwMode="auto">
            <a:xfrm>
              <a:off x="2997569" y="4859066"/>
              <a:ext cx="1990340" cy="35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959" tIns="30479" rIns="60959" bIns="30479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fa-IR" sz="1600" dirty="0" smtClean="0">
                  <a:solidFill>
                    <a:schemeClr val="bg1"/>
                  </a:solidFill>
                  <a:latin typeface="Lato Light"/>
                  <a:cs typeface="B Nazanin" panose="00000400000000000000" pitchFamily="2" charset="-78"/>
                </a:rPr>
                <a:t>زمانبندی تحویل</a:t>
              </a:r>
              <a:endParaRPr lang="en-US" sz="160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35600" y="4210664"/>
            <a:ext cx="1990340" cy="1563597"/>
            <a:chOff x="2938730" y="3070243"/>
            <a:chExt cx="1990340" cy="1563597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1742" y="3070243"/>
              <a:ext cx="1384317" cy="1384317"/>
            </a:xfrm>
            <a:prstGeom prst="rect">
              <a:avLst/>
            </a:prstGeom>
          </p:spPr>
        </p:pic>
        <p:sp>
          <p:nvSpPr>
            <p:cNvPr id="64" name="Content Placeholder 2"/>
            <p:cNvSpPr txBox="1">
              <a:spLocks/>
            </p:cNvSpPr>
            <p:nvPr/>
          </p:nvSpPr>
          <p:spPr bwMode="auto">
            <a:xfrm>
              <a:off x="2938730" y="4275280"/>
              <a:ext cx="1990340" cy="35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959" tIns="30479" rIns="60959" bIns="30479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fa-IR" sz="1600" dirty="0" smtClean="0">
                  <a:solidFill>
                    <a:schemeClr val="bg1"/>
                  </a:solidFill>
                  <a:latin typeface="Lato Light"/>
                  <a:cs typeface="B Nazanin" panose="00000400000000000000" pitchFamily="2" charset="-78"/>
                </a:rPr>
                <a:t>تور ویزیت</a:t>
              </a:r>
              <a:endParaRPr lang="en-US" sz="160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  <p:pic>
        <p:nvPicPr>
          <p:cNvPr id="65" name="Picture 6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382" y="367820"/>
            <a:ext cx="1549085" cy="927596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1232162" y="450216"/>
            <a:ext cx="8877652" cy="784822"/>
            <a:chOff x="6095803" y="340861"/>
            <a:chExt cx="12634716" cy="4794833"/>
          </a:xfrm>
        </p:grpSpPr>
        <p:sp>
          <p:nvSpPr>
            <p:cNvPr id="66" name="TextBox 65"/>
            <p:cNvSpPr txBox="1"/>
            <p:nvPr/>
          </p:nvSpPr>
          <p:spPr>
            <a:xfrm>
              <a:off x="6095803" y="340861"/>
              <a:ext cx="12359699" cy="47948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r>
                <a:rPr lang="fa-IR" sz="4800" b="1" dirty="0" smtClean="0">
                  <a:solidFill>
                    <a:schemeClr val="accent2"/>
                  </a:solidFill>
                  <a:cs typeface="B Titr" panose="00000700000000000000" pitchFamily="2" charset="-78"/>
                </a:rPr>
                <a:t>سرویس پکیج</a:t>
              </a:r>
              <a:endParaRPr lang="fa-IR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Subtitle 2"/>
            <p:cNvSpPr txBox="1">
              <a:spLocks/>
            </p:cNvSpPr>
            <p:nvPr/>
          </p:nvSpPr>
          <p:spPr>
            <a:xfrm>
              <a:off x="7075333" y="3506448"/>
              <a:ext cx="11655186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 fontScale="25000" lnSpcReduction="2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1550" dirty="0">
                <a:solidFill>
                  <a:schemeClr val="bg1"/>
                </a:solidFill>
                <a:latin typeface="Lato Light"/>
                <a:cs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20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7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5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7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1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7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3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49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7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5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75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7250"/>
                                </p:stCondLst>
                                <p:childTnLst>
                                  <p:par>
                                    <p:cTn id="61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75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67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7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73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7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6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79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75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2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10250"/>
                                </p:stCondLst>
                                <p:childTnLst>
                                  <p:par>
                                    <p:cTn id="85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8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7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5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7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1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7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3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49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7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5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75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7250"/>
                                </p:stCondLst>
                                <p:childTnLst>
                                  <p:par>
                                    <p:cTn id="61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75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67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7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73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7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6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79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75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2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10250"/>
                                </p:stCondLst>
                                <p:childTnLst>
                                  <p:par>
                                    <p:cTn id="85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8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3172" y="1442238"/>
            <a:ext cx="12188828" cy="5008666"/>
          </a:xfrm>
          <a:prstGeom prst="rect">
            <a:avLst/>
          </a:prstGeom>
          <a:solidFill>
            <a:schemeClr val="accent5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50" rIns="121899" bIns="60950" rtlCol="0" anchor="ctr"/>
          <a:lstStyle/>
          <a:p>
            <a:pPr algn="ctr"/>
            <a:endParaRPr lang="en-US" sz="9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088043" y="268599"/>
            <a:ext cx="6019086" cy="784822"/>
            <a:chOff x="6095803" y="340861"/>
            <a:chExt cx="12634716" cy="4794832"/>
          </a:xfrm>
        </p:grpSpPr>
        <p:sp>
          <p:nvSpPr>
            <p:cNvPr id="15" name="TextBox 14"/>
            <p:cNvSpPr txBox="1"/>
            <p:nvPr/>
          </p:nvSpPr>
          <p:spPr>
            <a:xfrm>
              <a:off x="6095803" y="340861"/>
              <a:ext cx="12359699" cy="479483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fa-IR" sz="4800" b="1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B Titr" panose="00000700000000000000" pitchFamily="2" charset="-78"/>
                </a:rPr>
                <a:t>خوشه بندی</a:t>
              </a:r>
              <a:endParaRPr lang="fa-IR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B Titr" panose="00000700000000000000" pitchFamily="2" charset="-78"/>
              </a:endParaRPr>
            </a:p>
          </p:txBody>
        </p:sp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7075333" y="3506448"/>
              <a:ext cx="11655186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 fontScale="25000" lnSpcReduction="2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50" dirty="0">
                <a:solidFill>
                  <a:schemeClr val="bg1"/>
                </a:solidFill>
                <a:latin typeface="Lato Light"/>
                <a:cs typeface="B Titr" panose="00000700000000000000" pitchFamily="2" charset="-78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671071" y="492382"/>
            <a:ext cx="7263633" cy="1031043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endParaRPr lang="fa-IR" sz="3200" b="1" dirty="0">
              <a:solidFill>
                <a:schemeClr val="accent2"/>
              </a:solidFill>
              <a:cs typeface="B Titr" panose="00000700000000000000" pitchFamily="2" charset="-78"/>
            </a:endParaRPr>
          </a:p>
          <a:p>
            <a:endParaRPr lang="fa-IR" sz="3200" b="1" dirty="0">
              <a:solidFill>
                <a:schemeClr val="accent2"/>
              </a:solidFill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" y="3770873"/>
            <a:ext cx="5242496" cy="2634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48" y="1055751"/>
            <a:ext cx="5244987" cy="26457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" y="1053421"/>
            <a:ext cx="5242496" cy="26480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3" t="1943" r="22822" b="52873"/>
          <a:stretch/>
        </p:blipFill>
        <p:spPr>
          <a:xfrm>
            <a:off x="5313468" y="3788580"/>
            <a:ext cx="5271668" cy="2616983"/>
          </a:xfrm>
          <a:prstGeom prst="rect">
            <a:avLst/>
          </a:prstGeom>
        </p:spPr>
      </p:pic>
      <p:sp>
        <p:nvSpPr>
          <p:cNvPr id="23" name="TextBox 30"/>
          <p:cNvSpPr txBox="1">
            <a:spLocks noChangeArrowheads="1"/>
          </p:cNvSpPr>
          <p:nvPr/>
        </p:nvSpPr>
        <p:spPr bwMode="auto">
          <a:xfrm>
            <a:off x="8084458" y="831618"/>
            <a:ext cx="244460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endParaRPr lang="fa-IR" sz="2000" b="1" dirty="0"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  <a:p>
            <a:endParaRPr lang="fa-IR" sz="2000" b="1" dirty="0" smtClean="0"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  <a:p>
            <a:endParaRPr lang="fa-IR" sz="2000" b="1" dirty="0"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  <a:p>
            <a:r>
              <a:rPr lang="fa-IR" sz="2400" b="1" dirty="0" smtClean="0"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با استفاده از نرم افزارهای </a:t>
            </a:r>
            <a:r>
              <a:rPr lang="en-US" sz="2400" b="1" dirty="0" smtClean="0"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SPSS</a:t>
            </a:r>
            <a:r>
              <a:rPr lang="fa-IR" sz="2400" b="1" dirty="0" smtClean="0"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 و </a:t>
            </a:r>
            <a:r>
              <a:rPr lang="en-US" sz="2400" b="1" dirty="0" smtClean="0"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Rapid Miner</a:t>
            </a:r>
          </a:p>
          <a:p>
            <a:r>
              <a:rPr lang="fa-IR" sz="2400" b="1" dirty="0" smtClean="0"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دیتاهای جمع‌آوری شده تحلیل گردید.</a:t>
            </a:r>
          </a:p>
          <a:p>
            <a:endParaRPr lang="fa-IR" sz="2400" b="1" dirty="0" smtClean="0"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  <a:p>
            <a:endParaRPr lang="fa-IR" sz="2400" b="1" dirty="0"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  <a:p>
            <a:endParaRPr lang="en-US" sz="2400" b="1" dirty="0"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382" y="367820"/>
            <a:ext cx="1549085" cy="92759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3" t="9627" r="84211" b="67442"/>
          <a:stretch/>
        </p:blipFill>
        <p:spPr>
          <a:xfrm>
            <a:off x="1224601" y="661010"/>
            <a:ext cx="2658990" cy="574269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224600" y="1592803"/>
            <a:ext cx="2452613" cy="7846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Rectangle 4"/>
          <p:cNvSpPr/>
          <p:nvPr/>
        </p:nvSpPr>
        <p:spPr>
          <a:xfrm>
            <a:off x="308704" y="4889022"/>
            <a:ext cx="10382842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بهینه‌ترین </a:t>
            </a:r>
            <a:r>
              <a:rPr lang="en-US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K</a:t>
            </a:r>
            <a:r>
              <a:rPr lang="fa-IR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 طبق شاخص </a:t>
            </a:r>
            <a:r>
              <a:rPr lang="en-US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Davis </a:t>
            </a:r>
            <a:r>
              <a:rPr lang="en-US" sz="36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Boldin</a:t>
            </a:r>
            <a:r>
              <a:rPr lang="fa-IR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 پس از 2، 12 می‌باشد.</a:t>
            </a:r>
            <a:endParaRPr lang="en-US" sz="3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3236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3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" presetID="10" presetClass="entr" presetSubtype="0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23" grpId="0"/>
          <p:bldP spid="4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" presetID="10" presetClass="entr" presetSubtype="0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23" grpId="0"/>
          <p:bldP spid="4" grpId="0" animBg="1"/>
          <p:bldP spid="5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3922"/>
          <p:cNvSpPr/>
          <p:nvPr/>
        </p:nvSpPr>
        <p:spPr>
          <a:xfrm>
            <a:off x="8518012" y="3112442"/>
            <a:ext cx="2211323" cy="2211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a-IR" sz="2800" dirty="0" smtClean="0">
                <a:cs typeface="B Titr" panose="00000700000000000000" pitchFamily="2" charset="-78"/>
              </a:rPr>
              <a:t>سرویس پکیج</a:t>
            </a:r>
            <a:endParaRPr sz="2800" dirty="0">
              <a:cs typeface="B Titr" panose="00000700000000000000" pitchFamily="2" charset="-78"/>
            </a:endParaRPr>
          </a:p>
        </p:txBody>
      </p:sp>
      <p:sp>
        <p:nvSpPr>
          <p:cNvPr id="225" name="Shape 3961"/>
          <p:cNvSpPr/>
          <p:nvPr/>
        </p:nvSpPr>
        <p:spPr>
          <a:xfrm rot="327026" flipH="1">
            <a:off x="5484911" y="1931259"/>
            <a:ext cx="3485978" cy="1464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386" y="9302"/>
                  <a:pt x="8586" y="2102"/>
                  <a:pt x="21600" y="0"/>
                </a:cubicBezTo>
              </a:path>
            </a:pathLst>
          </a:custGeom>
          <a:ln w="6350">
            <a:solidFill>
              <a:srgbClr val="53585F"/>
            </a:solidFill>
            <a:miter lim="400000"/>
            <a:headEnd type="oval"/>
            <a:tailEnd type="triangle"/>
          </a:ln>
        </p:spPr>
        <p:txBody>
          <a:bodyPr lIns="91422" tIns="45711" rIns="91422" bIns="45711"/>
          <a:lstStyle/>
          <a:p>
            <a:pPr lvl="0"/>
            <a:endParaRPr sz="900" dirty="0"/>
          </a:p>
        </p:txBody>
      </p:sp>
      <p:sp>
        <p:nvSpPr>
          <p:cNvPr id="226" name="Shape 3962"/>
          <p:cNvSpPr/>
          <p:nvPr/>
        </p:nvSpPr>
        <p:spPr>
          <a:xfrm rot="10223291" flipV="1">
            <a:off x="5700462" y="5251529"/>
            <a:ext cx="3287107" cy="845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60" extrusionOk="0">
                <a:moveTo>
                  <a:pt x="0" y="0"/>
                </a:moveTo>
                <a:cubicBezTo>
                  <a:pt x="6439" y="16259"/>
                  <a:pt x="13639" y="21600"/>
                  <a:pt x="21600" y="16023"/>
                </a:cubicBezTo>
              </a:path>
            </a:pathLst>
          </a:custGeom>
          <a:ln w="6350">
            <a:solidFill>
              <a:srgbClr val="53585F"/>
            </a:solidFill>
            <a:miter lim="400000"/>
            <a:headEnd type="oval"/>
            <a:tailEnd type="triangle"/>
          </a:ln>
        </p:spPr>
        <p:txBody>
          <a:bodyPr lIns="91422" tIns="45711" rIns="91422" bIns="45711"/>
          <a:lstStyle/>
          <a:p>
            <a:pPr lvl="0"/>
            <a:endParaRPr sz="900" dirty="0"/>
          </a:p>
        </p:txBody>
      </p:sp>
      <p:sp>
        <p:nvSpPr>
          <p:cNvPr id="227" name="Shape 3963"/>
          <p:cNvSpPr/>
          <p:nvPr/>
        </p:nvSpPr>
        <p:spPr>
          <a:xfrm flipH="1">
            <a:off x="5633592" y="3557522"/>
            <a:ext cx="2943641" cy="742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415" y="8290"/>
                  <a:pt x="9615" y="1090"/>
                  <a:pt x="21600" y="0"/>
                </a:cubicBezTo>
              </a:path>
            </a:pathLst>
          </a:custGeom>
          <a:ln w="6350">
            <a:solidFill>
              <a:srgbClr val="53585F"/>
            </a:solidFill>
            <a:miter lim="400000"/>
            <a:headEnd type="oval"/>
            <a:tailEnd type="triangle"/>
          </a:ln>
        </p:spPr>
        <p:txBody>
          <a:bodyPr lIns="91422" tIns="45711" rIns="91422" bIns="45711"/>
          <a:lstStyle/>
          <a:p>
            <a:pPr lvl="0"/>
            <a:endParaRPr sz="90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382" y="367820"/>
            <a:ext cx="1549085" cy="927596"/>
          </a:xfrm>
          <a:prstGeom prst="rect">
            <a:avLst/>
          </a:prstGeom>
        </p:spPr>
      </p:pic>
      <p:sp>
        <p:nvSpPr>
          <p:cNvPr id="50" name="TextBox 30"/>
          <p:cNvSpPr txBox="1">
            <a:spLocks noChangeArrowheads="1"/>
          </p:cNvSpPr>
          <p:nvPr/>
        </p:nvSpPr>
        <p:spPr bwMode="auto">
          <a:xfrm>
            <a:off x="7148430" y="1581777"/>
            <a:ext cx="45882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/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سرویس پکیج به سه گروه زیر، بر اساس </a:t>
            </a:r>
            <a:r>
              <a:rPr lang="fa-IR" sz="2400" dirty="0" smtClean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شباهت بیشتر در شاخص‌های خوشه بندی 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تقسیم می‌شوند.</a:t>
            </a:r>
            <a:endParaRPr lang="en-US" sz="2400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941938" y="1345641"/>
            <a:ext cx="1990340" cy="1211796"/>
            <a:chOff x="3941938" y="1639557"/>
            <a:chExt cx="1990340" cy="1211796"/>
          </a:xfrm>
        </p:grpSpPr>
        <p:sp>
          <p:nvSpPr>
            <p:cNvPr id="271" name="Content Placeholder 2"/>
            <p:cNvSpPr txBox="1">
              <a:spLocks/>
            </p:cNvSpPr>
            <p:nvPr/>
          </p:nvSpPr>
          <p:spPr bwMode="auto">
            <a:xfrm>
              <a:off x="3941938" y="2492793"/>
              <a:ext cx="1990340" cy="35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959" tIns="30479" rIns="60959" bIns="30479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fa-IR" sz="1600" dirty="0" smtClean="0">
                  <a:solidFill>
                    <a:schemeClr val="bg1"/>
                  </a:solidFill>
                  <a:latin typeface="Lato Light"/>
                  <a:cs typeface="B Nazanin" panose="00000400000000000000" pitchFamily="2" charset="-78"/>
                </a:rPr>
                <a:t>سرویس پکیج‌ مالی</a:t>
              </a:r>
              <a:endParaRPr lang="en-US" sz="160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391" y="1639557"/>
              <a:ext cx="715435" cy="715435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4080080" y="5561796"/>
            <a:ext cx="1714054" cy="1436726"/>
            <a:chOff x="4080080" y="5235224"/>
            <a:chExt cx="1714054" cy="1436726"/>
          </a:xfrm>
        </p:grpSpPr>
        <p:sp>
          <p:nvSpPr>
            <p:cNvPr id="267" name="Content Placeholder 2"/>
            <p:cNvSpPr txBox="1">
              <a:spLocks/>
            </p:cNvSpPr>
            <p:nvPr/>
          </p:nvSpPr>
          <p:spPr bwMode="auto">
            <a:xfrm>
              <a:off x="4080080" y="6022860"/>
              <a:ext cx="1714054" cy="649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959" tIns="30479" rIns="60959" bIns="30479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fa-IR" sz="1600" dirty="0">
                  <a:solidFill>
                    <a:schemeClr val="bg1"/>
                  </a:solidFill>
                  <a:latin typeface="Lato Light"/>
                  <a:cs typeface="B Nazanin" panose="00000400000000000000" pitchFamily="2" charset="-78"/>
                </a:rPr>
                <a:t>سرویس پکیج </a:t>
              </a:r>
              <a:r>
                <a:rPr lang="fa-IR" sz="1600" dirty="0" smtClean="0">
                  <a:solidFill>
                    <a:schemeClr val="bg1"/>
                  </a:solidFill>
                  <a:latin typeface="Lato Light"/>
                  <a:cs typeface="B Nazanin" panose="00000400000000000000" pitchFamily="2" charset="-78"/>
                </a:rPr>
                <a:t>ویزیت</a:t>
              </a:r>
              <a:endParaRPr lang="en-US" sz="160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579391" y="5235224"/>
              <a:ext cx="797608" cy="722483"/>
              <a:chOff x="1801686" y="2098202"/>
              <a:chExt cx="898999" cy="864159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801686" y="2098202"/>
                <a:ext cx="898999" cy="86415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8505" y="2099653"/>
                <a:ext cx="794958" cy="794958"/>
              </a:xfrm>
              <a:prstGeom prst="rect">
                <a:avLst/>
              </a:prstGeom>
            </p:spPr>
          </p:pic>
        </p:grpSp>
      </p:grpSp>
      <p:grpSp>
        <p:nvGrpSpPr>
          <p:cNvPr id="22" name="Group 21"/>
          <p:cNvGrpSpPr/>
          <p:nvPr/>
        </p:nvGrpSpPr>
        <p:grpSpPr>
          <a:xfrm>
            <a:off x="1232162" y="450216"/>
            <a:ext cx="8877652" cy="784822"/>
            <a:chOff x="6095803" y="340861"/>
            <a:chExt cx="12634716" cy="4794833"/>
          </a:xfrm>
        </p:grpSpPr>
        <p:sp>
          <p:nvSpPr>
            <p:cNvPr id="23" name="TextBox 22"/>
            <p:cNvSpPr txBox="1"/>
            <p:nvPr/>
          </p:nvSpPr>
          <p:spPr>
            <a:xfrm>
              <a:off x="6095803" y="340861"/>
              <a:ext cx="12359699" cy="47948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r>
                <a:rPr lang="fa-IR" sz="4800" b="1" dirty="0" smtClean="0">
                  <a:solidFill>
                    <a:schemeClr val="accent2"/>
                  </a:solidFill>
                  <a:cs typeface="B Titr" panose="00000700000000000000" pitchFamily="2" charset="-78"/>
                </a:rPr>
                <a:t>سرویس پکیج</a:t>
              </a:r>
              <a:endParaRPr lang="fa-IR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Subtitle 2"/>
            <p:cNvSpPr txBox="1">
              <a:spLocks/>
            </p:cNvSpPr>
            <p:nvPr/>
          </p:nvSpPr>
          <p:spPr>
            <a:xfrm>
              <a:off x="7075333" y="3506448"/>
              <a:ext cx="11655186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 fontScale="25000" lnSpcReduction="2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1550" dirty="0">
                <a:solidFill>
                  <a:schemeClr val="bg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17717" y="4268375"/>
            <a:ext cx="1714561" cy="1507203"/>
            <a:chOff x="4159301" y="3341963"/>
            <a:chExt cx="1714561" cy="1507203"/>
          </a:xfrm>
        </p:grpSpPr>
        <p:sp>
          <p:nvSpPr>
            <p:cNvPr id="26" name="Content Placeholder 2"/>
            <p:cNvSpPr txBox="1">
              <a:spLocks/>
            </p:cNvSpPr>
            <p:nvPr/>
          </p:nvSpPr>
          <p:spPr bwMode="auto">
            <a:xfrm>
              <a:off x="4159301" y="4252411"/>
              <a:ext cx="1714561" cy="59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959" tIns="30479" rIns="60959" bIns="30479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fa-IR" sz="1600" dirty="0" smtClean="0">
                  <a:solidFill>
                    <a:schemeClr val="bg1"/>
                  </a:solidFill>
                  <a:latin typeface="Lato Light"/>
                  <a:cs typeface="B Nazanin" panose="00000400000000000000" pitchFamily="2" charset="-78"/>
                </a:rPr>
                <a:t>سرویس پکیج بازاریابی</a:t>
              </a:r>
              <a:endParaRPr lang="en-US" sz="160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8232" y="3341963"/>
              <a:ext cx="797751" cy="797751"/>
            </a:xfrm>
            <a:prstGeom prst="rect">
              <a:avLst/>
            </a:prstGeom>
          </p:spPr>
        </p:pic>
      </p:grpSp>
      <p:sp>
        <p:nvSpPr>
          <p:cNvPr id="28" name="Shape 3963"/>
          <p:cNvSpPr/>
          <p:nvPr/>
        </p:nvSpPr>
        <p:spPr>
          <a:xfrm flipH="1" flipV="1">
            <a:off x="5560834" y="4712662"/>
            <a:ext cx="3153973" cy="171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415" y="8290"/>
                  <a:pt x="9615" y="1090"/>
                  <a:pt x="21600" y="0"/>
                </a:cubicBezTo>
              </a:path>
            </a:pathLst>
          </a:custGeom>
          <a:ln w="6350">
            <a:solidFill>
              <a:srgbClr val="53585F"/>
            </a:solidFill>
            <a:miter lim="400000"/>
            <a:headEnd type="oval"/>
            <a:tailEnd type="triangle"/>
          </a:ln>
        </p:spPr>
        <p:txBody>
          <a:bodyPr lIns="91422" tIns="45711" rIns="91422" bIns="45711"/>
          <a:lstStyle/>
          <a:p>
            <a:pPr lvl="0"/>
            <a:endParaRPr sz="9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3935396" y="2831620"/>
            <a:ext cx="1990340" cy="1269842"/>
            <a:chOff x="3713477" y="4115316"/>
            <a:chExt cx="1990340" cy="1269842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006" y="4115316"/>
              <a:ext cx="911282" cy="911282"/>
            </a:xfrm>
            <a:prstGeom prst="rect">
              <a:avLst/>
            </a:prstGeom>
          </p:spPr>
        </p:pic>
        <p:sp>
          <p:nvSpPr>
            <p:cNvPr id="31" name="Content Placeholder 2"/>
            <p:cNvSpPr txBox="1">
              <a:spLocks/>
            </p:cNvSpPr>
            <p:nvPr/>
          </p:nvSpPr>
          <p:spPr bwMode="auto">
            <a:xfrm>
              <a:off x="3713477" y="5026598"/>
              <a:ext cx="1990340" cy="35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959" tIns="30479" rIns="60959" bIns="30479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sz="1600" dirty="0" smtClean="0">
                  <a:solidFill>
                    <a:schemeClr val="bg1"/>
                  </a:solidFill>
                  <a:latin typeface="Lato Light"/>
                  <a:cs typeface="B Nazanin" panose="00000400000000000000" pitchFamily="2" charset="-78"/>
                </a:rPr>
                <a:t>MSL &amp; NPD</a:t>
              </a:r>
              <a:endParaRPr lang="en-US" sz="160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26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0.46419 0.2199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03" y="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25" grpId="0" animBg="1"/>
      <p:bldP spid="226" grpId="0" animBg="1"/>
      <p:bldP spid="227" grpId="0" animBg="1"/>
      <p:bldP spid="50" grpId="0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382" y="367820"/>
            <a:ext cx="1549085" cy="92759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172" y="1442238"/>
            <a:ext cx="12188828" cy="5008666"/>
          </a:xfrm>
          <a:prstGeom prst="rect">
            <a:avLst/>
          </a:prstGeom>
          <a:solidFill>
            <a:schemeClr val="accent5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50" rIns="121899" bIns="60950" rtlCol="0" anchor="ctr"/>
          <a:lstStyle/>
          <a:p>
            <a:pPr algn="ctr"/>
            <a:endParaRPr lang="en-US" sz="900" dirty="0"/>
          </a:p>
        </p:txBody>
      </p:sp>
      <p:sp>
        <p:nvSpPr>
          <p:cNvPr id="80" name="TextBox 30"/>
          <p:cNvSpPr txBox="1">
            <a:spLocks noChangeArrowheads="1"/>
          </p:cNvSpPr>
          <p:nvPr/>
        </p:nvSpPr>
        <p:spPr bwMode="auto">
          <a:xfrm>
            <a:off x="463463" y="1639825"/>
            <a:ext cx="1157864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endParaRPr lang="fa-IR" sz="2400" dirty="0" smtClean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 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تعریف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GTM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: ایجاد و انتقال </a:t>
            </a:r>
            <a:r>
              <a:rPr lang="fa-IR" sz="2400" b="1" dirty="0" smtClean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مزیت رقابتی 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به منظور </a:t>
            </a:r>
            <a:r>
              <a:rPr lang="fa-IR" sz="2400" b="1" dirty="0" smtClean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پیروزی در نقطه فروش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.</a:t>
            </a:r>
          </a:p>
          <a:p>
            <a:endParaRPr lang="fa-IR" sz="2400" dirty="0" smtClean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GTM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fa-IR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در سه حوزه نبرد می‌کند:</a:t>
            </a:r>
          </a:p>
          <a:p>
            <a:pPr marL="801688" indent="-342900">
              <a:buFont typeface="Wingdings" panose="05000000000000000000" pitchFamily="2" charset="2"/>
              <a:buChar char="ü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مشتری</a:t>
            </a:r>
          </a:p>
          <a:p>
            <a:pPr marL="801688" indent="-342900">
              <a:buFont typeface="Wingdings" panose="05000000000000000000" pitchFamily="2" charset="2"/>
              <a:buChar char="ü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خریدار</a:t>
            </a:r>
          </a:p>
          <a:p>
            <a:pPr marL="801688" indent="-342900">
              <a:buFont typeface="Wingdings" panose="05000000000000000000" pitchFamily="2" charset="2"/>
              <a:buChar char="ü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مصرف کننده</a:t>
            </a:r>
          </a:p>
          <a:p>
            <a:pPr marL="458788"/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و با </a:t>
            </a:r>
            <a:r>
              <a:rPr lang="fa-IR" sz="2400" dirty="0" smtClean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ارزش رسانی بیشتر 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به هریک از این سه حوزه (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نسبت به 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رقبا) می‌توانیم نبرد را پیروز شویم.</a:t>
            </a:r>
            <a:endParaRPr lang="fa-IR" sz="2400" dirty="0" smtClean="0">
              <a:solidFill>
                <a:srgbClr val="FF0000"/>
              </a:solidFill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70758" y="382902"/>
            <a:ext cx="8036371" cy="784822"/>
            <a:chOff x="6095803" y="340861"/>
            <a:chExt cx="12634716" cy="4794832"/>
          </a:xfrm>
        </p:grpSpPr>
        <p:sp>
          <p:nvSpPr>
            <p:cNvPr id="9" name="TextBox 8"/>
            <p:cNvSpPr txBox="1"/>
            <p:nvPr/>
          </p:nvSpPr>
          <p:spPr>
            <a:xfrm>
              <a:off x="6095803" y="340861"/>
              <a:ext cx="12359699" cy="479483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fa-IR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ادبیات </a:t>
              </a:r>
              <a:r>
                <a:rPr lang="en-US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GTM</a:t>
              </a:r>
              <a:endParaRPr lang="fa-IR" sz="4800" b="1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7075333" y="3506448"/>
              <a:ext cx="11655186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 fontScale="25000" lnSpcReduction="2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5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24861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382" y="367820"/>
            <a:ext cx="1549085" cy="927596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9589724" y="2848558"/>
            <a:ext cx="1990340" cy="1211796"/>
            <a:chOff x="3941938" y="1639557"/>
            <a:chExt cx="1990340" cy="1211796"/>
          </a:xfrm>
        </p:grpSpPr>
        <p:sp>
          <p:nvSpPr>
            <p:cNvPr id="24" name="Content Placeholder 2"/>
            <p:cNvSpPr txBox="1">
              <a:spLocks/>
            </p:cNvSpPr>
            <p:nvPr/>
          </p:nvSpPr>
          <p:spPr bwMode="auto">
            <a:xfrm>
              <a:off x="3941938" y="2492793"/>
              <a:ext cx="1990340" cy="35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959" tIns="30479" rIns="60959" bIns="30479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fa-IR" sz="1600" dirty="0" smtClean="0">
                  <a:solidFill>
                    <a:schemeClr val="bg1"/>
                  </a:solidFill>
                  <a:latin typeface="Lato Light"/>
                  <a:cs typeface="B Nazanin" panose="00000400000000000000" pitchFamily="2" charset="-78"/>
                </a:rPr>
                <a:t>سرویس پکیج‌ مالی</a:t>
              </a:r>
              <a:endParaRPr lang="en-US" sz="160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391" y="1639557"/>
              <a:ext cx="715435" cy="715435"/>
            </a:xfrm>
            <a:prstGeom prst="rect">
              <a:avLst/>
            </a:prstGeom>
          </p:spPr>
        </p:pic>
      </p:grpSp>
      <p:sp>
        <p:nvSpPr>
          <p:cNvPr id="26" name="Shape 3961"/>
          <p:cNvSpPr/>
          <p:nvPr/>
        </p:nvSpPr>
        <p:spPr>
          <a:xfrm rot="327026" flipH="1">
            <a:off x="8262039" y="2473476"/>
            <a:ext cx="2106438" cy="399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386" y="9302"/>
                  <a:pt x="8586" y="2102"/>
                  <a:pt x="21600" y="0"/>
                </a:cubicBezTo>
              </a:path>
            </a:pathLst>
          </a:custGeom>
          <a:ln w="6350">
            <a:solidFill>
              <a:srgbClr val="53585F"/>
            </a:solidFill>
            <a:miter lim="400000"/>
            <a:headEnd type="oval"/>
            <a:tailEnd type="triangle"/>
          </a:ln>
        </p:spPr>
        <p:txBody>
          <a:bodyPr lIns="91422" tIns="45711" rIns="91422" bIns="45711"/>
          <a:lstStyle/>
          <a:p>
            <a:pPr lvl="0"/>
            <a:endParaRPr sz="9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6811500" y="4112019"/>
            <a:ext cx="1714673" cy="1450787"/>
            <a:chOff x="7056332" y="3726489"/>
            <a:chExt cx="1990340" cy="169173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5395" y="3726489"/>
              <a:ext cx="1241946" cy="1241946"/>
            </a:xfrm>
            <a:prstGeom prst="rect">
              <a:avLst/>
            </a:prstGeom>
          </p:spPr>
        </p:pic>
        <p:sp>
          <p:nvSpPr>
            <p:cNvPr id="36" name="Content Placeholder 2"/>
            <p:cNvSpPr txBox="1">
              <a:spLocks/>
            </p:cNvSpPr>
            <p:nvPr/>
          </p:nvSpPr>
          <p:spPr bwMode="auto">
            <a:xfrm>
              <a:off x="7056332" y="5059660"/>
              <a:ext cx="1990340" cy="35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959" tIns="30479" rIns="60959" bIns="30479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fa-IR" sz="1600" dirty="0" smtClean="0">
                  <a:solidFill>
                    <a:schemeClr val="bg1"/>
                  </a:solidFill>
                  <a:latin typeface="Lato Light"/>
                  <a:cs typeface="B Nazanin" panose="00000400000000000000" pitchFamily="2" charset="-78"/>
                </a:rPr>
                <a:t>اعتبارات</a:t>
              </a:r>
              <a:endParaRPr lang="en-US" sz="160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  <p:sp>
        <p:nvSpPr>
          <p:cNvPr id="40" name="Shape 3961"/>
          <p:cNvSpPr/>
          <p:nvPr/>
        </p:nvSpPr>
        <p:spPr>
          <a:xfrm rot="327026" flipH="1" flipV="1">
            <a:off x="8589034" y="3233344"/>
            <a:ext cx="1681604" cy="279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386" y="9302"/>
                  <a:pt x="8586" y="2102"/>
                  <a:pt x="21600" y="0"/>
                </a:cubicBezTo>
              </a:path>
            </a:pathLst>
          </a:custGeom>
          <a:ln w="6350">
            <a:solidFill>
              <a:srgbClr val="53585F"/>
            </a:solidFill>
            <a:miter lim="400000"/>
            <a:headEnd type="oval"/>
            <a:tailEnd type="triangle"/>
          </a:ln>
        </p:spPr>
        <p:txBody>
          <a:bodyPr lIns="91422" tIns="45711" rIns="91422" bIns="45711"/>
          <a:lstStyle/>
          <a:p>
            <a:pPr lvl="0"/>
            <a:endParaRPr sz="900" dirty="0"/>
          </a:p>
        </p:txBody>
      </p:sp>
      <p:sp>
        <p:nvSpPr>
          <p:cNvPr id="41" name="Shape 3961"/>
          <p:cNvSpPr/>
          <p:nvPr/>
        </p:nvSpPr>
        <p:spPr>
          <a:xfrm rot="327026" flipH="1" flipV="1">
            <a:off x="8679665" y="3370838"/>
            <a:ext cx="1566593" cy="1544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386" y="9302"/>
                  <a:pt x="8586" y="2102"/>
                  <a:pt x="21600" y="0"/>
                </a:cubicBezTo>
              </a:path>
            </a:pathLst>
          </a:custGeom>
          <a:ln w="6350">
            <a:solidFill>
              <a:srgbClr val="53585F"/>
            </a:solidFill>
            <a:miter lim="400000"/>
            <a:headEnd type="oval"/>
            <a:tailEnd type="triangle"/>
          </a:ln>
        </p:spPr>
        <p:txBody>
          <a:bodyPr lIns="91422" tIns="45711" rIns="91422" bIns="45711"/>
          <a:lstStyle/>
          <a:p>
            <a:pPr lvl="0"/>
            <a:endParaRPr sz="900" dirty="0"/>
          </a:p>
        </p:txBody>
      </p:sp>
      <p:sp>
        <p:nvSpPr>
          <p:cNvPr id="42" name="Shape 3961"/>
          <p:cNvSpPr/>
          <p:nvPr/>
        </p:nvSpPr>
        <p:spPr>
          <a:xfrm rot="327026" flipH="1" flipV="1">
            <a:off x="8843947" y="3554102"/>
            <a:ext cx="1384469" cy="2549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386" y="9302"/>
                  <a:pt x="8586" y="2102"/>
                  <a:pt x="21600" y="0"/>
                </a:cubicBezTo>
              </a:path>
            </a:pathLst>
          </a:custGeom>
          <a:ln w="6350">
            <a:solidFill>
              <a:srgbClr val="53585F"/>
            </a:solidFill>
            <a:miter lim="400000"/>
            <a:headEnd type="oval"/>
            <a:tailEnd type="triangle"/>
          </a:ln>
        </p:spPr>
        <p:txBody>
          <a:bodyPr lIns="91422" tIns="45711" rIns="91422" bIns="45711"/>
          <a:lstStyle/>
          <a:p>
            <a:pPr lvl="0"/>
            <a:endParaRPr sz="9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6854899" y="5684976"/>
            <a:ext cx="1714673" cy="1186286"/>
            <a:chOff x="6990261" y="5509425"/>
            <a:chExt cx="1990340" cy="138330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8761" y="5509425"/>
              <a:ext cx="993340" cy="993340"/>
            </a:xfrm>
            <a:prstGeom prst="rect">
              <a:avLst/>
            </a:prstGeom>
          </p:spPr>
        </p:pic>
        <p:sp>
          <p:nvSpPr>
            <p:cNvPr id="43" name="Content Placeholder 2"/>
            <p:cNvSpPr txBox="1">
              <a:spLocks/>
            </p:cNvSpPr>
            <p:nvPr/>
          </p:nvSpPr>
          <p:spPr bwMode="auto">
            <a:xfrm>
              <a:off x="6990261" y="6534167"/>
              <a:ext cx="1990340" cy="35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959" tIns="30479" rIns="60959" bIns="30479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fa-IR" sz="1600" dirty="0" smtClean="0">
                  <a:solidFill>
                    <a:schemeClr val="bg1"/>
                  </a:solidFill>
                  <a:latin typeface="Lato Light"/>
                  <a:cs typeface="B Nazanin" panose="00000400000000000000" pitchFamily="2" charset="-78"/>
                </a:rPr>
                <a:t>ضایعات</a:t>
              </a:r>
              <a:endParaRPr lang="en-US" sz="160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73572" y="2888627"/>
            <a:ext cx="1714673" cy="1268672"/>
            <a:chOff x="3761904" y="2322032"/>
            <a:chExt cx="1990340" cy="147937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30" y="2322032"/>
              <a:ext cx="1300091" cy="1300091"/>
            </a:xfrm>
            <a:prstGeom prst="rect">
              <a:avLst/>
            </a:prstGeom>
          </p:spPr>
        </p:pic>
        <p:sp>
          <p:nvSpPr>
            <p:cNvPr id="45" name="Content Placeholder 2"/>
            <p:cNvSpPr txBox="1">
              <a:spLocks/>
            </p:cNvSpPr>
            <p:nvPr/>
          </p:nvSpPr>
          <p:spPr bwMode="auto">
            <a:xfrm>
              <a:off x="3761904" y="3442843"/>
              <a:ext cx="1990340" cy="35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959" tIns="30479" rIns="60959" bIns="30479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fa-IR" sz="1600" dirty="0" smtClean="0">
                  <a:solidFill>
                    <a:schemeClr val="bg1"/>
                  </a:solidFill>
                  <a:latin typeface="Lato Light"/>
                  <a:cs typeface="B Nazanin" panose="00000400000000000000" pitchFamily="2" charset="-78"/>
                </a:rPr>
                <a:t>اشانتیون</a:t>
              </a:r>
              <a:endParaRPr lang="en-US" sz="160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35644" y="1721088"/>
            <a:ext cx="1714673" cy="1239760"/>
            <a:chOff x="5231476" y="3120037"/>
            <a:chExt cx="1990340" cy="1445657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464" y="3120037"/>
              <a:ext cx="1082927" cy="1082927"/>
            </a:xfrm>
            <a:prstGeom prst="rect">
              <a:avLst/>
            </a:prstGeom>
          </p:spPr>
        </p:pic>
        <p:sp>
          <p:nvSpPr>
            <p:cNvPr id="49" name="Content Placeholder 2"/>
            <p:cNvSpPr txBox="1">
              <a:spLocks/>
            </p:cNvSpPr>
            <p:nvPr/>
          </p:nvSpPr>
          <p:spPr bwMode="auto">
            <a:xfrm>
              <a:off x="5231476" y="4207134"/>
              <a:ext cx="1990340" cy="35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959" tIns="30479" rIns="60959" bIns="30479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fa-IR" sz="1600" dirty="0" smtClean="0">
                  <a:solidFill>
                    <a:schemeClr val="bg1"/>
                  </a:solidFill>
                  <a:latin typeface="Lato Light"/>
                  <a:cs typeface="B Nazanin" panose="00000400000000000000" pitchFamily="2" charset="-78"/>
                </a:rPr>
                <a:t>تخفیف</a:t>
              </a:r>
              <a:endParaRPr lang="en-US" sz="160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  <p:graphicFrame>
        <p:nvGraphicFramePr>
          <p:cNvPr id="233" name="Table 2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232573"/>
              </p:ext>
            </p:extLst>
          </p:nvPr>
        </p:nvGraphicFramePr>
        <p:xfrm>
          <a:off x="1920419" y="2080705"/>
          <a:ext cx="2744716" cy="27220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4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0518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شاخص‌های مرتبط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18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1. فروش خالص ریالی 40%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518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2. فروش خالص وزنی 40%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518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3.</a:t>
                      </a:r>
                      <a:r>
                        <a:rPr lang="fa-I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 اندازه یخچال 20%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029837"/>
              </p:ext>
            </p:extLst>
          </p:nvPr>
        </p:nvGraphicFramePr>
        <p:xfrm>
          <a:off x="274219" y="5147701"/>
          <a:ext cx="6339161" cy="680518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6339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0518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kern="1200" dirty="0" smtClean="0">
                          <a:cs typeface="B Nazanin" panose="00000400000000000000" pitchFamily="2" charset="-78"/>
                        </a:rPr>
                        <a:t>مشتریان با توجه به این شاخص ها به 4 کلاستر </a:t>
                      </a:r>
                      <a:r>
                        <a:rPr lang="en-US" sz="1800" kern="1200" dirty="0" smtClean="0">
                          <a:cs typeface="B Nazanin" panose="00000400000000000000" pitchFamily="2" charset="-78"/>
                        </a:rPr>
                        <a:t>A</a:t>
                      </a:r>
                      <a:r>
                        <a:rPr lang="fa-IR" sz="1800" kern="1200" dirty="0" smtClean="0">
                          <a:cs typeface="B Nazanin" panose="00000400000000000000" pitchFamily="2" charset="-78"/>
                        </a:rPr>
                        <a:t>،</a:t>
                      </a:r>
                      <a:r>
                        <a:rPr lang="fa-IR" sz="1800" kern="1200" baseline="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sz="1800" kern="1200" baseline="0" dirty="0" smtClean="0">
                          <a:cs typeface="B Nazanin" panose="00000400000000000000" pitchFamily="2" charset="-78"/>
                        </a:rPr>
                        <a:t>B</a:t>
                      </a:r>
                      <a:r>
                        <a:rPr lang="fa-IR" sz="1800" kern="1200" baseline="0" dirty="0" smtClean="0">
                          <a:cs typeface="B Nazanin" panose="00000400000000000000" pitchFamily="2" charset="-78"/>
                        </a:rPr>
                        <a:t>، </a:t>
                      </a:r>
                      <a:r>
                        <a:rPr lang="en-US" sz="1800" kern="1200" baseline="0" dirty="0" smtClean="0">
                          <a:cs typeface="B Nazanin" panose="00000400000000000000" pitchFamily="2" charset="-78"/>
                        </a:rPr>
                        <a:t>C</a:t>
                      </a:r>
                      <a:r>
                        <a:rPr lang="fa-IR" sz="1800" kern="1200" baseline="0" dirty="0" smtClean="0"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en-US" sz="1800" kern="1200" baseline="0" dirty="0" smtClean="0">
                          <a:cs typeface="B Nazanin" panose="00000400000000000000" pitchFamily="2" charset="-78"/>
                        </a:rPr>
                        <a:t>D</a:t>
                      </a:r>
                      <a:r>
                        <a:rPr lang="fa-IR" sz="1800" kern="1200" baseline="0" dirty="0" smtClean="0">
                          <a:cs typeface="B Nazanin" panose="00000400000000000000" pitchFamily="2" charset="-78"/>
                        </a:rPr>
                        <a:t> تقسیم می‌شوند.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1232162" y="450216"/>
            <a:ext cx="8877652" cy="784822"/>
            <a:chOff x="6095803" y="340861"/>
            <a:chExt cx="12634716" cy="4794833"/>
          </a:xfrm>
        </p:grpSpPr>
        <p:sp>
          <p:nvSpPr>
            <p:cNvPr id="34" name="TextBox 33"/>
            <p:cNvSpPr txBox="1"/>
            <p:nvPr/>
          </p:nvSpPr>
          <p:spPr>
            <a:xfrm>
              <a:off x="6095803" y="340861"/>
              <a:ext cx="12359699" cy="47948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r>
                <a:rPr lang="fa-IR" sz="4800" b="1" dirty="0" smtClean="0">
                  <a:solidFill>
                    <a:schemeClr val="accent2"/>
                  </a:solidFill>
                  <a:cs typeface="B Titr" panose="00000700000000000000" pitchFamily="2" charset="-78"/>
                </a:rPr>
                <a:t>سرویس پکیج</a:t>
              </a:r>
              <a:endParaRPr lang="fa-IR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Subtitle 2"/>
            <p:cNvSpPr txBox="1">
              <a:spLocks/>
            </p:cNvSpPr>
            <p:nvPr/>
          </p:nvSpPr>
          <p:spPr>
            <a:xfrm>
              <a:off x="7075333" y="3506448"/>
              <a:ext cx="11655186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 fontScale="25000" lnSpcReduction="2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1550" dirty="0">
                <a:solidFill>
                  <a:schemeClr val="bg1"/>
                </a:solidFill>
                <a:latin typeface="Lato Light"/>
                <a:cs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477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40" grpId="0" animBg="1"/>
          <p:bldP spid="41" grpId="0" animBg="1"/>
          <p:bldP spid="4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40" grpId="0" animBg="1"/>
          <p:bldP spid="41" grpId="0" animBg="1"/>
          <p:bldP spid="42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382" y="367820"/>
            <a:ext cx="1549085" cy="927596"/>
          </a:xfrm>
          <a:prstGeom prst="rect">
            <a:avLst/>
          </a:prstGeom>
        </p:spPr>
      </p:pic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50465"/>
              </p:ext>
            </p:extLst>
          </p:nvPr>
        </p:nvGraphicFramePr>
        <p:xfrm>
          <a:off x="1712783" y="2145418"/>
          <a:ext cx="3288894" cy="34025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88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0518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شاخص‌های مرتبط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18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ارزش ریالی هر کیلوگرم 50%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518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تنوع کالا 30%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518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کالای خارجی موجود در شلف 10%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518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برندهای داخلی لوکس 10%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8" name="Group 67"/>
          <p:cNvGrpSpPr/>
          <p:nvPr/>
        </p:nvGrpSpPr>
        <p:grpSpPr>
          <a:xfrm>
            <a:off x="9245738" y="2699949"/>
            <a:ext cx="1990340" cy="1269842"/>
            <a:chOff x="3713477" y="4115316"/>
            <a:chExt cx="1990340" cy="1269842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006" y="4115316"/>
              <a:ext cx="911282" cy="911282"/>
            </a:xfrm>
            <a:prstGeom prst="rect">
              <a:avLst/>
            </a:prstGeom>
          </p:spPr>
        </p:pic>
        <p:sp>
          <p:nvSpPr>
            <p:cNvPr id="70" name="Content Placeholder 2"/>
            <p:cNvSpPr txBox="1">
              <a:spLocks/>
            </p:cNvSpPr>
            <p:nvPr/>
          </p:nvSpPr>
          <p:spPr bwMode="auto">
            <a:xfrm>
              <a:off x="3713477" y="5026598"/>
              <a:ext cx="1990340" cy="35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959" tIns="30479" rIns="60959" bIns="30479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sz="1600" dirty="0" smtClean="0">
                  <a:solidFill>
                    <a:schemeClr val="bg1"/>
                  </a:solidFill>
                  <a:latin typeface="Lato Light"/>
                  <a:cs typeface="B Nazanin" panose="00000400000000000000" pitchFamily="2" charset="-78"/>
                </a:rPr>
                <a:t>MSL &amp; NPD</a:t>
              </a:r>
              <a:endParaRPr lang="en-US" sz="160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517790" y="2699949"/>
            <a:ext cx="1727948" cy="1269842"/>
            <a:chOff x="5123602" y="1889640"/>
            <a:chExt cx="1990340" cy="144911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9539" y="1889640"/>
              <a:ext cx="1032735" cy="1032735"/>
            </a:xfrm>
            <a:prstGeom prst="rect">
              <a:avLst/>
            </a:prstGeom>
          </p:spPr>
        </p:pic>
        <p:sp>
          <p:nvSpPr>
            <p:cNvPr id="76" name="Content Placeholder 2"/>
            <p:cNvSpPr txBox="1">
              <a:spLocks/>
            </p:cNvSpPr>
            <p:nvPr/>
          </p:nvSpPr>
          <p:spPr bwMode="auto">
            <a:xfrm>
              <a:off x="5123602" y="2980196"/>
              <a:ext cx="1990340" cy="35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959" tIns="30479" rIns="60959" bIns="30479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sz="1600" dirty="0" smtClean="0">
                  <a:solidFill>
                    <a:schemeClr val="bg1"/>
                  </a:solidFill>
                  <a:latin typeface="Lato Light"/>
                  <a:cs typeface="B Nazanin" panose="00000400000000000000" pitchFamily="2" charset="-78"/>
                </a:rPr>
                <a:t>POSM</a:t>
              </a:r>
              <a:endParaRPr lang="en-US" sz="160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04076"/>
              </p:ext>
            </p:extLst>
          </p:nvPr>
        </p:nvGraphicFramePr>
        <p:xfrm>
          <a:off x="335178" y="5742061"/>
          <a:ext cx="7604861" cy="680518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7604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0518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kern="1200" dirty="0" smtClean="0">
                          <a:cs typeface="B Nazanin" panose="00000400000000000000" pitchFamily="2" charset="-78"/>
                        </a:rPr>
                        <a:t>مشتریان با توجه به این شاخص ها به 3</a:t>
                      </a:r>
                      <a:r>
                        <a:rPr lang="fa-IR" sz="1800" kern="1200" baseline="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1800" kern="1200" dirty="0" smtClean="0">
                          <a:cs typeface="B Nazanin" panose="00000400000000000000" pitchFamily="2" charset="-78"/>
                        </a:rPr>
                        <a:t>کلاستر </a:t>
                      </a:r>
                      <a:r>
                        <a:rPr lang="en-US" sz="1800" kern="1200" dirty="0" smtClean="0">
                          <a:cs typeface="B Nazanin" panose="00000400000000000000" pitchFamily="2" charset="-78"/>
                        </a:rPr>
                        <a:t>Gold</a:t>
                      </a:r>
                      <a:r>
                        <a:rPr lang="fa-IR" sz="1800" kern="1200" dirty="0" smtClean="0">
                          <a:cs typeface="B Nazanin" panose="00000400000000000000" pitchFamily="2" charset="-78"/>
                        </a:rPr>
                        <a:t>،</a:t>
                      </a:r>
                      <a:r>
                        <a:rPr lang="fa-IR" sz="1800" kern="1200" baseline="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sz="1800" kern="1200" baseline="0" dirty="0" smtClean="0">
                          <a:cs typeface="B Nazanin" panose="00000400000000000000" pitchFamily="2" charset="-78"/>
                        </a:rPr>
                        <a:t>Silver</a:t>
                      </a:r>
                      <a:r>
                        <a:rPr lang="fa-IR" sz="1800" kern="1200" baseline="0" dirty="0" smtClean="0"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en-US" sz="1800" kern="1200" baseline="0" dirty="0" smtClean="0">
                          <a:cs typeface="B Nazanin" panose="00000400000000000000" pitchFamily="2" charset="-78"/>
                        </a:rPr>
                        <a:t>Bronze</a:t>
                      </a:r>
                      <a:r>
                        <a:rPr lang="fa-IR" sz="1800" kern="1200" baseline="0" dirty="0" smtClean="0">
                          <a:cs typeface="B Nazanin" panose="00000400000000000000" pitchFamily="2" charset="-78"/>
                        </a:rPr>
                        <a:t> تقسیم می‌شوند.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232162" y="450216"/>
            <a:ext cx="8877652" cy="784822"/>
            <a:chOff x="6095803" y="340861"/>
            <a:chExt cx="12634716" cy="4794833"/>
          </a:xfrm>
        </p:grpSpPr>
        <p:sp>
          <p:nvSpPr>
            <p:cNvPr id="23" name="TextBox 22"/>
            <p:cNvSpPr txBox="1"/>
            <p:nvPr/>
          </p:nvSpPr>
          <p:spPr>
            <a:xfrm>
              <a:off x="6095803" y="340861"/>
              <a:ext cx="12359699" cy="47948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r>
                <a:rPr lang="fa-IR" sz="4800" b="1" dirty="0" smtClean="0">
                  <a:solidFill>
                    <a:schemeClr val="accent2"/>
                  </a:solidFill>
                  <a:cs typeface="B Titr" panose="00000700000000000000" pitchFamily="2" charset="-78"/>
                </a:rPr>
                <a:t>سرویس پکیج</a:t>
              </a:r>
              <a:endParaRPr lang="fa-IR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Subtitle 2"/>
            <p:cNvSpPr txBox="1">
              <a:spLocks/>
            </p:cNvSpPr>
            <p:nvPr/>
          </p:nvSpPr>
          <p:spPr>
            <a:xfrm>
              <a:off x="7075333" y="3506448"/>
              <a:ext cx="11655186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 fontScale="25000" lnSpcReduction="2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1550" dirty="0">
                <a:solidFill>
                  <a:schemeClr val="bg1"/>
                </a:solidFill>
                <a:latin typeface="Lato Light"/>
                <a:cs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64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382" y="367820"/>
            <a:ext cx="1549085" cy="927596"/>
          </a:xfrm>
          <a:prstGeom prst="rect">
            <a:avLst/>
          </a:prstGeom>
        </p:spPr>
      </p:pic>
      <p:sp>
        <p:nvSpPr>
          <p:cNvPr id="26" name="Shape 3961"/>
          <p:cNvSpPr/>
          <p:nvPr/>
        </p:nvSpPr>
        <p:spPr>
          <a:xfrm rot="327026" flipH="1">
            <a:off x="6950679" y="1698484"/>
            <a:ext cx="3454688" cy="1112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386" y="9302"/>
                  <a:pt x="8586" y="2102"/>
                  <a:pt x="21600" y="0"/>
                </a:cubicBezTo>
              </a:path>
            </a:pathLst>
          </a:custGeom>
          <a:ln w="6350">
            <a:solidFill>
              <a:srgbClr val="53585F"/>
            </a:solidFill>
            <a:miter lim="400000"/>
            <a:headEnd type="oval"/>
            <a:tailEnd type="triangle"/>
          </a:ln>
        </p:spPr>
        <p:txBody>
          <a:bodyPr lIns="91422" tIns="45711" rIns="91422" bIns="45711"/>
          <a:lstStyle/>
          <a:p>
            <a:pPr lvl="0"/>
            <a:endParaRPr sz="900" dirty="0"/>
          </a:p>
        </p:txBody>
      </p:sp>
      <p:sp>
        <p:nvSpPr>
          <p:cNvPr id="40" name="Shape 3961"/>
          <p:cNvSpPr/>
          <p:nvPr/>
        </p:nvSpPr>
        <p:spPr>
          <a:xfrm rot="327026" flipH="1">
            <a:off x="7154328" y="3119333"/>
            <a:ext cx="3135058" cy="4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386" y="9302"/>
                  <a:pt x="8586" y="2102"/>
                  <a:pt x="21600" y="0"/>
                </a:cubicBezTo>
              </a:path>
            </a:pathLst>
          </a:custGeom>
          <a:ln w="6350">
            <a:solidFill>
              <a:srgbClr val="53585F"/>
            </a:solidFill>
            <a:miter lim="400000"/>
            <a:headEnd type="oval"/>
            <a:tailEnd type="triangle"/>
          </a:ln>
        </p:spPr>
        <p:txBody>
          <a:bodyPr lIns="91422" tIns="45711" rIns="91422" bIns="45711"/>
          <a:lstStyle/>
          <a:p>
            <a:pPr lvl="0"/>
            <a:endParaRPr sz="900" dirty="0"/>
          </a:p>
        </p:txBody>
      </p:sp>
      <p:sp>
        <p:nvSpPr>
          <p:cNvPr id="41" name="Shape 3961"/>
          <p:cNvSpPr/>
          <p:nvPr/>
        </p:nvSpPr>
        <p:spPr>
          <a:xfrm rot="327026" flipH="1" flipV="1">
            <a:off x="8901068" y="3381378"/>
            <a:ext cx="1359159" cy="1240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386" y="9302"/>
                  <a:pt x="8586" y="2102"/>
                  <a:pt x="21600" y="0"/>
                </a:cubicBezTo>
              </a:path>
            </a:pathLst>
          </a:custGeom>
          <a:ln w="6350">
            <a:solidFill>
              <a:srgbClr val="53585F"/>
            </a:solidFill>
            <a:miter lim="400000"/>
            <a:headEnd type="oval"/>
            <a:tailEnd type="triangle"/>
          </a:ln>
        </p:spPr>
        <p:txBody>
          <a:bodyPr lIns="91422" tIns="45711" rIns="91422" bIns="45711"/>
          <a:lstStyle/>
          <a:p>
            <a:pPr lvl="0"/>
            <a:endParaRPr sz="900" dirty="0"/>
          </a:p>
        </p:txBody>
      </p:sp>
      <p:sp>
        <p:nvSpPr>
          <p:cNvPr id="42" name="Shape 3961"/>
          <p:cNvSpPr/>
          <p:nvPr/>
        </p:nvSpPr>
        <p:spPr>
          <a:xfrm rot="327026" flipH="1" flipV="1">
            <a:off x="5103915" y="3376075"/>
            <a:ext cx="5117420" cy="2876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386" y="9302"/>
                  <a:pt x="8586" y="2102"/>
                  <a:pt x="21600" y="0"/>
                </a:cubicBezTo>
              </a:path>
            </a:pathLst>
          </a:custGeom>
          <a:ln w="6350">
            <a:solidFill>
              <a:srgbClr val="53585F"/>
            </a:solidFill>
            <a:miter lim="400000"/>
            <a:headEnd type="oval"/>
            <a:tailEnd type="triangle"/>
          </a:ln>
        </p:spPr>
        <p:txBody>
          <a:bodyPr lIns="91422" tIns="45711" rIns="91422" bIns="45711"/>
          <a:lstStyle/>
          <a:p>
            <a:pPr lvl="0"/>
            <a:endParaRPr sz="9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0543196" y="2975880"/>
            <a:ext cx="1714561" cy="1507203"/>
            <a:chOff x="4159301" y="3341963"/>
            <a:chExt cx="1714561" cy="1507203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4159301" y="4252411"/>
              <a:ext cx="1714561" cy="59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959" tIns="30479" rIns="60959" bIns="30479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fa-IR" sz="1600" dirty="0" smtClean="0">
                  <a:solidFill>
                    <a:schemeClr val="bg1"/>
                  </a:solidFill>
                  <a:latin typeface="Lato Light"/>
                  <a:cs typeface="B Nazanin" panose="00000400000000000000" pitchFamily="2" charset="-78"/>
                </a:rPr>
                <a:t>سرویس پکیج بازاریابی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8232" y="3341963"/>
              <a:ext cx="797751" cy="79775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5405716" y="978463"/>
            <a:ext cx="1754971" cy="1282716"/>
            <a:chOff x="4644152" y="3431113"/>
            <a:chExt cx="1990340" cy="152606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2092" y="3431113"/>
              <a:ext cx="1152265" cy="1140742"/>
            </a:xfrm>
            <a:prstGeom prst="rect">
              <a:avLst/>
            </a:prstGeom>
          </p:spPr>
        </p:pic>
        <p:sp>
          <p:nvSpPr>
            <p:cNvPr id="32" name="Content Placeholder 2"/>
            <p:cNvSpPr txBox="1">
              <a:spLocks/>
            </p:cNvSpPr>
            <p:nvPr/>
          </p:nvSpPr>
          <p:spPr bwMode="auto">
            <a:xfrm>
              <a:off x="4644152" y="4598620"/>
              <a:ext cx="1990340" cy="35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959" tIns="30479" rIns="60959" bIns="30479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fa-IR" sz="1600" dirty="0" smtClean="0">
                  <a:solidFill>
                    <a:schemeClr val="bg1"/>
                  </a:solidFill>
                  <a:latin typeface="Lato Light"/>
                  <a:cs typeface="B Nazanin" panose="00000400000000000000" pitchFamily="2" charset="-78"/>
                </a:rPr>
                <a:t>پلنوگرام</a:t>
              </a:r>
              <a:endParaRPr lang="en-US" sz="160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288031" y="2242660"/>
            <a:ext cx="1990340" cy="1455077"/>
            <a:chOff x="4340098" y="2318554"/>
            <a:chExt cx="1990340" cy="145507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5560" y="2318554"/>
              <a:ext cx="1227809" cy="1067660"/>
            </a:xfrm>
            <a:prstGeom prst="rect">
              <a:avLst/>
            </a:prstGeom>
          </p:spPr>
        </p:pic>
        <p:sp>
          <p:nvSpPr>
            <p:cNvPr id="33" name="Content Placeholder 2"/>
            <p:cNvSpPr txBox="1">
              <a:spLocks/>
            </p:cNvSpPr>
            <p:nvPr/>
          </p:nvSpPr>
          <p:spPr bwMode="auto">
            <a:xfrm>
              <a:off x="4340098" y="3415071"/>
              <a:ext cx="1990340" cy="35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959" tIns="30479" rIns="60959" bIns="30479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fa-IR" sz="1600" dirty="0" smtClean="0">
                  <a:solidFill>
                    <a:schemeClr val="bg1"/>
                  </a:solidFill>
                  <a:latin typeface="Lato Light"/>
                  <a:cs typeface="B Nazanin" panose="00000400000000000000" pitchFamily="2" charset="-78"/>
                </a:rPr>
                <a:t>چیدمان</a:t>
              </a:r>
              <a:endParaRPr lang="en-US" sz="160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40690" y="3773752"/>
            <a:ext cx="1990340" cy="1464226"/>
            <a:chOff x="4699423" y="4184705"/>
            <a:chExt cx="1990340" cy="146422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344" y="4184705"/>
              <a:ext cx="1109106" cy="1109106"/>
            </a:xfrm>
            <a:prstGeom prst="rect">
              <a:avLst/>
            </a:prstGeom>
          </p:spPr>
        </p:pic>
        <p:sp>
          <p:nvSpPr>
            <p:cNvPr id="37" name="Content Placeholder 2"/>
            <p:cNvSpPr txBox="1">
              <a:spLocks/>
            </p:cNvSpPr>
            <p:nvPr/>
          </p:nvSpPr>
          <p:spPr bwMode="auto">
            <a:xfrm>
              <a:off x="4699423" y="5290371"/>
              <a:ext cx="1990340" cy="35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959" tIns="30479" rIns="60959" bIns="30479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fa-IR" sz="1600" dirty="0" smtClean="0">
                  <a:solidFill>
                    <a:schemeClr val="bg1"/>
                  </a:solidFill>
                  <a:latin typeface="Lato Light"/>
                  <a:cs typeface="B Nazanin" panose="00000400000000000000" pitchFamily="2" charset="-78"/>
                </a:rPr>
                <a:t>بسته بندی تحویل</a:t>
              </a:r>
              <a:endParaRPr lang="en-US" sz="160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97691" y="5237978"/>
            <a:ext cx="1990340" cy="1252944"/>
            <a:chOff x="5099928" y="5365423"/>
            <a:chExt cx="1990340" cy="125294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086" y="5365423"/>
              <a:ext cx="920883" cy="899784"/>
            </a:xfrm>
            <a:prstGeom prst="rect">
              <a:avLst/>
            </a:prstGeom>
          </p:spPr>
        </p:pic>
        <p:sp>
          <p:nvSpPr>
            <p:cNvPr id="44" name="Content Placeholder 2"/>
            <p:cNvSpPr txBox="1">
              <a:spLocks/>
            </p:cNvSpPr>
            <p:nvPr/>
          </p:nvSpPr>
          <p:spPr bwMode="auto">
            <a:xfrm>
              <a:off x="5099928" y="6259807"/>
              <a:ext cx="1990340" cy="35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959" tIns="30479" rIns="60959" bIns="30479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fa-IR" sz="1600" dirty="0" smtClean="0">
                  <a:solidFill>
                    <a:schemeClr val="bg1"/>
                  </a:solidFill>
                  <a:latin typeface="Lato Light"/>
                  <a:cs typeface="B Nazanin" panose="00000400000000000000" pitchFamily="2" charset="-78"/>
                </a:rPr>
                <a:t>سمپلینگ</a:t>
              </a:r>
              <a:endParaRPr lang="en-US" sz="160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936835"/>
              </p:ext>
            </p:extLst>
          </p:nvPr>
        </p:nvGraphicFramePr>
        <p:xfrm>
          <a:off x="447351" y="1732974"/>
          <a:ext cx="4958365" cy="11366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8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095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شاخص‌های مرتبط پلنوگرام + چیدمان براساس پلنوگرام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335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متراژ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4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اندازه</a:t>
                      </a:r>
                      <a:r>
                        <a:rPr lang="fa-I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یخچال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947514"/>
              </p:ext>
            </p:extLst>
          </p:nvPr>
        </p:nvGraphicFramePr>
        <p:xfrm>
          <a:off x="4737734" y="3866378"/>
          <a:ext cx="2273568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8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شاخص‌های مرتبط</a:t>
                      </a:r>
                      <a:endParaRPr lang="fa-IR" baseline="0" dirty="0" smtClean="0">
                        <a:cs typeface="B Nazanin" panose="00000400000000000000" pitchFamily="2" charset="-78"/>
                      </a:endParaRPr>
                    </a:p>
                    <a:p>
                      <a:pPr algn="ctr"/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بسته بندی تحویل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093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تنوع کالا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فروش وزنی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68618"/>
              </p:ext>
            </p:extLst>
          </p:nvPr>
        </p:nvGraphicFramePr>
        <p:xfrm>
          <a:off x="929534" y="4483083"/>
          <a:ext cx="2457610" cy="226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7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8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شاخص‌های مرتبط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سمپلینگ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093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متراژ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موقعیت مکانی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ریال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وزن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اندازه</a:t>
                      </a:r>
                      <a:r>
                        <a:rPr lang="fa-I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یخچال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1232162" y="450216"/>
            <a:ext cx="8877652" cy="784822"/>
            <a:chOff x="6095803" y="340861"/>
            <a:chExt cx="12634716" cy="4794833"/>
          </a:xfrm>
        </p:grpSpPr>
        <p:sp>
          <p:nvSpPr>
            <p:cNvPr id="39" name="TextBox 38"/>
            <p:cNvSpPr txBox="1"/>
            <p:nvPr/>
          </p:nvSpPr>
          <p:spPr>
            <a:xfrm>
              <a:off x="6095803" y="340861"/>
              <a:ext cx="12359699" cy="47948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r>
                <a:rPr lang="fa-IR" sz="4800" b="1" dirty="0" smtClean="0">
                  <a:solidFill>
                    <a:schemeClr val="accent2"/>
                  </a:solidFill>
                  <a:cs typeface="B Titr" panose="00000700000000000000" pitchFamily="2" charset="-78"/>
                </a:rPr>
                <a:t>سرویس پکیج</a:t>
              </a:r>
              <a:endParaRPr lang="fa-IR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Subtitle 2"/>
            <p:cNvSpPr txBox="1">
              <a:spLocks/>
            </p:cNvSpPr>
            <p:nvPr/>
          </p:nvSpPr>
          <p:spPr>
            <a:xfrm>
              <a:off x="7075333" y="3506448"/>
              <a:ext cx="11655186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 fontScale="25000" lnSpcReduction="2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1550" dirty="0">
                <a:solidFill>
                  <a:schemeClr val="bg1"/>
                </a:solidFill>
                <a:latin typeface="Lato Light"/>
                <a:cs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15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40" grpId="0" animBg="1"/>
          <p:bldP spid="41" grpId="0" animBg="1"/>
          <p:bldP spid="4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40" grpId="0" animBg="1"/>
          <p:bldP spid="41" grpId="0" animBg="1"/>
          <p:bldP spid="42" grpId="0" animBg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382" y="367820"/>
            <a:ext cx="1549085" cy="927596"/>
          </a:xfrm>
          <a:prstGeom prst="rect">
            <a:avLst/>
          </a:prstGeom>
        </p:spPr>
      </p:pic>
      <p:sp>
        <p:nvSpPr>
          <p:cNvPr id="40" name="Shape 3961"/>
          <p:cNvSpPr/>
          <p:nvPr/>
        </p:nvSpPr>
        <p:spPr>
          <a:xfrm rot="1145763" flipH="1">
            <a:off x="8792946" y="3386345"/>
            <a:ext cx="1561200" cy="4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386" y="9302"/>
                  <a:pt x="8586" y="2102"/>
                  <a:pt x="21600" y="0"/>
                </a:cubicBezTo>
              </a:path>
            </a:pathLst>
          </a:custGeom>
          <a:ln w="6350">
            <a:solidFill>
              <a:srgbClr val="53585F"/>
            </a:solidFill>
            <a:miter lim="400000"/>
            <a:headEnd type="oval"/>
            <a:tailEnd type="triangle"/>
          </a:ln>
        </p:spPr>
        <p:txBody>
          <a:bodyPr lIns="91422" tIns="45711" rIns="91422" bIns="45711"/>
          <a:lstStyle/>
          <a:p>
            <a:pPr lvl="0"/>
            <a:endParaRPr sz="9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9793512" y="3441780"/>
            <a:ext cx="1714054" cy="1436726"/>
            <a:chOff x="4080080" y="5235224"/>
            <a:chExt cx="1714054" cy="1436726"/>
          </a:xfrm>
        </p:grpSpPr>
        <p:sp>
          <p:nvSpPr>
            <p:cNvPr id="34" name="Content Placeholder 2"/>
            <p:cNvSpPr txBox="1">
              <a:spLocks/>
            </p:cNvSpPr>
            <p:nvPr/>
          </p:nvSpPr>
          <p:spPr bwMode="auto">
            <a:xfrm>
              <a:off x="4080080" y="6022860"/>
              <a:ext cx="1714054" cy="649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959" tIns="30479" rIns="60959" bIns="30479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fa-IR" sz="1600" dirty="0">
                  <a:solidFill>
                    <a:schemeClr val="bg1"/>
                  </a:solidFill>
                  <a:latin typeface="Lato Light"/>
                  <a:cs typeface="B Nazanin" panose="00000400000000000000" pitchFamily="2" charset="-78"/>
                </a:rPr>
                <a:t>سرویس پکیج </a:t>
              </a:r>
              <a:r>
                <a:rPr lang="fa-IR" sz="1600" dirty="0" smtClean="0">
                  <a:solidFill>
                    <a:schemeClr val="bg1"/>
                  </a:solidFill>
                  <a:latin typeface="Lato Light"/>
                  <a:cs typeface="B Nazanin" panose="00000400000000000000" pitchFamily="2" charset="-78"/>
                </a:rPr>
                <a:t>ویزیت</a:t>
              </a:r>
              <a:endParaRPr lang="en-US" sz="160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579391" y="5235224"/>
              <a:ext cx="797608" cy="722483"/>
              <a:chOff x="1801686" y="2098202"/>
              <a:chExt cx="898999" cy="864159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1801686" y="2098202"/>
                <a:ext cx="898999" cy="86415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8505" y="2099653"/>
                <a:ext cx="794958" cy="794958"/>
              </a:xfrm>
              <a:prstGeom prst="rect">
                <a:avLst/>
              </a:prstGeom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6730429" y="2254185"/>
            <a:ext cx="1990340" cy="1336379"/>
            <a:chOff x="2997569" y="3881247"/>
            <a:chExt cx="1990340" cy="133637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9914" y="3881247"/>
              <a:ext cx="927503" cy="927503"/>
            </a:xfrm>
            <a:prstGeom prst="rect">
              <a:avLst/>
            </a:prstGeom>
          </p:spPr>
        </p:pic>
        <p:sp>
          <p:nvSpPr>
            <p:cNvPr id="43" name="Content Placeholder 2"/>
            <p:cNvSpPr txBox="1">
              <a:spLocks/>
            </p:cNvSpPr>
            <p:nvPr/>
          </p:nvSpPr>
          <p:spPr bwMode="auto">
            <a:xfrm>
              <a:off x="2997569" y="4859066"/>
              <a:ext cx="1990340" cy="35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959" tIns="30479" rIns="60959" bIns="30479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fa-IR" sz="1600" dirty="0" smtClean="0">
                  <a:solidFill>
                    <a:schemeClr val="bg1"/>
                  </a:solidFill>
                  <a:latin typeface="Lato Light"/>
                  <a:cs typeface="B Nazanin" panose="00000400000000000000" pitchFamily="2" charset="-78"/>
                </a:rPr>
                <a:t>زمانبندی تحویل</a:t>
              </a:r>
              <a:endParaRPr lang="en-US" sz="160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  <p:sp>
        <p:nvSpPr>
          <p:cNvPr id="45" name="Shape 3961"/>
          <p:cNvSpPr/>
          <p:nvPr/>
        </p:nvSpPr>
        <p:spPr>
          <a:xfrm rot="20550351" flipH="1">
            <a:off x="8769194" y="4112387"/>
            <a:ext cx="1561200" cy="4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386" y="9302"/>
                  <a:pt x="8586" y="2102"/>
                  <a:pt x="21600" y="0"/>
                </a:cubicBezTo>
              </a:path>
            </a:pathLst>
          </a:custGeom>
          <a:ln w="6350">
            <a:solidFill>
              <a:srgbClr val="53585F"/>
            </a:solidFill>
            <a:miter lim="400000"/>
            <a:headEnd type="oval"/>
            <a:tailEnd type="triangle"/>
          </a:ln>
        </p:spPr>
        <p:txBody>
          <a:bodyPr lIns="91422" tIns="45711" rIns="91422" bIns="45711"/>
          <a:lstStyle/>
          <a:p>
            <a:pPr lvl="0"/>
            <a:endParaRPr sz="9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6730429" y="3803021"/>
            <a:ext cx="1990340" cy="1563597"/>
            <a:chOff x="2938730" y="3070243"/>
            <a:chExt cx="1990340" cy="156359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1742" y="3070243"/>
              <a:ext cx="1384317" cy="1384317"/>
            </a:xfrm>
            <a:prstGeom prst="rect">
              <a:avLst/>
            </a:prstGeom>
          </p:spPr>
        </p:pic>
        <p:sp>
          <p:nvSpPr>
            <p:cNvPr id="47" name="Content Placeholder 2"/>
            <p:cNvSpPr txBox="1">
              <a:spLocks/>
            </p:cNvSpPr>
            <p:nvPr/>
          </p:nvSpPr>
          <p:spPr bwMode="auto">
            <a:xfrm>
              <a:off x="2938730" y="4275280"/>
              <a:ext cx="1990340" cy="35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959" tIns="30479" rIns="60959" bIns="30479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fa-IR" sz="1600" dirty="0" smtClean="0">
                  <a:solidFill>
                    <a:schemeClr val="bg1"/>
                  </a:solidFill>
                  <a:latin typeface="Lato Light"/>
                  <a:cs typeface="B Nazanin" panose="00000400000000000000" pitchFamily="2" charset="-78"/>
                </a:rPr>
                <a:t>تور ویزیت</a:t>
              </a:r>
              <a:endParaRPr lang="en-US" sz="160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412171"/>
              </p:ext>
            </p:extLst>
          </p:nvPr>
        </p:nvGraphicFramePr>
        <p:xfrm>
          <a:off x="270456" y="2254185"/>
          <a:ext cx="6459973" cy="328736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59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4329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kern="1200" dirty="0" smtClean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*زمانبندی</a:t>
                      </a:r>
                      <a:r>
                        <a:rPr lang="fa-IR" sz="1800" kern="1200" baseline="0" dirty="0" smtClean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 تحویل با توجه به خوشه‌بندی مالی مشخص می‌شود.</a:t>
                      </a:r>
                      <a:endParaRPr 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270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*باتوجه به</a:t>
                      </a:r>
                      <a:r>
                        <a:rPr lang="fa-IR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 تجارب اجرای پروژه قبلی و پیچیدگی‌های ایجاد شده، تصمیم      برآن شد که سرویس پکیج تور ویزیت را روی مسیرها اجرایی کنیم.</a:t>
                      </a:r>
                    </a:p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به طور مثال تعداد ویزیت مسیرهای با </a:t>
                      </a:r>
                      <a:r>
                        <a:rPr lang="fa-IR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ویزیت مثبت زیر 60% </a:t>
                      </a:r>
                      <a:r>
                        <a:rPr lang="fa-IR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می‌بایست بازبینی شود.</a:t>
                      </a:r>
                    </a:p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ضمناً برای مشتریان گرید </a:t>
                      </a:r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A</a:t>
                      </a:r>
                      <a:r>
                        <a:rPr lang="fa-IR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 مالی پیشنهاد 6 بار ویزیت در هفته وجود دارد.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1232162" y="450216"/>
            <a:ext cx="8877652" cy="784822"/>
            <a:chOff x="6095803" y="340861"/>
            <a:chExt cx="12634716" cy="4794833"/>
          </a:xfrm>
        </p:grpSpPr>
        <p:sp>
          <p:nvSpPr>
            <p:cNvPr id="24" name="TextBox 23"/>
            <p:cNvSpPr txBox="1"/>
            <p:nvPr/>
          </p:nvSpPr>
          <p:spPr>
            <a:xfrm>
              <a:off x="6095803" y="340861"/>
              <a:ext cx="12359699" cy="47948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r>
                <a:rPr lang="fa-IR" sz="4800" b="1" dirty="0" smtClean="0">
                  <a:solidFill>
                    <a:schemeClr val="accent2"/>
                  </a:solidFill>
                  <a:cs typeface="B Titr" panose="00000700000000000000" pitchFamily="2" charset="-78"/>
                </a:rPr>
                <a:t>سرویس پکیج</a:t>
              </a:r>
              <a:endParaRPr lang="fa-IR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Subtitle 2"/>
            <p:cNvSpPr txBox="1">
              <a:spLocks/>
            </p:cNvSpPr>
            <p:nvPr/>
          </p:nvSpPr>
          <p:spPr>
            <a:xfrm>
              <a:off x="7075333" y="3506448"/>
              <a:ext cx="11655186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 fontScale="25000" lnSpcReduction="2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1550" dirty="0">
                <a:solidFill>
                  <a:schemeClr val="bg1"/>
                </a:solidFill>
                <a:latin typeface="Lato Light"/>
                <a:cs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58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2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2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25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4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2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2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2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45" grpId="0" animBg="1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286753" y="312944"/>
            <a:ext cx="8823061" cy="792765"/>
            <a:chOff x="6173497" y="-497796"/>
            <a:chExt cx="12557022" cy="4843360"/>
          </a:xfrm>
        </p:grpSpPr>
        <p:sp>
          <p:nvSpPr>
            <p:cNvPr id="56" name="TextBox 55"/>
            <p:cNvSpPr txBox="1"/>
            <p:nvPr/>
          </p:nvSpPr>
          <p:spPr>
            <a:xfrm>
              <a:off x="6173497" y="-497796"/>
              <a:ext cx="12359699" cy="479483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fa-IR" sz="4800" b="1" dirty="0" smtClean="0">
                  <a:solidFill>
                    <a:schemeClr val="accent2"/>
                  </a:solidFill>
                  <a:cs typeface="B Titr" panose="00000700000000000000" pitchFamily="2" charset="-78"/>
                </a:rPr>
                <a:t>نتایج خوشه </a:t>
              </a:r>
              <a:r>
                <a:rPr lang="fa-IR" sz="4800" b="1" dirty="0">
                  <a:solidFill>
                    <a:schemeClr val="accent2"/>
                  </a:solidFill>
                  <a:cs typeface="B Titr" panose="00000700000000000000" pitchFamily="2" charset="-78"/>
                </a:rPr>
                <a:t>بندی</a:t>
              </a:r>
            </a:p>
          </p:txBody>
        </p:sp>
        <p:sp>
          <p:nvSpPr>
            <p:cNvPr id="57" name="Subtitle 2"/>
            <p:cNvSpPr txBox="1">
              <a:spLocks/>
            </p:cNvSpPr>
            <p:nvPr/>
          </p:nvSpPr>
          <p:spPr>
            <a:xfrm>
              <a:off x="7075333" y="3506448"/>
              <a:ext cx="11655186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 fontScale="25000" lnSpcReduction="2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50" dirty="0">
                <a:solidFill>
                  <a:schemeClr val="bg1"/>
                </a:solidFill>
                <a:latin typeface="Lato Light"/>
                <a:cs typeface="Lato Light"/>
              </a:endParaRPr>
            </a:p>
          </p:txBody>
        </p:sp>
      </p:grpSp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382" y="367820"/>
            <a:ext cx="1549085" cy="927596"/>
          </a:xfrm>
          <a:prstGeom prst="rect">
            <a:avLst/>
          </a:prstGeom>
        </p:spPr>
      </p:pic>
      <p:pic>
        <p:nvPicPr>
          <p:cNvPr id="6" name="Picture 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91" y="5335939"/>
            <a:ext cx="1084749" cy="106486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008517"/>
              </p:ext>
            </p:extLst>
          </p:nvPr>
        </p:nvGraphicFramePr>
        <p:xfrm>
          <a:off x="1920419" y="1519597"/>
          <a:ext cx="8823060" cy="3432201"/>
        </p:xfrm>
        <a:graphic>
          <a:graphicData uri="http://schemas.openxmlformats.org/drawingml/2006/table">
            <a:tbl>
              <a:tblPr rtl="1"/>
              <a:tblGrid>
                <a:gridCol w="220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388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94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70AD47"/>
                          </a:solidFill>
                          <a:effectLst/>
                          <a:latin typeface="Times New Roman" panose="02020603050405020304" pitchFamily="18" charset="0"/>
                          <a:cs typeface="+mj-cs"/>
                        </a:rPr>
                        <a:t>Count of </a:t>
                      </a:r>
                      <a:r>
                        <a:rPr lang="fa-IR" sz="2400" b="1" i="0" u="none" strike="noStrike" dirty="0">
                          <a:solidFill>
                            <a:srgbClr val="70AD47"/>
                          </a:solidFill>
                          <a:effectLst/>
                          <a:latin typeface="Times New Roman" panose="02020603050405020304" pitchFamily="18" charset="0"/>
                          <a:cs typeface="+mj-cs"/>
                        </a:rPr>
                        <a:t>کد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+mj-cs"/>
                        </a:rPr>
                        <a:t>Luxury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a-IR" sz="24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+mj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a-IR" sz="24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+mj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a-IR" sz="24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+mj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4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+mj-cs"/>
                        </a:rPr>
                        <a:t>Financial Grading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+mj-cs"/>
                        </a:rPr>
                        <a:t>Gold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+mj-cs"/>
                        </a:rPr>
                        <a:t>Silver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+mj-cs"/>
                        </a:rPr>
                        <a:t>Bronze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+mj-cs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+mj-cs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2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+mj-cs"/>
                        </a:rPr>
                        <a:t>2488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2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+mj-cs"/>
                        </a:rPr>
                        <a:t>2296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2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+mj-cs"/>
                        </a:rPr>
                        <a:t>3087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2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+mj-cs"/>
                        </a:rPr>
                        <a:t>7871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+mj-cs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2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+mj-cs"/>
                        </a:rPr>
                        <a:t>2915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2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+mj-cs"/>
                        </a:rPr>
                        <a:t>6430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2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+mj-cs"/>
                        </a:rPr>
                        <a:t>11462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2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+mj-cs"/>
                        </a:rPr>
                        <a:t>20807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+mj-cs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2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+mj-cs"/>
                        </a:rPr>
                        <a:t>3060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2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+mj-cs"/>
                        </a:rPr>
                        <a:t>12924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2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+mj-cs"/>
                        </a:rPr>
                        <a:t>29363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2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+mj-cs"/>
                        </a:rPr>
                        <a:t>45347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4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+mj-cs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2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+mj-cs"/>
                        </a:rPr>
                        <a:t>1304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2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+mj-cs"/>
                        </a:rPr>
                        <a:t>7651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2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+mj-cs"/>
                        </a:rPr>
                        <a:t>14690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2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+mj-cs"/>
                        </a:rPr>
                        <a:t>23645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4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+mj-cs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2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+mj-cs"/>
                        </a:rPr>
                        <a:t>9767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2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+mj-cs"/>
                        </a:rPr>
                        <a:t>29301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2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+mj-cs"/>
                        </a:rPr>
                        <a:t>58602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+mj-cs"/>
                        </a:rPr>
                        <a:t>97670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2" y="1539325"/>
            <a:ext cx="12188828" cy="3158274"/>
          </a:xfrm>
          <a:prstGeom prst="rect">
            <a:avLst/>
          </a:prstGeom>
          <a:solidFill>
            <a:schemeClr val="accent5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50" rIns="121899" bIns="60950" rtlCol="0" anchor="ctr"/>
          <a:lstStyle/>
          <a:p>
            <a:pPr algn="ctr"/>
            <a:endParaRPr lang="en-US" sz="900" dirty="0"/>
          </a:p>
        </p:txBody>
      </p:sp>
      <p:grpSp>
        <p:nvGrpSpPr>
          <p:cNvPr id="5" name="Group 4"/>
          <p:cNvGrpSpPr/>
          <p:nvPr/>
        </p:nvGrpSpPr>
        <p:grpSpPr>
          <a:xfrm>
            <a:off x="1347694" y="2052959"/>
            <a:ext cx="10082306" cy="2077484"/>
            <a:chOff x="6255292" y="4406167"/>
            <a:chExt cx="12359700" cy="4154967"/>
          </a:xfrm>
        </p:grpSpPr>
        <p:sp>
          <p:nvSpPr>
            <p:cNvPr id="6" name="TextBox 5"/>
            <p:cNvSpPr txBox="1"/>
            <p:nvPr/>
          </p:nvSpPr>
          <p:spPr>
            <a:xfrm>
              <a:off x="6255292" y="4406167"/>
              <a:ext cx="12359700" cy="4154967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a-IR" sz="9600" b="1" dirty="0" smtClean="0">
                  <a:solidFill>
                    <a:schemeClr val="bg1"/>
                  </a:solidFill>
                  <a:latin typeface="Lato Regular"/>
                  <a:cs typeface="B Titr" panose="00000700000000000000" pitchFamily="2" charset="-78"/>
                </a:rPr>
                <a:t>سپاس از توجه شما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530945" y="8360350"/>
              <a:ext cx="7808394" cy="1470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Open Sans Light"/>
              </a:endParaRP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382" y="367820"/>
            <a:ext cx="1549085" cy="92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8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382" y="367820"/>
            <a:ext cx="1549085" cy="92759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172" y="1442238"/>
            <a:ext cx="12188828" cy="5008666"/>
          </a:xfrm>
          <a:prstGeom prst="rect">
            <a:avLst/>
          </a:prstGeom>
          <a:solidFill>
            <a:schemeClr val="accent5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50" rIns="121899" bIns="60950" rtlCol="0" anchor="ctr"/>
          <a:lstStyle/>
          <a:p>
            <a:pPr algn="ctr"/>
            <a:endParaRPr lang="en-US" sz="900" dirty="0"/>
          </a:p>
        </p:txBody>
      </p:sp>
      <p:sp>
        <p:nvSpPr>
          <p:cNvPr id="80" name="TextBox 30"/>
          <p:cNvSpPr txBox="1">
            <a:spLocks noChangeArrowheads="1"/>
          </p:cNvSpPr>
          <p:nvPr/>
        </p:nvSpPr>
        <p:spPr bwMode="auto">
          <a:xfrm>
            <a:off x="463463" y="1639825"/>
            <a:ext cx="1157864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چالش های کلیدی که می‌بایست در فرآیند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GTM</a:t>
            </a:r>
            <a:r>
              <a:rPr lang="fa-I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به آن 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رسیدگی کرد:</a:t>
            </a:r>
          </a:p>
          <a:p>
            <a:endParaRPr lang="fa-IR" sz="2400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یک 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نگاه کل نگر و همه جانبه به </a:t>
            </a:r>
            <a:r>
              <a:rPr lang="fa-IR" sz="2400" dirty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لانچ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 یا </a:t>
            </a:r>
            <a:r>
              <a:rPr lang="fa-IR" sz="2400" dirty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ریلانچ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 محصول دارد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رسیدن </a:t>
            </a:r>
            <a:r>
              <a:rPr lang="fa-IR" sz="2400" dirty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محصول درست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، بوسیله </a:t>
            </a:r>
            <a:r>
              <a:rPr lang="fa-IR" sz="2400" dirty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فعالیت‌های درست 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به دست </a:t>
            </a:r>
            <a:r>
              <a:rPr lang="fa-IR" sz="2400" dirty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مشتریان درست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 در </a:t>
            </a:r>
            <a:r>
              <a:rPr lang="fa-IR" sz="2400" dirty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کانال‌های </a:t>
            </a:r>
            <a:r>
              <a:rPr lang="fa-IR" sz="2400" dirty="0" smtClean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درست</a:t>
            </a:r>
            <a:endParaRPr lang="fa-IR" sz="2400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بر روی تمامی مراحل چرخه عمر محصول (از مفهوم سازی تا زوال) تمرکز دارد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همراستا سازی کل سازمان با اهداف کلان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تحلیل کانال‌ها، خوشه ها و یا مشتریان و </a:t>
            </a:r>
            <a:r>
              <a:rPr lang="fa-IR" sz="2400" dirty="0" smtClean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شناسایی روندهای در حال ظهور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بهینه سازی مدل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RTM</a:t>
            </a:r>
            <a:r>
              <a:rPr lang="fa-I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cs typeface="B Mitra" panose="00000400000000000000" pitchFamily="2" charset="-78"/>
              </a:rPr>
              <a:t>به منظور </a:t>
            </a:r>
            <a:r>
              <a:rPr lang="fa-IR" sz="2400" dirty="0" smtClean="0">
                <a:solidFill>
                  <a:srgbClr val="FF0000"/>
                </a:solidFill>
                <a:latin typeface="Lato Regular"/>
                <a:cs typeface="B Mitra" panose="00000400000000000000" pitchFamily="2" charset="-78"/>
              </a:rPr>
              <a:t>حداکثر کردن نفوذ در خوشه های کلیدی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تعیین دقیق </a:t>
            </a:r>
            <a:r>
              <a:rPr lang="fa-IR" sz="2400" dirty="0" smtClean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شاخص‌های موفقیت 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در نقطه فروش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0758" y="382902"/>
            <a:ext cx="8036371" cy="784822"/>
            <a:chOff x="6095803" y="340861"/>
            <a:chExt cx="12634716" cy="4794832"/>
          </a:xfrm>
        </p:grpSpPr>
        <p:sp>
          <p:nvSpPr>
            <p:cNvPr id="9" name="TextBox 8"/>
            <p:cNvSpPr txBox="1"/>
            <p:nvPr/>
          </p:nvSpPr>
          <p:spPr>
            <a:xfrm>
              <a:off x="6095803" y="340861"/>
              <a:ext cx="12359699" cy="479483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fa-IR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ادبیات </a:t>
              </a:r>
              <a:r>
                <a:rPr lang="en-US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GTM</a:t>
              </a:r>
              <a:endParaRPr lang="fa-IR" sz="4800" b="1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7075333" y="3506448"/>
              <a:ext cx="11655186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 fontScale="25000" lnSpcReduction="2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5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  <p:sp>
        <p:nvSpPr>
          <p:cNvPr id="11" name="TextBox 30"/>
          <p:cNvSpPr txBox="1">
            <a:spLocks noChangeArrowheads="1"/>
          </p:cNvSpPr>
          <p:nvPr/>
        </p:nvSpPr>
        <p:spPr bwMode="auto">
          <a:xfrm>
            <a:off x="688306" y="4859823"/>
            <a:ext cx="1157864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endParaRPr lang="fa-IR" sz="2000" dirty="0" smtClean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  <a:p>
            <a:endParaRPr lang="fa-IR" sz="2000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  <a:p>
            <a:pPr algn="ctr"/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GTM</a:t>
            </a:r>
            <a:r>
              <a:rPr lang="fa-IR" sz="3200" b="1" dirty="0">
                <a:solidFill>
                  <a:srgbClr val="FFFF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 یک واقعه یا رویداد نیست</a:t>
            </a:r>
            <a:r>
              <a:rPr lang="fa-IR" sz="3200" b="1" dirty="0" smtClean="0">
                <a:solidFill>
                  <a:srgbClr val="FFFF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.</a:t>
            </a:r>
            <a:endParaRPr lang="en-US" sz="2400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449003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382" y="367820"/>
            <a:ext cx="1549085" cy="92759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172" y="1442238"/>
            <a:ext cx="12188828" cy="5008666"/>
          </a:xfrm>
          <a:prstGeom prst="rect">
            <a:avLst/>
          </a:prstGeom>
          <a:solidFill>
            <a:schemeClr val="accent5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50" rIns="121899" bIns="60950" rtlCol="0" anchor="ctr"/>
          <a:lstStyle/>
          <a:p>
            <a:pPr algn="ctr"/>
            <a:endParaRPr lang="en-US" sz="900" dirty="0"/>
          </a:p>
        </p:txBody>
      </p:sp>
      <p:grpSp>
        <p:nvGrpSpPr>
          <p:cNvPr id="4" name="Group 3"/>
          <p:cNvGrpSpPr/>
          <p:nvPr/>
        </p:nvGrpSpPr>
        <p:grpSpPr>
          <a:xfrm>
            <a:off x="2344809" y="637500"/>
            <a:ext cx="8790829" cy="6975484"/>
            <a:chOff x="2344809" y="637500"/>
            <a:chExt cx="8790829" cy="6975484"/>
          </a:xfrm>
        </p:grpSpPr>
        <p:grpSp>
          <p:nvGrpSpPr>
            <p:cNvPr id="3" name="Group 2"/>
            <p:cNvGrpSpPr/>
            <p:nvPr/>
          </p:nvGrpSpPr>
          <p:grpSpPr>
            <a:xfrm>
              <a:off x="2447842" y="637500"/>
              <a:ext cx="8687796" cy="6975484"/>
              <a:chOff x="2447842" y="637500"/>
              <a:chExt cx="8687796" cy="6975484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2447842" y="1689249"/>
                <a:ext cx="8687796" cy="4871985"/>
              </a:xfrm>
              <a:prstGeom prst="ellipse">
                <a:avLst/>
              </a:prstGeom>
              <a:scene3d>
                <a:camera prst="perspectiveRight" fov="3900000">
                  <a:rot lat="0" lon="20399975" rev="0"/>
                </a:camera>
                <a:lightRig rig="threePt" dir="t"/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3796129" y="637500"/>
                <a:ext cx="5013517" cy="6975484"/>
                <a:chOff x="3155123" y="-177042"/>
                <a:chExt cx="5884925" cy="8247226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3155123" y="-177042"/>
                  <a:ext cx="5884925" cy="8247226"/>
                  <a:chOff x="3155123" y="-177042"/>
                  <a:chExt cx="5884925" cy="8247226"/>
                </a:xfrm>
              </p:grpSpPr>
              <p:pic>
                <p:nvPicPr>
                  <p:cNvPr id="17" name="Picture 1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55123" y="-177042"/>
                    <a:ext cx="5884925" cy="8247226"/>
                  </a:xfrm>
                  <a:prstGeom prst="rect">
                    <a:avLst/>
                  </a:prstGeom>
                </p:spPr>
              </p:pic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4064209" y="1779542"/>
                    <a:ext cx="4358695" cy="4398108"/>
                    <a:chOff x="4064209" y="1779542"/>
                    <a:chExt cx="4358695" cy="4398108"/>
                  </a:xfrm>
                </p:grpSpPr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5687670" y="3723614"/>
                      <a:ext cx="1544513" cy="76416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a-IR" b="1" dirty="0" smtClean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اهداف</a:t>
                      </a:r>
                    </a:p>
                    <a:p>
                      <a:pPr algn="ctr"/>
                      <a:r>
                        <a:rPr lang="fa-IR" b="1" dirty="0" smtClean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سازمان</a:t>
                      </a:r>
                      <a:endParaRPr lang="en-US" b="1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p:txBody>
                </p:sp>
                <p:sp>
                  <p:nvSpPr>
                    <p:cNvPr id="26" name="TextBox 25"/>
                    <p:cNvSpPr txBox="1"/>
                    <p:nvPr/>
                  </p:nvSpPr>
                  <p:spPr>
                    <a:xfrm rot="18091682">
                      <a:off x="4600153" y="3282398"/>
                      <a:ext cx="167772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a-IR" b="1" dirty="0" smtClean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انتخاب بازار</a:t>
                      </a:r>
                      <a:endParaRPr lang="en-US" b="1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p:txBody>
                </p:sp>
                <p:sp>
                  <p:nvSpPr>
                    <p:cNvPr id="27" name="TextBox 26"/>
                    <p:cNvSpPr txBox="1"/>
                    <p:nvPr/>
                  </p:nvSpPr>
                  <p:spPr>
                    <a:xfrm rot="3464962">
                      <a:off x="6433137" y="3266017"/>
                      <a:ext cx="167772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a-IR" b="1" dirty="0" smtClean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آنالیز بازار</a:t>
                      </a:r>
                      <a:endParaRPr lang="en-US" b="1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p:txBody>
                </p: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5514307" y="4913882"/>
                      <a:ext cx="167772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a-IR" b="1" dirty="0" smtClean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مزیت رقابتی</a:t>
                      </a:r>
                      <a:endParaRPr lang="en-US" b="1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p:txBody>
                </p:sp>
                <p:sp>
                  <p:nvSpPr>
                    <p:cNvPr id="29" name="TextBox 28"/>
                    <p:cNvSpPr txBox="1"/>
                    <p:nvPr/>
                  </p:nvSpPr>
                  <p:spPr>
                    <a:xfrm rot="2824343">
                      <a:off x="6690248" y="2433741"/>
                      <a:ext cx="167772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a-IR" b="1" dirty="0" smtClean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قیمت</a:t>
                      </a:r>
                      <a:endParaRPr lang="en-US" b="1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p:txBody>
                </p:sp>
                <p:sp>
                  <p:nvSpPr>
                    <p:cNvPr id="30" name="TextBox 29"/>
                    <p:cNvSpPr txBox="1"/>
                    <p:nvPr/>
                  </p:nvSpPr>
                  <p:spPr>
                    <a:xfrm rot="19061064">
                      <a:off x="4064209" y="2455892"/>
                      <a:ext cx="167772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a-IR" b="1" dirty="0" smtClean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محصول</a:t>
                      </a:r>
                      <a:endParaRPr lang="en-US" b="1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p:txBody>
                </p:sp>
                <p:sp>
                  <p:nvSpPr>
                    <p:cNvPr id="31" name="TextBox 30"/>
                    <p:cNvSpPr txBox="1"/>
                    <p:nvPr/>
                  </p:nvSpPr>
                  <p:spPr>
                    <a:xfrm rot="19061064">
                      <a:off x="6745175" y="5139782"/>
                      <a:ext cx="167772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a-IR" b="1" dirty="0" smtClean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مکان/توزیع</a:t>
                      </a:r>
                      <a:endParaRPr lang="en-US" b="1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p:txBody>
                </p:sp>
                <p:sp>
                  <p:nvSpPr>
                    <p:cNvPr id="32" name="TextBox 31"/>
                    <p:cNvSpPr txBox="1"/>
                    <p:nvPr/>
                  </p:nvSpPr>
                  <p:spPr>
                    <a:xfrm rot="2824343">
                      <a:off x="4102282" y="5122023"/>
                      <a:ext cx="1677729" cy="4335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a-IR" b="1" dirty="0" smtClean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پروموشن</a:t>
                      </a:r>
                      <a:endParaRPr lang="en-US" sz="2400" b="1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p:txBody>
                </p:sp>
              </p:grpSp>
            </p:grpSp>
            <p:sp>
              <p:nvSpPr>
                <p:cNvPr id="33" name="TextBox 32"/>
                <p:cNvSpPr txBox="1"/>
                <p:nvPr/>
              </p:nvSpPr>
              <p:spPr>
                <a:xfrm>
                  <a:off x="5283624" y="6332007"/>
                  <a:ext cx="16777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a-IR" b="1" dirty="0" smtClean="0">
                      <a:solidFill>
                        <a:schemeClr val="bg1"/>
                      </a:solidFill>
                      <a:cs typeface="B Nazanin" panose="00000400000000000000" pitchFamily="2" charset="-78"/>
                    </a:rPr>
                    <a:t>تجربه برند</a:t>
                  </a:r>
                  <a:endParaRPr lang="en-US" b="1" dirty="0">
                    <a:solidFill>
                      <a:schemeClr val="bg1"/>
                    </a:solidFill>
                    <a:cs typeface="B Nazanin" panose="00000400000000000000" pitchFamily="2" charset="-78"/>
                  </a:endParaRPr>
                </a:p>
              </p:txBody>
            </p:sp>
          </p:grpSp>
        </p:grpSp>
        <p:sp>
          <p:nvSpPr>
            <p:cNvPr id="22" name="TextBox 21"/>
            <p:cNvSpPr txBox="1"/>
            <p:nvPr/>
          </p:nvSpPr>
          <p:spPr>
            <a:xfrm>
              <a:off x="8968121" y="3662791"/>
              <a:ext cx="1081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B Nazanin" panose="00000400000000000000" pitchFamily="2" charset="-78"/>
                </a:rPr>
                <a:t>فرآیندها</a:t>
              </a:r>
              <a:endPara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44809" y="3540871"/>
              <a:ext cx="10817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B Nazanin" panose="00000400000000000000" pitchFamily="2" charset="-78"/>
                </a:rPr>
                <a:t>منابع انسانی</a:t>
              </a:r>
              <a:endPara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70758" y="382902"/>
            <a:ext cx="8036371" cy="784822"/>
            <a:chOff x="6095803" y="340861"/>
            <a:chExt cx="12634716" cy="4794832"/>
          </a:xfrm>
        </p:grpSpPr>
        <p:sp>
          <p:nvSpPr>
            <p:cNvPr id="39" name="TextBox 38"/>
            <p:cNvSpPr txBox="1"/>
            <p:nvPr/>
          </p:nvSpPr>
          <p:spPr>
            <a:xfrm>
              <a:off x="6095803" y="340861"/>
              <a:ext cx="12359699" cy="479483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fa-IR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مدل </a:t>
              </a:r>
              <a:r>
                <a:rPr lang="en-US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GTM/6P</a:t>
              </a:r>
              <a:endParaRPr lang="fa-IR" sz="4800" b="1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40" name="Subtitle 2"/>
            <p:cNvSpPr txBox="1">
              <a:spLocks/>
            </p:cNvSpPr>
            <p:nvPr/>
          </p:nvSpPr>
          <p:spPr>
            <a:xfrm>
              <a:off x="7075333" y="3506448"/>
              <a:ext cx="11655186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 fontScale="25000" lnSpcReduction="2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5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74273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070758" y="382902"/>
            <a:ext cx="8036371" cy="784822"/>
            <a:chOff x="6095803" y="340861"/>
            <a:chExt cx="12634716" cy="4794832"/>
          </a:xfrm>
        </p:grpSpPr>
        <p:sp>
          <p:nvSpPr>
            <p:cNvPr id="32" name="TextBox 31"/>
            <p:cNvSpPr txBox="1"/>
            <p:nvPr/>
          </p:nvSpPr>
          <p:spPr>
            <a:xfrm>
              <a:off x="6095803" y="340861"/>
              <a:ext cx="12359699" cy="479483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fa-IR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چارچوب اجرایی فرآیند </a:t>
              </a:r>
              <a:r>
                <a:rPr lang="en-US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GTM</a:t>
              </a:r>
              <a:endParaRPr lang="fa-IR" sz="4800" b="1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33" name="Subtitle 2"/>
            <p:cNvSpPr txBox="1">
              <a:spLocks/>
            </p:cNvSpPr>
            <p:nvPr/>
          </p:nvSpPr>
          <p:spPr>
            <a:xfrm>
              <a:off x="7075333" y="3506448"/>
              <a:ext cx="11655186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 fontScale="25000" lnSpcReduction="2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5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382" y="367820"/>
            <a:ext cx="1549085" cy="92759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172" y="1442238"/>
            <a:ext cx="12188828" cy="5008666"/>
          </a:xfrm>
          <a:prstGeom prst="rect">
            <a:avLst/>
          </a:prstGeom>
          <a:solidFill>
            <a:schemeClr val="accent5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50" rIns="121899" bIns="60950"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>
            <a:off x="10270679" y="2103666"/>
            <a:ext cx="1749548" cy="32120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a-I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تحقیقات بازار</a:t>
            </a:r>
            <a:r>
              <a:rPr 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:</a:t>
            </a:r>
            <a:endParaRPr lang="fa-IR" sz="24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  <a:p>
            <a:pPr algn="just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a-I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تعریف بازار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a-I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نیاز مصرف کننده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a-I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توانمندی‌های سازمان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a-I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شرایط رقابتی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a-I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شرکای تجاری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55340" y="2103666"/>
            <a:ext cx="1546536" cy="32120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a-I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انتخاب بازار</a:t>
            </a:r>
            <a:r>
              <a:rPr 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:</a:t>
            </a:r>
            <a:endParaRPr lang="fa-IR" sz="24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  <a:p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a-I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بخش‌بندی بازار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a-I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هدف قراردادن بخش / بخش‌ها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a-I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جایگاه یابی محصول</a:t>
            </a:r>
          </a:p>
        </p:txBody>
      </p:sp>
      <p:sp>
        <p:nvSpPr>
          <p:cNvPr id="12" name="Down Arrow 11"/>
          <p:cNvSpPr/>
          <p:nvPr/>
        </p:nvSpPr>
        <p:spPr>
          <a:xfrm rot="5400000">
            <a:off x="9734773" y="3409332"/>
            <a:ext cx="513568" cy="501879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29307" y="1964828"/>
            <a:ext cx="1501188" cy="24038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cs typeface="B Nazanin" panose="00000400000000000000" pitchFamily="2" charset="-78"/>
              </a:rPr>
              <a:t>6P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a-I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محصول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a-I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قیمت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a-I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مکان/توزیع (</a:t>
            </a:r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RTM</a:t>
            </a:r>
            <a:r>
              <a:rPr lang="fa-I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a-I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پروموشن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a-I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نیروی انسانی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a-I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فرآیندها</a:t>
            </a:r>
          </a:p>
        </p:txBody>
      </p:sp>
      <p:sp>
        <p:nvSpPr>
          <p:cNvPr id="17" name="Down Arrow 16"/>
          <p:cNvSpPr/>
          <p:nvPr/>
        </p:nvSpPr>
        <p:spPr>
          <a:xfrm rot="5400000">
            <a:off x="7512377" y="3409332"/>
            <a:ext cx="513568" cy="501879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10783" y="2382101"/>
            <a:ext cx="860933" cy="29336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a-IR" sz="2000" b="1" dirty="0" smtClean="0">
                <a:cs typeface="B Nazanin" panose="00000400000000000000" pitchFamily="2" charset="-78"/>
              </a:rPr>
              <a:t>احتمالات</a:t>
            </a:r>
          </a:p>
        </p:txBody>
      </p:sp>
      <p:sp>
        <p:nvSpPr>
          <p:cNvPr id="20" name="Down Arrow 19"/>
          <p:cNvSpPr/>
          <p:nvPr/>
        </p:nvSpPr>
        <p:spPr>
          <a:xfrm rot="5400000">
            <a:off x="2485134" y="3409332"/>
            <a:ext cx="513568" cy="501879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36461" y="2382101"/>
            <a:ext cx="834297" cy="2933619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a-IR" sz="2000" b="1" dirty="0">
                <a:cs typeface="B Nazanin" panose="00000400000000000000" pitchFamily="2" charset="-78"/>
              </a:rPr>
              <a:t>کنترل</a:t>
            </a:r>
          </a:p>
        </p:txBody>
      </p:sp>
      <p:sp>
        <p:nvSpPr>
          <p:cNvPr id="5" name="Double Wave 4"/>
          <p:cNvSpPr/>
          <p:nvPr/>
        </p:nvSpPr>
        <p:spPr>
          <a:xfrm>
            <a:off x="10212613" y="5462542"/>
            <a:ext cx="1803313" cy="916975"/>
          </a:xfrm>
          <a:prstGeom prst="doubleWav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بازار چگونه است؟ (از دید داخلی و خارجی)</a:t>
            </a:r>
            <a:endParaRPr lang="fa-I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22" name="Double Wave 21"/>
          <p:cNvSpPr/>
          <p:nvPr/>
        </p:nvSpPr>
        <p:spPr>
          <a:xfrm>
            <a:off x="8007814" y="5462542"/>
            <a:ext cx="1594062" cy="916975"/>
          </a:xfrm>
          <a:prstGeom prst="doubleWav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به دنبال چه کسی و چگونه هستیم؟</a:t>
            </a:r>
            <a:endParaRPr lang="fa-I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23" name="Double Wave 22"/>
          <p:cNvSpPr/>
          <p:nvPr/>
        </p:nvSpPr>
        <p:spPr>
          <a:xfrm>
            <a:off x="5837858" y="4953858"/>
            <a:ext cx="1521310" cy="1813378"/>
          </a:xfrm>
          <a:prstGeom prst="doubleWav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7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چه می‌فروشیم؟کجا می‌فروشیم؟چگونه می‌فروشیم و چگونه مشتریان را بدست و حفظ می‌کنیم؟</a:t>
            </a:r>
            <a:endParaRPr lang="fa-IR" sz="1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26" name="Down Arrow 25"/>
          <p:cNvSpPr/>
          <p:nvPr/>
        </p:nvSpPr>
        <p:spPr>
          <a:xfrm rot="5400000">
            <a:off x="9670574" y="5607188"/>
            <a:ext cx="513568" cy="501879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 rot="5400000">
            <a:off x="7492129" y="5607188"/>
            <a:ext cx="513568" cy="501879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/>
          <p:cNvSpPr/>
          <p:nvPr/>
        </p:nvSpPr>
        <p:spPr>
          <a:xfrm rot="5400000">
            <a:off x="1088176" y="3409332"/>
            <a:ext cx="513568" cy="501879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829307" y="1440934"/>
            <a:ext cx="1501188" cy="48579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cs typeface="B Nazanin" panose="00000400000000000000" pitchFamily="2" charset="-78"/>
              </a:rPr>
              <a:t>اهداف</a:t>
            </a:r>
            <a:endParaRPr lang="fa-IR" sz="24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37858" y="4418359"/>
            <a:ext cx="1501188" cy="48579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cs typeface="B Nazanin" panose="00000400000000000000" pitchFamily="2" charset="-78"/>
              </a:rPr>
              <a:t>اقدامات اجرایی</a:t>
            </a:r>
            <a:endParaRPr lang="fa-IR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36" name="Down Arrow 35"/>
          <p:cNvSpPr/>
          <p:nvPr/>
        </p:nvSpPr>
        <p:spPr>
          <a:xfrm rot="5400000">
            <a:off x="5304958" y="3409332"/>
            <a:ext cx="513568" cy="501879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017533" y="2382101"/>
            <a:ext cx="860933" cy="29336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a-IR" sz="2000" b="1" dirty="0" smtClean="0">
                <a:cs typeface="B Nazanin" panose="00000400000000000000" pitchFamily="2" charset="-78"/>
              </a:rPr>
              <a:t>پیامدهای سازمانی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427170" y="2382101"/>
            <a:ext cx="860933" cy="2933619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a-IR" sz="2000" b="1" dirty="0" smtClean="0">
                <a:cs typeface="B Nazanin" panose="00000400000000000000" pitchFamily="2" charset="-78"/>
              </a:rPr>
              <a:t>آنالیز مالی</a:t>
            </a:r>
          </a:p>
        </p:txBody>
      </p:sp>
      <p:sp>
        <p:nvSpPr>
          <p:cNvPr id="39" name="Down Arrow 38"/>
          <p:cNvSpPr/>
          <p:nvPr/>
        </p:nvSpPr>
        <p:spPr>
          <a:xfrm rot="5400000">
            <a:off x="3906239" y="3409332"/>
            <a:ext cx="513568" cy="501879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5434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382" y="367820"/>
            <a:ext cx="1549085" cy="92759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0" y="2079471"/>
            <a:ext cx="12188828" cy="3795668"/>
          </a:xfrm>
          <a:prstGeom prst="rect">
            <a:avLst/>
          </a:prstGeom>
          <a:solidFill>
            <a:schemeClr val="accent5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50" rIns="121899" bIns="60950" rtlCol="0" anchor="ctr"/>
          <a:lstStyle/>
          <a:p>
            <a:pPr algn="ctr"/>
            <a:endParaRPr lang="en-US" sz="9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63847186"/>
              </p:ext>
            </p:extLst>
          </p:nvPr>
        </p:nvGraphicFramePr>
        <p:xfrm>
          <a:off x="382934" y="1524016"/>
          <a:ext cx="11633614" cy="5333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7" name="TextBox 30"/>
          <p:cNvSpPr txBox="1">
            <a:spLocks noChangeArrowheads="1"/>
          </p:cNvSpPr>
          <p:nvPr/>
        </p:nvSpPr>
        <p:spPr bwMode="auto">
          <a:xfrm>
            <a:off x="2949474" y="2079471"/>
            <a:ext cx="88954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گستره تحقیقات بازار:</a:t>
            </a:r>
            <a:endParaRPr lang="en-US" sz="2400" dirty="0">
              <a:solidFill>
                <a:schemeClr val="bg1"/>
              </a:solidFill>
              <a:latin typeface="Lato Light"/>
              <a:ea typeface="Open Sans Light" panose="020B0306030504020204" pitchFamily="34" charset="0"/>
              <a:cs typeface="B Mitra" panose="00000400000000000000" pitchFamily="2" charset="-7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74594" y="857699"/>
            <a:ext cx="7263633" cy="1031043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endParaRPr lang="fa-IR" sz="3200" b="1" dirty="0">
              <a:solidFill>
                <a:schemeClr val="accent2"/>
              </a:solidFill>
              <a:cs typeface="B Titr" panose="00000700000000000000" pitchFamily="2" charset="-78"/>
            </a:endParaRPr>
          </a:p>
          <a:p>
            <a:r>
              <a:rPr lang="fa-IR" sz="3200" b="1" dirty="0" smtClean="0">
                <a:solidFill>
                  <a:schemeClr val="accent2"/>
                </a:solidFill>
                <a:cs typeface="B Titr" panose="00000700000000000000" pitchFamily="2" charset="-78"/>
              </a:rPr>
              <a:t>تحقیقات بازار</a:t>
            </a:r>
            <a:endParaRPr lang="fa-IR" sz="3200" b="1" dirty="0">
              <a:solidFill>
                <a:schemeClr val="accent2"/>
              </a:solidFill>
              <a:cs typeface="B Titr" panose="00000700000000000000" pitchFamily="2" charset="-7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70758" y="382902"/>
            <a:ext cx="8036371" cy="784822"/>
            <a:chOff x="6095803" y="340861"/>
            <a:chExt cx="12634716" cy="4794832"/>
          </a:xfrm>
        </p:grpSpPr>
        <p:sp>
          <p:nvSpPr>
            <p:cNvPr id="11" name="TextBox 10"/>
            <p:cNvSpPr txBox="1"/>
            <p:nvPr/>
          </p:nvSpPr>
          <p:spPr>
            <a:xfrm>
              <a:off x="6095803" y="340861"/>
              <a:ext cx="12359699" cy="479483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fa-IR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چارچوب اجرایی فرآیند </a:t>
              </a:r>
              <a:r>
                <a:rPr lang="en-US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GTM</a:t>
              </a:r>
              <a:endParaRPr lang="fa-IR" sz="4800" b="1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2" name="Subtitle 2"/>
            <p:cNvSpPr txBox="1">
              <a:spLocks/>
            </p:cNvSpPr>
            <p:nvPr/>
          </p:nvSpPr>
          <p:spPr>
            <a:xfrm>
              <a:off x="7075333" y="3506448"/>
              <a:ext cx="11655186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 fontScale="25000" lnSpcReduction="2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5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793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Graphic spid="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2079471"/>
            <a:ext cx="12188828" cy="3795668"/>
          </a:xfrm>
          <a:prstGeom prst="rect">
            <a:avLst/>
          </a:prstGeom>
          <a:solidFill>
            <a:schemeClr val="accent5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50" rIns="121899" bIns="60950" rtlCol="0" anchor="ctr"/>
          <a:lstStyle/>
          <a:p>
            <a:pPr algn="ctr"/>
            <a:endParaRPr 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2574594" y="857699"/>
            <a:ext cx="7263633" cy="1031043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endParaRPr lang="fa-IR" sz="3200" b="1" dirty="0">
              <a:solidFill>
                <a:schemeClr val="accent2"/>
              </a:solidFill>
              <a:cs typeface="B Titr" panose="00000700000000000000" pitchFamily="2" charset="-78"/>
            </a:endParaRPr>
          </a:p>
          <a:p>
            <a:r>
              <a:rPr lang="fa-IR" sz="3200" b="1" dirty="0" smtClean="0">
                <a:solidFill>
                  <a:schemeClr val="accent2"/>
                </a:solidFill>
                <a:cs typeface="B Titr" panose="00000700000000000000" pitchFamily="2" charset="-78"/>
              </a:rPr>
              <a:t>تحقیقات بازار (رقبا)</a:t>
            </a:r>
            <a:endParaRPr lang="fa-IR" sz="3200" b="1" dirty="0">
              <a:solidFill>
                <a:schemeClr val="accent2"/>
              </a:solidFill>
              <a:cs typeface="B Titr" panose="00000700000000000000" pitchFamily="2" charset="-78"/>
            </a:endParaRPr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 rot="18900000">
            <a:off x="4308431" y="1921753"/>
            <a:ext cx="1839090" cy="2350919"/>
          </a:xfrm>
          <a:custGeom>
            <a:avLst/>
            <a:gdLst>
              <a:gd name="T0" fmla="*/ 174 w 348"/>
              <a:gd name="T1" fmla="*/ 0 h 444"/>
              <a:gd name="T2" fmla="*/ 59 w 348"/>
              <a:gd name="T3" fmla="*/ 115 h 444"/>
              <a:gd name="T4" fmla="*/ 59 w 348"/>
              <a:gd name="T5" fmla="*/ 328 h 444"/>
              <a:gd name="T6" fmla="*/ 174 w 348"/>
              <a:gd name="T7" fmla="*/ 444 h 444"/>
              <a:gd name="T8" fmla="*/ 290 w 348"/>
              <a:gd name="T9" fmla="*/ 328 h 444"/>
              <a:gd name="T10" fmla="*/ 290 w 348"/>
              <a:gd name="T11" fmla="*/ 115 h 444"/>
              <a:gd name="T12" fmla="*/ 174 w 348"/>
              <a:gd name="T13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8" h="444">
                <a:moveTo>
                  <a:pt x="174" y="0"/>
                </a:moveTo>
                <a:cubicBezTo>
                  <a:pt x="59" y="115"/>
                  <a:pt x="59" y="115"/>
                  <a:pt x="59" y="115"/>
                </a:cubicBezTo>
                <a:cubicBezTo>
                  <a:pt x="0" y="174"/>
                  <a:pt x="0" y="270"/>
                  <a:pt x="59" y="328"/>
                </a:cubicBezTo>
                <a:cubicBezTo>
                  <a:pt x="174" y="444"/>
                  <a:pt x="174" y="444"/>
                  <a:pt x="174" y="444"/>
                </a:cubicBezTo>
                <a:cubicBezTo>
                  <a:pt x="290" y="328"/>
                  <a:pt x="290" y="328"/>
                  <a:pt x="290" y="328"/>
                </a:cubicBezTo>
                <a:cubicBezTo>
                  <a:pt x="348" y="270"/>
                  <a:pt x="348" y="174"/>
                  <a:pt x="290" y="115"/>
                </a:cubicBezTo>
                <a:cubicBezTo>
                  <a:pt x="174" y="0"/>
                  <a:pt x="174" y="0"/>
                  <a:pt x="174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09710" tIns="54855" rIns="109710" bIns="54855" numCol="1" anchor="t" anchorCtr="0" compatLnSpc="1">
            <a:prstTxWarp prst="textNoShape">
              <a:avLst/>
            </a:prstTxWarp>
          </a:bodyPr>
          <a:lstStyle/>
          <a:p>
            <a:endParaRPr lang="bg-BG" sz="900"/>
          </a:p>
        </p:txBody>
      </p:sp>
      <p:grpSp>
        <p:nvGrpSpPr>
          <p:cNvPr id="5" name="Group 4"/>
          <p:cNvGrpSpPr/>
          <p:nvPr/>
        </p:nvGrpSpPr>
        <p:grpSpPr>
          <a:xfrm>
            <a:off x="5767100" y="2177427"/>
            <a:ext cx="2350307" cy="1839569"/>
            <a:chOff x="11513763" y="3754352"/>
            <a:chExt cx="4700613" cy="3679138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 rot="2700000">
              <a:off x="12024501" y="3243614"/>
              <a:ext cx="3679138" cy="4700613"/>
            </a:xfrm>
            <a:custGeom>
              <a:avLst/>
              <a:gdLst>
                <a:gd name="T0" fmla="*/ 174 w 348"/>
                <a:gd name="T1" fmla="*/ 0 h 444"/>
                <a:gd name="T2" fmla="*/ 59 w 348"/>
                <a:gd name="T3" fmla="*/ 115 h 444"/>
                <a:gd name="T4" fmla="*/ 59 w 348"/>
                <a:gd name="T5" fmla="*/ 328 h 444"/>
                <a:gd name="T6" fmla="*/ 174 w 348"/>
                <a:gd name="T7" fmla="*/ 444 h 444"/>
                <a:gd name="T8" fmla="*/ 290 w 348"/>
                <a:gd name="T9" fmla="*/ 328 h 444"/>
                <a:gd name="T10" fmla="*/ 290 w 348"/>
                <a:gd name="T11" fmla="*/ 115 h 444"/>
                <a:gd name="T12" fmla="*/ 174 w 348"/>
                <a:gd name="T13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444">
                  <a:moveTo>
                    <a:pt x="174" y="0"/>
                  </a:moveTo>
                  <a:cubicBezTo>
                    <a:pt x="59" y="115"/>
                    <a:pt x="59" y="115"/>
                    <a:pt x="59" y="115"/>
                  </a:cubicBezTo>
                  <a:cubicBezTo>
                    <a:pt x="0" y="174"/>
                    <a:pt x="0" y="270"/>
                    <a:pt x="59" y="328"/>
                  </a:cubicBezTo>
                  <a:cubicBezTo>
                    <a:pt x="174" y="444"/>
                    <a:pt x="174" y="444"/>
                    <a:pt x="174" y="444"/>
                  </a:cubicBezTo>
                  <a:cubicBezTo>
                    <a:pt x="290" y="328"/>
                    <a:pt x="290" y="328"/>
                    <a:pt x="290" y="328"/>
                  </a:cubicBezTo>
                  <a:cubicBezTo>
                    <a:pt x="348" y="270"/>
                    <a:pt x="348" y="174"/>
                    <a:pt x="290" y="115"/>
                  </a:cubicBezTo>
                  <a:cubicBezTo>
                    <a:pt x="174" y="0"/>
                    <a:pt x="174" y="0"/>
                    <a:pt x="17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09710" tIns="54855" rIns="109710" bIns="54855" numCol="1" anchor="t" anchorCtr="0" compatLnSpc="1">
              <a:prstTxWarp prst="textNoShape">
                <a:avLst/>
              </a:prstTxWarp>
            </a:bodyPr>
            <a:lstStyle/>
            <a:p>
              <a:endParaRPr lang="bg-BG" sz="9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278093" y="4612866"/>
              <a:ext cx="2962009" cy="1415736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fa-IR" sz="2000" b="1" dirty="0" smtClean="0">
                  <a:solidFill>
                    <a:schemeClr val="bg1"/>
                  </a:solidFill>
                  <a:latin typeface="Lato Regular"/>
                  <a:cs typeface="B Nazanin" panose="00000400000000000000" pitchFamily="2" charset="-78"/>
                </a:rPr>
                <a:t>بسته مالی پیشنهادی رقبا</a:t>
              </a:r>
              <a:endParaRPr lang="id-ID" sz="2000" b="1" dirty="0">
                <a:solidFill>
                  <a:schemeClr val="bg1"/>
                </a:solidFill>
                <a:latin typeface="Lato Regular"/>
                <a:cs typeface="B Nazanin" panose="00000400000000000000" pitchFamily="2" charset="-78"/>
              </a:endParaRPr>
            </a:p>
          </p:txBody>
        </p:sp>
      </p:grpSp>
      <p:sp>
        <p:nvSpPr>
          <p:cNvPr id="53" name="Freeform 5"/>
          <p:cNvSpPr>
            <a:spLocks/>
          </p:cNvSpPr>
          <p:nvPr/>
        </p:nvSpPr>
        <p:spPr bwMode="auto">
          <a:xfrm rot="2700000" flipH="1">
            <a:off x="4308189" y="3633715"/>
            <a:ext cx="1839569" cy="2350307"/>
          </a:xfrm>
          <a:custGeom>
            <a:avLst/>
            <a:gdLst>
              <a:gd name="T0" fmla="*/ 174 w 348"/>
              <a:gd name="T1" fmla="*/ 0 h 444"/>
              <a:gd name="T2" fmla="*/ 59 w 348"/>
              <a:gd name="T3" fmla="*/ 115 h 444"/>
              <a:gd name="T4" fmla="*/ 59 w 348"/>
              <a:gd name="T5" fmla="*/ 328 h 444"/>
              <a:gd name="T6" fmla="*/ 174 w 348"/>
              <a:gd name="T7" fmla="*/ 444 h 444"/>
              <a:gd name="T8" fmla="*/ 290 w 348"/>
              <a:gd name="T9" fmla="*/ 328 h 444"/>
              <a:gd name="T10" fmla="*/ 290 w 348"/>
              <a:gd name="T11" fmla="*/ 115 h 444"/>
              <a:gd name="T12" fmla="*/ 174 w 348"/>
              <a:gd name="T13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8" h="444">
                <a:moveTo>
                  <a:pt x="174" y="0"/>
                </a:moveTo>
                <a:cubicBezTo>
                  <a:pt x="59" y="115"/>
                  <a:pt x="59" y="115"/>
                  <a:pt x="59" y="115"/>
                </a:cubicBezTo>
                <a:cubicBezTo>
                  <a:pt x="0" y="174"/>
                  <a:pt x="0" y="270"/>
                  <a:pt x="59" y="328"/>
                </a:cubicBezTo>
                <a:cubicBezTo>
                  <a:pt x="174" y="444"/>
                  <a:pt x="174" y="444"/>
                  <a:pt x="174" y="444"/>
                </a:cubicBezTo>
                <a:cubicBezTo>
                  <a:pt x="290" y="328"/>
                  <a:pt x="290" y="328"/>
                  <a:pt x="290" y="328"/>
                </a:cubicBezTo>
                <a:cubicBezTo>
                  <a:pt x="348" y="270"/>
                  <a:pt x="348" y="174"/>
                  <a:pt x="290" y="115"/>
                </a:cubicBezTo>
                <a:cubicBezTo>
                  <a:pt x="174" y="0"/>
                  <a:pt x="174" y="0"/>
                  <a:pt x="174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09710" tIns="54855" rIns="109710" bIns="54855" numCol="1" anchor="t" anchorCtr="0" compatLnSpc="1">
            <a:prstTxWarp prst="textNoShape">
              <a:avLst/>
            </a:prstTxWarp>
          </a:bodyPr>
          <a:lstStyle/>
          <a:p>
            <a:endParaRPr lang="bg-BG" sz="900"/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 rot="18900000" flipH="1">
            <a:off x="6022709" y="3633410"/>
            <a:ext cx="1839090" cy="2350920"/>
          </a:xfrm>
          <a:custGeom>
            <a:avLst/>
            <a:gdLst>
              <a:gd name="T0" fmla="*/ 174 w 348"/>
              <a:gd name="T1" fmla="*/ 0 h 444"/>
              <a:gd name="T2" fmla="*/ 59 w 348"/>
              <a:gd name="T3" fmla="*/ 115 h 444"/>
              <a:gd name="T4" fmla="*/ 59 w 348"/>
              <a:gd name="T5" fmla="*/ 328 h 444"/>
              <a:gd name="T6" fmla="*/ 174 w 348"/>
              <a:gd name="T7" fmla="*/ 444 h 444"/>
              <a:gd name="T8" fmla="*/ 290 w 348"/>
              <a:gd name="T9" fmla="*/ 328 h 444"/>
              <a:gd name="T10" fmla="*/ 290 w 348"/>
              <a:gd name="T11" fmla="*/ 115 h 444"/>
              <a:gd name="T12" fmla="*/ 174 w 348"/>
              <a:gd name="T13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8" h="444">
                <a:moveTo>
                  <a:pt x="174" y="0"/>
                </a:moveTo>
                <a:cubicBezTo>
                  <a:pt x="59" y="115"/>
                  <a:pt x="59" y="115"/>
                  <a:pt x="59" y="115"/>
                </a:cubicBezTo>
                <a:cubicBezTo>
                  <a:pt x="0" y="174"/>
                  <a:pt x="0" y="270"/>
                  <a:pt x="59" y="328"/>
                </a:cubicBezTo>
                <a:cubicBezTo>
                  <a:pt x="174" y="444"/>
                  <a:pt x="174" y="444"/>
                  <a:pt x="174" y="444"/>
                </a:cubicBezTo>
                <a:cubicBezTo>
                  <a:pt x="290" y="328"/>
                  <a:pt x="290" y="328"/>
                  <a:pt x="290" y="328"/>
                </a:cubicBezTo>
                <a:cubicBezTo>
                  <a:pt x="348" y="270"/>
                  <a:pt x="348" y="174"/>
                  <a:pt x="290" y="115"/>
                </a:cubicBezTo>
                <a:cubicBezTo>
                  <a:pt x="174" y="0"/>
                  <a:pt x="174" y="0"/>
                  <a:pt x="174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09710" tIns="54855" rIns="109710" bIns="54855" numCol="1" anchor="t" anchorCtr="0" compatLnSpc="1">
            <a:prstTxWarp prst="textNoShape">
              <a:avLst/>
            </a:prstTxWarp>
          </a:bodyPr>
          <a:lstStyle/>
          <a:p>
            <a:endParaRPr lang="bg-BG" sz="900"/>
          </a:p>
        </p:txBody>
      </p:sp>
      <p:grpSp>
        <p:nvGrpSpPr>
          <p:cNvPr id="34" name="Group 33"/>
          <p:cNvGrpSpPr/>
          <p:nvPr/>
        </p:nvGrpSpPr>
        <p:grpSpPr>
          <a:xfrm>
            <a:off x="3048512" y="2658155"/>
            <a:ext cx="656226" cy="656397"/>
            <a:chOff x="2163222" y="4675182"/>
            <a:chExt cx="1312452" cy="1312794"/>
          </a:xfrm>
        </p:grpSpPr>
        <p:sp>
          <p:nvSpPr>
            <p:cNvPr id="22" name="Oval 21"/>
            <p:cNvSpPr/>
            <p:nvPr/>
          </p:nvSpPr>
          <p:spPr>
            <a:xfrm>
              <a:off x="2163222" y="4675182"/>
              <a:ext cx="1312452" cy="131279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3" tIns="60946" rIns="121893" bIns="60946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64" name="Freeform 2"/>
            <p:cNvSpPr>
              <a:spLocks noChangeArrowheads="1"/>
            </p:cNvSpPr>
            <p:nvPr/>
          </p:nvSpPr>
          <p:spPr bwMode="auto">
            <a:xfrm>
              <a:off x="2492792" y="4959721"/>
              <a:ext cx="693093" cy="693273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2594 h 6844"/>
                <a:gd name="T40" fmla="*/ 1250 w 6844"/>
                <a:gd name="T41" fmla="*/ 1313 h 6844"/>
                <a:gd name="T42" fmla="*/ 407 w 6844"/>
                <a:gd name="T43" fmla="*/ 2563 h 6844"/>
                <a:gd name="T44" fmla="*/ 1032 w 6844"/>
                <a:gd name="T45" fmla="*/ 32 h 6844"/>
                <a:gd name="T46" fmla="*/ 1813 w 6844"/>
                <a:gd name="T47" fmla="*/ 938 h 6844"/>
                <a:gd name="T48" fmla="*/ 2157 w 6844"/>
                <a:gd name="T49" fmla="*/ 907 h 6844"/>
                <a:gd name="T50" fmla="*/ 4718 w 6844"/>
                <a:gd name="T51" fmla="*/ 907 h 6844"/>
                <a:gd name="T52" fmla="*/ 5031 w 6844"/>
                <a:gd name="T53" fmla="*/ 938 h 6844"/>
                <a:gd name="T54" fmla="*/ 5812 w 6844"/>
                <a:gd name="T55" fmla="*/ 0 h 6844"/>
                <a:gd name="T56" fmla="*/ 4562 w 6844"/>
                <a:gd name="T57" fmla="*/ 1188 h 6844"/>
                <a:gd name="T58" fmla="*/ 3437 w 6844"/>
                <a:gd name="T59" fmla="*/ 1157 h 6844"/>
                <a:gd name="T60" fmla="*/ 2282 w 6844"/>
                <a:gd name="T61" fmla="*/ 2469 h 6844"/>
                <a:gd name="T62" fmla="*/ 3718 w 6844"/>
                <a:gd name="T63" fmla="*/ 3157 h 6844"/>
                <a:gd name="T64" fmla="*/ 4562 w 6844"/>
                <a:gd name="T65" fmla="*/ 1188 h 6844"/>
                <a:gd name="T66" fmla="*/ 4562 w 6844"/>
                <a:gd name="T67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lnTo>
                    <a:pt x="1782" y="2750"/>
                  </a:ln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9" tIns="60950" rIns="121899" bIns="60950" anchor="ctr"/>
            <a:lstStyle/>
            <a:p>
              <a:endParaRPr lang="en-US" sz="9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468478" y="2632420"/>
            <a:ext cx="656227" cy="656397"/>
            <a:chOff x="16961077" y="4664338"/>
            <a:chExt cx="1312454" cy="1312794"/>
          </a:xfrm>
        </p:grpSpPr>
        <p:sp>
          <p:nvSpPr>
            <p:cNvPr id="32" name="Oval 31"/>
            <p:cNvSpPr/>
            <p:nvPr/>
          </p:nvSpPr>
          <p:spPr>
            <a:xfrm>
              <a:off x="16961077" y="4664338"/>
              <a:ext cx="1312454" cy="13127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/>
              <a:r>
                <a:rPr lang="en-US" sz="900" dirty="0"/>
                <a:t> </a:t>
              </a:r>
            </a:p>
          </p:txBody>
        </p:sp>
        <p:sp>
          <p:nvSpPr>
            <p:cNvPr id="65" name="Freeform 3"/>
            <p:cNvSpPr>
              <a:spLocks noChangeArrowheads="1"/>
            </p:cNvSpPr>
            <p:nvPr/>
          </p:nvSpPr>
          <p:spPr bwMode="auto">
            <a:xfrm>
              <a:off x="17321877" y="5035861"/>
              <a:ext cx="670572" cy="514855"/>
            </a:xfrm>
            <a:custGeom>
              <a:avLst/>
              <a:gdLst>
                <a:gd name="T0" fmla="*/ 3034 w 6392"/>
                <a:gd name="T1" fmla="*/ 2260 h 4907"/>
                <a:gd name="T2" fmla="*/ 2582 w 6392"/>
                <a:gd name="T3" fmla="*/ 1937 h 4907"/>
                <a:gd name="T4" fmla="*/ 1421 w 6392"/>
                <a:gd name="T5" fmla="*/ 2196 h 4907"/>
                <a:gd name="T6" fmla="*/ 388 w 6392"/>
                <a:gd name="T7" fmla="*/ 4583 h 4907"/>
                <a:gd name="T8" fmla="*/ 2712 w 6392"/>
                <a:gd name="T9" fmla="*/ 3551 h 4907"/>
                <a:gd name="T10" fmla="*/ 3034 w 6392"/>
                <a:gd name="T11" fmla="*/ 2260 h 4907"/>
                <a:gd name="T12" fmla="*/ 2454 w 6392"/>
                <a:gd name="T13" fmla="*/ 3228 h 4907"/>
                <a:gd name="T14" fmla="*/ 711 w 6392"/>
                <a:gd name="T15" fmla="*/ 4261 h 4907"/>
                <a:gd name="T16" fmla="*/ 1679 w 6392"/>
                <a:gd name="T17" fmla="*/ 2518 h 4907"/>
                <a:gd name="T18" fmla="*/ 1874 w 6392"/>
                <a:gd name="T19" fmla="*/ 2648 h 4907"/>
                <a:gd name="T20" fmla="*/ 2260 w 6392"/>
                <a:gd name="T21" fmla="*/ 3034 h 4907"/>
                <a:gd name="T22" fmla="*/ 2454 w 6392"/>
                <a:gd name="T23" fmla="*/ 3228 h 4907"/>
                <a:gd name="T24" fmla="*/ 6197 w 6392"/>
                <a:gd name="T25" fmla="*/ 710 h 4907"/>
                <a:gd name="T26" fmla="*/ 3615 w 6392"/>
                <a:gd name="T27" fmla="*/ 646 h 4907"/>
                <a:gd name="T28" fmla="*/ 2776 w 6392"/>
                <a:gd name="T29" fmla="*/ 1679 h 4907"/>
                <a:gd name="T30" fmla="*/ 3034 w 6392"/>
                <a:gd name="T31" fmla="*/ 2196 h 4907"/>
                <a:gd name="T32" fmla="*/ 4326 w 6392"/>
                <a:gd name="T33" fmla="*/ 2454 h 4907"/>
                <a:gd name="T34" fmla="*/ 6197 w 6392"/>
                <a:gd name="T35" fmla="*/ 710 h 4907"/>
                <a:gd name="T36" fmla="*/ 5489 w 6392"/>
                <a:gd name="T37" fmla="*/ 1549 h 4907"/>
                <a:gd name="T38" fmla="*/ 3681 w 6392"/>
                <a:gd name="T39" fmla="*/ 1937 h 4907"/>
                <a:gd name="T40" fmla="*/ 4067 w 6392"/>
                <a:gd name="T41" fmla="*/ 1485 h 4907"/>
                <a:gd name="T42" fmla="*/ 3487 w 6392"/>
                <a:gd name="T43" fmla="*/ 1421 h 4907"/>
                <a:gd name="T44" fmla="*/ 5164 w 6392"/>
                <a:gd name="T45" fmla="*/ 582 h 4907"/>
                <a:gd name="T46" fmla="*/ 5489 w 6392"/>
                <a:gd name="T47" fmla="*/ 1549 h 4907"/>
                <a:gd name="T48" fmla="*/ 3165 w 6392"/>
                <a:gd name="T49" fmla="*/ 2260 h 4907"/>
                <a:gd name="T50" fmla="*/ 3423 w 6392"/>
                <a:gd name="T51" fmla="*/ 3098 h 4907"/>
                <a:gd name="T52" fmla="*/ 3423 w 6392"/>
                <a:gd name="T53" fmla="*/ 2582 h 4907"/>
                <a:gd name="T54" fmla="*/ 3165 w 6392"/>
                <a:gd name="T55" fmla="*/ 2260 h 4907"/>
                <a:gd name="T56" fmla="*/ 2196 w 6392"/>
                <a:gd name="T57" fmla="*/ 1615 h 4907"/>
                <a:gd name="T58" fmla="*/ 2066 w 6392"/>
                <a:gd name="T59" fmla="*/ 1163 h 4907"/>
                <a:gd name="T60" fmla="*/ 2518 w 6392"/>
                <a:gd name="T61" fmla="*/ 1549 h 4907"/>
                <a:gd name="T62" fmla="*/ 2582 w 6392"/>
                <a:gd name="T63" fmla="*/ 1873 h 4907"/>
                <a:gd name="T64" fmla="*/ 2196 w 6392"/>
                <a:gd name="T65" fmla="*/ 1615 h 4907"/>
                <a:gd name="T66" fmla="*/ 2196 w 6392"/>
                <a:gd name="T67" fmla="*/ 1615 h 4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92" h="4907">
                  <a:moveTo>
                    <a:pt x="3034" y="2260"/>
                  </a:moveTo>
                  <a:lnTo>
                    <a:pt x="3034" y="2260"/>
                  </a:lnTo>
                  <a:cubicBezTo>
                    <a:pt x="2776" y="2196"/>
                    <a:pt x="2776" y="2196"/>
                    <a:pt x="2776" y="2196"/>
                  </a:cubicBezTo>
                  <a:cubicBezTo>
                    <a:pt x="2582" y="1937"/>
                    <a:pt x="2582" y="1937"/>
                    <a:pt x="2582" y="1937"/>
                  </a:cubicBezTo>
                  <a:cubicBezTo>
                    <a:pt x="2454" y="2001"/>
                    <a:pt x="2454" y="2001"/>
                    <a:pt x="2454" y="2001"/>
                  </a:cubicBezTo>
                  <a:cubicBezTo>
                    <a:pt x="2132" y="1873"/>
                    <a:pt x="1679" y="1937"/>
                    <a:pt x="1421" y="2196"/>
                  </a:cubicBezTo>
                  <a:cubicBezTo>
                    <a:pt x="388" y="3228"/>
                    <a:pt x="388" y="3228"/>
                    <a:pt x="388" y="3228"/>
                  </a:cubicBezTo>
                  <a:cubicBezTo>
                    <a:pt x="0" y="3615"/>
                    <a:pt x="0" y="4197"/>
                    <a:pt x="388" y="4583"/>
                  </a:cubicBezTo>
                  <a:cubicBezTo>
                    <a:pt x="775" y="4906"/>
                    <a:pt x="1357" y="4906"/>
                    <a:pt x="1743" y="4583"/>
                  </a:cubicBezTo>
                  <a:cubicBezTo>
                    <a:pt x="2712" y="3551"/>
                    <a:pt x="2712" y="3551"/>
                    <a:pt x="2712" y="3551"/>
                  </a:cubicBezTo>
                  <a:cubicBezTo>
                    <a:pt x="3034" y="3228"/>
                    <a:pt x="3099" y="2776"/>
                    <a:pt x="2906" y="2454"/>
                  </a:cubicBezTo>
                  <a:lnTo>
                    <a:pt x="3034" y="2260"/>
                  </a:lnTo>
                  <a:close/>
                  <a:moveTo>
                    <a:pt x="2454" y="3228"/>
                  </a:moveTo>
                  <a:lnTo>
                    <a:pt x="2454" y="3228"/>
                  </a:lnTo>
                  <a:cubicBezTo>
                    <a:pt x="1421" y="4261"/>
                    <a:pt x="1421" y="4261"/>
                    <a:pt x="1421" y="4261"/>
                  </a:cubicBezTo>
                  <a:cubicBezTo>
                    <a:pt x="1227" y="4455"/>
                    <a:pt x="905" y="4455"/>
                    <a:pt x="711" y="4261"/>
                  </a:cubicBezTo>
                  <a:cubicBezTo>
                    <a:pt x="516" y="4067"/>
                    <a:pt x="516" y="3745"/>
                    <a:pt x="711" y="3551"/>
                  </a:cubicBezTo>
                  <a:cubicBezTo>
                    <a:pt x="1679" y="2518"/>
                    <a:pt x="1679" y="2518"/>
                    <a:pt x="1679" y="2518"/>
                  </a:cubicBezTo>
                  <a:cubicBezTo>
                    <a:pt x="1807" y="2390"/>
                    <a:pt x="2002" y="2324"/>
                    <a:pt x="2132" y="2390"/>
                  </a:cubicBezTo>
                  <a:cubicBezTo>
                    <a:pt x="1874" y="2648"/>
                    <a:pt x="1874" y="2648"/>
                    <a:pt x="1874" y="2648"/>
                  </a:cubicBezTo>
                  <a:cubicBezTo>
                    <a:pt x="1743" y="2776"/>
                    <a:pt x="1743" y="2970"/>
                    <a:pt x="1874" y="3034"/>
                  </a:cubicBezTo>
                  <a:cubicBezTo>
                    <a:pt x="1938" y="3164"/>
                    <a:pt x="2132" y="3164"/>
                    <a:pt x="2260" y="3034"/>
                  </a:cubicBezTo>
                  <a:cubicBezTo>
                    <a:pt x="2582" y="2776"/>
                    <a:pt x="2582" y="2776"/>
                    <a:pt x="2582" y="2776"/>
                  </a:cubicBezTo>
                  <a:cubicBezTo>
                    <a:pt x="2582" y="2906"/>
                    <a:pt x="2582" y="3098"/>
                    <a:pt x="2454" y="3228"/>
                  </a:cubicBezTo>
                  <a:close/>
                  <a:moveTo>
                    <a:pt x="6197" y="710"/>
                  </a:moveTo>
                  <a:lnTo>
                    <a:pt x="6197" y="710"/>
                  </a:lnTo>
                  <a:cubicBezTo>
                    <a:pt x="6005" y="258"/>
                    <a:pt x="5489" y="0"/>
                    <a:pt x="4972" y="194"/>
                  </a:cubicBezTo>
                  <a:cubicBezTo>
                    <a:pt x="3615" y="646"/>
                    <a:pt x="3615" y="646"/>
                    <a:pt x="3615" y="646"/>
                  </a:cubicBezTo>
                  <a:cubicBezTo>
                    <a:pt x="3229" y="841"/>
                    <a:pt x="3034" y="1163"/>
                    <a:pt x="3034" y="1549"/>
                  </a:cubicBezTo>
                  <a:cubicBezTo>
                    <a:pt x="2776" y="1679"/>
                    <a:pt x="2776" y="1679"/>
                    <a:pt x="2776" y="1679"/>
                  </a:cubicBezTo>
                  <a:cubicBezTo>
                    <a:pt x="2840" y="2001"/>
                    <a:pt x="2840" y="2001"/>
                    <a:pt x="2840" y="2001"/>
                  </a:cubicBezTo>
                  <a:cubicBezTo>
                    <a:pt x="3034" y="2196"/>
                    <a:pt x="3034" y="2196"/>
                    <a:pt x="3034" y="2196"/>
                  </a:cubicBezTo>
                  <a:cubicBezTo>
                    <a:pt x="3229" y="2132"/>
                    <a:pt x="3229" y="2132"/>
                    <a:pt x="3229" y="2132"/>
                  </a:cubicBezTo>
                  <a:cubicBezTo>
                    <a:pt x="3487" y="2454"/>
                    <a:pt x="3939" y="2582"/>
                    <a:pt x="4326" y="2454"/>
                  </a:cubicBezTo>
                  <a:cubicBezTo>
                    <a:pt x="5681" y="1937"/>
                    <a:pt x="5681" y="1937"/>
                    <a:pt x="5681" y="1937"/>
                  </a:cubicBezTo>
                  <a:cubicBezTo>
                    <a:pt x="6133" y="1743"/>
                    <a:pt x="6391" y="1227"/>
                    <a:pt x="6197" y="710"/>
                  </a:cubicBezTo>
                  <a:close/>
                  <a:moveTo>
                    <a:pt x="5489" y="1549"/>
                  </a:moveTo>
                  <a:lnTo>
                    <a:pt x="5489" y="1549"/>
                  </a:lnTo>
                  <a:cubicBezTo>
                    <a:pt x="4131" y="2065"/>
                    <a:pt x="4131" y="2065"/>
                    <a:pt x="4131" y="2065"/>
                  </a:cubicBezTo>
                  <a:cubicBezTo>
                    <a:pt x="4003" y="2132"/>
                    <a:pt x="3809" y="2065"/>
                    <a:pt x="3681" y="1937"/>
                  </a:cubicBezTo>
                  <a:cubicBezTo>
                    <a:pt x="3939" y="1873"/>
                    <a:pt x="3939" y="1873"/>
                    <a:pt x="3939" y="1873"/>
                  </a:cubicBezTo>
                  <a:cubicBezTo>
                    <a:pt x="4067" y="1807"/>
                    <a:pt x="4131" y="1679"/>
                    <a:pt x="4067" y="1485"/>
                  </a:cubicBezTo>
                  <a:cubicBezTo>
                    <a:pt x="4003" y="1357"/>
                    <a:pt x="3873" y="1291"/>
                    <a:pt x="3681" y="1291"/>
                  </a:cubicBezTo>
                  <a:cubicBezTo>
                    <a:pt x="3487" y="1421"/>
                    <a:pt x="3487" y="1421"/>
                    <a:pt x="3487" y="1421"/>
                  </a:cubicBezTo>
                  <a:cubicBezTo>
                    <a:pt x="3551" y="1227"/>
                    <a:pt x="3615" y="1163"/>
                    <a:pt x="3809" y="1099"/>
                  </a:cubicBezTo>
                  <a:cubicBezTo>
                    <a:pt x="5164" y="582"/>
                    <a:pt x="5164" y="582"/>
                    <a:pt x="5164" y="582"/>
                  </a:cubicBezTo>
                  <a:cubicBezTo>
                    <a:pt x="5422" y="452"/>
                    <a:pt x="5681" y="646"/>
                    <a:pt x="5811" y="905"/>
                  </a:cubicBezTo>
                  <a:cubicBezTo>
                    <a:pt x="5875" y="1163"/>
                    <a:pt x="5747" y="1421"/>
                    <a:pt x="5489" y="1549"/>
                  </a:cubicBezTo>
                  <a:close/>
                  <a:moveTo>
                    <a:pt x="3165" y="2260"/>
                  </a:moveTo>
                  <a:lnTo>
                    <a:pt x="3165" y="2260"/>
                  </a:lnTo>
                  <a:cubicBezTo>
                    <a:pt x="3551" y="2518"/>
                    <a:pt x="3551" y="2518"/>
                    <a:pt x="3551" y="2518"/>
                  </a:cubicBezTo>
                  <a:cubicBezTo>
                    <a:pt x="3423" y="3098"/>
                    <a:pt x="3423" y="3098"/>
                    <a:pt x="3423" y="3098"/>
                  </a:cubicBezTo>
                  <a:cubicBezTo>
                    <a:pt x="3293" y="3098"/>
                    <a:pt x="3293" y="3098"/>
                    <a:pt x="3293" y="3098"/>
                  </a:cubicBezTo>
                  <a:cubicBezTo>
                    <a:pt x="3423" y="2582"/>
                    <a:pt x="3423" y="2582"/>
                    <a:pt x="3423" y="2582"/>
                  </a:cubicBezTo>
                  <a:cubicBezTo>
                    <a:pt x="3034" y="2324"/>
                    <a:pt x="3034" y="2324"/>
                    <a:pt x="3034" y="2324"/>
                  </a:cubicBezTo>
                  <a:lnTo>
                    <a:pt x="3165" y="2260"/>
                  </a:lnTo>
                  <a:close/>
                  <a:moveTo>
                    <a:pt x="2196" y="1615"/>
                  </a:moveTo>
                  <a:lnTo>
                    <a:pt x="2196" y="1615"/>
                  </a:lnTo>
                  <a:cubicBezTo>
                    <a:pt x="1938" y="1163"/>
                    <a:pt x="1938" y="1163"/>
                    <a:pt x="1938" y="1163"/>
                  </a:cubicBezTo>
                  <a:cubicBezTo>
                    <a:pt x="2066" y="1163"/>
                    <a:pt x="2066" y="1163"/>
                    <a:pt x="2066" y="1163"/>
                  </a:cubicBezTo>
                  <a:cubicBezTo>
                    <a:pt x="2260" y="1549"/>
                    <a:pt x="2260" y="1549"/>
                    <a:pt x="2260" y="1549"/>
                  </a:cubicBezTo>
                  <a:cubicBezTo>
                    <a:pt x="2518" y="1549"/>
                    <a:pt x="2518" y="1549"/>
                    <a:pt x="2518" y="1549"/>
                  </a:cubicBezTo>
                  <a:cubicBezTo>
                    <a:pt x="2648" y="1807"/>
                    <a:pt x="2648" y="1807"/>
                    <a:pt x="2648" y="1807"/>
                  </a:cubicBezTo>
                  <a:cubicBezTo>
                    <a:pt x="2582" y="1873"/>
                    <a:pt x="2582" y="1873"/>
                    <a:pt x="2582" y="1873"/>
                  </a:cubicBezTo>
                  <a:cubicBezTo>
                    <a:pt x="2454" y="1679"/>
                    <a:pt x="2454" y="1679"/>
                    <a:pt x="2454" y="1679"/>
                  </a:cubicBezTo>
                  <a:lnTo>
                    <a:pt x="2196" y="1615"/>
                  </a:lnTo>
                  <a:close/>
                  <a:moveTo>
                    <a:pt x="2196" y="1615"/>
                  </a:moveTo>
                  <a:lnTo>
                    <a:pt x="2196" y="16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9" tIns="60950" rIns="121899" bIns="60950" anchor="ctr"/>
            <a:lstStyle/>
            <a:p>
              <a:endParaRPr lang="en-US" sz="9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73676" y="4545312"/>
            <a:ext cx="656226" cy="656397"/>
            <a:chOff x="5971472" y="8490121"/>
            <a:chExt cx="1312452" cy="1312794"/>
          </a:xfrm>
        </p:grpSpPr>
        <p:sp>
          <p:nvSpPr>
            <p:cNvPr id="24" name="Oval 23"/>
            <p:cNvSpPr/>
            <p:nvPr/>
          </p:nvSpPr>
          <p:spPr>
            <a:xfrm>
              <a:off x="5971472" y="8490121"/>
              <a:ext cx="1312452" cy="131279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3" tIns="60946" rIns="121893" bIns="60946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66" name="Freeform 1"/>
            <p:cNvSpPr>
              <a:spLocks noChangeArrowheads="1"/>
            </p:cNvSpPr>
            <p:nvPr/>
          </p:nvSpPr>
          <p:spPr bwMode="auto">
            <a:xfrm>
              <a:off x="6388506" y="8883027"/>
              <a:ext cx="478384" cy="478508"/>
            </a:xfrm>
            <a:custGeom>
              <a:avLst/>
              <a:gdLst>
                <a:gd name="T0" fmla="*/ 4905 w 5031"/>
                <a:gd name="T1" fmla="*/ 0 h 5031"/>
                <a:gd name="T2" fmla="*/ 4905 w 5031"/>
                <a:gd name="T3" fmla="*/ 0 h 5031"/>
                <a:gd name="T4" fmla="*/ 125 w 5031"/>
                <a:gd name="T5" fmla="*/ 0 h 5031"/>
                <a:gd name="T6" fmla="*/ 0 w 5031"/>
                <a:gd name="T7" fmla="*/ 125 h 5031"/>
                <a:gd name="T8" fmla="*/ 0 w 5031"/>
                <a:gd name="T9" fmla="*/ 4905 h 5031"/>
                <a:gd name="T10" fmla="*/ 125 w 5031"/>
                <a:gd name="T11" fmla="*/ 5030 h 5031"/>
                <a:gd name="T12" fmla="*/ 4905 w 5031"/>
                <a:gd name="T13" fmla="*/ 5030 h 5031"/>
                <a:gd name="T14" fmla="*/ 5030 w 5031"/>
                <a:gd name="T15" fmla="*/ 4905 h 5031"/>
                <a:gd name="T16" fmla="*/ 5030 w 5031"/>
                <a:gd name="T17" fmla="*/ 125 h 5031"/>
                <a:gd name="T18" fmla="*/ 4905 w 5031"/>
                <a:gd name="T19" fmla="*/ 0 h 5031"/>
                <a:gd name="T20" fmla="*/ 3687 w 5031"/>
                <a:gd name="T21" fmla="*/ 2624 h 5031"/>
                <a:gd name="T22" fmla="*/ 3687 w 5031"/>
                <a:gd name="T23" fmla="*/ 2624 h 5031"/>
                <a:gd name="T24" fmla="*/ 3624 w 5031"/>
                <a:gd name="T25" fmla="*/ 2687 h 5031"/>
                <a:gd name="T26" fmla="*/ 3562 w 5031"/>
                <a:gd name="T27" fmla="*/ 2687 h 5031"/>
                <a:gd name="T28" fmla="*/ 3187 w 5031"/>
                <a:gd name="T29" fmla="*/ 2313 h 5031"/>
                <a:gd name="T30" fmla="*/ 1688 w 5031"/>
                <a:gd name="T31" fmla="*/ 3812 h 5031"/>
                <a:gd name="T32" fmla="*/ 1625 w 5031"/>
                <a:gd name="T33" fmla="*/ 3843 h 5031"/>
                <a:gd name="T34" fmla="*/ 1563 w 5031"/>
                <a:gd name="T35" fmla="*/ 3812 h 5031"/>
                <a:gd name="T36" fmla="*/ 1219 w 5031"/>
                <a:gd name="T37" fmla="*/ 3468 h 5031"/>
                <a:gd name="T38" fmla="*/ 1188 w 5031"/>
                <a:gd name="T39" fmla="*/ 3405 h 5031"/>
                <a:gd name="T40" fmla="*/ 1219 w 5031"/>
                <a:gd name="T41" fmla="*/ 3343 h 5031"/>
                <a:gd name="T42" fmla="*/ 2718 w 5031"/>
                <a:gd name="T43" fmla="*/ 1844 h 5031"/>
                <a:gd name="T44" fmla="*/ 2344 w 5031"/>
                <a:gd name="T45" fmla="*/ 1469 h 5031"/>
                <a:gd name="T46" fmla="*/ 2344 w 5031"/>
                <a:gd name="T47" fmla="*/ 1406 h 5031"/>
                <a:gd name="T48" fmla="*/ 2406 w 5031"/>
                <a:gd name="T49" fmla="*/ 1344 h 5031"/>
                <a:gd name="T50" fmla="*/ 3749 w 5031"/>
                <a:gd name="T51" fmla="*/ 1188 h 5031"/>
                <a:gd name="T52" fmla="*/ 3812 w 5031"/>
                <a:gd name="T53" fmla="*/ 1219 h 5031"/>
                <a:gd name="T54" fmla="*/ 3843 w 5031"/>
                <a:gd name="T55" fmla="*/ 1281 h 5031"/>
                <a:gd name="T56" fmla="*/ 3687 w 5031"/>
                <a:gd name="T57" fmla="*/ 2624 h 5031"/>
                <a:gd name="T58" fmla="*/ 3687 w 5031"/>
                <a:gd name="T59" fmla="*/ 2624 h 5031"/>
                <a:gd name="T60" fmla="*/ 3687 w 5031"/>
                <a:gd name="T61" fmla="*/ 2624 h 5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31" h="5031">
                  <a:moveTo>
                    <a:pt x="4905" y="0"/>
                  </a:moveTo>
                  <a:lnTo>
                    <a:pt x="4905" y="0"/>
                  </a:lnTo>
                  <a:cubicBezTo>
                    <a:pt x="125" y="0"/>
                    <a:pt x="125" y="0"/>
                    <a:pt x="125" y="0"/>
                  </a:cubicBezTo>
                  <a:cubicBezTo>
                    <a:pt x="62" y="0"/>
                    <a:pt x="0" y="62"/>
                    <a:pt x="0" y="125"/>
                  </a:cubicBezTo>
                  <a:cubicBezTo>
                    <a:pt x="0" y="4905"/>
                    <a:pt x="0" y="4905"/>
                    <a:pt x="0" y="4905"/>
                  </a:cubicBezTo>
                  <a:cubicBezTo>
                    <a:pt x="0" y="4968"/>
                    <a:pt x="62" y="5030"/>
                    <a:pt x="125" y="5030"/>
                  </a:cubicBezTo>
                  <a:cubicBezTo>
                    <a:pt x="4905" y="5030"/>
                    <a:pt x="4905" y="5030"/>
                    <a:pt x="4905" y="5030"/>
                  </a:cubicBezTo>
                  <a:cubicBezTo>
                    <a:pt x="4968" y="5030"/>
                    <a:pt x="5030" y="4968"/>
                    <a:pt x="5030" y="4905"/>
                  </a:cubicBezTo>
                  <a:cubicBezTo>
                    <a:pt x="5030" y="125"/>
                    <a:pt x="5030" y="125"/>
                    <a:pt x="5030" y="125"/>
                  </a:cubicBezTo>
                  <a:cubicBezTo>
                    <a:pt x="5030" y="62"/>
                    <a:pt x="4968" y="0"/>
                    <a:pt x="4905" y="0"/>
                  </a:cubicBezTo>
                  <a:close/>
                  <a:moveTo>
                    <a:pt x="3687" y="2624"/>
                  </a:moveTo>
                  <a:lnTo>
                    <a:pt x="3687" y="2624"/>
                  </a:lnTo>
                  <a:cubicBezTo>
                    <a:pt x="3687" y="2655"/>
                    <a:pt x="3655" y="2687"/>
                    <a:pt x="3624" y="2687"/>
                  </a:cubicBezTo>
                  <a:cubicBezTo>
                    <a:pt x="3593" y="2687"/>
                    <a:pt x="3562" y="2687"/>
                    <a:pt x="3562" y="2687"/>
                  </a:cubicBezTo>
                  <a:cubicBezTo>
                    <a:pt x="3187" y="2313"/>
                    <a:pt x="3187" y="2313"/>
                    <a:pt x="3187" y="2313"/>
                  </a:cubicBezTo>
                  <a:cubicBezTo>
                    <a:pt x="1688" y="3812"/>
                    <a:pt x="1688" y="3812"/>
                    <a:pt x="1688" y="3812"/>
                  </a:cubicBezTo>
                  <a:cubicBezTo>
                    <a:pt x="1656" y="3812"/>
                    <a:pt x="1625" y="3843"/>
                    <a:pt x="1625" y="3843"/>
                  </a:cubicBezTo>
                  <a:cubicBezTo>
                    <a:pt x="1594" y="3843"/>
                    <a:pt x="1594" y="3812"/>
                    <a:pt x="1563" y="3812"/>
                  </a:cubicBezTo>
                  <a:cubicBezTo>
                    <a:pt x="1219" y="3468"/>
                    <a:pt x="1219" y="3468"/>
                    <a:pt x="1219" y="3468"/>
                  </a:cubicBezTo>
                  <a:cubicBezTo>
                    <a:pt x="1219" y="3437"/>
                    <a:pt x="1188" y="3437"/>
                    <a:pt x="1188" y="3405"/>
                  </a:cubicBezTo>
                  <a:cubicBezTo>
                    <a:pt x="1188" y="3374"/>
                    <a:pt x="1219" y="3374"/>
                    <a:pt x="1219" y="3343"/>
                  </a:cubicBezTo>
                  <a:cubicBezTo>
                    <a:pt x="2718" y="1844"/>
                    <a:pt x="2718" y="1844"/>
                    <a:pt x="2718" y="1844"/>
                  </a:cubicBezTo>
                  <a:cubicBezTo>
                    <a:pt x="2344" y="1469"/>
                    <a:pt x="2344" y="1469"/>
                    <a:pt x="2344" y="1469"/>
                  </a:cubicBezTo>
                  <a:cubicBezTo>
                    <a:pt x="2344" y="1469"/>
                    <a:pt x="2313" y="1438"/>
                    <a:pt x="2344" y="1406"/>
                  </a:cubicBezTo>
                  <a:cubicBezTo>
                    <a:pt x="2344" y="1375"/>
                    <a:pt x="2375" y="1344"/>
                    <a:pt x="2406" y="1344"/>
                  </a:cubicBezTo>
                  <a:cubicBezTo>
                    <a:pt x="3749" y="1188"/>
                    <a:pt x="3749" y="1188"/>
                    <a:pt x="3749" y="1188"/>
                  </a:cubicBezTo>
                  <a:cubicBezTo>
                    <a:pt x="3780" y="1188"/>
                    <a:pt x="3780" y="1188"/>
                    <a:pt x="3812" y="1219"/>
                  </a:cubicBezTo>
                  <a:cubicBezTo>
                    <a:pt x="3812" y="1250"/>
                    <a:pt x="3843" y="1250"/>
                    <a:pt x="3843" y="1281"/>
                  </a:cubicBezTo>
                  <a:lnTo>
                    <a:pt x="3687" y="2624"/>
                  </a:lnTo>
                  <a:close/>
                  <a:moveTo>
                    <a:pt x="3687" y="2624"/>
                  </a:moveTo>
                  <a:lnTo>
                    <a:pt x="3687" y="26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9" tIns="60950" rIns="121899" bIns="60950" anchor="ctr"/>
            <a:lstStyle/>
            <a:p>
              <a:endParaRPr lang="en-US" sz="90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468478" y="4414358"/>
            <a:ext cx="656226" cy="656397"/>
            <a:chOff x="16961077" y="8228214"/>
            <a:chExt cx="1312452" cy="1312794"/>
          </a:xfrm>
        </p:grpSpPr>
        <p:sp>
          <p:nvSpPr>
            <p:cNvPr id="27" name="Oval 26"/>
            <p:cNvSpPr/>
            <p:nvPr/>
          </p:nvSpPr>
          <p:spPr>
            <a:xfrm>
              <a:off x="16961077" y="8228214"/>
              <a:ext cx="1312452" cy="131279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3" tIns="60946" rIns="121893" bIns="60946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67" name="Freeform 4"/>
            <p:cNvSpPr>
              <a:spLocks noChangeArrowheads="1"/>
            </p:cNvSpPr>
            <p:nvPr/>
          </p:nvSpPr>
          <p:spPr bwMode="auto">
            <a:xfrm>
              <a:off x="17344156" y="8604489"/>
              <a:ext cx="586436" cy="586589"/>
            </a:xfrm>
            <a:custGeom>
              <a:avLst/>
              <a:gdLst>
                <a:gd name="T0" fmla="*/ 2374 w 2594"/>
                <a:gd name="T1" fmla="*/ 0 h 2594"/>
                <a:gd name="T2" fmla="*/ 2374 w 2594"/>
                <a:gd name="T3" fmla="*/ 0 h 2594"/>
                <a:gd name="T4" fmla="*/ 219 w 2594"/>
                <a:gd name="T5" fmla="*/ 0 h 2594"/>
                <a:gd name="T6" fmla="*/ 0 w 2594"/>
                <a:gd name="T7" fmla="*/ 219 h 2594"/>
                <a:gd name="T8" fmla="*/ 0 w 2594"/>
                <a:gd name="T9" fmla="*/ 2374 h 2594"/>
                <a:gd name="T10" fmla="*/ 219 w 2594"/>
                <a:gd name="T11" fmla="*/ 2593 h 2594"/>
                <a:gd name="T12" fmla="*/ 2374 w 2594"/>
                <a:gd name="T13" fmla="*/ 2593 h 2594"/>
                <a:gd name="T14" fmla="*/ 2593 w 2594"/>
                <a:gd name="T15" fmla="*/ 2374 h 2594"/>
                <a:gd name="T16" fmla="*/ 2593 w 2594"/>
                <a:gd name="T17" fmla="*/ 219 h 2594"/>
                <a:gd name="T18" fmla="*/ 2374 w 2594"/>
                <a:gd name="T19" fmla="*/ 0 h 2594"/>
                <a:gd name="T20" fmla="*/ 2249 w 2594"/>
                <a:gd name="T21" fmla="*/ 250 h 2594"/>
                <a:gd name="T22" fmla="*/ 2249 w 2594"/>
                <a:gd name="T23" fmla="*/ 250 h 2594"/>
                <a:gd name="T24" fmla="*/ 2343 w 2594"/>
                <a:gd name="T25" fmla="*/ 313 h 2594"/>
                <a:gd name="T26" fmla="*/ 2249 w 2594"/>
                <a:gd name="T27" fmla="*/ 407 h 2594"/>
                <a:gd name="T28" fmla="*/ 2156 w 2594"/>
                <a:gd name="T29" fmla="*/ 313 h 2594"/>
                <a:gd name="T30" fmla="*/ 2249 w 2594"/>
                <a:gd name="T31" fmla="*/ 250 h 2594"/>
                <a:gd name="T32" fmla="*/ 1937 w 2594"/>
                <a:gd name="T33" fmla="*/ 250 h 2594"/>
                <a:gd name="T34" fmla="*/ 1937 w 2594"/>
                <a:gd name="T35" fmla="*/ 250 h 2594"/>
                <a:gd name="T36" fmla="*/ 2031 w 2594"/>
                <a:gd name="T37" fmla="*/ 313 h 2594"/>
                <a:gd name="T38" fmla="*/ 1937 w 2594"/>
                <a:gd name="T39" fmla="*/ 407 h 2594"/>
                <a:gd name="T40" fmla="*/ 1843 w 2594"/>
                <a:gd name="T41" fmla="*/ 313 h 2594"/>
                <a:gd name="T42" fmla="*/ 1937 w 2594"/>
                <a:gd name="T43" fmla="*/ 250 h 2594"/>
                <a:gd name="T44" fmla="*/ 2343 w 2594"/>
                <a:gd name="T45" fmla="*/ 2343 h 2594"/>
                <a:gd name="T46" fmla="*/ 2343 w 2594"/>
                <a:gd name="T47" fmla="*/ 2343 h 2594"/>
                <a:gd name="T48" fmla="*/ 250 w 2594"/>
                <a:gd name="T49" fmla="*/ 2343 h 2594"/>
                <a:gd name="T50" fmla="*/ 250 w 2594"/>
                <a:gd name="T51" fmla="*/ 625 h 2594"/>
                <a:gd name="T52" fmla="*/ 2343 w 2594"/>
                <a:gd name="T53" fmla="*/ 625 h 2594"/>
                <a:gd name="T54" fmla="*/ 2343 w 2594"/>
                <a:gd name="T55" fmla="*/ 2343 h 2594"/>
                <a:gd name="T56" fmla="*/ 594 w 2594"/>
                <a:gd name="T57" fmla="*/ 2093 h 2594"/>
                <a:gd name="T58" fmla="*/ 594 w 2594"/>
                <a:gd name="T59" fmla="*/ 2093 h 2594"/>
                <a:gd name="T60" fmla="*/ 1999 w 2594"/>
                <a:gd name="T61" fmla="*/ 2093 h 2594"/>
                <a:gd name="T62" fmla="*/ 2031 w 2594"/>
                <a:gd name="T63" fmla="*/ 2062 h 2594"/>
                <a:gd name="T64" fmla="*/ 2031 w 2594"/>
                <a:gd name="T65" fmla="*/ 2031 h 2594"/>
                <a:gd name="T66" fmla="*/ 1343 w 2594"/>
                <a:gd name="T67" fmla="*/ 844 h 2594"/>
                <a:gd name="T68" fmla="*/ 1312 w 2594"/>
                <a:gd name="T69" fmla="*/ 813 h 2594"/>
                <a:gd name="T70" fmla="*/ 1250 w 2594"/>
                <a:gd name="T71" fmla="*/ 844 h 2594"/>
                <a:gd name="T72" fmla="*/ 563 w 2594"/>
                <a:gd name="T73" fmla="*/ 2031 h 2594"/>
                <a:gd name="T74" fmla="*/ 563 w 2594"/>
                <a:gd name="T75" fmla="*/ 2093 h 2594"/>
                <a:gd name="T76" fmla="*/ 594 w 2594"/>
                <a:gd name="T77" fmla="*/ 2093 h 2594"/>
                <a:gd name="T78" fmla="*/ 1374 w 2594"/>
                <a:gd name="T79" fmla="*/ 1937 h 2594"/>
                <a:gd name="T80" fmla="*/ 1374 w 2594"/>
                <a:gd name="T81" fmla="*/ 1937 h 2594"/>
                <a:gd name="T82" fmla="*/ 1343 w 2594"/>
                <a:gd name="T83" fmla="*/ 1968 h 2594"/>
                <a:gd name="T84" fmla="*/ 1250 w 2594"/>
                <a:gd name="T85" fmla="*/ 1968 h 2594"/>
                <a:gd name="T86" fmla="*/ 1219 w 2594"/>
                <a:gd name="T87" fmla="*/ 1937 h 2594"/>
                <a:gd name="T88" fmla="*/ 1219 w 2594"/>
                <a:gd name="T89" fmla="*/ 1843 h 2594"/>
                <a:gd name="T90" fmla="*/ 1250 w 2594"/>
                <a:gd name="T91" fmla="*/ 1812 h 2594"/>
                <a:gd name="T92" fmla="*/ 1343 w 2594"/>
                <a:gd name="T93" fmla="*/ 1812 h 2594"/>
                <a:gd name="T94" fmla="*/ 1374 w 2594"/>
                <a:gd name="T95" fmla="*/ 1843 h 2594"/>
                <a:gd name="T96" fmla="*/ 1374 w 2594"/>
                <a:gd name="T97" fmla="*/ 1937 h 2594"/>
                <a:gd name="T98" fmla="*/ 1219 w 2594"/>
                <a:gd name="T99" fmla="*/ 1125 h 2594"/>
                <a:gd name="T100" fmla="*/ 1219 w 2594"/>
                <a:gd name="T101" fmla="*/ 1125 h 2594"/>
                <a:gd name="T102" fmla="*/ 1374 w 2594"/>
                <a:gd name="T103" fmla="*/ 1125 h 2594"/>
                <a:gd name="T104" fmla="*/ 1406 w 2594"/>
                <a:gd name="T105" fmla="*/ 1157 h 2594"/>
                <a:gd name="T106" fmla="*/ 1374 w 2594"/>
                <a:gd name="T107" fmla="*/ 1718 h 2594"/>
                <a:gd name="T108" fmla="*/ 1343 w 2594"/>
                <a:gd name="T109" fmla="*/ 1749 h 2594"/>
                <a:gd name="T110" fmla="*/ 1250 w 2594"/>
                <a:gd name="T111" fmla="*/ 1749 h 2594"/>
                <a:gd name="T112" fmla="*/ 1219 w 2594"/>
                <a:gd name="T113" fmla="*/ 1718 h 2594"/>
                <a:gd name="T114" fmla="*/ 1219 w 2594"/>
                <a:gd name="T115" fmla="*/ 1157 h 2594"/>
                <a:gd name="T116" fmla="*/ 1219 w 2594"/>
                <a:gd name="T117" fmla="*/ 1125 h 2594"/>
                <a:gd name="T118" fmla="*/ 1219 w 2594"/>
                <a:gd name="T119" fmla="*/ 1125 h 2594"/>
                <a:gd name="T120" fmla="*/ 1219 w 2594"/>
                <a:gd name="T121" fmla="*/ 1125 h 2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94" h="2594">
                  <a:moveTo>
                    <a:pt x="2374" y="0"/>
                  </a:moveTo>
                  <a:lnTo>
                    <a:pt x="2374" y="0"/>
                  </a:lnTo>
                  <a:cubicBezTo>
                    <a:pt x="219" y="0"/>
                    <a:pt x="219" y="0"/>
                    <a:pt x="219" y="0"/>
                  </a:cubicBezTo>
                  <a:cubicBezTo>
                    <a:pt x="94" y="0"/>
                    <a:pt x="0" y="94"/>
                    <a:pt x="0" y="219"/>
                  </a:cubicBezTo>
                  <a:cubicBezTo>
                    <a:pt x="0" y="2374"/>
                    <a:pt x="0" y="2374"/>
                    <a:pt x="0" y="2374"/>
                  </a:cubicBezTo>
                  <a:cubicBezTo>
                    <a:pt x="0" y="2499"/>
                    <a:pt x="94" y="2593"/>
                    <a:pt x="219" y="2593"/>
                  </a:cubicBezTo>
                  <a:cubicBezTo>
                    <a:pt x="2374" y="2593"/>
                    <a:pt x="2374" y="2593"/>
                    <a:pt x="2374" y="2593"/>
                  </a:cubicBezTo>
                  <a:cubicBezTo>
                    <a:pt x="2499" y="2593"/>
                    <a:pt x="2593" y="2499"/>
                    <a:pt x="2593" y="2374"/>
                  </a:cubicBezTo>
                  <a:cubicBezTo>
                    <a:pt x="2593" y="219"/>
                    <a:pt x="2593" y="219"/>
                    <a:pt x="2593" y="219"/>
                  </a:cubicBezTo>
                  <a:cubicBezTo>
                    <a:pt x="2593" y="94"/>
                    <a:pt x="2499" y="0"/>
                    <a:pt x="2374" y="0"/>
                  </a:cubicBezTo>
                  <a:close/>
                  <a:moveTo>
                    <a:pt x="2249" y="250"/>
                  </a:moveTo>
                  <a:lnTo>
                    <a:pt x="2249" y="250"/>
                  </a:lnTo>
                  <a:cubicBezTo>
                    <a:pt x="2312" y="250"/>
                    <a:pt x="2343" y="282"/>
                    <a:pt x="2343" y="313"/>
                  </a:cubicBezTo>
                  <a:cubicBezTo>
                    <a:pt x="2343" y="375"/>
                    <a:pt x="2312" y="407"/>
                    <a:pt x="2249" y="407"/>
                  </a:cubicBezTo>
                  <a:cubicBezTo>
                    <a:pt x="2187" y="407"/>
                    <a:pt x="2156" y="375"/>
                    <a:pt x="2156" y="313"/>
                  </a:cubicBezTo>
                  <a:cubicBezTo>
                    <a:pt x="2156" y="282"/>
                    <a:pt x="2187" y="250"/>
                    <a:pt x="2249" y="250"/>
                  </a:cubicBezTo>
                  <a:close/>
                  <a:moveTo>
                    <a:pt x="1937" y="250"/>
                  </a:moveTo>
                  <a:lnTo>
                    <a:pt x="1937" y="250"/>
                  </a:lnTo>
                  <a:cubicBezTo>
                    <a:pt x="1999" y="250"/>
                    <a:pt x="2031" y="282"/>
                    <a:pt x="2031" y="313"/>
                  </a:cubicBezTo>
                  <a:cubicBezTo>
                    <a:pt x="2031" y="375"/>
                    <a:pt x="1999" y="407"/>
                    <a:pt x="1937" y="407"/>
                  </a:cubicBezTo>
                  <a:cubicBezTo>
                    <a:pt x="1906" y="407"/>
                    <a:pt x="1843" y="375"/>
                    <a:pt x="1843" y="313"/>
                  </a:cubicBezTo>
                  <a:cubicBezTo>
                    <a:pt x="1843" y="282"/>
                    <a:pt x="1906" y="250"/>
                    <a:pt x="1937" y="250"/>
                  </a:cubicBezTo>
                  <a:close/>
                  <a:moveTo>
                    <a:pt x="2343" y="2343"/>
                  </a:moveTo>
                  <a:lnTo>
                    <a:pt x="2343" y="2343"/>
                  </a:lnTo>
                  <a:cubicBezTo>
                    <a:pt x="250" y="2343"/>
                    <a:pt x="250" y="2343"/>
                    <a:pt x="250" y="2343"/>
                  </a:cubicBezTo>
                  <a:cubicBezTo>
                    <a:pt x="250" y="625"/>
                    <a:pt x="250" y="625"/>
                    <a:pt x="250" y="625"/>
                  </a:cubicBezTo>
                  <a:cubicBezTo>
                    <a:pt x="2343" y="625"/>
                    <a:pt x="2343" y="625"/>
                    <a:pt x="2343" y="625"/>
                  </a:cubicBezTo>
                  <a:lnTo>
                    <a:pt x="2343" y="2343"/>
                  </a:lnTo>
                  <a:close/>
                  <a:moveTo>
                    <a:pt x="594" y="2093"/>
                  </a:moveTo>
                  <a:lnTo>
                    <a:pt x="594" y="2093"/>
                  </a:lnTo>
                  <a:cubicBezTo>
                    <a:pt x="1999" y="2093"/>
                    <a:pt x="1999" y="2093"/>
                    <a:pt x="1999" y="2093"/>
                  </a:cubicBezTo>
                  <a:cubicBezTo>
                    <a:pt x="2031" y="2093"/>
                    <a:pt x="2031" y="2093"/>
                    <a:pt x="2031" y="2062"/>
                  </a:cubicBezTo>
                  <a:lnTo>
                    <a:pt x="2031" y="2031"/>
                  </a:lnTo>
                  <a:cubicBezTo>
                    <a:pt x="1343" y="844"/>
                    <a:pt x="1343" y="844"/>
                    <a:pt x="1343" y="844"/>
                  </a:cubicBezTo>
                  <a:cubicBezTo>
                    <a:pt x="1343" y="813"/>
                    <a:pt x="1312" y="813"/>
                    <a:pt x="1312" y="813"/>
                  </a:cubicBezTo>
                  <a:cubicBezTo>
                    <a:pt x="1281" y="813"/>
                    <a:pt x="1281" y="813"/>
                    <a:pt x="1250" y="844"/>
                  </a:cubicBezTo>
                  <a:cubicBezTo>
                    <a:pt x="563" y="2031"/>
                    <a:pt x="563" y="2031"/>
                    <a:pt x="563" y="2031"/>
                  </a:cubicBezTo>
                  <a:cubicBezTo>
                    <a:pt x="563" y="2062"/>
                    <a:pt x="563" y="2062"/>
                    <a:pt x="563" y="2093"/>
                  </a:cubicBezTo>
                  <a:lnTo>
                    <a:pt x="594" y="2093"/>
                  </a:lnTo>
                  <a:close/>
                  <a:moveTo>
                    <a:pt x="1374" y="1937"/>
                  </a:moveTo>
                  <a:lnTo>
                    <a:pt x="1374" y="1937"/>
                  </a:lnTo>
                  <a:cubicBezTo>
                    <a:pt x="1374" y="1968"/>
                    <a:pt x="1374" y="1968"/>
                    <a:pt x="1343" y="1968"/>
                  </a:cubicBezTo>
                  <a:cubicBezTo>
                    <a:pt x="1250" y="1968"/>
                    <a:pt x="1250" y="1968"/>
                    <a:pt x="1250" y="1968"/>
                  </a:cubicBezTo>
                  <a:cubicBezTo>
                    <a:pt x="1219" y="1968"/>
                    <a:pt x="1219" y="1968"/>
                    <a:pt x="1219" y="1937"/>
                  </a:cubicBezTo>
                  <a:cubicBezTo>
                    <a:pt x="1219" y="1843"/>
                    <a:pt x="1219" y="1843"/>
                    <a:pt x="1219" y="1843"/>
                  </a:cubicBezTo>
                  <a:cubicBezTo>
                    <a:pt x="1219" y="1812"/>
                    <a:pt x="1219" y="1812"/>
                    <a:pt x="1250" y="1812"/>
                  </a:cubicBezTo>
                  <a:cubicBezTo>
                    <a:pt x="1343" y="1812"/>
                    <a:pt x="1343" y="1812"/>
                    <a:pt x="1343" y="1812"/>
                  </a:cubicBezTo>
                  <a:cubicBezTo>
                    <a:pt x="1374" y="1812"/>
                    <a:pt x="1374" y="1812"/>
                    <a:pt x="1374" y="1843"/>
                  </a:cubicBezTo>
                  <a:lnTo>
                    <a:pt x="1374" y="1937"/>
                  </a:lnTo>
                  <a:close/>
                  <a:moveTo>
                    <a:pt x="1219" y="1125"/>
                  </a:moveTo>
                  <a:lnTo>
                    <a:pt x="1219" y="1125"/>
                  </a:lnTo>
                  <a:cubicBezTo>
                    <a:pt x="1374" y="1125"/>
                    <a:pt x="1374" y="1125"/>
                    <a:pt x="1374" y="1125"/>
                  </a:cubicBezTo>
                  <a:lnTo>
                    <a:pt x="1406" y="1157"/>
                  </a:lnTo>
                  <a:cubicBezTo>
                    <a:pt x="1374" y="1718"/>
                    <a:pt x="1374" y="1718"/>
                    <a:pt x="1374" y="1718"/>
                  </a:cubicBezTo>
                  <a:cubicBezTo>
                    <a:pt x="1374" y="1749"/>
                    <a:pt x="1374" y="1749"/>
                    <a:pt x="1343" y="1749"/>
                  </a:cubicBezTo>
                  <a:cubicBezTo>
                    <a:pt x="1250" y="1749"/>
                    <a:pt x="1250" y="1749"/>
                    <a:pt x="1250" y="1749"/>
                  </a:cubicBezTo>
                  <a:cubicBezTo>
                    <a:pt x="1219" y="1749"/>
                    <a:pt x="1219" y="1749"/>
                    <a:pt x="1219" y="1718"/>
                  </a:cubicBezTo>
                  <a:cubicBezTo>
                    <a:pt x="1219" y="1157"/>
                    <a:pt x="1219" y="1157"/>
                    <a:pt x="1219" y="1157"/>
                  </a:cubicBezTo>
                  <a:lnTo>
                    <a:pt x="1219" y="1125"/>
                  </a:lnTo>
                  <a:close/>
                  <a:moveTo>
                    <a:pt x="1219" y="1125"/>
                  </a:moveTo>
                  <a:lnTo>
                    <a:pt x="1219" y="11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9" tIns="60950" rIns="121899" bIns="60950" anchor="ctr"/>
            <a:lstStyle/>
            <a:p>
              <a:endParaRPr lang="en-US" sz="900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382" y="367820"/>
            <a:ext cx="1549085" cy="927596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373455" y="2526270"/>
            <a:ext cx="1660914" cy="1015644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fa-IR" sz="2000" b="1" dirty="0" smtClean="0">
                <a:solidFill>
                  <a:schemeClr val="bg1"/>
                </a:solidFill>
                <a:latin typeface="Lato Regular"/>
                <a:cs typeface="B Nazanin" panose="00000400000000000000" pitchFamily="2" charset="-78"/>
              </a:rPr>
              <a:t>فعالیت های بازاریابی مصرف کننده رقبا</a:t>
            </a:r>
            <a:endParaRPr lang="id-ID" sz="2000" b="1" dirty="0">
              <a:solidFill>
                <a:schemeClr val="bg1"/>
              </a:solidFill>
              <a:latin typeface="Lato Regular"/>
              <a:cs typeface="B Nazanin" panose="00000400000000000000" pitchFamily="2" charset="-7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82284" y="4478584"/>
            <a:ext cx="1864527" cy="4000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fa-IR" sz="2000" b="1" dirty="0" smtClean="0">
                <a:solidFill>
                  <a:schemeClr val="bg1"/>
                </a:solidFill>
                <a:latin typeface="Lato Regular"/>
                <a:cs typeface="B Nazanin" panose="00000400000000000000" pitchFamily="2" charset="-78"/>
              </a:rPr>
              <a:t>سهم رقبا از بازار</a:t>
            </a:r>
            <a:endParaRPr lang="id-ID" sz="2000" b="1" dirty="0">
              <a:solidFill>
                <a:schemeClr val="bg1"/>
              </a:solidFill>
              <a:latin typeface="Lato Regular"/>
              <a:cs typeface="B Nazanin" panose="00000400000000000000" pitchFamily="2" charset="-78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93011" y="4474228"/>
            <a:ext cx="1481005" cy="707868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fa-IR" sz="2000" b="1" dirty="0" smtClean="0">
                <a:solidFill>
                  <a:schemeClr val="bg1"/>
                </a:solidFill>
                <a:latin typeface="Lato Regular"/>
                <a:cs typeface="B Nazanin" panose="00000400000000000000" pitchFamily="2" charset="-78"/>
              </a:rPr>
              <a:t>سیستم فروش رقبا</a:t>
            </a:r>
            <a:endParaRPr lang="id-ID" sz="2000" b="1" dirty="0">
              <a:solidFill>
                <a:schemeClr val="bg1"/>
              </a:solidFill>
              <a:latin typeface="Lato Regular"/>
              <a:cs typeface="B Nazanin" panose="00000400000000000000" pitchFamily="2" charset="-78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8697" y="2514340"/>
            <a:ext cx="2002396" cy="1600424"/>
          </a:xfrm>
          <a:prstGeom prst="rect">
            <a:avLst/>
          </a:prstGeom>
          <a:noFill/>
        </p:spPr>
        <p:txBody>
          <a:bodyPr wrap="square" lIns="0" tIns="60946" rIns="0" bIns="0" rtlCol="0">
            <a:spAutoFit/>
          </a:bodyPr>
          <a:lstStyle/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محصول جدید</a:t>
            </a:r>
          </a:p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تخفیف مصرف کننده</a:t>
            </a:r>
          </a:p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سمپلینگ</a:t>
            </a:r>
          </a:p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بیلبورد</a:t>
            </a:r>
          </a:p>
          <a:p>
            <a:r>
              <a:rPr lang="en-US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POSM</a:t>
            </a:r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 و ...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0" y="4467983"/>
            <a:ext cx="2607193" cy="1292647"/>
          </a:xfrm>
          <a:prstGeom prst="rect">
            <a:avLst/>
          </a:prstGeom>
          <a:noFill/>
        </p:spPr>
        <p:txBody>
          <a:bodyPr wrap="square" lIns="0" tIns="60946" rIns="0" bIns="0" rtlCol="0">
            <a:spAutoFit/>
          </a:bodyPr>
          <a:lstStyle/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روش بنیادین فروش و توزیع</a:t>
            </a:r>
          </a:p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تعداد فروشنده</a:t>
            </a:r>
          </a:p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دفعات ویزیت</a:t>
            </a:r>
          </a:p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روز ویزیت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31441" y="4239822"/>
            <a:ext cx="1180760" cy="1600424"/>
          </a:xfrm>
          <a:prstGeom prst="rect">
            <a:avLst/>
          </a:prstGeom>
          <a:noFill/>
        </p:spPr>
        <p:txBody>
          <a:bodyPr wrap="square" lIns="0" tIns="60946" rIns="0" bIns="0" rtlCol="0">
            <a:spAutoFit/>
          </a:bodyPr>
          <a:lstStyle/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حجم بازار</a:t>
            </a:r>
          </a:p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سهم بازار</a:t>
            </a:r>
          </a:p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حجم شلف</a:t>
            </a:r>
          </a:p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سهم شلف</a:t>
            </a:r>
          </a:p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روندها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176872" y="2052675"/>
            <a:ext cx="1479894" cy="2523754"/>
          </a:xfrm>
          <a:prstGeom prst="rect">
            <a:avLst/>
          </a:prstGeom>
          <a:noFill/>
        </p:spPr>
        <p:txBody>
          <a:bodyPr wrap="square" lIns="0" tIns="60946" rIns="0" bIns="0" rtlCol="0">
            <a:spAutoFit/>
          </a:bodyPr>
          <a:lstStyle/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مارجین اسمی</a:t>
            </a:r>
          </a:p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مارجین واقعی</a:t>
            </a:r>
          </a:p>
          <a:p>
            <a:pPr marL="519113" indent="-342900"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تخفیف</a:t>
            </a:r>
          </a:p>
          <a:p>
            <a:pPr marL="519113" indent="-342900"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اشانتیون</a:t>
            </a:r>
          </a:p>
          <a:p>
            <a:pPr marL="519113" indent="-342900"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ضایعات</a:t>
            </a:r>
          </a:p>
          <a:p>
            <a:pPr marL="519113" indent="-342900"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دوره وصول و 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070758" y="382902"/>
            <a:ext cx="8036371" cy="784822"/>
            <a:chOff x="6095803" y="340861"/>
            <a:chExt cx="12634716" cy="4794832"/>
          </a:xfrm>
        </p:grpSpPr>
        <p:sp>
          <p:nvSpPr>
            <p:cNvPr id="40" name="TextBox 39"/>
            <p:cNvSpPr txBox="1"/>
            <p:nvPr/>
          </p:nvSpPr>
          <p:spPr>
            <a:xfrm>
              <a:off x="6095803" y="340861"/>
              <a:ext cx="12359699" cy="479483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fa-IR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چارچوب اجرایی فرآیند </a:t>
              </a:r>
              <a:r>
                <a:rPr lang="en-US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GTM</a:t>
              </a:r>
              <a:endParaRPr lang="fa-IR" sz="4800" b="1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42" name="Subtitle 2"/>
            <p:cNvSpPr txBox="1">
              <a:spLocks/>
            </p:cNvSpPr>
            <p:nvPr/>
          </p:nvSpPr>
          <p:spPr>
            <a:xfrm>
              <a:off x="7075333" y="3506448"/>
              <a:ext cx="11655186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 fontScale="25000" lnSpcReduction="2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5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15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conveyor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2079471"/>
            <a:ext cx="12188828" cy="3795668"/>
          </a:xfrm>
          <a:prstGeom prst="rect">
            <a:avLst/>
          </a:prstGeom>
          <a:solidFill>
            <a:schemeClr val="accent5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50" rIns="121899" bIns="60950" rtlCol="0" anchor="ctr"/>
          <a:lstStyle/>
          <a:p>
            <a:pPr algn="ctr"/>
            <a:endParaRPr 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2574594" y="857699"/>
            <a:ext cx="7263633" cy="1031043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endParaRPr lang="fa-IR" sz="3200" b="1" dirty="0">
              <a:solidFill>
                <a:schemeClr val="accent2"/>
              </a:solidFill>
              <a:cs typeface="B Titr" panose="00000700000000000000" pitchFamily="2" charset="-78"/>
            </a:endParaRPr>
          </a:p>
          <a:p>
            <a:r>
              <a:rPr lang="fa-IR" sz="3200" b="1" dirty="0" smtClean="0">
                <a:solidFill>
                  <a:schemeClr val="accent2"/>
                </a:solidFill>
                <a:cs typeface="B Titr" panose="00000700000000000000" pitchFamily="2" charset="-78"/>
              </a:rPr>
              <a:t>اهداف بازاریابی</a:t>
            </a:r>
            <a:endParaRPr lang="fa-IR" sz="3200" b="1" dirty="0">
              <a:solidFill>
                <a:schemeClr val="accent2"/>
              </a:solidFill>
              <a:cs typeface="B Titr" panose="00000700000000000000" pitchFamily="2" charset="-78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382" y="367820"/>
            <a:ext cx="1549085" cy="9275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3779" y="2084479"/>
            <a:ext cx="56012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نمونه هایی از اهداف بازاریابی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SMART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:</a:t>
            </a:r>
          </a:p>
          <a:p>
            <a:endParaRPr lang="fa-IR" sz="2400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هدف </a:t>
            </a:r>
            <a:r>
              <a:rPr lang="fa-IR" sz="2400" dirty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سودآوری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: بازدهی سرمایه گذاری انجام شده برای محصول شیر فرادامای یک لیتری به میزان </a:t>
            </a:r>
            <a:r>
              <a:rPr lang="fa-IR" sz="2400" dirty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40% </a:t>
            </a:r>
            <a:r>
              <a:rPr lang="fa-IR" sz="2400" dirty="0" smtClean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 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تا </a:t>
            </a:r>
            <a:r>
              <a:rPr lang="fa-IR" sz="2400" dirty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ژانویه 2018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هدف </a:t>
            </a:r>
            <a:r>
              <a:rPr lang="fa-IR" sz="2400" dirty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سهم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 </a:t>
            </a:r>
            <a:r>
              <a:rPr lang="fa-IR" sz="2400" dirty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بازار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: بدست آوردن </a:t>
            </a:r>
            <a:r>
              <a:rPr lang="fa-IR" sz="2400" dirty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5%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 سهم بازار کل گروه ماست برای محصول لاکتیویا تا </a:t>
            </a:r>
            <a:r>
              <a:rPr lang="fa-IR" sz="2400" dirty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آگوست 2019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هدف </a:t>
            </a:r>
            <a:r>
              <a:rPr lang="fa-IR" sz="2400" dirty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برندینگ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: تبدیل شدن برند لاکیدو به انتخاب اول </a:t>
            </a:r>
            <a:r>
              <a:rPr lang="fa-IR" sz="2400" dirty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خانم ها و آقایان 35 تا 60 </a:t>
            </a:r>
            <a:r>
              <a:rPr lang="fa-IR" sz="2400" dirty="0" smtClean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سال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 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در 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بازار نوشیدنی تا </a:t>
            </a:r>
            <a:r>
              <a:rPr lang="fa-IR" sz="2400" dirty="0" smtClean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پایان سال </a:t>
            </a:r>
            <a:r>
              <a:rPr lang="fa-IR" sz="2400" dirty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2</a:t>
            </a:r>
            <a:r>
              <a:rPr lang="fa-IR" sz="2400" dirty="0" smtClean="0">
                <a:solidFill>
                  <a:srgbClr val="FF0000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020</a:t>
            </a:r>
            <a:endParaRPr lang="fa-IR" sz="2400" dirty="0">
              <a:solidFill>
                <a:srgbClr val="FF0000"/>
              </a:solidFill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70758" y="382902"/>
            <a:ext cx="8036371" cy="784822"/>
            <a:chOff x="6095803" y="340861"/>
            <a:chExt cx="12634716" cy="4794832"/>
          </a:xfrm>
        </p:grpSpPr>
        <p:sp>
          <p:nvSpPr>
            <p:cNvPr id="12" name="TextBox 11"/>
            <p:cNvSpPr txBox="1"/>
            <p:nvPr/>
          </p:nvSpPr>
          <p:spPr>
            <a:xfrm>
              <a:off x="6095803" y="340861"/>
              <a:ext cx="12359699" cy="479483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fa-IR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چارچوب اجرایی فرآیند </a:t>
              </a:r>
              <a:r>
                <a:rPr lang="en-US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GTM</a:t>
              </a:r>
              <a:endParaRPr lang="fa-IR" sz="4800" b="1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3" name="Subtitle 2"/>
            <p:cNvSpPr txBox="1">
              <a:spLocks/>
            </p:cNvSpPr>
            <p:nvPr/>
          </p:nvSpPr>
          <p:spPr>
            <a:xfrm>
              <a:off x="7075333" y="3506448"/>
              <a:ext cx="11655186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 fontScale="25000" lnSpcReduction="2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5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8024648" y="2293546"/>
            <a:ext cx="40481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اهداف بازاریابی می‌بایست مشخصات الگوی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SMART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 را داشته باشد:</a:t>
            </a:r>
          </a:p>
          <a:p>
            <a:endParaRPr lang="fa-IR" sz="2400" dirty="0" smtClean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مشخص (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Specific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قابل اندازه گیری (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Measurable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قابل دست یابی (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Achievable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واقع گرایانه (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Realistic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دارای زمانبندی (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Timely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90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conveyor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2079470"/>
            <a:ext cx="12188828" cy="4384391"/>
          </a:xfrm>
          <a:prstGeom prst="rect">
            <a:avLst/>
          </a:prstGeom>
          <a:solidFill>
            <a:schemeClr val="accent5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50" rIns="121899" bIns="60950" rtlCol="0" anchor="ctr"/>
          <a:lstStyle/>
          <a:p>
            <a:pPr algn="ctr"/>
            <a:endParaRPr 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2574594" y="857699"/>
            <a:ext cx="7263633" cy="1031043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endParaRPr lang="fa-IR" sz="3200" b="1" dirty="0">
              <a:solidFill>
                <a:schemeClr val="accent2"/>
              </a:solidFill>
              <a:cs typeface="B Titr" panose="00000700000000000000" pitchFamily="2" charset="-78"/>
            </a:endParaRPr>
          </a:p>
          <a:p>
            <a: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6P</a:t>
            </a:r>
            <a:endParaRPr lang="fa-IR" sz="32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382" y="367820"/>
            <a:ext cx="1549085" cy="9275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45821" y="2406888"/>
            <a:ext cx="34363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AU" sz="2400" b="1" dirty="0">
                <a:solidFill>
                  <a:schemeClr val="bg1"/>
                </a:solidFill>
              </a:rPr>
              <a:t> 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در این بخش باید با جزئیات کامل راه های 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رسیدن 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به اهداف بازاریابی طراحی شود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.</a:t>
            </a:r>
          </a:p>
          <a:p>
            <a:endParaRPr lang="en-US" sz="2400" dirty="0" smtClean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B Mitra" panose="00000400000000000000" pitchFamily="2" charset="-78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در 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این مرحله مزیت رقابتی 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به </a:t>
            </a:r>
            <a:r>
              <a:rPr lang="fa-IR" sz="2400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منظور برآورده کردن نیاز مصرف </a:t>
            </a:r>
            <a:r>
              <a:rPr lang="fa-IR" sz="2400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B Mitra" panose="00000400000000000000" pitchFamily="2" charset="-78"/>
              </a:rPr>
              <a:t>کنندگان طراحی و محصول خود را از رقبا متمایز می‌کند.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10196" y="2408041"/>
            <a:ext cx="5303664" cy="2946054"/>
            <a:chOff x="1978879" y="293458"/>
            <a:chExt cx="8830288" cy="6326525"/>
          </a:xfrm>
        </p:grpSpPr>
        <p:sp>
          <p:nvSpPr>
            <p:cNvPr id="11" name="Rectangle 10"/>
            <p:cNvSpPr/>
            <p:nvPr/>
          </p:nvSpPr>
          <p:spPr>
            <a:xfrm>
              <a:off x="6390187" y="293458"/>
              <a:ext cx="4418980" cy="6318897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50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0" scaled="0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a-I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  <a:cs typeface="B Nazanin" panose="00000400000000000000" pitchFamily="2" charset="-78"/>
              </a:endParaRPr>
            </a:p>
            <a:p>
              <a:endParaRPr 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Nazanin" panose="00000400000000000000" pitchFamily="2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a-IR" sz="24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cs typeface="B Nazanin" panose="00000400000000000000" pitchFamily="2" charset="-78"/>
                </a:rPr>
                <a:t>محصول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a-IR" sz="24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cs typeface="B Nazanin" panose="00000400000000000000" pitchFamily="2" charset="-78"/>
                </a:rPr>
                <a:t>قیمت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a-IR" sz="24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cs typeface="B Nazanin" panose="00000400000000000000" pitchFamily="2" charset="-78"/>
                </a:rPr>
                <a:t>مکان/توزیع (</a:t>
              </a:r>
              <a:r>
                <a:rPr lang="en-US" sz="20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RTM</a:t>
              </a:r>
              <a:r>
                <a:rPr lang="fa-IR" sz="24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cs typeface="B Nazanin" panose="00000400000000000000" pitchFamily="2" charset="-78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a-IR" sz="24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cs typeface="B Nazanin" panose="00000400000000000000" pitchFamily="2" charset="-78"/>
                </a:rPr>
                <a:t>پروموشن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a-IR" sz="24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cs typeface="B Nazanin" panose="00000400000000000000" pitchFamily="2" charset="-78"/>
                </a:rPr>
                <a:t>نیروی انسانی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a-IR" sz="24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cs typeface="B Nazanin" panose="00000400000000000000" pitchFamily="2" charset="-78"/>
                </a:rPr>
                <a:t>فرآیندها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78879" y="301086"/>
              <a:ext cx="4418979" cy="6318897"/>
            </a:xfrm>
            <a:prstGeom prst="rect">
              <a:avLst/>
            </a:prstGeom>
            <a:gradFill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rgbClr val="FFC000"/>
                </a:gs>
              </a:gsLst>
              <a:lin ang="0" scaled="0"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rtl="0"/>
              <a:endParaRPr lang="fa-I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  <a:cs typeface="B Nazanin" panose="00000400000000000000" pitchFamily="2" charset="-78"/>
              </a:endParaRPr>
            </a:p>
            <a:p>
              <a:pPr algn="l" rtl="0"/>
              <a:endParaRPr 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Nazanin" panose="00000400000000000000" pitchFamily="2" charset="-78"/>
              </a:endParaRP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24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cs typeface="B Nazanin" panose="00000400000000000000" pitchFamily="2" charset="-78"/>
                </a:rPr>
                <a:t>Product</a:t>
              </a:r>
              <a:endParaRPr lang="fa-I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Nazanin" panose="00000400000000000000" pitchFamily="2" charset="-78"/>
              </a:endParaRP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24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cs typeface="B Nazanin" panose="00000400000000000000" pitchFamily="2" charset="-78"/>
                </a:rPr>
                <a:t>Price</a:t>
              </a:r>
              <a:endParaRPr lang="fa-I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Nazanin" panose="00000400000000000000" pitchFamily="2" charset="-78"/>
              </a:endParaRP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24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cs typeface="B Nazanin" panose="00000400000000000000" pitchFamily="2" charset="-78"/>
                </a:rPr>
                <a:t>Placement</a:t>
              </a:r>
              <a:endParaRPr lang="fa-I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Nazanin" panose="00000400000000000000" pitchFamily="2" charset="-78"/>
              </a:endParaRP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24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cs typeface="B Nazanin" panose="00000400000000000000" pitchFamily="2" charset="-78"/>
                </a:rPr>
                <a:t>Promotion</a:t>
              </a:r>
              <a:endParaRPr lang="fa-I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Nazanin" panose="00000400000000000000" pitchFamily="2" charset="-78"/>
              </a:endParaRP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24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cs typeface="B Nazanin" panose="00000400000000000000" pitchFamily="2" charset="-78"/>
                </a:rPr>
                <a:t>People</a:t>
              </a:r>
              <a:endParaRPr lang="fa-I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Nazanin" panose="00000400000000000000" pitchFamily="2" charset="-78"/>
              </a:endParaRP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24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cs typeface="B Nazanin" panose="00000400000000000000" pitchFamily="2" charset="-78"/>
                </a:rPr>
                <a:t>Process</a:t>
              </a:r>
              <a:endParaRPr lang="fa-I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Nazanin" panose="00000400000000000000" pitchFamily="2" charset="-78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71150" y="666409"/>
              <a:ext cx="1281610" cy="165234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6P</a:t>
              </a:r>
              <a:endPara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70758" y="382902"/>
            <a:ext cx="8036371" cy="784822"/>
            <a:chOff x="6095803" y="340861"/>
            <a:chExt cx="12634716" cy="4794832"/>
          </a:xfrm>
        </p:grpSpPr>
        <p:sp>
          <p:nvSpPr>
            <p:cNvPr id="15" name="TextBox 14"/>
            <p:cNvSpPr txBox="1"/>
            <p:nvPr/>
          </p:nvSpPr>
          <p:spPr>
            <a:xfrm>
              <a:off x="6095803" y="340861"/>
              <a:ext cx="12359699" cy="479483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fa-IR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چارچوب اجرایی فرآیند </a:t>
              </a:r>
              <a:r>
                <a:rPr lang="en-US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GTM</a:t>
              </a:r>
              <a:endParaRPr lang="fa-IR" sz="4800" b="1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7075333" y="3506448"/>
              <a:ext cx="11655186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 fontScale="25000" lnSpcReduction="2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50" dirty="0">
                <a:solidFill>
                  <a:schemeClr val="bg1"/>
                </a:solidFill>
                <a:latin typeface="Lato Light"/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02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conveyor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12197</TotalTime>
  <Words>1333</Words>
  <Application>Microsoft Office PowerPoint</Application>
  <PresentationFormat>Widescreen</PresentationFormat>
  <Paragraphs>385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ＭＳ Ｐゴシック</vt:lpstr>
      <vt:lpstr>Arial</vt:lpstr>
      <vt:lpstr>Arial Rounded MT Bold</vt:lpstr>
      <vt:lpstr>B Mitra</vt:lpstr>
      <vt:lpstr>B Nazanin</vt:lpstr>
      <vt:lpstr>B Titr</vt:lpstr>
      <vt:lpstr>Calibri</vt:lpstr>
      <vt:lpstr>Calibri Light</vt:lpstr>
      <vt:lpstr>Helvetica Light</vt:lpstr>
      <vt:lpstr>Lato Light</vt:lpstr>
      <vt:lpstr>Lato Regular</vt:lpstr>
      <vt:lpstr>Open Sans Light</vt:lpstr>
      <vt:lpstr>Raleway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Mohammadhossein Vahdatzad</dc:creator>
  <cp:lastModifiedBy>Reza Shokrzad</cp:lastModifiedBy>
  <cp:revision>447</cp:revision>
  <dcterms:created xsi:type="dcterms:W3CDTF">2016-09-18T14:23:34Z</dcterms:created>
  <dcterms:modified xsi:type="dcterms:W3CDTF">2017-12-23T10:15:46Z</dcterms:modified>
</cp:coreProperties>
</file>