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5" r:id="rId1"/>
  </p:sldMasterIdLst>
  <p:sldIdLst>
    <p:sldId id="256" r:id="rId2"/>
    <p:sldId id="258" r:id="rId3"/>
    <p:sldId id="259" r:id="rId4"/>
    <p:sldId id="260" r:id="rId5"/>
    <p:sldId id="275" r:id="rId6"/>
    <p:sldId id="276" r:id="rId7"/>
    <p:sldId id="277" r:id="rId8"/>
    <p:sldId id="278" r:id="rId9"/>
    <p:sldId id="263" r:id="rId10"/>
    <p:sldId id="279" r:id="rId11"/>
    <p:sldId id="261" r:id="rId12"/>
    <p:sldId id="264" r:id="rId13"/>
    <p:sldId id="265" r:id="rId14"/>
    <p:sldId id="266" r:id="rId15"/>
    <p:sldId id="268" r:id="rId16"/>
    <p:sldId id="269" r:id="rId17"/>
    <p:sldId id="270" r:id="rId18"/>
    <p:sldId id="273" r:id="rId19"/>
    <p:sldId id="271" r:id="rId20"/>
  </p:sldIdLst>
  <p:sldSz cx="12192000" cy="6858000"/>
  <p:notesSz cx="6858000" cy="9144000"/>
  <p:embeddedFontLst>
    <p:embeddedFont>
      <p:font typeface="맑은 고딕" panose="020B0503020000020004" pitchFamily="34" charset="-127"/>
      <p:regular r:id="rId21"/>
      <p:bold r:id="rId22"/>
    </p:embeddedFont>
    <p:embeddedFont>
      <p:font typeface="Wingdings 3" panose="05040102010807070707" pitchFamily="18" charset="2"/>
      <p:regular r:id="rId23"/>
    </p:embeddedFont>
    <p:embeddedFont>
      <p:font typeface="Century Gothic" panose="020B0502020202020204"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B Titr" panose="00000700000000000000" pitchFamily="2" charset="-78"/>
      <p:bold r:id="rId32"/>
    </p:embeddedFont>
    <p:embeddedFont>
      <p:font typeface="B Nazanin" panose="00000400000000000000" pitchFamily="2" charset="-78"/>
      <p:regular r:id="rId33"/>
      <p:bold r:id="rId34"/>
    </p:embeddedFont>
    <p:embeddedFont>
      <p:font typeface="Andalus" panose="02020603050405020304" pitchFamily="18" charset="-78"/>
      <p:regular r:id="rId35"/>
    </p:embeddedFont>
    <p:embeddedFont>
      <p:font typeface="Tahoma" panose="020B0604030504040204" pitchFamily="34" charset="0"/>
      <p:regular r:id="rId36"/>
      <p:bold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76" d="100"/>
          <a:sy n="76" d="100"/>
        </p:scale>
        <p:origin x="2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4DACA-76DC-4EA4-B47A-A4DB4B3B9729}"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E0192BDC-FCF0-4AB2-B243-E36D7E901AF5}">
      <dgm:prSet phldrT="[Text]" custT="1"/>
      <dgm:spPr>
        <a:solidFill>
          <a:schemeClr val="tx2"/>
        </a:solidFill>
      </dgm:spPr>
      <dgm:t>
        <a:bodyPr/>
        <a:lstStyle/>
        <a:p>
          <a:r>
            <a:rPr lang="fa-IR" sz="3200" dirty="0" smtClean="0">
              <a:cs typeface="B Nazanin" panose="00000400000000000000" pitchFamily="2" charset="-78"/>
            </a:rPr>
            <a:t>تحویل در زمان مناسب</a:t>
          </a:r>
          <a:endParaRPr lang="en-US" sz="3200" dirty="0">
            <a:cs typeface="B Nazanin" panose="00000400000000000000" pitchFamily="2" charset="-78"/>
          </a:endParaRPr>
        </a:p>
      </dgm:t>
    </dgm:pt>
    <dgm:pt modelId="{70B6C592-03FA-4DDA-94AA-2FC9F77A5B3D}" type="parTrans" cxnId="{47F70933-B172-48F1-882C-2D512A0FDD23}">
      <dgm:prSet/>
      <dgm:spPr/>
      <dgm:t>
        <a:bodyPr/>
        <a:lstStyle/>
        <a:p>
          <a:endParaRPr lang="en-US">
            <a:cs typeface="B Nazanin" panose="00000400000000000000" pitchFamily="2" charset="-78"/>
          </a:endParaRPr>
        </a:p>
      </dgm:t>
    </dgm:pt>
    <dgm:pt modelId="{C7E6AB93-E66C-4AA9-A3E6-4CCD0922442A}" type="sibTrans" cxnId="{47F70933-B172-48F1-882C-2D512A0FDD23}">
      <dgm:prSet/>
      <dgm:spPr/>
      <dgm:t>
        <a:bodyPr/>
        <a:lstStyle/>
        <a:p>
          <a:endParaRPr lang="en-US">
            <a:cs typeface="B Nazanin" panose="00000400000000000000" pitchFamily="2" charset="-78"/>
          </a:endParaRPr>
        </a:p>
      </dgm:t>
    </dgm:pt>
    <dgm:pt modelId="{8F75C68B-87A9-45BD-A78E-B7E29AEF49DD}">
      <dgm:prSet phldrT="[Text]" custT="1"/>
      <dgm:spPr/>
      <dgm:t>
        <a:bodyPr anchor="ctr"/>
        <a:lstStyle/>
        <a:p>
          <a:pPr algn="r" rtl="1"/>
          <a:r>
            <a:rPr lang="fa-IR" sz="1800" b="1" dirty="0" smtClean="0">
              <a:cs typeface="B Nazanin" panose="00000400000000000000" pitchFamily="2" charset="-78"/>
            </a:rPr>
            <a:t>زمان برگشت از پخش</a:t>
          </a:r>
          <a:endParaRPr lang="en-US" sz="1800" b="1" dirty="0">
            <a:cs typeface="B Nazanin" panose="00000400000000000000" pitchFamily="2" charset="-78"/>
          </a:endParaRPr>
        </a:p>
      </dgm:t>
    </dgm:pt>
    <dgm:pt modelId="{DA1767AF-2A42-44A2-B4E9-D59C80B5538F}" type="parTrans" cxnId="{883C1A45-5278-4194-8429-7E58687B5023}">
      <dgm:prSet/>
      <dgm:spPr/>
      <dgm:t>
        <a:bodyPr/>
        <a:lstStyle/>
        <a:p>
          <a:endParaRPr lang="en-US">
            <a:cs typeface="B Nazanin" panose="00000400000000000000" pitchFamily="2" charset="-78"/>
          </a:endParaRPr>
        </a:p>
      </dgm:t>
    </dgm:pt>
    <dgm:pt modelId="{2A828942-BC8C-4309-91B3-0BC51DA10ADE}" type="sibTrans" cxnId="{883C1A45-5278-4194-8429-7E58687B5023}">
      <dgm:prSet/>
      <dgm:spPr/>
      <dgm:t>
        <a:bodyPr/>
        <a:lstStyle/>
        <a:p>
          <a:endParaRPr lang="en-US">
            <a:cs typeface="B Nazanin" panose="00000400000000000000" pitchFamily="2" charset="-78"/>
          </a:endParaRPr>
        </a:p>
      </dgm:t>
    </dgm:pt>
    <dgm:pt modelId="{54217E50-656E-4E86-9D80-01475495F456}">
      <dgm:prSet phldrT="[Text]" custT="1"/>
      <dgm:spPr>
        <a:solidFill>
          <a:schemeClr val="tx2"/>
        </a:solidFill>
      </dgm:spPr>
      <dgm:t>
        <a:bodyPr/>
        <a:lstStyle/>
        <a:p>
          <a:r>
            <a:rPr lang="fa-IR" sz="3200" dirty="0" smtClean="0">
              <a:cs typeface="B Nazanin" panose="00000400000000000000" pitchFamily="2" charset="-78"/>
            </a:rPr>
            <a:t>تحویل با کیفیت مطلوب</a:t>
          </a:r>
          <a:endParaRPr lang="en-US" sz="3200" dirty="0">
            <a:cs typeface="B Nazanin" panose="00000400000000000000" pitchFamily="2" charset="-78"/>
          </a:endParaRPr>
        </a:p>
      </dgm:t>
    </dgm:pt>
    <dgm:pt modelId="{47B11FBE-E744-43A2-BA56-1CA2527FA0DC}" type="parTrans" cxnId="{F14B0B61-D3B0-45D1-97B2-F83C178B2230}">
      <dgm:prSet/>
      <dgm:spPr/>
      <dgm:t>
        <a:bodyPr/>
        <a:lstStyle/>
        <a:p>
          <a:endParaRPr lang="en-US">
            <a:cs typeface="B Nazanin" panose="00000400000000000000" pitchFamily="2" charset="-78"/>
          </a:endParaRPr>
        </a:p>
      </dgm:t>
    </dgm:pt>
    <dgm:pt modelId="{50824DB4-9F3F-47E1-B429-D4098C0E3F0C}" type="sibTrans" cxnId="{F14B0B61-D3B0-45D1-97B2-F83C178B2230}">
      <dgm:prSet/>
      <dgm:spPr/>
      <dgm:t>
        <a:bodyPr/>
        <a:lstStyle/>
        <a:p>
          <a:endParaRPr lang="en-US">
            <a:cs typeface="B Nazanin" panose="00000400000000000000" pitchFamily="2" charset="-78"/>
          </a:endParaRPr>
        </a:p>
      </dgm:t>
    </dgm:pt>
    <dgm:pt modelId="{C13E20B7-7188-4797-BCF6-BCB223520CCA}">
      <dgm:prSet phldrT="[Text]" custT="1"/>
      <dgm:spPr/>
      <dgm:t>
        <a:bodyPr anchor="ctr"/>
        <a:lstStyle/>
        <a:p>
          <a:pPr algn="r" rtl="1"/>
          <a:r>
            <a:rPr lang="fa-IR" sz="1800" b="1" dirty="0" smtClean="0">
              <a:cs typeface="B Nazanin" panose="00000400000000000000" pitchFamily="2" charset="-78"/>
            </a:rPr>
            <a:t>حداکثر دمای خودروهای پخش در روز</a:t>
          </a:r>
          <a:endParaRPr lang="en-US" sz="1800" b="1" dirty="0">
            <a:cs typeface="B Nazanin" panose="00000400000000000000" pitchFamily="2" charset="-78"/>
          </a:endParaRPr>
        </a:p>
      </dgm:t>
    </dgm:pt>
    <dgm:pt modelId="{F052ABCA-0211-48C6-8DC8-5C319106B61A}" type="parTrans" cxnId="{6BF89177-C5E0-4555-A7A0-A4967DAF05CA}">
      <dgm:prSet/>
      <dgm:spPr/>
      <dgm:t>
        <a:bodyPr/>
        <a:lstStyle/>
        <a:p>
          <a:endParaRPr lang="en-US">
            <a:cs typeface="B Nazanin" panose="00000400000000000000" pitchFamily="2" charset="-78"/>
          </a:endParaRPr>
        </a:p>
      </dgm:t>
    </dgm:pt>
    <dgm:pt modelId="{F67A6559-42CB-432B-8890-0721D6880F73}" type="sibTrans" cxnId="{6BF89177-C5E0-4555-A7A0-A4967DAF05CA}">
      <dgm:prSet/>
      <dgm:spPr/>
      <dgm:t>
        <a:bodyPr/>
        <a:lstStyle/>
        <a:p>
          <a:endParaRPr lang="en-US">
            <a:cs typeface="B Nazanin" panose="00000400000000000000" pitchFamily="2" charset="-78"/>
          </a:endParaRPr>
        </a:p>
      </dgm:t>
    </dgm:pt>
    <dgm:pt modelId="{B2AE5F47-CDE7-4665-901C-348040141C03}">
      <dgm:prSet custT="1"/>
      <dgm:spPr>
        <a:solidFill>
          <a:schemeClr val="tx2"/>
        </a:solidFill>
      </dgm:spPr>
      <dgm:t>
        <a:bodyPr/>
        <a:lstStyle/>
        <a:p>
          <a:r>
            <a:rPr lang="fa-IR" sz="3200" dirty="0" smtClean="0">
              <a:cs typeface="B Nazanin" panose="00000400000000000000" pitchFamily="2" charset="-78"/>
            </a:rPr>
            <a:t>تحویل کامل و بدون نقص</a:t>
          </a:r>
          <a:endParaRPr lang="en-US" sz="3200" dirty="0">
            <a:cs typeface="B Nazanin" panose="00000400000000000000" pitchFamily="2" charset="-78"/>
          </a:endParaRPr>
        </a:p>
      </dgm:t>
    </dgm:pt>
    <dgm:pt modelId="{DE1E9C36-EA51-49E8-9124-260EE4950465}" type="parTrans" cxnId="{DAD099A4-33D9-443A-A7DC-527402973D65}">
      <dgm:prSet/>
      <dgm:spPr/>
      <dgm:t>
        <a:bodyPr/>
        <a:lstStyle/>
        <a:p>
          <a:endParaRPr lang="en-US">
            <a:cs typeface="B Nazanin" panose="00000400000000000000" pitchFamily="2" charset="-78"/>
          </a:endParaRPr>
        </a:p>
      </dgm:t>
    </dgm:pt>
    <dgm:pt modelId="{C5F504B7-A001-4236-AA59-113D4EA0A979}" type="sibTrans" cxnId="{DAD099A4-33D9-443A-A7DC-527402973D65}">
      <dgm:prSet/>
      <dgm:spPr/>
      <dgm:t>
        <a:bodyPr/>
        <a:lstStyle/>
        <a:p>
          <a:endParaRPr lang="en-US">
            <a:cs typeface="B Nazanin" panose="00000400000000000000" pitchFamily="2" charset="-78"/>
          </a:endParaRPr>
        </a:p>
      </dgm:t>
    </dgm:pt>
    <dgm:pt modelId="{4463B9E0-7046-471F-B4F2-88906E491235}">
      <dgm:prSet custT="1"/>
      <dgm:spPr>
        <a:solidFill>
          <a:schemeClr val="tx2"/>
        </a:solidFill>
      </dgm:spPr>
      <dgm:t>
        <a:bodyPr/>
        <a:lstStyle/>
        <a:p>
          <a:r>
            <a:rPr lang="fa-IR" sz="3200" dirty="0" smtClean="0">
              <a:cs typeface="B Nazanin" panose="00000400000000000000" pitchFamily="2" charset="-78"/>
            </a:rPr>
            <a:t>تحویل با تاریخ مناسب</a:t>
          </a:r>
          <a:endParaRPr lang="en-US" sz="3200" dirty="0">
            <a:cs typeface="B Nazanin" panose="00000400000000000000" pitchFamily="2" charset="-78"/>
          </a:endParaRPr>
        </a:p>
      </dgm:t>
    </dgm:pt>
    <dgm:pt modelId="{36FFA812-3F78-476F-B51D-349361A7E7DF}" type="parTrans" cxnId="{BFEF48FB-DED2-4EAD-A2B7-FCC3B3C4224D}">
      <dgm:prSet/>
      <dgm:spPr/>
      <dgm:t>
        <a:bodyPr/>
        <a:lstStyle/>
        <a:p>
          <a:endParaRPr lang="en-US">
            <a:cs typeface="B Nazanin" panose="00000400000000000000" pitchFamily="2" charset="-78"/>
          </a:endParaRPr>
        </a:p>
      </dgm:t>
    </dgm:pt>
    <dgm:pt modelId="{D116D5D9-1E93-4386-8C8D-9705666C7539}" type="sibTrans" cxnId="{BFEF48FB-DED2-4EAD-A2B7-FCC3B3C4224D}">
      <dgm:prSet/>
      <dgm:spPr/>
      <dgm:t>
        <a:bodyPr/>
        <a:lstStyle/>
        <a:p>
          <a:endParaRPr lang="en-US">
            <a:cs typeface="B Nazanin" panose="00000400000000000000" pitchFamily="2" charset="-78"/>
          </a:endParaRPr>
        </a:p>
      </dgm:t>
    </dgm:pt>
    <dgm:pt modelId="{C4346B0D-D79F-4261-B353-B421F2BDCBB7}">
      <dgm:prSet custT="1"/>
      <dgm:spPr/>
      <dgm:t>
        <a:bodyPr anchor="ctr"/>
        <a:lstStyle/>
        <a:p>
          <a:pPr rtl="1"/>
          <a:r>
            <a:rPr lang="en-US" sz="1800" b="1" dirty="0" smtClean="0">
              <a:cs typeface="B Nazanin" panose="00000400000000000000" pitchFamily="2" charset="-78"/>
            </a:rPr>
            <a:t>Shipment in full (SIF)</a:t>
          </a:r>
          <a:endParaRPr lang="en-US" sz="1800" b="1" dirty="0">
            <a:cs typeface="B Nazanin" panose="00000400000000000000" pitchFamily="2" charset="-78"/>
          </a:endParaRPr>
        </a:p>
      </dgm:t>
    </dgm:pt>
    <dgm:pt modelId="{0F7D7628-30B4-4FD6-942B-A787B4C843B6}" type="parTrans" cxnId="{8B5E6FA1-FA3F-445F-A2A0-98EC7E9F6752}">
      <dgm:prSet/>
      <dgm:spPr/>
      <dgm:t>
        <a:bodyPr/>
        <a:lstStyle/>
        <a:p>
          <a:endParaRPr lang="en-US"/>
        </a:p>
      </dgm:t>
    </dgm:pt>
    <dgm:pt modelId="{25EDC389-B0EC-4CAF-9E2B-76D53DB96256}" type="sibTrans" cxnId="{8B5E6FA1-FA3F-445F-A2A0-98EC7E9F6752}">
      <dgm:prSet/>
      <dgm:spPr/>
      <dgm:t>
        <a:bodyPr/>
        <a:lstStyle/>
        <a:p>
          <a:endParaRPr lang="en-US"/>
        </a:p>
      </dgm:t>
    </dgm:pt>
    <dgm:pt modelId="{D3477006-9D27-4B74-A581-2FF4004E628D}">
      <dgm:prSet custT="1"/>
      <dgm:spPr/>
      <dgm:t>
        <a:bodyPr anchor="ctr"/>
        <a:lstStyle/>
        <a:p>
          <a:pPr rtl="1"/>
          <a:r>
            <a:rPr lang="fa-IR" sz="1800" b="1" dirty="0" smtClean="0">
              <a:cs typeface="B Nazanin" panose="00000400000000000000" pitchFamily="2" charset="-78"/>
            </a:rPr>
            <a:t>درصد بار ارسالی با تاریخ مناسب                   </a:t>
          </a:r>
          <a:r>
            <a:rPr lang="fa-IR" sz="1200" b="1" u="sng" dirty="0" smtClean="0">
              <a:cs typeface="B Nazanin" panose="00000400000000000000" pitchFamily="2" charset="-78"/>
            </a:rPr>
            <a:t>تعیین استاندارد به تفکیک گروه محصول باتوجه به مدت ماندگاری</a:t>
          </a:r>
          <a:endParaRPr lang="en-US" sz="1800" b="1" u="sng" dirty="0">
            <a:cs typeface="B Nazanin" panose="00000400000000000000" pitchFamily="2" charset="-78"/>
          </a:endParaRPr>
        </a:p>
      </dgm:t>
    </dgm:pt>
    <dgm:pt modelId="{832546E5-6027-4922-BE34-EC43125B20A4}" type="parTrans" cxnId="{1D9F2D89-218B-44B6-9795-B525CCFD8373}">
      <dgm:prSet/>
      <dgm:spPr/>
      <dgm:t>
        <a:bodyPr/>
        <a:lstStyle/>
        <a:p>
          <a:endParaRPr lang="en-US"/>
        </a:p>
      </dgm:t>
    </dgm:pt>
    <dgm:pt modelId="{79B26980-BF3E-437C-93F3-E4DD015E5D22}" type="sibTrans" cxnId="{1D9F2D89-218B-44B6-9795-B525CCFD8373}">
      <dgm:prSet/>
      <dgm:spPr/>
      <dgm:t>
        <a:bodyPr/>
        <a:lstStyle/>
        <a:p>
          <a:endParaRPr lang="en-US"/>
        </a:p>
      </dgm:t>
    </dgm:pt>
    <dgm:pt modelId="{19C8F428-6119-465B-8FEB-83AB3AFAD5C4}" type="pres">
      <dgm:prSet presAssocID="{C8D4DACA-76DC-4EA4-B47A-A4DB4B3B9729}" presName="Name0" presStyleCnt="0">
        <dgm:presLayoutVars>
          <dgm:dir val="rev"/>
          <dgm:animLvl val="lvl"/>
          <dgm:resizeHandles/>
        </dgm:presLayoutVars>
      </dgm:prSet>
      <dgm:spPr/>
      <dgm:t>
        <a:bodyPr/>
        <a:lstStyle/>
        <a:p>
          <a:endParaRPr lang="en-US"/>
        </a:p>
      </dgm:t>
    </dgm:pt>
    <dgm:pt modelId="{6DE89F80-2F55-4712-81BC-9B04EF6AAF22}" type="pres">
      <dgm:prSet presAssocID="{E0192BDC-FCF0-4AB2-B243-E36D7E901AF5}" presName="linNode" presStyleCnt="0"/>
      <dgm:spPr/>
    </dgm:pt>
    <dgm:pt modelId="{411C1E78-D4CE-4F20-B7C8-9B4E6C421355}" type="pres">
      <dgm:prSet presAssocID="{E0192BDC-FCF0-4AB2-B243-E36D7E901AF5}" presName="parentShp" presStyleLbl="node1" presStyleIdx="0" presStyleCnt="4" custScaleX="235949">
        <dgm:presLayoutVars>
          <dgm:bulletEnabled val="1"/>
        </dgm:presLayoutVars>
      </dgm:prSet>
      <dgm:spPr/>
      <dgm:t>
        <a:bodyPr/>
        <a:lstStyle/>
        <a:p>
          <a:endParaRPr lang="en-US"/>
        </a:p>
      </dgm:t>
    </dgm:pt>
    <dgm:pt modelId="{2CE68001-B064-4EB5-A7D8-FC36501541D1}" type="pres">
      <dgm:prSet presAssocID="{E0192BDC-FCF0-4AB2-B243-E36D7E901AF5}" presName="childShp" presStyleLbl="bgAccFollowNode1" presStyleIdx="0" presStyleCnt="4">
        <dgm:presLayoutVars>
          <dgm:bulletEnabled val="1"/>
        </dgm:presLayoutVars>
      </dgm:prSet>
      <dgm:spPr/>
      <dgm:t>
        <a:bodyPr/>
        <a:lstStyle/>
        <a:p>
          <a:endParaRPr lang="en-US"/>
        </a:p>
      </dgm:t>
    </dgm:pt>
    <dgm:pt modelId="{3C639779-D39D-4C8A-9EF6-2D43F5F3A52F}" type="pres">
      <dgm:prSet presAssocID="{C7E6AB93-E66C-4AA9-A3E6-4CCD0922442A}" presName="spacing" presStyleCnt="0"/>
      <dgm:spPr/>
    </dgm:pt>
    <dgm:pt modelId="{D14838C1-9AFF-40FD-BDA3-4CEA065ACC8D}" type="pres">
      <dgm:prSet presAssocID="{54217E50-656E-4E86-9D80-01475495F456}" presName="linNode" presStyleCnt="0"/>
      <dgm:spPr/>
    </dgm:pt>
    <dgm:pt modelId="{A622474B-78DF-4D1D-9E94-D94749D5828F}" type="pres">
      <dgm:prSet presAssocID="{54217E50-656E-4E86-9D80-01475495F456}" presName="parentShp" presStyleLbl="node1" presStyleIdx="1" presStyleCnt="4" custScaleX="235949">
        <dgm:presLayoutVars>
          <dgm:bulletEnabled val="1"/>
        </dgm:presLayoutVars>
      </dgm:prSet>
      <dgm:spPr/>
      <dgm:t>
        <a:bodyPr/>
        <a:lstStyle/>
        <a:p>
          <a:endParaRPr lang="en-US"/>
        </a:p>
      </dgm:t>
    </dgm:pt>
    <dgm:pt modelId="{EED29605-5BAF-4AC6-B1C6-F614AA921643}" type="pres">
      <dgm:prSet presAssocID="{54217E50-656E-4E86-9D80-01475495F456}" presName="childShp" presStyleLbl="bgAccFollowNode1" presStyleIdx="1" presStyleCnt="4">
        <dgm:presLayoutVars>
          <dgm:bulletEnabled val="1"/>
        </dgm:presLayoutVars>
      </dgm:prSet>
      <dgm:spPr/>
      <dgm:t>
        <a:bodyPr/>
        <a:lstStyle/>
        <a:p>
          <a:endParaRPr lang="en-US"/>
        </a:p>
      </dgm:t>
    </dgm:pt>
    <dgm:pt modelId="{EC0C5927-1E66-49C3-90FF-238B2F2A560C}" type="pres">
      <dgm:prSet presAssocID="{50824DB4-9F3F-47E1-B429-D4098C0E3F0C}" presName="spacing" presStyleCnt="0"/>
      <dgm:spPr/>
    </dgm:pt>
    <dgm:pt modelId="{B545552A-2037-4A80-AED2-63A77F34D1AF}" type="pres">
      <dgm:prSet presAssocID="{B2AE5F47-CDE7-4665-901C-348040141C03}" presName="linNode" presStyleCnt="0"/>
      <dgm:spPr/>
    </dgm:pt>
    <dgm:pt modelId="{D4DD7ADD-4083-457A-A5B2-59B52A12F6EA}" type="pres">
      <dgm:prSet presAssocID="{B2AE5F47-CDE7-4665-901C-348040141C03}" presName="parentShp" presStyleLbl="node1" presStyleIdx="2" presStyleCnt="4" custScaleX="235949">
        <dgm:presLayoutVars>
          <dgm:bulletEnabled val="1"/>
        </dgm:presLayoutVars>
      </dgm:prSet>
      <dgm:spPr/>
      <dgm:t>
        <a:bodyPr/>
        <a:lstStyle/>
        <a:p>
          <a:endParaRPr lang="en-US"/>
        </a:p>
      </dgm:t>
    </dgm:pt>
    <dgm:pt modelId="{8809FB76-4D9E-46D9-A1CE-0765B16E324D}" type="pres">
      <dgm:prSet presAssocID="{B2AE5F47-CDE7-4665-901C-348040141C03}" presName="childShp" presStyleLbl="bgAccFollowNode1" presStyleIdx="2" presStyleCnt="4">
        <dgm:presLayoutVars>
          <dgm:bulletEnabled val="1"/>
        </dgm:presLayoutVars>
      </dgm:prSet>
      <dgm:spPr/>
      <dgm:t>
        <a:bodyPr/>
        <a:lstStyle/>
        <a:p>
          <a:endParaRPr lang="en-US"/>
        </a:p>
      </dgm:t>
    </dgm:pt>
    <dgm:pt modelId="{E45D6BE8-CBC0-4097-9C1C-B518FABD73ED}" type="pres">
      <dgm:prSet presAssocID="{C5F504B7-A001-4236-AA59-113D4EA0A979}" presName="spacing" presStyleCnt="0"/>
      <dgm:spPr/>
    </dgm:pt>
    <dgm:pt modelId="{4F744339-B4EA-4740-80D2-8D7692BCF563}" type="pres">
      <dgm:prSet presAssocID="{4463B9E0-7046-471F-B4F2-88906E491235}" presName="linNode" presStyleCnt="0"/>
      <dgm:spPr/>
    </dgm:pt>
    <dgm:pt modelId="{B5B024FE-6E17-4507-8457-06CEF2F40FC9}" type="pres">
      <dgm:prSet presAssocID="{4463B9E0-7046-471F-B4F2-88906E491235}" presName="parentShp" presStyleLbl="node1" presStyleIdx="3" presStyleCnt="4" custScaleX="235949">
        <dgm:presLayoutVars>
          <dgm:bulletEnabled val="1"/>
        </dgm:presLayoutVars>
      </dgm:prSet>
      <dgm:spPr/>
      <dgm:t>
        <a:bodyPr/>
        <a:lstStyle/>
        <a:p>
          <a:endParaRPr lang="en-US"/>
        </a:p>
      </dgm:t>
    </dgm:pt>
    <dgm:pt modelId="{65B0508D-B66F-4AB9-A30B-C320A2050519}" type="pres">
      <dgm:prSet presAssocID="{4463B9E0-7046-471F-B4F2-88906E491235}" presName="childShp" presStyleLbl="bgAccFollowNode1" presStyleIdx="3" presStyleCnt="4">
        <dgm:presLayoutVars>
          <dgm:bulletEnabled val="1"/>
        </dgm:presLayoutVars>
      </dgm:prSet>
      <dgm:spPr/>
      <dgm:t>
        <a:bodyPr/>
        <a:lstStyle/>
        <a:p>
          <a:endParaRPr lang="en-US"/>
        </a:p>
      </dgm:t>
    </dgm:pt>
  </dgm:ptLst>
  <dgm:cxnLst>
    <dgm:cxn modelId="{751C6B5C-E7A7-4E4F-BC5C-5E8FF0E94424}" type="presOf" srcId="{4463B9E0-7046-471F-B4F2-88906E491235}" destId="{B5B024FE-6E17-4507-8457-06CEF2F40FC9}" srcOrd="0" destOrd="0" presId="urn:microsoft.com/office/officeart/2005/8/layout/vList6"/>
    <dgm:cxn modelId="{3C76B8CD-9F5B-4BEC-BDE3-D5A883275BAB}" type="presOf" srcId="{C8D4DACA-76DC-4EA4-B47A-A4DB4B3B9729}" destId="{19C8F428-6119-465B-8FEB-83AB3AFAD5C4}" srcOrd="0" destOrd="0" presId="urn:microsoft.com/office/officeart/2005/8/layout/vList6"/>
    <dgm:cxn modelId="{C4A313E2-D73C-411F-AD68-E82AB54F2B87}" type="presOf" srcId="{C13E20B7-7188-4797-BCF6-BCB223520CCA}" destId="{EED29605-5BAF-4AC6-B1C6-F614AA921643}" srcOrd="0" destOrd="0" presId="urn:microsoft.com/office/officeart/2005/8/layout/vList6"/>
    <dgm:cxn modelId="{BFEF48FB-DED2-4EAD-A2B7-FCC3B3C4224D}" srcId="{C8D4DACA-76DC-4EA4-B47A-A4DB4B3B9729}" destId="{4463B9E0-7046-471F-B4F2-88906E491235}" srcOrd="3" destOrd="0" parTransId="{36FFA812-3F78-476F-B51D-349361A7E7DF}" sibTransId="{D116D5D9-1E93-4386-8C8D-9705666C7539}"/>
    <dgm:cxn modelId="{6BF89177-C5E0-4555-A7A0-A4967DAF05CA}" srcId="{54217E50-656E-4E86-9D80-01475495F456}" destId="{C13E20B7-7188-4797-BCF6-BCB223520CCA}" srcOrd="0" destOrd="0" parTransId="{F052ABCA-0211-48C6-8DC8-5C319106B61A}" sibTransId="{F67A6559-42CB-432B-8890-0721D6880F73}"/>
    <dgm:cxn modelId="{FCD23A0F-4B5D-40EB-8AE5-34D2761CFDA5}" type="presOf" srcId="{C4346B0D-D79F-4261-B353-B421F2BDCBB7}" destId="{8809FB76-4D9E-46D9-A1CE-0765B16E324D}" srcOrd="0" destOrd="0" presId="urn:microsoft.com/office/officeart/2005/8/layout/vList6"/>
    <dgm:cxn modelId="{CF7DA1A1-2026-4D62-A96B-8B955E681287}" type="presOf" srcId="{54217E50-656E-4E86-9D80-01475495F456}" destId="{A622474B-78DF-4D1D-9E94-D94749D5828F}" srcOrd="0" destOrd="0" presId="urn:microsoft.com/office/officeart/2005/8/layout/vList6"/>
    <dgm:cxn modelId="{8B5E6FA1-FA3F-445F-A2A0-98EC7E9F6752}" srcId="{B2AE5F47-CDE7-4665-901C-348040141C03}" destId="{C4346B0D-D79F-4261-B353-B421F2BDCBB7}" srcOrd="0" destOrd="0" parTransId="{0F7D7628-30B4-4FD6-942B-A787B4C843B6}" sibTransId="{25EDC389-B0EC-4CAF-9E2B-76D53DB96256}"/>
    <dgm:cxn modelId="{1D9F2D89-218B-44B6-9795-B525CCFD8373}" srcId="{4463B9E0-7046-471F-B4F2-88906E491235}" destId="{D3477006-9D27-4B74-A581-2FF4004E628D}" srcOrd="0" destOrd="0" parTransId="{832546E5-6027-4922-BE34-EC43125B20A4}" sibTransId="{79B26980-BF3E-437C-93F3-E4DD015E5D22}"/>
    <dgm:cxn modelId="{DAD099A4-33D9-443A-A7DC-527402973D65}" srcId="{C8D4DACA-76DC-4EA4-B47A-A4DB4B3B9729}" destId="{B2AE5F47-CDE7-4665-901C-348040141C03}" srcOrd="2" destOrd="0" parTransId="{DE1E9C36-EA51-49E8-9124-260EE4950465}" sibTransId="{C5F504B7-A001-4236-AA59-113D4EA0A979}"/>
    <dgm:cxn modelId="{517D320B-7015-4AA4-8F45-4DD482354A00}" type="presOf" srcId="{B2AE5F47-CDE7-4665-901C-348040141C03}" destId="{D4DD7ADD-4083-457A-A5B2-59B52A12F6EA}" srcOrd="0" destOrd="0" presId="urn:microsoft.com/office/officeart/2005/8/layout/vList6"/>
    <dgm:cxn modelId="{47F70933-B172-48F1-882C-2D512A0FDD23}" srcId="{C8D4DACA-76DC-4EA4-B47A-A4DB4B3B9729}" destId="{E0192BDC-FCF0-4AB2-B243-E36D7E901AF5}" srcOrd="0" destOrd="0" parTransId="{70B6C592-03FA-4DDA-94AA-2FC9F77A5B3D}" sibTransId="{C7E6AB93-E66C-4AA9-A3E6-4CCD0922442A}"/>
    <dgm:cxn modelId="{4C4BC4AA-30EE-46C4-AE1C-CF0E23CE2AE0}" type="presOf" srcId="{E0192BDC-FCF0-4AB2-B243-E36D7E901AF5}" destId="{411C1E78-D4CE-4F20-B7C8-9B4E6C421355}" srcOrd="0" destOrd="0" presId="urn:microsoft.com/office/officeart/2005/8/layout/vList6"/>
    <dgm:cxn modelId="{883C1A45-5278-4194-8429-7E58687B5023}" srcId="{E0192BDC-FCF0-4AB2-B243-E36D7E901AF5}" destId="{8F75C68B-87A9-45BD-A78E-B7E29AEF49DD}" srcOrd="0" destOrd="0" parTransId="{DA1767AF-2A42-44A2-B4E9-D59C80B5538F}" sibTransId="{2A828942-BC8C-4309-91B3-0BC51DA10ADE}"/>
    <dgm:cxn modelId="{B61855BE-01B5-462D-A57B-88DCAC46FDB0}" type="presOf" srcId="{D3477006-9D27-4B74-A581-2FF4004E628D}" destId="{65B0508D-B66F-4AB9-A30B-C320A2050519}" srcOrd="0" destOrd="0" presId="urn:microsoft.com/office/officeart/2005/8/layout/vList6"/>
    <dgm:cxn modelId="{F14B0B61-D3B0-45D1-97B2-F83C178B2230}" srcId="{C8D4DACA-76DC-4EA4-B47A-A4DB4B3B9729}" destId="{54217E50-656E-4E86-9D80-01475495F456}" srcOrd="1" destOrd="0" parTransId="{47B11FBE-E744-43A2-BA56-1CA2527FA0DC}" sibTransId="{50824DB4-9F3F-47E1-B429-D4098C0E3F0C}"/>
    <dgm:cxn modelId="{72354F7C-C700-4B6F-B406-81A1ABE4722C}" type="presOf" srcId="{8F75C68B-87A9-45BD-A78E-B7E29AEF49DD}" destId="{2CE68001-B064-4EB5-A7D8-FC36501541D1}" srcOrd="0" destOrd="0" presId="urn:microsoft.com/office/officeart/2005/8/layout/vList6"/>
    <dgm:cxn modelId="{14B9AC9C-F70A-4BA9-9091-A6035913BA18}" type="presParOf" srcId="{19C8F428-6119-465B-8FEB-83AB3AFAD5C4}" destId="{6DE89F80-2F55-4712-81BC-9B04EF6AAF22}" srcOrd="0" destOrd="0" presId="urn:microsoft.com/office/officeart/2005/8/layout/vList6"/>
    <dgm:cxn modelId="{7AA40C0B-2F78-42FF-BFEE-688B3C824299}" type="presParOf" srcId="{6DE89F80-2F55-4712-81BC-9B04EF6AAF22}" destId="{411C1E78-D4CE-4F20-B7C8-9B4E6C421355}" srcOrd="0" destOrd="0" presId="urn:microsoft.com/office/officeart/2005/8/layout/vList6"/>
    <dgm:cxn modelId="{E8A5F17E-AC96-43A7-875A-4E6E45477A27}" type="presParOf" srcId="{6DE89F80-2F55-4712-81BC-9B04EF6AAF22}" destId="{2CE68001-B064-4EB5-A7D8-FC36501541D1}" srcOrd="1" destOrd="0" presId="urn:microsoft.com/office/officeart/2005/8/layout/vList6"/>
    <dgm:cxn modelId="{269EB7FD-BD31-4A07-9161-05E21E748F54}" type="presParOf" srcId="{19C8F428-6119-465B-8FEB-83AB3AFAD5C4}" destId="{3C639779-D39D-4C8A-9EF6-2D43F5F3A52F}" srcOrd="1" destOrd="0" presId="urn:microsoft.com/office/officeart/2005/8/layout/vList6"/>
    <dgm:cxn modelId="{D6C77080-528E-4D75-BE8F-43E67783E136}" type="presParOf" srcId="{19C8F428-6119-465B-8FEB-83AB3AFAD5C4}" destId="{D14838C1-9AFF-40FD-BDA3-4CEA065ACC8D}" srcOrd="2" destOrd="0" presId="urn:microsoft.com/office/officeart/2005/8/layout/vList6"/>
    <dgm:cxn modelId="{C3BF3A04-B552-434B-807C-4C8BE0A1762F}" type="presParOf" srcId="{D14838C1-9AFF-40FD-BDA3-4CEA065ACC8D}" destId="{A622474B-78DF-4D1D-9E94-D94749D5828F}" srcOrd="0" destOrd="0" presId="urn:microsoft.com/office/officeart/2005/8/layout/vList6"/>
    <dgm:cxn modelId="{5036B0D5-3854-42CD-8335-89CD4547D378}" type="presParOf" srcId="{D14838C1-9AFF-40FD-BDA3-4CEA065ACC8D}" destId="{EED29605-5BAF-4AC6-B1C6-F614AA921643}" srcOrd="1" destOrd="0" presId="urn:microsoft.com/office/officeart/2005/8/layout/vList6"/>
    <dgm:cxn modelId="{72D6C2AC-355B-420D-9627-28DD64754FE2}" type="presParOf" srcId="{19C8F428-6119-465B-8FEB-83AB3AFAD5C4}" destId="{EC0C5927-1E66-49C3-90FF-238B2F2A560C}" srcOrd="3" destOrd="0" presId="urn:microsoft.com/office/officeart/2005/8/layout/vList6"/>
    <dgm:cxn modelId="{1287B528-CCE6-4316-9102-C817A2462C34}" type="presParOf" srcId="{19C8F428-6119-465B-8FEB-83AB3AFAD5C4}" destId="{B545552A-2037-4A80-AED2-63A77F34D1AF}" srcOrd="4" destOrd="0" presId="urn:microsoft.com/office/officeart/2005/8/layout/vList6"/>
    <dgm:cxn modelId="{1A37EA7B-B9B1-4679-AB75-E47F13BC38AA}" type="presParOf" srcId="{B545552A-2037-4A80-AED2-63A77F34D1AF}" destId="{D4DD7ADD-4083-457A-A5B2-59B52A12F6EA}" srcOrd="0" destOrd="0" presId="urn:microsoft.com/office/officeart/2005/8/layout/vList6"/>
    <dgm:cxn modelId="{F60FC4E5-0707-4322-A089-4202754E933F}" type="presParOf" srcId="{B545552A-2037-4A80-AED2-63A77F34D1AF}" destId="{8809FB76-4D9E-46D9-A1CE-0765B16E324D}" srcOrd="1" destOrd="0" presId="urn:microsoft.com/office/officeart/2005/8/layout/vList6"/>
    <dgm:cxn modelId="{16D4F157-E9E0-4C60-B197-52BA6FE836A6}" type="presParOf" srcId="{19C8F428-6119-465B-8FEB-83AB3AFAD5C4}" destId="{E45D6BE8-CBC0-4097-9C1C-B518FABD73ED}" srcOrd="5" destOrd="0" presId="urn:microsoft.com/office/officeart/2005/8/layout/vList6"/>
    <dgm:cxn modelId="{19BE94D6-4A67-4A26-A891-65302C1CCC9D}" type="presParOf" srcId="{19C8F428-6119-465B-8FEB-83AB3AFAD5C4}" destId="{4F744339-B4EA-4740-80D2-8D7692BCF563}" srcOrd="6" destOrd="0" presId="urn:microsoft.com/office/officeart/2005/8/layout/vList6"/>
    <dgm:cxn modelId="{C75667E7-E3A0-4D6A-A38D-657BC07F57C4}" type="presParOf" srcId="{4F744339-B4EA-4740-80D2-8D7692BCF563}" destId="{B5B024FE-6E17-4507-8457-06CEF2F40FC9}" srcOrd="0" destOrd="0" presId="urn:microsoft.com/office/officeart/2005/8/layout/vList6"/>
    <dgm:cxn modelId="{0DA9E5BE-B0E1-420F-AB80-385A8ACCBCAC}" type="presParOf" srcId="{4F744339-B4EA-4740-80D2-8D7692BCF563}" destId="{65B0508D-B66F-4AB9-A30B-C320A205051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D4DACA-76DC-4EA4-B47A-A4DB4B3B9729}"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E0192BDC-FCF0-4AB2-B243-E36D7E901AF5}">
      <dgm:prSet phldrT="[Text]" custT="1"/>
      <dgm:spPr>
        <a:solidFill>
          <a:schemeClr val="tx2"/>
        </a:solidFill>
      </dgm:spPr>
      <dgm:t>
        <a:bodyPr/>
        <a:lstStyle/>
        <a:p>
          <a:r>
            <a:rPr lang="fa-IR" sz="3200" dirty="0" smtClean="0">
              <a:cs typeface="B Nazanin" panose="00000400000000000000" pitchFamily="2" charset="-78"/>
            </a:rPr>
            <a:t>اتمام به موقع فروش</a:t>
          </a:r>
          <a:endParaRPr lang="en-US" sz="3200" dirty="0">
            <a:cs typeface="B Nazanin" panose="00000400000000000000" pitchFamily="2" charset="-78"/>
          </a:endParaRPr>
        </a:p>
      </dgm:t>
    </dgm:pt>
    <dgm:pt modelId="{70B6C592-03FA-4DDA-94AA-2FC9F77A5B3D}" type="parTrans" cxnId="{47F70933-B172-48F1-882C-2D512A0FDD23}">
      <dgm:prSet/>
      <dgm:spPr/>
      <dgm:t>
        <a:bodyPr/>
        <a:lstStyle/>
        <a:p>
          <a:endParaRPr lang="en-US">
            <a:cs typeface="B Nazanin" panose="00000400000000000000" pitchFamily="2" charset="-78"/>
          </a:endParaRPr>
        </a:p>
      </dgm:t>
    </dgm:pt>
    <dgm:pt modelId="{C7E6AB93-E66C-4AA9-A3E6-4CCD0922442A}" type="sibTrans" cxnId="{47F70933-B172-48F1-882C-2D512A0FDD23}">
      <dgm:prSet/>
      <dgm:spPr/>
      <dgm:t>
        <a:bodyPr/>
        <a:lstStyle/>
        <a:p>
          <a:endParaRPr lang="en-US">
            <a:cs typeface="B Nazanin" panose="00000400000000000000" pitchFamily="2" charset="-78"/>
          </a:endParaRPr>
        </a:p>
      </dgm:t>
    </dgm:pt>
    <dgm:pt modelId="{8F75C68B-87A9-45BD-A78E-B7E29AEF49DD}">
      <dgm:prSet phldrT="[Text]" custT="1"/>
      <dgm:spPr/>
      <dgm:t>
        <a:bodyPr anchor="ctr"/>
        <a:lstStyle/>
        <a:p>
          <a:pPr algn="r" rtl="1"/>
          <a:r>
            <a:rPr lang="fa-IR" sz="1800" b="1" dirty="0" smtClean="0">
              <a:cs typeface="B Nazanin" panose="00000400000000000000" pitchFamily="2" charset="-78"/>
            </a:rPr>
            <a:t>میانگین زمان بستن فروش</a:t>
          </a:r>
          <a:endParaRPr lang="en-US" sz="1800" b="1" dirty="0">
            <a:cs typeface="B Nazanin" panose="00000400000000000000" pitchFamily="2" charset="-78"/>
          </a:endParaRPr>
        </a:p>
      </dgm:t>
    </dgm:pt>
    <dgm:pt modelId="{DA1767AF-2A42-44A2-B4E9-D59C80B5538F}" type="parTrans" cxnId="{883C1A45-5278-4194-8429-7E58687B5023}">
      <dgm:prSet/>
      <dgm:spPr/>
      <dgm:t>
        <a:bodyPr/>
        <a:lstStyle/>
        <a:p>
          <a:endParaRPr lang="en-US">
            <a:cs typeface="B Nazanin" panose="00000400000000000000" pitchFamily="2" charset="-78"/>
          </a:endParaRPr>
        </a:p>
      </dgm:t>
    </dgm:pt>
    <dgm:pt modelId="{2A828942-BC8C-4309-91B3-0BC51DA10ADE}" type="sibTrans" cxnId="{883C1A45-5278-4194-8429-7E58687B5023}">
      <dgm:prSet/>
      <dgm:spPr/>
      <dgm:t>
        <a:bodyPr/>
        <a:lstStyle/>
        <a:p>
          <a:endParaRPr lang="en-US">
            <a:cs typeface="B Nazanin" panose="00000400000000000000" pitchFamily="2" charset="-78"/>
          </a:endParaRPr>
        </a:p>
      </dgm:t>
    </dgm:pt>
    <dgm:pt modelId="{B2AE5F47-CDE7-4665-901C-348040141C03}">
      <dgm:prSet custT="1"/>
      <dgm:spPr>
        <a:solidFill>
          <a:schemeClr val="tx2"/>
        </a:solidFill>
      </dgm:spPr>
      <dgm:t>
        <a:bodyPr/>
        <a:lstStyle/>
        <a:p>
          <a:r>
            <a:rPr lang="fa-IR" sz="3200" dirty="0" smtClean="0">
              <a:cs typeface="B Nazanin" panose="00000400000000000000" pitchFamily="2" charset="-78"/>
            </a:rPr>
            <a:t>ثبت کل ضایعات پای فاکتور</a:t>
          </a:r>
          <a:endParaRPr lang="en-US" sz="3200" dirty="0">
            <a:cs typeface="B Nazanin" panose="00000400000000000000" pitchFamily="2" charset="-78"/>
          </a:endParaRPr>
        </a:p>
      </dgm:t>
    </dgm:pt>
    <dgm:pt modelId="{DE1E9C36-EA51-49E8-9124-260EE4950465}" type="parTrans" cxnId="{DAD099A4-33D9-443A-A7DC-527402973D65}">
      <dgm:prSet/>
      <dgm:spPr/>
      <dgm:t>
        <a:bodyPr/>
        <a:lstStyle/>
        <a:p>
          <a:endParaRPr lang="en-US">
            <a:cs typeface="B Nazanin" panose="00000400000000000000" pitchFamily="2" charset="-78"/>
          </a:endParaRPr>
        </a:p>
      </dgm:t>
    </dgm:pt>
    <dgm:pt modelId="{C5F504B7-A001-4236-AA59-113D4EA0A979}" type="sibTrans" cxnId="{DAD099A4-33D9-443A-A7DC-527402973D65}">
      <dgm:prSet/>
      <dgm:spPr/>
      <dgm:t>
        <a:bodyPr/>
        <a:lstStyle/>
        <a:p>
          <a:endParaRPr lang="en-US">
            <a:cs typeface="B Nazanin" panose="00000400000000000000" pitchFamily="2" charset="-78"/>
          </a:endParaRPr>
        </a:p>
      </dgm:t>
    </dgm:pt>
    <dgm:pt modelId="{4463B9E0-7046-471F-B4F2-88906E491235}">
      <dgm:prSet custT="1"/>
      <dgm:spPr>
        <a:solidFill>
          <a:schemeClr val="tx2"/>
        </a:solidFill>
      </dgm:spPr>
      <dgm:t>
        <a:bodyPr/>
        <a:lstStyle/>
        <a:p>
          <a:r>
            <a:rPr lang="fa-IR" sz="3200" dirty="0" smtClean="0">
              <a:cs typeface="B Nazanin" panose="00000400000000000000" pitchFamily="2" charset="-78"/>
            </a:rPr>
            <a:t>ثبت درخواست صحیح و دقیق</a:t>
          </a:r>
          <a:endParaRPr lang="en-US" sz="3200" dirty="0">
            <a:cs typeface="B Nazanin" panose="00000400000000000000" pitchFamily="2" charset="-78"/>
          </a:endParaRPr>
        </a:p>
      </dgm:t>
    </dgm:pt>
    <dgm:pt modelId="{36FFA812-3F78-476F-B51D-349361A7E7DF}" type="parTrans" cxnId="{BFEF48FB-DED2-4EAD-A2B7-FCC3B3C4224D}">
      <dgm:prSet/>
      <dgm:spPr/>
      <dgm:t>
        <a:bodyPr/>
        <a:lstStyle/>
        <a:p>
          <a:endParaRPr lang="en-US">
            <a:cs typeface="B Nazanin" panose="00000400000000000000" pitchFamily="2" charset="-78"/>
          </a:endParaRPr>
        </a:p>
      </dgm:t>
    </dgm:pt>
    <dgm:pt modelId="{D116D5D9-1E93-4386-8C8D-9705666C7539}" type="sibTrans" cxnId="{BFEF48FB-DED2-4EAD-A2B7-FCC3B3C4224D}">
      <dgm:prSet/>
      <dgm:spPr/>
      <dgm:t>
        <a:bodyPr/>
        <a:lstStyle/>
        <a:p>
          <a:endParaRPr lang="en-US">
            <a:cs typeface="B Nazanin" panose="00000400000000000000" pitchFamily="2" charset="-78"/>
          </a:endParaRPr>
        </a:p>
      </dgm:t>
    </dgm:pt>
    <dgm:pt modelId="{3EB3F0FF-35B3-40FD-B0E6-8014B0A8FCF8}">
      <dgm:prSet custT="1"/>
      <dgm:spPr>
        <a:solidFill>
          <a:schemeClr val="accent3">
            <a:lumMod val="50000"/>
          </a:schemeClr>
        </a:solidFill>
      </dgm:spPr>
      <dgm:t>
        <a:bodyPr/>
        <a:lstStyle/>
        <a:p>
          <a:r>
            <a:rPr lang="fa-IR" sz="3200" dirty="0" smtClean="0">
              <a:cs typeface="B Nazanin" panose="00000400000000000000" pitchFamily="2" charset="-78"/>
            </a:rPr>
            <a:t>خدمات ویژه</a:t>
          </a:r>
          <a:endParaRPr lang="en-US" sz="3200" dirty="0">
            <a:cs typeface="B Nazanin" panose="00000400000000000000" pitchFamily="2" charset="-78"/>
          </a:endParaRPr>
        </a:p>
      </dgm:t>
    </dgm:pt>
    <dgm:pt modelId="{F2E0DC38-B3D8-46B4-81D1-C318E48C7FF7}" type="parTrans" cxnId="{3D105374-1DC1-4029-9BD1-BC5BEFEA61C6}">
      <dgm:prSet/>
      <dgm:spPr/>
      <dgm:t>
        <a:bodyPr/>
        <a:lstStyle/>
        <a:p>
          <a:endParaRPr lang="en-US">
            <a:cs typeface="B Nazanin" panose="00000400000000000000" pitchFamily="2" charset="-78"/>
          </a:endParaRPr>
        </a:p>
      </dgm:t>
    </dgm:pt>
    <dgm:pt modelId="{15AC22E6-22D1-48CE-8CAE-667DC4E5D60E}" type="sibTrans" cxnId="{3D105374-1DC1-4029-9BD1-BC5BEFEA61C6}">
      <dgm:prSet/>
      <dgm:spPr/>
      <dgm:t>
        <a:bodyPr/>
        <a:lstStyle/>
        <a:p>
          <a:endParaRPr lang="en-US">
            <a:cs typeface="B Nazanin" panose="00000400000000000000" pitchFamily="2" charset="-78"/>
          </a:endParaRPr>
        </a:p>
      </dgm:t>
    </dgm:pt>
    <dgm:pt modelId="{C4346B0D-D79F-4261-B353-B421F2BDCBB7}">
      <dgm:prSet custT="1"/>
      <dgm:spPr/>
      <dgm:t>
        <a:bodyPr anchor="ctr"/>
        <a:lstStyle/>
        <a:p>
          <a:pPr rtl="1"/>
          <a:r>
            <a:rPr lang="fa-IR" sz="1600" b="1" dirty="0" smtClean="0">
              <a:cs typeface="B Nazanin" panose="00000400000000000000" pitchFamily="2" charset="-78"/>
            </a:rPr>
            <a:t>نسبت ضایعات هماهنگی طی روز به کل ضایعات فروش </a:t>
          </a:r>
          <a:endParaRPr lang="en-US" sz="1600" b="1" dirty="0">
            <a:cs typeface="B Nazanin" panose="00000400000000000000" pitchFamily="2" charset="-78"/>
          </a:endParaRPr>
        </a:p>
      </dgm:t>
    </dgm:pt>
    <dgm:pt modelId="{0F7D7628-30B4-4FD6-942B-A787B4C843B6}" type="parTrans" cxnId="{8B5E6FA1-FA3F-445F-A2A0-98EC7E9F6752}">
      <dgm:prSet/>
      <dgm:spPr/>
      <dgm:t>
        <a:bodyPr/>
        <a:lstStyle/>
        <a:p>
          <a:endParaRPr lang="en-US"/>
        </a:p>
      </dgm:t>
    </dgm:pt>
    <dgm:pt modelId="{25EDC389-B0EC-4CAF-9E2B-76D53DB96256}" type="sibTrans" cxnId="{8B5E6FA1-FA3F-445F-A2A0-98EC7E9F6752}">
      <dgm:prSet/>
      <dgm:spPr/>
      <dgm:t>
        <a:bodyPr/>
        <a:lstStyle/>
        <a:p>
          <a:endParaRPr lang="en-US"/>
        </a:p>
      </dgm:t>
    </dgm:pt>
    <dgm:pt modelId="{D3477006-9D27-4B74-A581-2FF4004E628D}">
      <dgm:prSet custT="1"/>
      <dgm:spPr/>
      <dgm:t>
        <a:bodyPr anchor="ctr"/>
        <a:lstStyle/>
        <a:p>
          <a:pPr rtl="1"/>
          <a:endParaRPr lang="en-US" sz="1800" b="1" dirty="0">
            <a:cs typeface="B Nazanin" panose="00000400000000000000" pitchFamily="2" charset="-78"/>
          </a:endParaRPr>
        </a:p>
      </dgm:t>
    </dgm:pt>
    <dgm:pt modelId="{832546E5-6027-4922-BE34-EC43125B20A4}" type="parTrans" cxnId="{1D9F2D89-218B-44B6-9795-B525CCFD8373}">
      <dgm:prSet/>
      <dgm:spPr/>
      <dgm:t>
        <a:bodyPr/>
        <a:lstStyle/>
        <a:p>
          <a:endParaRPr lang="en-US"/>
        </a:p>
      </dgm:t>
    </dgm:pt>
    <dgm:pt modelId="{79B26980-BF3E-437C-93F3-E4DD015E5D22}" type="sibTrans" cxnId="{1D9F2D89-218B-44B6-9795-B525CCFD8373}">
      <dgm:prSet/>
      <dgm:spPr/>
      <dgm:t>
        <a:bodyPr/>
        <a:lstStyle/>
        <a:p>
          <a:endParaRPr lang="en-US"/>
        </a:p>
      </dgm:t>
    </dgm:pt>
    <dgm:pt modelId="{A565CC38-CF17-4088-9C2B-7B08D557798D}">
      <dgm:prSet custT="1"/>
      <dgm:spPr>
        <a:solidFill>
          <a:schemeClr val="accent3">
            <a:lumMod val="20000"/>
            <a:lumOff val="80000"/>
            <a:alpha val="90000"/>
          </a:schemeClr>
        </a:solidFill>
      </dgm:spPr>
      <dgm:t>
        <a:bodyPr anchor="ctr"/>
        <a:lstStyle/>
        <a:p>
          <a:pPr rtl="1"/>
          <a:r>
            <a:rPr lang="fa-IR" sz="1800" b="1" dirty="0" smtClean="0">
              <a:cs typeface="B Nazanin" panose="00000400000000000000" pitchFamily="2" charset="-78"/>
            </a:rPr>
            <a:t>برآورد هزینه</a:t>
          </a:r>
          <a:endParaRPr lang="en-US" sz="1800" b="1" dirty="0">
            <a:cs typeface="B Nazanin" panose="00000400000000000000" pitchFamily="2" charset="-78"/>
          </a:endParaRPr>
        </a:p>
      </dgm:t>
    </dgm:pt>
    <dgm:pt modelId="{C729B8E0-3D89-4BBD-818E-57FDD93E8DBC}" type="parTrans" cxnId="{44838874-1EE9-4D55-9155-B1050C853AE5}">
      <dgm:prSet/>
      <dgm:spPr/>
      <dgm:t>
        <a:bodyPr/>
        <a:lstStyle/>
        <a:p>
          <a:endParaRPr lang="en-US"/>
        </a:p>
      </dgm:t>
    </dgm:pt>
    <dgm:pt modelId="{8AD8986C-AA4A-4A48-925A-FC701EAC0B9F}" type="sibTrans" cxnId="{44838874-1EE9-4D55-9155-B1050C853AE5}">
      <dgm:prSet/>
      <dgm:spPr/>
      <dgm:t>
        <a:bodyPr/>
        <a:lstStyle/>
        <a:p>
          <a:endParaRPr lang="en-US"/>
        </a:p>
      </dgm:t>
    </dgm:pt>
    <dgm:pt modelId="{19C8F428-6119-465B-8FEB-83AB3AFAD5C4}" type="pres">
      <dgm:prSet presAssocID="{C8D4DACA-76DC-4EA4-B47A-A4DB4B3B9729}" presName="Name0" presStyleCnt="0">
        <dgm:presLayoutVars>
          <dgm:dir val="rev"/>
          <dgm:animLvl val="lvl"/>
          <dgm:resizeHandles/>
        </dgm:presLayoutVars>
      </dgm:prSet>
      <dgm:spPr/>
      <dgm:t>
        <a:bodyPr/>
        <a:lstStyle/>
        <a:p>
          <a:endParaRPr lang="en-US"/>
        </a:p>
      </dgm:t>
    </dgm:pt>
    <dgm:pt modelId="{6DE89F80-2F55-4712-81BC-9B04EF6AAF22}" type="pres">
      <dgm:prSet presAssocID="{E0192BDC-FCF0-4AB2-B243-E36D7E901AF5}" presName="linNode" presStyleCnt="0"/>
      <dgm:spPr/>
    </dgm:pt>
    <dgm:pt modelId="{411C1E78-D4CE-4F20-B7C8-9B4E6C421355}" type="pres">
      <dgm:prSet presAssocID="{E0192BDC-FCF0-4AB2-B243-E36D7E901AF5}" presName="parentShp" presStyleLbl="node1" presStyleIdx="0" presStyleCnt="4" custScaleX="235949">
        <dgm:presLayoutVars>
          <dgm:bulletEnabled val="1"/>
        </dgm:presLayoutVars>
      </dgm:prSet>
      <dgm:spPr/>
      <dgm:t>
        <a:bodyPr/>
        <a:lstStyle/>
        <a:p>
          <a:endParaRPr lang="en-US"/>
        </a:p>
      </dgm:t>
    </dgm:pt>
    <dgm:pt modelId="{2CE68001-B064-4EB5-A7D8-FC36501541D1}" type="pres">
      <dgm:prSet presAssocID="{E0192BDC-FCF0-4AB2-B243-E36D7E901AF5}" presName="childShp" presStyleLbl="bgAccFollowNode1" presStyleIdx="0" presStyleCnt="4">
        <dgm:presLayoutVars>
          <dgm:bulletEnabled val="1"/>
        </dgm:presLayoutVars>
      </dgm:prSet>
      <dgm:spPr/>
      <dgm:t>
        <a:bodyPr/>
        <a:lstStyle/>
        <a:p>
          <a:endParaRPr lang="en-US"/>
        </a:p>
      </dgm:t>
    </dgm:pt>
    <dgm:pt modelId="{3C639779-D39D-4C8A-9EF6-2D43F5F3A52F}" type="pres">
      <dgm:prSet presAssocID="{C7E6AB93-E66C-4AA9-A3E6-4CCD0922442A}" presName="spacing" presStyleCnt="0"/>
      <dgm:spPr/>
    </dgm:pt>
    <dgm:pt modelId="{B545552A-2037-4A80-AED2-63A77F34D1AF}" type="pres">
      <dgm:prSet presAssocID="{B2AE5F47-CDE7-4665-901C-348040141C03}" presName="linNode" presStyleCnt="0"/>
      <dgm:spPr/>
    </dgm:pt>
    <dgm:pt modelId="{D4DD7ADD-4083-457A-A5B2-59B52A12F6EA}" type="pres">
      <dgm:prSet presAssocID="{B2AE5F47-CDE7-4665-901C-348040141C03}" presName="parentShp" presStyleLbl="node1" presStyleIdx="1" presStyleCnt="4" custScaleX="235949">
        <dgm:presLayoutVars>
          <dgm:bulletEnabled val="1"/>
        </dgm:presLayoutVars>
      </dgm:prSet>
      <dgm:spPr/>
      <dgm:t>
        <a:bodyPr/>
        <a:lstStyle/>
        <a:p>
          <a:endParaRPr lang="en-US"/>
        </a:p>
      </dgm:t>
    </dgm:pt>
    <dgm:pt modelId="{8809FB76-4D9E-46D9-A1CE-0765B16E324D}" type="pres">
      <dgm:prSet presAssocID="{B2AE5F47-CDE7-4665-901C-348040141C03}" presName="childShp" presStyleLbl="bgAccFollowNode1" presStyleIdx="1" presStyleCnt="4">
        <dgm:presLayoutVars>
          <dgm:bulletEnabled val="1"/>
        </dgm:presLayoutVars>
      </dgm:prSet>
      <dgm:spPr/>
      <dgm:t>
        <a:bodyPr/>
        <a:lstStyle/>
        <a:p>
          <a:endParaRPr lang="en-US"/>
        </a:p>
      </dgm:t>
    </dgm:pt>
    <dgm:pt modelId="{E45D6BE8-CBC0-4097-9C1C-B518FABD73ED}" type="pres">
      <dgm:prSet presAssocID="{C5F504B7-A001-4236-AA59-113D4EA0A979}" presName="spacing" presStyleCnt="0"/>
      <dgm:spPr/>
    </dgm:pt>
    <dgm:pt modelId="{4F744339-B4EA-4740-80D2-8D7692BCF563}" type="pres">
      <dgm:prSet presAssocID="{4463B9E0-7046-471F-B4F2-88906E491235}" presName="linNode" presStyleCnt="0"/>
      <dgm:spPr/>
    </dgm:pt>
    <dgm:pt modelId="{B5B024FE-6E17-4507-8457-06CEF2F40FC9}" type="pres">
      <dgm:prSet presAssocID="{4463B9E0-7046-471F-B4F2-88906E491235}" presName="parentShp" presStyleLbl="node1" presStyleIdx="2" presStyleCnt="4" custScaleX="235949">
        <dgm:presLayoutVars>
          <dgm:bulletEnabled val="1"/>
        </dgm:presLayoutVars>
      </dgm:prSet>
      <dgm:spPr/>
      <dgm:t>
        <a:bodyPr/>
        <a:lstStyle/>
        <a:p>
          <a:endParaRPr lang="en-US"/>
        </a:p>
      </dgm:t>
    </dgm:pt>
    <dgm:pt modelId="{65B0508D-B66F-4AB9-A30B-C320A2050519}" type="pres">
      <dgm:prSet presAssocID="{4463B9E0-7046-471F-B4F2-88906E491235}" presName="childShp" presStyleLbl="bgAccFollowNode1" presStyleIdx="2" presStyleCnt="4">
        <dgm:presLayoutVars>
          <dgm:bulletEnabled val="1"/>
        </dgm:presLayoutVars>
      </dgm:prSet>
      <dgm:spPr/>
      <dgm:t>
        <a:bodyPr/>
        <a:lstStyle/>
        <a:p>
          <a:endParaRPr lang="en-US"/>
        </a:p>
      </dgm:t>
    </dgm:pt>
    <dgm:pt modelId="{6B07424E-FFBD-4044-BA89-C6D8B9D2F93E}" type="pres">
      <dgm:prSet presAssocID="{D116D5D9-1E93-4386-8C8D-9705666C7539}" presName="spacing" presStyleCnt="0"/>
      <dgm:spPr/>
    </dgm:pt>
    <dgm:pt modelId="{78DB1034-729C-44DE-8BE7-D5C73E3D7782}" type="pres">
      <dgm:prSet presAssocID="{3EB3F0FF-35B3-40FD-B0E6-8014B0A8FCF8}" presName="linNode" presStyleCnt="0"/>
      <dgm:spPr/>
    </dgm:pt>
    <dgm:pt modelId="{2E3A546C-3C97-466A-91D1-ADC0594C71DF}" type="pres">
      <dgm:prSet presAssocID="{3EB3F0FF-35B3-40FD-B0E6-8014B0A8FCF8}" presName="parentShp" presStyleLbl="node1" presStyleIdx="3" presStyleCnt="4" custScaleX="235949">
        <dgm:presLayoutVars>
          <dgm:bulletEnabled val="1"/>
        </dgm:presLayoutVars>
      </dgm:prSet>
      <dgm:spPr/>
      <dgm:t>
        <a:bodyPr/>
        <a:lstStyle/>
        <a:p>
          <a:endParaRPr lang="en-US"/>
        </a:p>
      </dgm:t>
    </dgm:pt>
    <dgm:pt modelId="{58585163-999A-4191-B755-C53DE75204E5}" type="pres">
      <dgm:prSet presAssocID="{3EB3F0FF-35B3-40FD-B0E6-8014B0A8FCF8}" presName="childShp" presStyleLbl="bgAccFollowNode1" presStyleIdx="3" presStyleCnt="4">
        <dgm:presLayoutVars>
          <dgm:bulletEnabled val="1"/>
        </dgm:presLayoutVars>
      </dgm:prSet>
      <dgm:spPr/>
      <dgm:t>
        <a:bodyPr/>
        <a:lstStyle/>
        <a:p>
          <a:endParaRPr lang="en-US"/>
        </a:p>
      </dgm:t>
    </dgm:pt>
  </dgm:ptLst>
  <dgm:cxnLst>
    <dgm:cxn modelId="{D6402B7B-AA66-4EFB-A500-B21524292D4D}" type="presOf" srcId="{B2AE5F47-CDE7-4665-901C-348040141C03}" destId="{D4DD7ADD-4083-457A-A5B2-59B52A12F6EA}" srcOrd="0" destOrd="0" presId="urn:microsoft.com/office/officeart/2005/8/layout/vList6"/>
    <dgm:cxn modelId="{E360E585-4BC6-4F32-9D6A-BF060A575A8C}" type="presOf" srcId="{8F75C68B-87A9-45BD-A78E-B7E29AEF49DD}" destId="{2CE68001-B064-4EB5-A7D8-FC36501541D1}" srcOrd="0" destOrd="0" presId="urn:microsoft.com/office/officeart/2005/8/layout/vList6"/>
    <dgm:cxn modelId="{250214F9-B43B-4D7C-8522-CAA401D8A63D}" type="presOf" srcId="{3EB3F0FF-35B3-40FD-B0E6-8014B0A8FCF8}" destId="{2E3A546C-3C97-466A-91D1-ADC0594C71DF}" srcOrd="0" destOrd="0" presId="urn:microsoft.com/office/officeart/2005/8/layout/vList6"/>
    <dgm:cxn modelId="{BFEF48FB-DED2-4EAD-A2B7-FCC3B3C4224D}" srcId="{C8D4DACA-76DC-4EA4-B47A-A4DB4B3B9729}" destId="{4463B9E0-7046-471F-B4F2-88906E491235}" srcOrd="2" destOrd="0" parTransId="{36FFA812-3F78-476F-B51D-349361A7E7DF}" sibTransId="{D116D5D9-1E93-4386-8C8D-9705666C7539}"/>
    <dgm:cxn modelId="{8FD1BC5C-C753-4109-97D6-73596A98D7FE}" type="presOf" srcId="{E0192BDC-FCF0-4AB2-B243-E36D7E901AF5}" destId="{411C1E78-D4CE-4F20-B7C8-9B4E6C421355}" srcOrd="0" destOrd="0" presId="urn:microsoft.com/office/officeart/2005/8/layout/vList6"/>
    <dgm:cxn modelId="{43760BB9-955C-4614-9FCF-37BF38F428F7}" type="presOf" srcId="{C4346B0D-D79F-4261-B353-B421F2BDCBB7}" destId="{8809FB76-4D9E-46D9-A1CE-0765B16E324D}" srcOrd="0" destOrd="0" presId="urn:microsoft.com/office/officeart/2005/8/layout/vList6"/>
    <dgm:cxn modelId="{D1A25A0D-31C5-4154-AA66-044CBB8FBCFD}" type="presOf" srcId="{D3477006-9D27-4B74-A581-2FF4004E628D}" destId="{65B0508D-B66F-4AB9-A30B-C320A2050519}" srcOrd="0" destOrd="0" presId="urn:microsoft.com/office/officeart/2005/8/layout/vList6"/>
    <dgm:cxn modelId="{70B5C1BA-9CA9-48DD-9130-16D26CFA17E0}" type="presOf" srcId="{C8D4DACA-76DC-4EA4-B47A-A4DB4B3B9729}" destId="{19C8F428-6119-465B-8FEB-83AB3AFAD5C4}" srcOrd="0" destOrd="0" presId="urn:microsoft.com/office/officeart/2005/8/layout/vList6"/>
    <dgm:cxn modelId="{767A5073-EA15-4158-A60F-E3ED53F74323}" type="presOf" srcId="{4463B9E0-7046-471F-B4F2-88906E491235}" destId="{B5B024FE-6E17-4507-8457-06CEF2F40FC9}" srcOrd="0" destOrd="0" presId="urn:microsoft.com/office/officeart/2005/8/layout/vList6"/>
    <dgm:cxn modelId="{8B5E6FA1-FA3F-445F-A2A0-98EC7E9F6752}" srcId="{B2AE5F47-CDE7-4665-901C-348040141C03}" destId="{C4346B0D-D79F-4261-B353-B421F2BDCBB7}" srcOrd="0" destOrd="0" parTransId="{0F7D7628-30B4-4FD6-942B-A787B4C843B6}" sibTransId="{25EDC389-B0EC-4CAF-9E2B-76D53DB96256}"/>
    <dgm:cxn modelId="{1D9F2D89-218B-44B6-9795-B525CCFD8373}" srcId="{4463B9E0-7046-471F-B4F2-88906E491235}" destId="{D3477006-9D27-4B74-A581-2FF4004E628D}" srcOrd="0" destOrd="0" parTransId="{832546E5-6027-4922-BE34-EC43125B20A4}" sibTransId="{79B26980-BF3E-437C-93F3-E4DD015E5D22}"/>
    <dgm:cxn modelId="{DAD099A4-33D9-443A-A7DC-527402973D65}" srcId="{C8D4DACA-76DC-4EA4-B47A-A4DB4B3B9729}" destId="{B2AE5F47-CDE7-4665-901C-348040141C03}" srcOrd="1" destOrd="0" parTransId="{DE1E9C36-EA51-49E8-9124-260EE4950465}" sibTransId="{C5F504B7-A001-4236-AA59-113D4EA0A979}"/>
    <dgm:cxn modelId="{47F70933-B172-48F1-882C-2D512A0FDD23}" srcId="{C8D4DACA-76DC-4EA4-B47A-A4DB4B3B9729}" destId="{E0192BDC-FCF0-4AB2-B243-E36D7E901AF5}" srcOrd="0" destOrd="0" parTransId="{70B6C592-03FA-4DDA-94AA-2FC9F77A5B3D}" sibTransId="{C7E6AB93-E66C-4AA9-A3E6-4CCD0922442A}"/>
    <dgm:cxn modelId="{06A78D20-2FF6-41D5-A6C0-B68304EE6CAF}" type="presOf" srcId="{A565CC38-CF17-4088-9C2B-7B08D557798D}" destId="{58585163-999A-4191-B755-C53DE75204E5}" srcOrd="0" destOrd="0" presId="urn:microsoft.com/office/officeart/2005/8/layout/vList6"/>
    <dgm:cxn modelId="{883C1A45-5278-4194-8429-7E58687B5023}" srcId="{E0192BDC-FCF0-4AB2-B243-E36D7E901AF5}" destId="{8F75C68B-87A9-45BD-A78E-B7E29AEF49DD}" srcOrd="0" destOrd="0" parTransId="{DA1767AF-2A42-44A2-B4E9-D59C80B5538F}" sibTransId="{2A828942-BC8C-4309-91B3-0BC51DA10ADE}"/>
    <dgm:cxn modelId="{44838874-1EE9-4D55-9155-B1050C853AE5}" srcId="{3EB3F0FF-35B3-40FD-B0E6-8014B0A8FCF8}" destId="{A565CC38-CF17-4088-9C2B-7B08D557798D}" srcOrd="0" destOrd="0" parTransId="{C729B8E0-3D89-4BBD-818E-57FDD93E8DBC}" sibTransId="{8AD8986C-AA4A-4A48-925A-FC701EAC0B9F}"/>
    <dgm:cxn modelId="{3D105374-1DC1-4029-9BD1-BC5BEFEA61C6}" srcId="{C8D4DACA-76DC-4EA4-B47A-A4DB4B3B9729}" destId="{3EB3F0FF-35B3-40FD-B0E6-8014B0A8FCF8}" srcOrd="3" destOrd="0" parTransId="{F2E0DC38-B3D8-46B4-81D1-C318E48C7FF7}" sibTransId="{15AC22E6-22D1-48CE-8CAE-667DC4E5D60E}"/>
    <dgm:cxn modelId="{40FAB52F-B68A-45B5-861B-B1465EAF246A}" type="presParOf" srcId="{19C8F428-6119-465B-8FEB-83AB3AFAD5C4}" destId="{6DE89F80-2F55-4712-81BC-9B04EF6AAF22}" srcOrd="0" destOrd="0" presId="urn:microsoft.com/office/officeart/2005/8/layout/vList6"/>
    <dgm:cxn modelId="{6E7A7A3A-96A7-46EB-84E1-FEEB4D40F97A}" type="presParOf" srcId="{6DE89F80-2F55-4712-81BC-9B04EF6AAF22}" destId="{411C1E78-D4CE-4F20-B7C8-9B4E6C421355}" srcOrd="0" destOrd="0" presId="urn:microsoft.com/office/officeart/2005/8/layout/vList6"/>
    <dgm:cxn modelId="{B4BD8853-21F4-4AB8-8648-152A2F2E1368}" type="presParOf" srcId="{6DE89F80-2F55-4712-81BC-9B04EF6AAF22}" destId="{2CE68001-B064-4EB5-A7D8-FC36501541D1}" srcOrd="1" destOrd="0" presId="urn:microsoft.com/office/officeart/2005/8/layout/vList6"/>
    <dgm:cxn modelId="{50A4547E-7B3F-4519-A8B7-A056E0C72624}" type="presParOf" srcId="{19C8F428-6119-465B-8FEB-83AB3AFAD5C4}" destId="{3C639779-D39D-4C8A-9EF6-2D43F5F3A52F}" srcOrd="1" destOrd="0" presId="urn:microsoft.com/office/officeart/2005/8/layout/vList6"/>
    <dgm:cxn modelId="{0D462D0F-2910-4C90-85BD-97895D4A9C06}" type="presParOf" srcId="{19C8F428-6119-465B-8FEB-83AB3AFAD5C4}" destId="{B545552A-2037-4A80-AED2-63A77F34D1AF}" srcOrd="2" destOrd="0" presId="urn:microsoft.com/office/officeart/2005/8/layout/vList6"/>
    <dgm:cxn modelId="{BDE9D657-9279-4968-8532-B3A7D9709CA9}" type="presParOf" srcId="{B545552A-2037-4A80-AED2-63A77F34D1AF}" destId="{D4DD7ADD-4083-457A-A5B2-59B52A12F6EA}" srcOrd="0" destOrd="0" presId="urn:microsoft.com/office/officeart/2005/8/layout/vList6"/>
    <dgm:cxn modelId="{9F4EE387-2C56-4FB2-A0E4-154D72ACEB52}" type="presParOf" srcId="{B545552A-2037-4A80-AED2-63A77F34D1AF}" destId="{8809FB76-4D9E-46D9-A1CE-0765B16E324D}" srcOrd="1" destOrd="0" presId="urn:microsoft.com/office/officeart/2005/8/layout/vList6"/>
    <dgm:cxn modelId="{045F48F4-8BA3-4D68-86A6-D5E5266DA17E}" type="presParOf" srcId="{19C8F428-6119-465B-8FEB-83AB3AFAD5C4}" destId="{E45D6BE8-CBC0-4097-9C1C-B518FABD73ED}" srcOrd="3" destOrd="0" presId="urn:microsoft.com/office/officeart/2005/8/layout/vList6"/>
    <dgm:cxn modelId="{382AA196-8016-4AC8-8559-AECA6AA25BCB}" type="presParOf" srcId="{19C8F428-6119-465B-8FEB-83AB3AFAD5C4}" destId="{4F744339-B4EA-4740-80D2-8D7692BCF563}" srcOrd="4" destOrd="0" presId="urn:microsoft.com/office/officeart/2005/8/layout/vList6"/>
    <dgm:cxn modelId="{8188F21C-41EF-4597-8393-FA4EC2C075CC}" type="presParOf" srcId="{4F744339-B4EA-4740-80D2-8D7692BCF563}" destId="{B5B024FE-6E17-4507-8457-06CEF2F40FC9}" srcOrd="0" destOrd="0" presId="urn:microsoft.com/office/officeart/2005/8/layout/vList6"/>
    <dgm:cxn modelId="{0AAA81A7-E93A-4B52-A2CF-3D73131C04DD}" type="presParOf" srcId="{4F744339-B4EA-4740-80D2-8D7692BCF563}" destId="{65B0508D-B66F-4AB9-A30B-C320A2050519}" srcOrd="1" destOrd="0" presId="urn:microsoft.com/office/officeart/2005/8/layout/vList6"/>
    <dgm:cxn modelId="{623333AF-C5F0-404B-9454-49D6DF0AF15F}" type="presParOf" srcId="{19C8F428-6119-465B-8FEB-83AB3AFAD5C4}" destId="{6B07424E-FFBD-4044-BA89-C6D8B9D2F93E}" srcOrd="5" destOrd="0" presId="urn:microsoft.com/office/officeart/2005/8/layout/vList6"/>
    <dgm:cxn modelId="{F6E1F433-5EFE-4CF6-B751-6ACFA9D4AD24}" type="presParOf" srcId="{19C8F428-6119-465B-8FEB-83AB3AFAD5C4}" destId="{78DB1034-729C-44DE-8BE7-D5C73E3D7782}" srcOrd="6" destOrd="0" presId="urn:microsoft.com/office/officeart/2005/8/layout/vList6"/>
    <dgm:cxn modelId="{9D157B95-132B-4E68-9DBD-A9E637AD9A70}" type="presParOf" srcId="{78DB1034-729C-44DE-8BE7-D5C73E3D7782}" destId="{2E3A546C-3C97-466A-91D1-ADC0594C71DF}" srcOrd="0" destOrd="0" presId="urn:microsoft.com/office/officeart/2005/8/layout/vList6"/>
    <dgm:cxn modelId="{F45E4C0C-4E8E-4054-9685-C2564BEDFBA6}" type="presParOf" srcId="{78DB1034-729C-44DE-8BE7-D5C73E3D7782}" destId="{58585163-999A-4191-B755-C53DE75204E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68001-B064-4EB5-A7D8-FC36501541D1}">
      <dsp:nvSpPr>
        <dsp:cNvPr id="0" name=""/>
        <dsp:cNvSpPr/>
      </dsp:nvSpPr>
      <dsp:spPr>
        <a:xfrm rot="10800000">
          <a:off x="2180" y="1348"/>
          <a:ext cx="3744642" cy="1069520"/>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r" defTabSz="800100" rtl="1">
            <a:lnSpc>
              <a:spcPct val="90000"/>
            </a:lnSpc>
            <a:spcBef>
              <a:spcPct val="0"/>
            </a:spcBef>
            <a:spcAft>
              <a:spcPct val="15000"/>
            </a:spcAft>
            <a:buChar char="••"/>
          </a:pPr>
          <a:r>
            <a:rPr lang="fa-IR" sz="1800" b="1" kern="1200" dirty="0" smtClean="0">
              <a:cs typeface="B Nazanin" panose="00000400000000000000" pitchFamily="2" charset="-78"/>
            </a:rPr>
            <a:t>زمان برگشت از پخش</a:t>
          </a:r>
          <a:endParaRPr lang="en-US" sz="1800" b="1" kern="1200" dirty="0">
            <a:cs typeface="B Nazanin" panose="00000400000000000000" pitchFamily="2" charset="-78"/>
          </a:endParaRPr>
        </a:p>
      </dsp:txBody>
      <dsp:txXfrm rot="10800000">
        <a:off x="403250" y="135038"/>
        <a:ext cx="3343572" cy="802140"/>
      </dsp:txXfrm>
    </dsp:sp>
    <dsp:sp modelId="{411C1E78-D4CE-4F20-B7C8-9B4E6C421355}">
      <dsp:nvSpPr>
        <dsp:cNvPr id="0" name=""/>
        <dsp:cNvSpPr/>
      </dsp:nvSpPr>
      <dsp:spPr>
        <a:xfrm>
          <a:off x="3746822" y="1348"/>
          <a:ext cx="5890297" cy="1069520"/>
        </a:xfrm>
        <a:prstGeom prst="roundRect">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fa-IR" sz="3200" kern="1200" dirty="0" smtClean="0">
              <a:cs typeface="B Nazanin" panose="00000400000000000000" pitchFamily="2" charset="-78"/>
            </a:rPr>
            <a:t>تحویل در زمان مناسب</a:t>
          </a:r>
          <a:endParaRPr lang="en-US" sz="3200" kern="1200" dirty="0">
            <a:cs typeface="B Nazanin" panose="00000400000000000000" pitchFamily="2" charset="-78"/>
          </a:endParaRPr>
        </a:p>
      </dsp:txBody>
      <dsp:txXfrm>
        <a:off x="3799032" y="53558"/>
        <a:ext cx="5785877" cy="965100"/>
      </dsp:txXfrm>
    </dsp:sp>
    <dsp:sp modelId="{EED29605-5BAF-4AC6-B1C6-F614AA921643}">
      <dsp:nvSpPr>
        <dsp:cNvPr id="0" name=""/>
        <dsp:cNvSpPr/>
      </dsp:nvSpPr>
      <dsp:spPr>
        <a:xfrm rot="10800000">
          <a:off x="2180" y="1177820"/>
          <a:ext cx="3744642" cy="1069520"/>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r" defTabSz="800100" rtl="1">
            <a:lnSpc>
              <a:spcPct val="90000"/>
            </a:lnSpc>
            <a:spcBef>
              <a:spcPct val="0"/>
            </a:spcBef>
            <a:spcAft>
              <a:spcPct val="15000"/>
            </a:spcAft>
            <a:buChar char="••"/>
          </a:pPr>
          <a:r>
            <a:rPr lang="fa-IR" sz="1800" b="1" kern="1200" dirty="0" smtClean="0">
              <a:cs typeface="B Nazanin" panose="00000400000000000000" pitchFamily="2" charset="-78"/>
            </a:rPr>
            <a:t>حداکثر دمای خودروهای پخش در روز</a:t>
          </a:r>
          <a:endParaRPr lang="en-US" sz="1800" b="1" kern="1200" dirty="0">
            <a:cs typeface="B Nazanin" panose="00000400000000000000" pitchFamily="2" charset="-78"/>
          </a:endParaRPr>
        </a:p>
      </dsp:txBody>
      <dsp:txXfrm rot="10800000">
        <a:off x="403250" y="1311510"/>
        <a:ext cx="3343572" cy="802140"/>
      </dsp:txXfrm>
    </dsp:sp>
    <dsp:sp modelId="{A622474B-78DF-4D1D-9E94-D94749D5828F}">
      <dsp:nvSpPr>
        <dsp:cNvPr id="0" name=""/>
        <dsp:cNvSpPr/>
      </dsp:nvSpPr>
      <dsp:spPr>
        <a:xfrm>
          <a:off x="3746822" y="1177820"/>
          <a:ext cx="5890297" cy="1069520"/>
        </a:xfrm>
        <a:prstGeom prst="roundRect">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fa-IR" sz="3200" kern="1200" dirty="0" smtClean="0">
              <a:cs typeface="B Nazanin" panose="00000400000000000000" pitchFamily="2" charset="-78"/>
            </a:rPr>
            <a:t>تحویل با کیفیت مطلوب</a:t>
          </a:r>
          <a:endParaRPr lang="en-US" sz="3200" kern="1200" dirty="0">
            <a:cs typeface="B Nazanin" panose="00000400000000000000" pitchFamily="2" charset="-78"/>
          </a:endParaRPr>
        </a:p>
      </dsp:txBody>
      <dsp:txXfrm>
        <a:off x="3799032" y="1230030"/>
        <a:ext cx="5785877" cy="965100"/>
      </dsp:txXfrm>
    </dsp:sp>
    <dsp:sp modelId="{8809FB76-4D9E-46D9-A1CE-0765B16E324D}">
      <dsp:nvSpPr>
        <dsp:cNvPr id="0" name=""/>
        <dsp:cNvSpPr/>
      </dsp:nvSpPr>
      <dsp:spPr>
        <a:xfrm rot="10800000">
          <a:off x="2180" y="2354292"/>
          <a:ext cx="3744642" cy="1069520"/>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r" defTabSz="800100" rtl="1">
            <a:lnSpc>
              <a:spcPct val="90000"/>
            </a:lnSpc>
            <a:spcBef>
              <a:spcPct val="0"/>
            </a:spcBef>
            <a:spcAft>
              <a:spcPct val="15000"/>
            </a:spcAft>
            <a:buChar char="••"/>
          </a:pPr>
          <a:r>
            <a:rPr lang="en-US" sz="1800" b="1" kern="1200" dirty="0" smtClean="0">
              <a:cs typeface="B Nazanin" panose="00000400000000000000" pitchFamily="2" charset="-78"/>
            </a:rPr>
            <a:t>Shipment in full (SIF)</a:t>
          </a:r>
          <a:endParaRPr lang="en-US" sz="1800" b="1" kern="1200" dirty="0">
            <a:cs typeface="B Nazanin" panose="00000400000000000000" pitchFamily="2" charset="-78"/>
          </a:endParaRPr>
        </a:p>
      </dsp:txBody>
      <dsp:txXfrm rot="10800000">
        <a:off x="403250" y="2487982"/>
        <a:ext cx="3343572" cy="802140"/>
      </dsp:txXfrm>
    </dsp:sp>
    <dsp:sp modelId="{D4DD7ADD-4083-457A-A5B2-59B52A12F6EA}">
      <dsp:nvSpPr>
        <dsp:cNvPr id="0" name=""/>
        <dsp:cNvSpPr/>
      </dsp:nvSpPr>
      <dsp:spPr>
        <a:xfrm>
          <a:off x="3746822" y="2354292"/>
          <a:ext cx="5890297" cy="1069520"/>
        </a:xfrm>
        <a:prstGeom prst="roundRect">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fa-IR" sz="3200" kern="1200" dirty="0" smtClean="0">
              <a:cs typeface="B Nazanin" panose="00000400000000000000" pitchFamily="2" charset="-78"/>
            </a:rPr>
            <a:t>تحویل کامل و بدون نقص</a:t>
          </a:r>
          <a:endParaRPr lang="en-US" sz="3200" kern="1200" dirty="0">
            <a:cs typeface="B Nazanin" panose="00000400000000000000" pitchFamily="2" charset="-78"/>
          </a:endParaRPr>
        </a:p>
      </dsp:txBody>
      <dsp:txXfrm>
        <a:off x="3799032" y="2406502"/>
        <a:ext cx="5785877" cy="965100"/>
      </dsp:txXfrm>
    </dsp:sp>
    <dsp:sp modelId="{65B0508D-B66F-4AB9-A30B-C320A2050519}">
      <dsp:nvSpPr>
        <dsp:cNvPr id="0" name=""/>
        <dsp:cNvSpPr/>
      </dsp:nvSpPr>
      <dsp:spPr>
        <a:xfrm rot="10800000">
          <a:off x="2180" y="3530764"/>
          <a:ext cx="3744642" cy="1069520"/>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r" defTabSz="800100" rtl="1">
            <a:lnSpc>
              <a:spcPct val="90000"/>
            </a:lnSpc>
            <a:spcBef>
              <a:spcPct val="0"/>
            </a:spcBef>
            <a:spcAft>
              <a:spcPct val="15000"/>
            </a:spcAft>
            <a:buChar char="••"/>
          </a:pPr>
          <a:r>
            <a:rPr lang="fa-IR" sz="1800" b="1" kern="1200" dirty="0" smtClean="0">
              <a:cs typeface="B Nazanin" panose="00000400000000000000" pitchFamily="2" charset="-78"/>
            </a:rPr>
            <a:t>درصد بار ارسالی با تاریخ مناسب                   </a:t>
          </a:r>
          <a:r>
            <a:rPr lang="fa-IR" sz="1200" b="1" u="sng" kern="1200" dirty="0" smtClean="0">
              <a:cs typeface="B Nazanin" panose="00000400000000000000" pitchFamily="2" charset="-78"/>
            </a:rPr>
            <a:t>تعیین استاندارد به تفکیک گروه محصول باتوجه به مدت ماندگاری</a:t>
          </a:r>
          <a:endParaRPr lang="en-US" sz="1800" b="1" u="sng" kern="1200" dirty="0">
            <a:cs typeface="B Nazanin" panose="00000400000000000000" pitchFamily="2" charset="-78"/>
          </a:endParaRPr>
        </a:p>
      </dsp:txBody>
      <dsp:txXfrm rot="10800000">
        <a:off x="403250" y="3664454"/>
        <a:ext cx="3343572" cy="802140"/>
      </dsp:txXfrm>
    </dsp:sp>
    <dsp:sp modelId="{B5B024FE-6E17-4507-8457-06CEF2F40FC9}">
      <dsp:nvSpPr>
        <dsp:cNvPr id="0" name=""/>
        <dsp:cNvSpPr/>
      </dsp:nvSpPr>
      <dsp:spPr>
        <a:xfrm>
          <a:off x="3746822" y="3530764"/>
          <a:ext cx="5890297" cy="1069520"/>
        </a:xfrm>
        <a:prstGeom prst="roundRect">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fa-IR" sz="3200" kern="1200" dirty="0" smtClean="0">
              <a:cs typeface="B Nazanin" panose="00000400000000000000" pitchFamily="2" charset="-78"/>
            </a:rPr>
            <a:t>تحویل با تاریخ مناسب</a:t>
          </a:r>
          <a:endParaRPr lang="en-US" sz="3200" kern="1200" dirty="0">
            <a:cs typeface="B Nazanin" panose="00000400000000000000" pitchFamily="2" charset="-78"/>
          </a:endParaRPr>
        </a:p>
      </dsp:txBody>
      <dsp:txXfrm>
        <a:off x="3799032" y="3582974"/>
        <a:ext cx="5785877" cy="965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618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4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6863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084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802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94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44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06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96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21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01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72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183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010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3470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472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00024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 y="-22953"/>
            <a:ext cx="12191999" cy="6974898"/>
          </a:xfrm>
          <a:prstGeom prst="rect">
            <a:avLst/>
          </a:prstGeom>
        </p:spPr>
      </p:pic>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1950" r="91850"/>
                    </a14:imgEffect>
                    <a14:imgEffect>
                      <a14:brightnessContrast bright="-20000"/>
                    </a14:imgEffect>
                  </a14:imgLayer>
                </a14:imgProps>
              </a:ext>
            </a:extLst>
          </a:blip>
          <a:srcRect l="1845" r="7838"/>
          <a:stretch/>
        </p:blipFill>
        <p:spPr>
          <a:xfrm>
            <a:off x="4031374" y="27671"/>
            <a:ext cx="3817555" cy="1779662"/>
          </a:xfrm>
          <a:prstGeom prst="rect">
            <a:avLst/>
          </a:prstGeom>
          <a:ln>
            <a:noFill/>
          </a:ln>
          <a:effectLst>
            <a:outerShdw blurRad="292100" dist="139700" dir="2700000" algn="tl" rotWithShape="0">
              <a:srgbClr val="333333">
                <a:alpha val="65000"/>
              </a:srgbClr>
            </a:outerShdw>
          </a:effectLst>
        </p:spPr>
      </p:pic>
      <p:sp>
        <p:nvSpPr>
          <p:cNvPr id="8" name="TextBox 1"/>
          <p:cNvSpPr txBox="1">
            <a:spLocks noChangeArrowheads="1"/>
          </p:cNvSpPr>
          <p:nvPr/>
        </p:nvSpPr>
        <p:spPr bwMode="auto">
          <a:xfrm>
            <a:off x="1524000" y="4985419"/>
            <a:ext cx="9144000" cy="646331"/>
          </a:xfrm>
          <a:prstGeom prst="rect">
            <a:avLst/>
          </a:prstGeom>
          <a:noFill/>
          <a:ln w="9525">
            <a:noFill/>
            <a:miter lim="800000"/>
            <a:headEnd/>
            <a:tailEnd/>
          </a:ln>
        </p:spPr>
        <p:txBody>
          <a:bodyPr wrap="square">
            <a:spAutoFit/>
          </a:bodyPr>
          <a:lstStyle/>
          <a:p>
            <a:pPr algn="ctr"/>
            <a:r>
              <a:rPr lang="en-US" altLang="ko-KR" sz="3600" b="1" dirty="0" smtClean="0">
                <a:solidFill>
                  <a:schemeClr val="bg1">
                    <a:lumMod val="85000"/>
                  </a:schemeClr>
                </a:solidFill>
                <a:latin typeface="Arial" pitchFamily="34" charset="0"/>
                <a:ea typeface="맑은 고딕" pitchFamily="50" charset="-127"/>
                <a:cs typeface="Arial" pitchFamily="34" charset="0"/>
              </a:rPr>
              <a:t>Supply Chain Service Level Agreement</a:t>
            </a:r>
          </a:p>
        </p:txBody>
      </p:sp>
      <p:sp>
        <p:nvSpPr>
          <p:cNvPr id="9" name="TextBox 8"/>
          <p:cNvSpPr txBox="1"/>
          <p:nvPr/>
        </p:nvSpPr>
        <p:spPr>
          <a:xfrm>
            <a:off x="1373851" y="5738947"/>
            <a:ext cx="9144000" cy="307777"/>
          </a:xfrm>
          <a:prstGeom prst="rect">
            <a:avLst/>
          </a:prstGeom>
          <a:noFill/>
        </p:spPr>
        <p:txBody>
          <a:bodyPr wrap="square">
            <a:spAutoFit/>
          </a:bodyPr>
          <a:lstStyle/>
          <a:p>
            <a:pPr algn="ctr" fontAlgn="auto">
              <a:spcBef>
                <a:spcPts val="0"/>
              </a:spcBef>
              <a:spcAft>
                <a:spcPts val="0"/>
              </a:spcAft>
              <a:defRPr/>
            </a:pPr>
            <a:r>
              <a:rPr kumimoji="0" lang="en-US" altLang="ko-KR" sz="1400" b="1" dirty="0" smtClean="0">
                <a:solidFill>
                  <a:schemeClr val="bg1">
                    <a:lumMod val="85000"/>
                  </a:schemeClr>
                </a:solidFill>
                <a:latin typeface="Arial" pitchFamily="34" charset="0"/>
                <a:cs typeface="Arial" pitchFamily="34" charset="0"/>
              </a:rPr>
              <a:t>Bonny chow</a:t>
            </a:r>
          </a:p>
        </p:txBody>
      </p:sp>
      <p:sp>
        <p:nvSpPr>
          <p:cNvPr id="10" name="TextBox 1"/>
          <p:cNvSpPr txBox="1">
            <a:spLocks noChangeArrowheads="1"/>
          </p:cNvSpPr>
          <p:nvPr/>
        </p:nvSpPr>
        <p:spPr bwMode="auto">
          <a:xfrm>
            <a:off x="1373851" y="2283863"/>
            <a:ext cx="2514073" cy="584775"/>
          </a:xfrm>
          <a:prstGeom prst="rect">
            <a:avLst/>
          </a:prstGeom>
          <a:noFill/>
          <a:ln w="9525">
            <a:noFill/>
            <a:miter lim="800000"/>
            <a:headEnd/>
            <a:tailEnd/>
          </a:ln>
        </p:spPr>
        <p:txBody>
          <a:bodyPr wrap="square">
            <a:spAutoFit/>
          </a:bodyPr>
          <a:lstStyle/>
          <a:p>
            <a:pPr algn="ctr"/>
            <a:r>
              <a:rPr lang="en-US" altLang="ko-KR" sz="3200" b="1" dirty="0" smtClean="0">
                <a:solidFill>
                  <a:schemeClr val="bg1">
                    <a:lumMod val="85000"/>
                  </a:schemeClr>
                </a:solidFill>
                <a:latin typeface="Arial" pitchFamily="34" charset="0"/>
                <a:ea typeface="맑은 고딕" pitchFamily="50" charset="-127"/>
                <a:cs typeface="Arial" pitchFamily="34" charset="0"/>
              </a:rPr>
              <a:t>SUCCESS</a:t>
            </a:r>
          </a:p>
        </p:txBody>
      </p:sp>
      <p:sp>
        <p:nvSpPr>
          <p:cNvPr id="11" name="TextBox 1"/>
          <p:cNvSpPr txBox="1">
            <a:spLocks noChangeArrowheads="1"/>
          </p:cNvSpPr>
          <p:nvPr/>
        </p:nvSpPr>
        <p:spPr bwMode="auto">
          <a:xfrm>
            <a:off x="7775848" y="2283863"/>
            <a:ext cx="2736304" cy="584775"/>
          </a:xfrm>
          <a:prstGeom prst="rect">
            <a:avLst/>
          </a:prstGeom>
          <a:noFill/>
          <a:ln w="9525">
            <a:noFill/>
            <a:miter lim="800000"/>
            <a:headEnd/>
            <a:tailEnd/>
          </a:ln>
        </p:spPr>
        <p:txBody>
          <a:bodyPr wrap="square">
            <a:spAutoFit/>
          </a:bodyPr>
          <a:lstStyle/>
          <a:p>
            <a:pPr algn="ctr"/>
            <a:r>
              <a:rPr lang="en-US" altLang="ko-KR" sz="3200" b="1" dirty="0" smtClean="0">
                <a:solidFill>
                  <a:schemeClr val="bg1">
                    <a:lumMod val="85000"/>
                  </a:schemeClr>
                </a:solidFill>
                <a:latin typeface="Arial" pitchFamily="34" charset="0"/>
                <a:ea typeface="맑은 고딕" pitchFamily="50" charset="-127"/>
                <a:cs typeface="Arial" pitchFamily="34" charset="0"/>
              </a:rPr>
              <a:t>BUSINESS</a:t>
            </a:r>
          </a:p>
        </p:txBody>
      </p:sp>
    </p:spTree>
    <p:extLst>
      <p:ext uri="{BB962C8B-B14F-4D97-AF65-F5344CB8AC3E}">
        <p14:creationId xmlns:p14="http://schemas.microsoft.com/office/powerpoint/2010/main" val="404454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590"/>
            <a:ext cx="8911687" cy="628492"/>
          </a:xfrm>
        </p:spPr>
        <p:txBody>
          <a:bodyPr anchor="ctr">
            <a:normAutofit/>
          </a:bodyPr>
          <a:lstStyle/>
          <a:p>
            <a:pPr algn="r" rtl="1"/>
            <a:r>
              <a:rPr lang="fa-IR" sz="2800" b="1" dirty="0" smtClean="0">
                <a:cs typeface="B Titr" panose="00000700000000000000" pitchFamily="2" charset="-78"/>
              </a:rPr>
              <a:t>موارد خاص</a:t>
            </a:r>
            <a:endParaRPr lang="en-US" sz="2800" dirty="0"/>
          </a:p>
        </p:txBody>
      </p:sp>
      <p:sp>
        <p:nvSpPr>
          <p:cNvPr id="5" name="Content Placeholder 2"/>
          <p:cNvSpPr>
            <a:spLocks noGrp="1"/>
          </p:cNvSpPr>
          <p:nvPr>
            <p:ph idx="1"/>
          </p:nvPr>
        </p:nvSpPr>
        <p:spPr>
          <a:xfrm>
            <a:off x="951978" y="1015653"/>
            <a:ext cx="10663736" cy="5723349"/>
          </a:xfrm>
        </p:spPr>
        <p:txBody>
          <a:bodyPr>
            <a:normAutofit fontScale="92500" lnSpcReduction="10000"/>
          </a:bodyPr>
          <a:lstStyle/>
          <a:p>
            <a:pPr lvl="1" algn="just" rtl="1">
              <a:lnSpc>
                <a:spcPct val="150000"/>
              </a:lnSpc>
            </a:pPr>
            <a:r>
              <a:rPr lang="fa-IR" b="1" dirty="0" smtClean="0">
                <a:cs typeface="B Nazanin" panose="00000400000000000000" pitchFamily="2" charset="-78"/>
              </a:rPr>
              <a:t>دو </a:t>
            </a:r>
            <a:r>
              <a:rPr lang="fa-IR" b="1" dirty="0">
                <a:cs typeface="B Nazanin" panose="00000400000000000000" pitchFamily="2" charset="-78"/>
              </a:rPr>
              <a:t>فاکتور در یک نقطه </a:t>
            </a:r>
            <a:r>
              <a:rPr lang="fa-IR" b="1" dirty="0" smtClean="0">
                <a:cs typeface="B Nazanin" panose="00000400000000000000" pitchFamily="2" charset="-78"/>
              </a:rPr>
              <a:t>مشترک</a:t>
            </a:r>
          </a:p>
          <a:p>
            <a:pPr marL="457200" lvl="1" indent="0" algn="just" rtl="1">
              <a:lnSpc>
                <a:spcPct val="150000"/>
              </a:lnSpc>
              <a:buNone/>
            </a:pPr>
            <a:r>
              <a:rPr lang="fa-IR" dirty="0">
                <a:cs typeface="B Nazanin" panose="00000400000000000000" pitchFamily="2" charset="-78"/>
              </a:rPr>
              <a:t>در صورتی که دو لاین یا دو کسب و کار اقدام به صدور دو فاکتور در یک نقطه تحویل نمایند، هزینه تحویل فاکتور هر لاین یا کسب و کار مشمول 30% تخفیف خواهد شد.</a:t>
            </a:r>
            <a:endParaRPr lang="fa-IR" dirty="0" smtClean="0">
              <a:cs typeface="B Nazanin" panose="00000400000000000000" pitchFamily="2" charset="-78"/>
            </a:endParaRPr>
          </a:p>
          <a:p>
            <a:pPr lvl="1" algn="just" rtl="1">
              <a:lnSpc>
                <a:spcPct val="150000"/>
              </a:lnSpc>
            </a:pPr>
            <a:r>
              <a:rPr lang="fa-IR" b="1" dirty="0">
                <a:cs typeface="B Nazanin" panose="00000400000000000000" pitchFamily="2" charset="-78"/>
              </a:rPr>
              <a:t>صدور دو گروه کالا در یک فاکتور </a:t>
            </a:r>
            <a:r>
              <a:rPr lang="fa-IR" b="1" dirty="0" smtClean="0">
                <a:cs typeface="B Nazanin" panose="00000400000000000000" pitchFamily="2" charset="-78"/>
              </a:rPr>
              <a:t>مشترک</a:t>
            </a:r>
          </a:p>
          <a:p>
            <a:pPr marL="457200" lvl="1" indent="0" algn="just" rtl="1">
              <a:lnSpc>
                <a:spcPct val="150000"/>
              </a:lnSpc>
              <a:buNone/>
            </a:pPr>
            <a:r>
              <a:rPr lang="fa-IR" dirty="0">
                <a:cs typeface="B Nazanin" panose="00000400000000000000" pitchFamily="2" charset="-78"/>
              </a:rPr>
              <a:t>در صورتی که دو گروه کالا با ذینفعان مختلف در یک فاکتور صادر شود، محاسبات هزینه توزیع ثانویه بابت کل فاکتور و برای لاین یا کسب و کار مستقل که دارای خودروی اختصاصی بوده است لحاظ می شود. اما در صورت توافق دو لاین یا دو کسب و کار، سهم هزینه توزیع لاین یا کسب و کار تابع، طبق توافق طرفین و به صورت درصدی از فروش ریالی محاسبه می شود و از صورتحساب لاین یا کسب و کار مستقل کسر می شود.</a:t>
            </a:r>
          </a:p>
          <a:p>
            <a:pPr lvl="1" algn="just" rtl="1">
              <a:lnSpc>
                <a:spcPct val="150000"/>
              </a:lnSpc>
            </a:pPr>
            <a:r>
              <a:rPr lang="fa-IR" b="1" dirty="0">
                <a:cs typeface="B Nazanin" panose="00000400000000000000" pitchFamily="2" charset="-78"/>
              </a:rPr>
              <a:t>ارسال فاکتور مستقیم از محل تامین کننده به </a:t>
            </a:r>
            <a:r>
              <a:rPr lang="fa-IR" b="1" dirty="0" smtClean="0">
                <a:cs typeface="B Nazanin" panose="00000400000000000000" pitchFamily="2" charset="-78"/>
              </a:rPr>
              <a:t>مشتری</a:t>
            </a:r>
          </a:p>
          <a:p>
            <a:pPr marL="457200" lvl="1" indent="0" algn="just" rtl="1">
              <a:lnSpc>
                <a:spcPct val="150000"/>
              </a:lnSpc>
              <a:buNone/>
            </a:pPr>
            <a:r>
              <a:rPr lang="fa-IR" dirty="0">
                <a:cs typeface="B Nazanin" panose="00000400000000000000" pitchFamily="2" charset="-78"/>
              </a:rPr>
              <a:t>در صورتی که طی هماهنگی های یک لاین یا کسب و کار با یک مشتری، امکان ارسال محموله به صورت مستقیم از محل تامین کننده به مشتری مهیا شود، در محاسبه هزینه حمل ثانویه این فاکتور معادل 75% تخفیف منظور خواهد شد.</a:t>
            </a:r>
            <a:endParaRPr lang="fa-IR" dirty="0" smtClean="0">
              <a:cs typeface="B Nazanin" panose="00000400000000000000" pitchFamily="2" charset="-78"/>
            </a:endParaRPr>
          </a:p>
          <a:p>
            <a:pPr lvl="1" algn="just" rtl="1">
              <a:lnSpc>
                <a:spcPct val="150000"/>
              </a:lnSpc>
            </a:pPr>
            <a:r>
              <a:rPr lang="fa-IR" b="1" dirty="0">
                <a:cs typeface="B Nazanin" panose="00000400000000000000" pitchFamily="2" charset="-78"/>
              </a:rPr>
              <a:t>تحویل کل فاکتور توسط مشتری در محل </a:t>
            </a:r>
            <a:r>
              <a:rPr lang="fa-IR" b="1" dirty="0" smtClean="0">
                <a:cs typeface="B Nazanin" panose="00000400000000000000" pitchFamily="2" charset="-78"/>
              </a:rPr>
              <a:t>شعبه</a:t>
            </a:r>
          </a:p>
          <a:p>
            <a:pPr marL="457200" lvl="1" indent="0" algn="just" rtl="1">
              <a:lnSpc>
                <a:spcPct val="150000"/>
              </a:lnSpc>
              <a:buNone/>
            </a:pPr>
            <a:r>
              <a:rPr lang="fa-IR" dirty="0">
                <a:cs typeface="B Nazanin" panose="00000400000000000000" pitchFamily="2" charset="-78"/>
              </a:rPr>
              <a:t>در صورتی که طی هماهنگی های یک لاین یا کسب و کار با یک مشتری، امکان تحویل فاکتور در محل شعبه توسط خود مشتری مهیا شود، در محاسبه هزینه حمل ثانویه این فاکتور معادل 45% تخفیف منظور خواهد شد</a:t>
            </a:r>
            <a:r>
              <a:rPr lang="fa-IR" dirty="0" smtClean="0">
                <a:cs typeface="B Nazanin" panose="00000400000000000000" pitchFamily="2" charset="-78"/>
              </a:rPr>
              <a:t>.</a:t>
            </a:r>
            <a:endParaRPr lang="fa-IR" dirty="0">
              <a:cs typeface="B Nazanin" panose="00000400000000000000" pitchFamily="2" charset="-78"/>
            </a:endParaRPr>
          </a:p>
          <a:p>
            <a:pPr lvl="1" algn="just" rtl="1">
              <a:lnSpc>
                <a:spcPct val="150000"/>
              </a:lnSpc>
            </a:pPr>
            <a:r>
              <a:rPr lang="fa-IR" b="1" dirty="0">
                <a:cs typeface="B Nazanin" panose="00000400000000000000" pitchFamily="2" charset="-78"/>
              </a:rPr>
              <a:t>پخش </a:t>
            </a:r>
            <a:r>
              <a:rPr lang="fa-IR" b="1" dirty="0" smtClean="0">
                <a:cs typeface="B Nazanin" panose="00000400000000000000" pitchFamily="2" charset="-78"/>
              </a:rPr>
              <a:t>گرم</a:t>
            </a:r>
          </a:p>
          <a:p>
            <a:pPr marL="457200" lvl="1" indent="0" algn="just" rtl="1">
              <a:lnSpc>
                <a:spcPct val="150000"/>
              </a:lnSpc>
              <a:buNone/>
            </a:pPr>
            <a:r>
              <a:rPr lang="fa-IR" dirty="0" smtClean="0">
                <a:cs typeface="B Nazanin" panose="00000400000000000000" pitchFamily="2" charset="-78"/>
              </a:rPr>
              <a:t>هزینه فروش و توزیع درصدی از فروش خالص ریالی خواهد بود، براساس نوع محصول و توافق طرفین.</a:t>
            </a:r>
            <a:endParaRPr lang="fa-IR" dirty="0">
              <a:cs typeface="B Nazanin" panose="00000400000000000000" pitchFamily="2" charset="-78"/>
            </a:endParaRPr>
          </a:p>
          <a:p>
            <a:pPr lvl="1" algn="just" rtl="1">
              <a:lnSpc>
                <a:spcPct val="150000"/>
              </a:lnSpc>
            </a:pPr>
            <a:endParaRPr lang="fa-IR" b="1" dirty="0" smtClean="0">
              <a:cs typeface="B Nazanin" panose="00000400000000000000" pitchFamily="2" charset="-78"/>
            </a:endParaRPr>
          </a:p>
          <a:p>
            <a:pPr lvl="1" algn="just" rtl="1">
              <a:lnSpc>
                <a:spcPct val="150000"/>
              </a:lnSpc>
            </a:pPr>
            <a:endParaRPr lang="fa-IR" b="1" dirty="0" smtClean="0">
              <a:cs typeface="B Nazanin" panose="00000400000000000000" pitchFamily="2" charset="-78"/>
            </a:endParaRPr>
          </a:p>
        </p:txBody>
      </p:sp>
    </p:spTree>
    <p:extLst>
      <p:ext uri="{BB962C8B-B14F-4D97-AF65-F5344CB8AC3E}">
        <p14:creationId xmlns:p14="http://schemas.microsoft.com/office/powerpoint/2010/main" val="2114239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590"/>
            <a:ext cx="8911687" cy="1280890"/>
          </a:xfrm>
        </p:spPr>
        <p:txBody>
          <a:bodyPr anchor="ctr">
            <a:normAutofit/>
          </a:bodyPr>
          <a:lstStyle/>
          <a:p>
            <a:pPr algn="r" rtl="1"/>
            <a:r>
              <a:rPr lang="fa-IR" sz="2800" b="1" dirty="0" smtClean="0">
                <a:cs typeface="B Titr" panose="00000700000000000000" pitchFamily="2" charset="-78"/>
              </a:rPr>
              <a:t>وظایف و تعهدات زنجیره تامین و شاخص های مرتبط</a:t>
            </a:r>
            <a:endParaRPr lang="en-US" sz="2800" dirty="0"/>
          </a:p>
        </p:txBody>
      </p:sp>
      <p:graphicFrame>
        <p:nvGraphicFramePr>
          <p:cNvPr id="6" name="Diagram 5"/>
          <p:cNvGraphicFramePr/>
          <p:nvPr>
            <p:extLst>
              <p:ext uri="{D42A27DB-BD31-4B8C-83A1-F6EECF244321}">
                <p14:modId xmlns:p14="http://schemas.microsoft.com/office/powerpoint/2010/main" val="4285374189"/>
              </p:ext>
            </p:extLst>
          </p:nvPr>
        </p:nvGraphicFramePr>
        <p:xfrm>
          <a:off x="2082800" y="1654480"/>
          <a:ext cx="9639300" cy="4601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0210" y="754213"/>
            <a:ext cx="1382495" cy="400110"/>
          </a:xfrm>
          <a:prstGeom prst="rect">
            <a:avLst/>
          </a:prstGeom>
          <a:noFill/>
        </p:spPr>
        <p:txBody>
          <a:bodyPr wrap="square" rtlCol="0">
            <a:spAutoFit/>
          </a:bodyPr>
          <a:lstStyle/>
          <a:p>
            <a:r>
              <a:rPr lang="en-US" sz="2000" b="1" dirty="0" smtClean="0">
                <a:solidFill>
                  <a:srgbClr val="C00000"/>
                </a:solidFill>
              </a:rPr>
              <a:t>SC Index</a:t>
            </a:r>
            <a:endParaRPr lang="en-US" sz="2000" b="1" dirty="0">
              <a:solidFill>
                <a:srgbClr val="C00000"/>
              </a:solidFill>
            </a:endParaRPr>
          </a:p>
        </p:txBody>
      </p:sp>
    </p:spTree>
    <p:extLst>
      <p:ext uri="{BB962C8B-B14F-4D97-AF65-F5344CB8AC3E}">
        <p14:creationId xmlns:p14="http://schemas.microsoft.com/office/powerpoint/2010/main" val="487130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92925" y="373590"/>
            <a:ext cx="8911687" cy="1280890"/>
          </a:xfrm>
        </p:spPr>
        <p:txBody>
          <a:bodyPr anchor="ctr">
            <a:normAutofit/>
          </a:bodyPr>
          <a:lstStyle/>
          <a:p>
            <a:pPr algn="r" rtl="1"/>
            <a:r>
              <a:rPr lang="fa-IR" sz="2800" b="1" dirty="0">
                <a:cs typeface="B Titr" panose="00000700000000000000" pitchFamily="2" charset="-78"/>
              </a:rPr>
              <a:t>شاخص حداکثر زمان  قابل قبول برگشت خودرو از پخش</a:t>
            </a:r>
          </a:p>
        </p:txBody>
      </p:sp>
      <p:sp>
        <p:nvSpPr>
          <p:cNvPr id="3" name="Content Placeholder 2"/>
          <p:cNvSpPr>
            <a:spLocks noGrp="1"/>
          </p:cNvSpPr>
          <p:nvPr>
            <p:ph idx="1"/>
          </p:nvPr>
        </p:nvSpPr>
        <p:spPr>
          <a:xfrm>
            <a:off x="1900239" y="1612900"/>
            <a:ext cx="9604374" cy="4637588"/>
          </a:xfrm>
        </p:spPr>
        <p:txBody>
          <a:bodyPr>
            <a:normAutofit/>
          </a:bodyPr>
          <a:lstStyle/>
          <a:p>
            <a:pPr marL="0" lvl="0" indent="0" algn="just" rtl="1">
              <a:buNone/>
            </a:pPr>
            <a:r>
              <a:rPr lang="fa-IR" sz="1600" b="1" dirty="0" smtClean="0">
                <a:cs typeface="B Nazanin" panose="00000400000000000000" pitchFamily="2" charset="-78"/>
              </a:rPr>
              <a:t>ارائه دهنده خدمات موظف است فاکتورهای صادر شده توسط واحد فروش را مطابق با حداکثر زمان تحویل توافق شده به مشتریان مطابق با جدول زیر تحویل دهد.</a:t>
            </a:r>
            <a:endParaRPr lang="en-US" sz="1600" b="1" dirty="0" smtClean="0">
              <a:cs typeface="B Nazanin" panose="00000400000000000000" pitchFamily="2" charset="-78"/>
            </a:endParaRPr>
          </a:p>
          <a:p>
            <a:pPr lvl="1" algn="just" rtl="1"/>
            <a:r>
              <a:rPr lang="fa-IR" sz="1400" b="1" dirty="0" smtClean="0">
                <a:cs typeface="B Nazanin" panose="00000400000000000000" pitchFamily="2" charset="-78"/>
              </a:rPr>
              <a:t>دسته </a:t>
            </a:r>
            <a:r>
              <a:rPr lang="fa-IR" sz="1400" b="1" dirty="0">
                <a:cs typeface="B Nazanin" panose="00000400000000000000" pitchFamily="2" charset="-78"/>
              </a:rPr>
              <a:t>بندی مشتریان هر شعبه به 3 بخش و تعیین استاندارد زمان برگشت از پخش برای هر دسته</a:t>
            </a:r>
          </a:p>
          <a:p>
            <a:pPr lvl="1" algn="just" rtl="1"/>
            <a:r>
              <a:rPr lang="fa-IR" sz="1400" b="1" dirty="0" smtClean="0">
                <a:cs typeface="B Nazanin" panose="00000400000000000000" pitchFamily="2" charset="-78"/>
              </a:rPr>
              <a:t>کنترل زمان برگشت از پخش هر خودرو و تعیین جریمه به صورت روزانه برای هر خودرو</a:t>
            </a:r>
          </a:p>
          <a:p>
            <a:pPr marL="457200" lvl="1" indent="0" algn="just" rtl="1">
              <a:buNone/>
            </a:pPr>
            <a:endParaRPr lang="fa-IR" sz="1400" b="1" dirty="0">
              <a:cs typeface="B Nazanin" panose="00000400000000000000" pitchFamily="2" charset="-78"/>
            </a:endParaRPr>
          </a:p>
          <a:p>
            <a:pPr marL="457200" lvl="1" indent="0" algn="just" rtl="1">
              <a:buNone/>
            </a:pPr>
            <a:endParaRPr lang="fa-IR" sz="1400" b="1" dirty="0">
              <a:cs typeface="B Nazanin" panose="00000400000000000000" pitchFamily="2" charset="-78"/>
            </a:endParaRPr>
          </a:p>
          <a:p>
            <a:pPr lvl="1" algn="just" rtl="1"/>
            <a:endParaRPr lang="fa-IR" sz="1400" b="1" dirty="0" smtClean="0">
              <a:cs typeface="B Nazanin" panose="00000400000000000000" pitchFamily="2" charset="-78"/>
            </a:endParaRPr>
          </a:p>
          <a:p>
            <a:pPr lvl="1" algn="just" rtl="1"/>
            <a:endParaRPr lang="fa-IR" sz="1400" b="1" dirty="0">
              <a:cs typeface="B Nazanin" panose="00000400000000000000" pitchFamily="2" charset="-78"/>
            </a:endParaRPr>
          </a:p>
          <a:p>
            <a:pPr lvl="1" algn="just" rtl="1"/>
            <a:endParaRPr lang="fa-IR" sz="1400" b="1" dirty="0" smtClean="0">
              <a:cs typeface="B Nazanin" panose="00000400000000000000" pitchFamily="2" charset="-78"/>
            </a:endParaRPr>
          </a:p>
          <a:p>
            <a:pPr lvl="1" algn="just" rtl="1"/>
            <a:endParaRPr lang="fa-IR" sz="1400" b="1" dirty="0" smtClean="0">
              <a:cs typeface="B Nazanin" panose="00000400000000000000" pitchFamily="2" charset="-78"/>
            </a:endParaRPr>
          </a:p>
          <a:p>
            <a:pPr lvl="1" algn="just" rtl="1"/>
            <a:r>
              <a:rPr lang="fa-IR" sz="1400" b="1" dirty="0">
                <a:cs typeface="B Nazanin" panose="00000400000000000000" pitchFamily="2" charset="-78"/>
              </a:rPr>
              <a:t>پس از راه اندازی </a:t>
            </a:r>
            <a:r>
              <a:rPr lang="en-US" sz="1400" b="1" dirty="0">
                <a:cs typeface="B Nazanin" panose="00000400000000000000" pitchFamily="2" charset="-78"/>
              </a:rPr>
              <a:t>GPS-Logger</a:t>
            </a:r>
            <a:r>
              <a:rPr lang="fa-IR" sz="1400" b="1" dirty="0">
                <a:cs typeface="B Nazanin" panose="00000400000000000000" pitchFamily="2" charset="-78"/>
              </a:rPr>
              <a:t>ها و فراهم شدن امکانات نرم افزاری مورد نیاز، می توان زمان تحویل فاکتورها را براساس داده های حاصل از این سیستم به صورت کامل و دقیق بدست آورد.</a:t>
            </a:r>
            <a:endParaRPr lang="fa-IR" sz="1400" b="1" dirty="0" smtClean="0">
              <a:cs typeface="B Nazanin" panose="00000400000000000000" pitchFamily="2" charset="-78"/>
            </a:endParaRPr>
          </a:p>
          <a:p>
            <a:pPr marL="457200" lvl="1" indent="0" algn="just" rtl="1">
              <a:buNone/>
            </a:pPr>
            <a:endParaRPr lang="fa-IR" sz="1400" b="1" dirty="0">
              <a:cs typeface="B Nazanin" panose="00000400000000000000" pitchFamily="2" charset="-78"/>
            </a:endParaRPr>
          </a:p>
        </p:txBody>
      </p:sp>
      <p:graphicFrame>
        <p:nvGraphicFramePr>
          <p:cNvPr id="5" name="Table 4"/>
          <p:cNvGraphicFramePr>
            <a:graphicFrameLocks noGrp="1"/>
          </p:cNvGraphicFramePr>
          <p:nvPr>
            <p:extLst>
              <p:ext uri="{D42A27DB-BD31-4B8C-83A1-F6EECF244321}">
                <p14:modId xmlns:p14="http://schemas.microsoft.com/office/powerpoint/2010/main" val="1596287156"/>
              </p:ext>
            </p:extLst>
          </p:nvPr>
        </p:nvGraphicFramePr>
        <p:xfrm>
          <a:off x="2743237" y="3097002"/>
          <a:ext cx="8128000" cy="1483360"/>
        </p:xfrm>
        <a:graphic>
          <a:graphicData uri="http://schemas.openxmlformats.org/drawingml/2006/table">
            <a:tbl>
              <a:tblPr rtl="1" firstRow="1" bandRow="1">
                <a:tableStyleId>{5C22544A-7EE6-4342-B048-85BDC9FD1C3A}</a:tableStyleId>
              </a:tblPr>
              <a:tblGrid>
                <a:gridCol w="4064000"/>
                <a:gridCol w="4064000"/>
              </a:tblGrid>
              <a:tr h="370840">
                <a:tc>
                  <a:txBody>
                    <a:bodyPr/>
                    <a:lstStyle/>
                    <a:p>
                      <a:pPr algn="ctr" rtl="1"/>
                      <a:r>
                        <a:rPr lang="fa-IR" dirty="0" smtClean="0">
                          <a:cs typeface="B Nazanin" panose="00000400000000000000" pitchFamily="2" charset="-78"/>
                        </a:rPr>
                        <a:t>بازه پذیرش</a:t>
                      </a:r>
                      <a:endParaRPr lang="en-US" dirty="0">
                        <a:cs typeface="B Nazanin" panose="00000400000000000000" pitchFamily="2" charset="-78"/>
                      </a:endParaRPr>
                    </a:p>
                  </a:txBody>
                  <a:tcPr anchor="ctr"/>
                </a:tc>
                <a:tc>
                  <a:txBody>
                    <a:bodyPr/>
                    <a:lstStyle/>
                    <a:p>
                      <a:pPr algn="ctr" rtl="1"/>
                      <a:r>
                        <a:rPr lang="fa-IR" dirty="0" smtClean="0">
                          <a:cs typeface="B Nazanin" panose="00000400000000000000" pitchFamily="2" charset="-78"/>
                        </a:rPr>
                        <a:t>درصد جریمه</a:t>
                      </a:r>
                      <a:endParaRPr lang="en-US" dirty="0">
                        <a:cs typeface="B Nazanin" panose="00000400000000000000" pitchFamily="2" charset="-78"/>
                      </a:endParaRPr>
                    </a:p>
                  </a:txBody>
                  <a:tcPr anchor="ctr"/>
                </a:tc>
              </a:tr>
              <a:tr h="370840">
                <a:tc>
                  <a:txBody>
                    <a:bodyPr/>
                    <a:lstStyle/>
                    <a:p>
                      <a:pPr algn="ctr" rtl="1"/>
                      <a:r>
                        <a:rPr lang="fa-IR" sz="1600" b="1" dirty="0" smtClean="0">
                          <a:cs typeface="B Nazanin" panose="00000400000000000000" pitchFamily="2" charset="-78"/>
                        </a:rPr>
                        <a:t>یک تا دو ساعت بیشتر از استاندارد</a:t>
                      </a:r>
                      <a:r>
                        <a:rPr lang="fa-IR" sz="1600" b="1" baseline="0" dirty="0" smtClean="0">
                          <a:cs typeface="B Nazanin" panose="00000400000000000000" pitchFamily="2" charset="-78"/>
                        </a:rPr>
                        <a:t> </a:t>
                      </a:r>
                      <a:endParaRPr lang="en-US" sz="1600" b="1" dirty="0">
                        <a:cs typeface="B Nazanin" panose="00000400000000000000" pitchFamily="2" charset="-78"/>
                      </a:endParaRPr>
                    </a:p>
                  </a:txBody>
                  <a:tcPr anchor="ctr"/>
                </a:tc>
                <a:tc>
                  <a:txBody>
                    <a:bodyPr/>
                    <a:lstStyle/>
                    <a:p>
                      <a:pPr algn="ctr" rtl="1"/>
                      <a:r>
                        <a:rPr lang="fa-IR" sz="1600" b="1" baseline="0" dirty="0" smtClean="0">
                          <a:cs typeface="B Nazanin" panose="00000400000000000000" pitchFamily="2" charset="-78"/>
                        </a:rPr>
                        <a:t>3% هزینه یک روز خودرو</a:t>
                      </a:r>
                      <a:endParaRPr lang="en-US" sz="1600" b="1" dirty="0">
                        <a:cs typeface="B Nazanin" panose="00000400000000000000" pitchFamily="2" charset="-78"/>
                      </a:endParaRPr>
                    </a:p>
                  </a:txBody>
                  <a:tcPr anchor="ctr"/>
                </a:tc>
              </a:tr>
              <a:tr h="370840">
                <a:tc>
                  <a:txBody>
                    <a:bodyPr/>
                    <a:lstStyle/>
                    <a:p>
                      <a:pPr algn="ctr" rtl="1"/>
                      <a:r>
                        <a:rPr lang="fa-IR" sz="1600" b="1" dirty="0" smtClean="0">
                          <a:cs typeface="B Nazanin" panose="00000400000000000000" pitchFamily="2" charset="-78"/>
                        </a:rPr>
                        <a:t>دو تا سه ساعت</a:t>
                      </a:r>
                      <a:r>
                        <a:rPr lang="fa-IR" sz="1600" b="1" baseline="0" dirty="0" smtClean="0">
                          <a:cs typeface="B Nazanin" panose="00000400000000000000" pitchFamily="2" charset="-78"/>
                        </a:rPr>
                        <a:t> بیشتر از استاندارد</a:t>
                      </a:r>
                      <a:endParaRPr lang="en-US" sz="1600" b="1" dirty="0">
                        <a:cs typeface="B Nazanin" panose="00000400000000000000" pitchFamily="2" charset="-78"/>
                      </a:endParaRPr>
                    </a:p>
                  </a:txBody>
                  <a:tcPr anchor="ctr"/>
                </a:tc>
                <a:tc>
                  <a:txBody>
                    <a:bodyPr/>
                    <a:lstStyle/>
                    <a:p>
                      <a:pPr algn="ctr" rtl="1"/>
                      <a:r>
                        <a:rPr lang="fa-IR" sz="1600" b="1" dirty="0" smtClean="0">
                          <a:cs typeface="B Nazanin" panose="00000400000000000000" pitchFamily="2" charset="-78"/>
                        </a:rPr>
                        <a:t>5% هزینه یک روز خودرو</a:t>
                      </a:r>
                      <a:endParaRPr lang="en-US" sz="1600" b="1" dirty="0">
                        <a:cs typeface="B Nazanin" panose="00000400000000000000" pitchFamily="2" charset="-78"/>
                      </a:endParaRPr>
                    </a:p>
                  </a:txBody>
                  <a:tcPr anchor="ctr"/>
                </a:tc>
              </a:tr>
              <a:tr h="370840">
                <a:tc>
                  <a:txBody>
                    <a:bodyPr/>
                    <a:lstStyle/>
                    <a:p>
                      <a:pPr algn="ctr" rtl="1"/>
                      <a:r>
                        <a:rPr lang="fa-IR" sz="1600" b="1" dirty="0" smtClean="0">
                          <a:cs typeface="B Nazanin" panose="00000400000000000000" pitchFamily="2" charset="-78"/>
                        </a:rPr>
                        <a:t>بیشتر</a:t>
                      </a:r>
                      <a:r>
                        <a:rPr lang="fa-IR" sz="1600" b="1" baseline="0" dirty="0" smtClean="0">
                          <a:cs typeface="B Nazanin" panose="00000400000000000000" pitchFamily="2" charset="-78"/>
                        </a:rPr>
                        <a:t> از سه ساعت</a:t>
                      </a:r>
                      <a:endParaRPr lang="en-US" sz="1600" b="1" dirty="0">
                        <a:cs typeface="B Nazanin" panose="00000400000000000000" pitchFamily="2" charset="-78"/>
                      </a:endParaRPr>
                    </a:p>
                  </a:txBody>
                  <a:tcPr anchor="ctr"/>
                </a:tc>
                <a:tc>
                  <a:txBody>
                    <a:bodyPr/>
                    <a:lstStyle/>
                    <a:p>
                      <a:pPr algn="ctr" rtl="1"/>
                      <a:r>
                        <a:rPr lang="fa-IR" sz="1600" b="1" dirty="0" smtClean="0">
                          <a:cs typeface="B Nazanin" panose="00000400000000000000" pitchFamily="2" charset="-78"/>
                        </a:rPr>
                        <a:t>10% هزینه یک روز خودرو</a:t>
                      </a:r>
                      <a:endParaRPr lang="en-US" sz="1600" b="1" dirty="0">
                        <a:cs typeface="B Nazanin" panose="00000400000000000000" pitchFamily="2" charset="-78"/>
                      </a:endParaRPr>
                    </a:p>
                  </a:txBody>
                  <a:tcPr anchor="ctr"/>
                </a:tc>
              </a:tr>
            </a:tbl>
          </a:graphicData>
        </a:graphic>
      </p:graphicFrame>
      <p:sp>
        <p:nvSpPr>
          <p:cNvPr id="2" name="TextBox 1"/>
          <p:cNvSpPr txBox="1"/>
          <p:nvPr/>
        </p:nvSpPr>
        <p:spPr>
          <a:xfrm>
            <a:off x="110210" y="754213"/>
            <a:ext cx="1382495" cy="400110"/>
          </a:xfrm>
          <a:prstGeom prst="rect">
            <a:avLst/>
          </a:prstGeom>
          <a:noFill/>
        </p:spPr>
        <p:txBody>
          <a:bodyPr wrap="square" rtlCol="0">
            <a:spAutoFit/>
          </a:bodyPr>
          <a:lstStyle/>
          <a:p>
            <a:r>
              <a:rPr lang="en-US" sz="2000" b="1" dirty="0" smtClean="0">
                <a:solidFill>
                  <a:srgbClr val="C00000"/>
                </a:solidFill>
              </a:rPr>
              <a:t>SC Index</a:t>
            </a:r>
            <a:endParaRPr lang="en-US" sz="2000" b="1" dirty="0">
              <a:solidFill>
                <a:srgbClr val="C00000"/>
              </a:solidFill>
            </a:endParaRPr>
          </a:p>
        </p:txBody>
      </p:sp>
    </p:spTree>
    <p:extLst>
      <p:ext uri="{BB962C8B-B14F-4D97-AF65-F5344CB8AC3E}">
        <p14:creationId xmlns:p14="http://schemas.microsoft.com/office/powerpoint/2010/main" val="3449119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592925" y="373590"/>
            <a:ext cx="8911687" cy="1280890"/>
          </a:xfrm>
        </p:spPr>
        <p:txBody>
          <a:bodyPr anchor="ctr">
            <a:normAutofit/>
          </a:bodyPr>
          <a:lstStyle/>
          <a:p>
            <a:pPr algn="r" rtl="1"/>
            <a:r>
              <a:rPr lang="fa-IR" sz="2800" b="1" dirty="0">
                <a:cs typeface="B Titr" panose="00000700000000000000" pitchFamily="2" charset="-78"/>
              </a:rPr>
              <a:t>حداکثر دمای خودروهای پخش در روز</a:t>
            </a:r>
          </a:p>
        </p:txBody>
      </p:sp>
      <p:sp>
        <p:nvSpPr>
          <p:cNvPr id="3" name="Content Placeholder 2"/>
          <p:cNvSpPr>
            <a:spLocks noGrp="1"/>
          </p:cNvSpPr>
          <p:nvPr>
            <p:ph idx="1"/>
          </p:nvPr>
        </p:nvSpPr>
        <p:spPr>
          <a:xfrm>
            <a:off x="2311400" y="1612900"/>
            <a:ext cx="9193212" cy="4800600"/>
          </a:xfrm>
        </p:spPr>
        <p:txBody>
          <a:bodyPr>
            <a:normAutofit/>
          </a:bodyPr>
          <a:lstStyle/>
          <a:p>
            <a:pPr lvl="1" algn="just" rtl="1"/>
            <a:r>
              <a:rPr lang="fa-IR" sz="1800" b="1" dirty="0" smtClean="0">
                <a:cs typeface="B Nazanin" panose="00000400000000000000" pitchFamily="2" charset="-78"/>
              </a:rPr>
              <a:t>دسته بندی خودروهای به دو بخش بالاصفری و زیرصفری و تعیین استاندارد</a:t>
            </a:r>
            <a:endParaRPr lang="fa-IR" b="1" dirty="0" smtClean="0">
              <a:cs typeface="B Nazanin" panose="00000400000000000000" pitchFamily="2" charset="-78"/>
            </a:endParaRPr>
          </a:p>
          <a:p>
            <a:pPr lvl="1" algn="just" rtl="1"/>
            <a:endParaRPr lang="fa-IR" sz="1400" b="1" dirty="0">
              <a:cs typeface="B Nazanin" panose="00000400000000000000" pitchFamily="2" charset="-78"/>
            </a:endParaRPr>
          </a:p>
          <a:p>
            <a:pPr lvl="1" algn="just" rtl="1"/>
            <a:endParaRPr lang="fa-IR" sz="1400" b="1" dirty="0" smtClean="0">
              <a:cs typeface="B Nazanin" panose="00000400000000000000" pitchFamily="2" charset="-78"/>
            </a:endParaRPr>
          </a:p>
          <a:p>
            <a:pPr lvl="1" algn="just" rtl="1"/>
            <a:endParaRPr lang="fa-IR" sz="1400" b="1" dirty="0">
              <a:cs typeface="B Nazanin" panose="00000400000000000000" pitchFamily="2" charset="-78"/>
            </a:endParaRPr>
          </a:p>
          <a:p>
            <a:pPr lvl="1" algn="just" rtl="1"/>
            <a:endParaRPr lang="fa-IR" sz="1400" b="1" dirty="0" smtClean="0">
              <a:cs typeface="B Nazanin" panose="00000400000000000000" pitchFamily="2" charset="-78"/>
            </a:endParaRPr>
          </a:p>
          <a:p>
            <a:pPr lvl="1" algn="just" rtl="1"/>
            <a:r>
              <a:rPr lang="fa-IR" sz="1800" b="1" dirty="0">
                <a:cs typeface="B Nazanin" panose="00000400000000000000" pitchFamily="2" charset="-78"/>
              </a:rPr>
              <a:t>ارائه دهنده خدمات موظف است ضمن تامین تجهیزات مناسب بابت برودت خودروهای پخش، برنامه ریزی و تلاش خود را جهت حفظ کیفیت محصولات در فرایند توزیع صورت دهد و در صورت عدم تحقق دمای مورد نظر مطابق با جدول زیر مشمول جریمه خواهد شد.</a:t>
            </a:r>
            <a:endParaRPr lang="fa-IR" sz="1800" b="1" dirty="0" smtClean="0">
              <a:cs typeface="B Nazanin" panose="00000400000000000000" pitchFamily="2" charset="-78"/>
            </a:endParaRPr>
          </a:p>
          <a:p>
            <a:pPr lvl="1" algn="just" rtl="1"/>
            <a:endParaRPr lang="fa-IR" sz="1400" b="1" dirty="0" smtClean="0">
              <a:cs typeface="B Nazanin" panose="00000400000000000000" pitchFamily="2" charset="-78"/>
            </a:endParaRPr>
          </a:p>
          <a:p>
            <a:pPr lvl="1" algn="just" rtl="1"/>
            <a:endParaRPr lang="fa-IR" sz="1400" b="1" dirty="0" smtClean="0">
              <a:cs typeface="B Nazanin" panose="00000400000000000000" pitchFamily="2" charset="-78"/>
            </a:endParaRPr>
          </a:p>
          <a:p>
            <a:pPr lvl="1" algn="just" rtl="1"/>
            <a:endParaRPr lang="fa-IR" sz="1400" b="1" dirty="0" smtClean="0">
              <a:cs typeface="B Nazanin" panose="00000400000000000000" pitchFamily="2" charset="-78"/>
            </a:endParaRPr>
          </a:p>
          <a:p>
            <a:pPr marL="457200" lvl="1" indent="0" algn="just" rtl="1">
              <a:buNone/>
            </a:pPr>
            <a:endParaRPr lang="fa-IR" sz="1400" b="1" dirty="0">
              <a:cs typeface="B Nazanin" panose="00000400000000000000" pitchFamily="2" charset="-78"/>
            </a:endParaRPr>
          </a:p>
        </p:txBody>
      </p:sp>
      <p:graphicFrame>
        <p:nvGraphicFramePr>
          <p:cNvPr id="5" name="Table 4"/>
          <p:cNvGraphicFramePr>
            <a:graphicFrameLocks noGrp="1"/>
          </p:cNvGraphicFramePr>
          <p:nvPr>
            <p:extLst>
              <p:ext uri="{D42A27DB-BD31-4B8C-83A1-F6EECF244321}">
                <p14:modId xmlns:p14="http://schemas.microsoft.com/office/powerpoint/2010/main" val="2595526704"/>
              </p:ext>
            </p:extLst>
          </p:nvPr>
        </p:nvGraphicFramePr>
        <p:xfrm>
          <a:off x="2768289" y="4535258"/>
          <a:ext cx="8128000" cy="1483360"/>
        </p:xfrm>
        <a:graphic>
          <a:graphicData uri="http://schemas.openxmlformats.org/drawingml/2006/table">
            <a:tbl>
              <a:tblPr rtl="1" firstRow="1" bandRow="1">
                <a:tableStyleId>{5C22544A-7EE6-4342-B048-85BDC9FD1C3A}</a:tableStyleId>
              </a:tblPr>
              <a:tblGrid>
                <a:gridCol w="4064000"/>
                <a:gridCol w="4064000"/>
              </a:tblGrid>
              <a:tr h="370840">
                <a:tc>
                  <a:txBody>
                    <a:bodyPr/>
                    <a:lstStyle/>
                    <a:p>
                      <a:pPr algn="ctr" rtl="1"/>
                      <a:r>
                        <a:rPr lang="fa-IR" dirty="0" smtClean="0">
                          <a:cs typeface="B Nazanin" panose="00000400000000000000" pitchFamily="2" charset="-78"/>
                        </a:rPr>
                        <a:t>بازه</a:t>
                      </a:r>
                      <a:r>
                        <a:rPr lang="fa-IR" baseline="0" dirty="0" smtClean="0">
                          <a:cs typeface="B Nazanin" panose="00000400000000000000" pitchFamily="2" charset="-78"/>
                        </a:rPr>
                        <a:t> دمای خودروهای بالاصفری و زیرصفری</a:t>
                      </a:r>
                      <a:endParaRPr lang="en-US" dirty="0">
                        <a:cs typeface="B Nazanin" panose="00000400000000000000" pitchFamily="2" charset="-78"/>
                      </a:endParaRPr>
                    </a:p>
                  </a:txBody>
                  <a:tcPr anchor="ctr"/>
                </a:tc>
                <a:tc>
                  <a:txBody>
                    <a:bodyPr/>
                    <a:lstStyle/>
                    <a:p>
                      <a:pPr algn="ctr" rtl="1"/>
                      <a:r>
                        <a:rPr lang="fa-IR" dirty="0" smtClean="0">
                          <a:cs typeface="B Nazanin" panose="00000400000000000000" pitchFamily="2" charset="-78"/>
                        </a:rPr>
                        <a:t>درصد جریمه</a:t>
                      </a:r>
                      <a:endParaRPr lang="en-US" dirty="0">
                        <a:cs typeface="B Nazanin" panose="00000400000000000000" pitchFamily="2" charset="-78"/>
                      </a:endParaRPr>
                    </a:p>
                  </a:txBody>
                  <a:tcPr anchor="ctr"/>
                </a:tc>
              </a:tr>
              <a:tr h="370840">
                <a:tc>
                  <a:txBody>
                    <a:bodyPr/>
                    <a:lstStyle/>
                    <a:p>
                      <a:pPr marL="0" marR="0" algn="ctr" rtl="1">
                        <a:lnSpc>
                          <a:spcPct val="107000"/>
                        </a:lnSpc>
                        <a:spcBef>
                          <a:spcPts val="0"/>
                        </a:spcBef>
                        <a:spcAft>
                          <a:spcPts val="0"/>
                        </a:spcAft>
                      </a:pPr>
                      <a:r>
                        <a:rPr lang="fa-IR" sz="1400" b="1" dirty="0">
                          <a:effectLst/>
                          <a:latin typeface="Calibri" panose="020F0502020204030204" pitchFamily="34" charset="0"/>
                          <a:ea typeface="Calibri" panose="020F0502020204030204" pitchFamily="34" charset="0"/>
                          <a:cs typeface="B Nazanin" panose="00000400000000000000" pitchFamily="2" charset="-78"/>
                        </a:rPr>
                        <a:t>تا دو درجه بیشتر از دمای استاندارد</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r>
                        <a:rPr lang="fa-IR" sz="1600" b="1" dirty="0" smtClean="0">
                          <a:cs typeface="B Nazanin" panose="00000400000000000000" pitchFamily="2" charset="-78"/>
                        </a:rPr>
                        <a:t>5% هزینه روز خودرو</a:t>
                      </a:r>
                      <a:endParaRPr lang="en-US" sz="1600" b="1" dirty="0">
                        <a:cs typeface="B Nazanin" panose="00000400000000000000" pitchFamily="2" charset="-78"/>
                      </a:endParaRPr>
                    </a:p>
                  </a:txBody>
                  <a:tcPr anchor="ctr"/>
                </a:tc>
              </a:tr>
              <a:tr h="370840">
                <a:tc>
                  <a:txBody>
                    <a:bodyPr/>
                    <a:lstStyle/>
                    <a:p>
                      <a:pPr marL="0" marR="0" algn="ctr" rtl="1">
                        <a:lnSpc>
                          <a:spcPct val="107000"/>
                        </a:lnSpc>
                        <a:spcBef>
                          <a:spcPts val="0"/>
                        </a:spcBef>
                        <a:spcAft>
                          <a:spcPts val="0"/>
                        </a:spcAft>
                      </a:pPr>
                      <a:r>
                        <a:rPr lang="fa-IR" sz="1400" b="1">
                          <a:effectLst/>
                          <a:latin typeface="Calibri" panose="020F0502020204030204" pitchFamily="34" charset="0"/>
                          <a:ea typeface="Calibri" panose="020F0502020204030204" pitchFamily="34" charset="0"/>
                          <a:cs typeface="B Nazanin" panose="00000400000000000000" pitchFamily="2" charset="-78"/>
                        </a:rPr>
                        <a:t>دو تا چهار درجه بیشتر از دمای استاندارد</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r>
                        <a:rPr lang="fa-IR" sz="1600" b="1" dirty="0" smtClean="0">
                          <a:cs typeface="B Nazanin" panose="00000400000000000000" pitchFamily="2" charset="-78"/>
                        </a:rPr>
                        <a:t>10% هزینه روز خودرو</a:t>
                      </a:r>
                      <a:endParaRPr lang="en-US" sz="1600" b="1" dirty="0">
                        <a:cs typeface="B Nazanin" panose="00000400000000000000" pitchFamily="2" charset="-78"/>
                      </a:endParaRPr>
                    </a:p>
                  </a:txBody>
                  <a:tcPr anchor="ctr"/>
                </a:tc>
              </a:tr>
              <a:tr h="370840">
                <a:tc>
                  <a:txBody>
                    <a:bodyPr/>
                    <a:lstStyle/>
                    <a:p>
                      <a:pPr marL="0" marR="0" algn="ctr" rtl="1">
                        <a:lnSpc>
                          <a:spcPct val="107000"/>
                        </a:lnSpc>
                        <a:spcBef>
                          <a:spcPts val="0"/>
                        </a:spcBef>
                        <a:spcAft>
                          <a:spcPts val="0"/>
                        </a:spcAft>
                      </a:pPr>
                      <a:r>
                        <a:rPr lang="fa-IR" sz="1400" b="1" dirty="0">
                          <a:effectLst/>
                          <a:latin typeface="Calibri" panose="020F0502020204030204" pitchFamily="34" charset="0"/>
                          <a:ea typeface="Calibri" panose="020F0502020204030204" pitchFamily="34" charset="0"/>
                          <a:cs typeface="B Nazanin" panose="00000400000000000000" pitchFamily="2" charset="-78"/>
                        </a:rPr>
                        <a:t>بیش از چهار درجه بیشتر از دمای استاندارد</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r>
                        <a:rPr lang="fa-IR" sz="1600" b="1" dirty="0" smtClean="0">
                          <a:cs typeface="B Nazanin" panose="00000400000000000000" pitchFamily="2" charset="-78"/>
                        </a:rPr>
                        <a:t>20% هزینه روز خودرو</a:t>
                      </a:r>
                      <a:endParaRPr lang="en-US" sz="1600" b="1" dirty="0">
                        <a:cs typeface="B Nazanin" panose="00000400000000000000" pitchFamily="2" charset="-78"/>
                      </a:endParaRPr>
                    </a:p>
                  </a:txBody>
                  <a:tcPr anchor="ct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06221593"/>
              </p:ext>
            </p:extLst>
          </p:nvPr>
        </p:nvGraphicFramePr>
        <p:xfrm>
          <a:off x="3745282" y="2191189"/>
          <a:ext cx="5774499" cy="915266"/>
        </p:xfrm>
        <a:graphic>
          <a:graphicData uri="http://schemas.openxmlformats.org/drawingml/2006/table">
            <a:tbl>
              <a:tblPr rtl="1" firstRow="1" firstCol="1" bandRow="1">
                <a:tableStyleId>{69012ECD-51FC-41F1-AA8D-1B2483CD663E}</a:tableStyleId>
              </a:tblPr>
              <a:tblGrid>
                <a:gridCol w="2886740"/>
                <a:gridCol w="2887759"/>
              </a:tblGrid>
              <a:tr h="615888">
                <a:tc>
                  <a:txBody>
                    <a:bodyPr/>
                    <a:lstStyle/>
                    <a:p>
                      <a:pPr marL="0" marR="0" algn="ctr" rtl="1">
                        <a:lnSpc>
                          <a:spcPct val="107000"/>
                        </a:lnSpc>
                        <a:spcBef>
                          <a:spcPts val="0"/>
                        </a:spcBef>
                        <a:spcAft>
                          <a:spcPts val="0"/>
                        </a:spcAft>
                      </a:pPr>
                      <a:r>
                        <a:rPr lang="fa-IR" sz="1400" dirty="0">
                          <a:effectLst/>
                          <a:cs typeface="B Nazanin" panose="00000400000000000000" pitchFamily="2" charset="-78"/>
                        </a:rPr>
                        <a:t>حداکثر دمای قابل قبول خودروی بالاصفری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400">
                          <a:effectLst/>
                          <a:cs typeface="B Nazanin" panose="00000400000000000000" pitchFamily="2" charset="-78"/>
                        </a:rPr>
                        <a:t>حداکثر دمای قابل قبول خودروی زیرصفری</a:t>
                      </a:r>
                      <a:endParaRPr lang="en-US" sz="18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r>
              <a:tr h="299378">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8+</a:t>
                      </a:r>
                      <a:endParaRPr lang="en-US" sz="24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18-</a:t>
                      </a:r>
                      <a:endParaRPr lang="en-US" sz="24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r>
            </a:tbl>
          </a:graphicData>
        </a:graphic>
      </p:graphicFrame>
      <p:sp>
        <p:nvSpPr>
          <p:cNvPr id="7" name="TextBox 6"/>
          <p:cNvSpPr txBox="1"/>
          <p:nvPr/>
        </p:nvSpPr>
        <p:spPr>
          <a:xfrm>
            <a:off x="110210" y="754213"/>
            <a:ext cx="1382495" cy="400110"/>
          </a:xfrm>
          <a:prstGeom prst="rect">
            <a:avLst/>
          </a:prstGeom>
          <a:noFill/>
        </p:spPr>
        <p:txBody>
          <a:bodyPr wrap="square" rtlCol="0">
            <a:spAutoFit/>
          </a:bodyPr>
          <a:lstStyle/>
          <a:p>
            <a:r>
              <a:rPr lang="en-US" sz="2000" b="1" dirty="0" smtClean="0">
                <a:solidFill>
                  <a:srgbClr val="C00000"/>
                </a:solidFill>
              </a:rPr>
              <a:t>SC Index</a:t>
            </a:r>
            <a:endParaRPr lang="en-US" sz="2000" b="1" dirty="0">
              <a:solidFill>
                <a:srgbClr val="C00000"/>
              </a:solidFill>
            </a:endParaRPr>
          </a:p>
        </p:txBody>
      </p:sp>
    </p:spTree>
    <p:extLst>
      <p:ext uri="{BB962C8B-B14F-4D97-AF65-F5344CB8AC3E}">
        <p14:creationId xmlns:p14="http://schemas.microsoft.com/office/powerpoint/2010/main" val="3589953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6300" y="1612900"/>
            <a:ext cx="9358312" cy="4737100"/>
          </a:xfrm>
        </p:spPr>
        <p:txBody>
          <a:bodyPr>
            <a:normAutofit lnSpcReduction="10000"/>
          </a:bodyPr>
          <a:lstStyle/>
          <a:p>
            <a:pPr marL="0" indent="0" algn="just" rtl="1">
              <a:lnSpc>
                <a:spcPct val="110000"/>
              </a:lnSpc>
              <a:buNone/>
            </a:pPr>
            <a:r>
              <a:rPr lang="fa-IR" sz="1600" b="1" dirty="0" smtClean="0">
                <a:cs typeface="B Nazanin" panose="00000400000000000000" pitchFamily="2" charset="-78"/>
              </a:rPr>
              <a:t>ارائه </a:t>
            </a:r>
            <a:r>
              <a:rPr lang="fa-IR" sz="1600" b="1" dirty="0">
                <a:cs typeface="B Nazanin" panose="00000400000000000000" pitchFamily="2" charset="-78"/>
              </a:rPr>
              <a:t>دهنده خدمات موظف است فاکتورهای صادر شده مطابق با مسیربندی مورد توافق طرفین را کامل و بدون نقص به مشتریان تحویل </a:t>
            </a:r>
            <a:r>
              <a:rPr lang="fa-IR" sz="1600" b="1" dirty="0" smtClean="0">
                <a:cs typeface="B Nazanin" panose="00000400000000000000" pitchFamily="2" charset="-78"/>
              </a:rPr>
              <a:t>دهد. به </a:t>
            </a:r>
            <a:r>
              <a:rPr lang="fa-IR" sz="1600" b="1" dirty="0">
                <a:cs typeface="B Nazanin" panose="00000400000000000000" pitchFamily="2" charset="-78"/>
              </a:rPr>
              <a:t>منظور کنترل تحویل کامل فاکتور به مشتری، شاخص تحویل کامل با عنوان </a:t>
            </a:r>
            <a:r>
              <a:rPr lang="en-US" sz="1600" b="1" dirty="0">
                <a:cs typeface="B Nazanin" panose="00000400000000000000" pitchFamily="2" charset="-78"/>
              </a:rPr>
              <a:t>Shipment In Full (SIF) </a:t>
            </a:r>
            <a:r>
              <a:rPr lang="fa-IR" sz="1600" b="1" dirty="0" smtClean="0">
                <a:cs typeface="B Nazanin" panose="00000400000000000000" pitchFamily="2" charset="-78"/>
              </a:rPr>
              <a:t> تعریف </a:t>
            </a:r>
            <a:r>
              <a:rPr lang="fa-IR" sz="1600" b="1" dirty="0">
                <a:cs typeface="B Nazanin" panose="00000400000000000000" pitchFamily="2" charset="-78"/>
              </a:rPr>
              <a:t>شده است. این شاخص حاصل نسبت فروش خالص وزنی به درخواست وزنی واحد فروش می باشد</a:t>
            </a:r>
            <a:r>
              <a:rPr lang="fa-IR" sz="1600" b="1" dirty="0" smtClean="0">
                <a:cs typeface="B Nazanin" panose="00000400000000000000" pitchFamily="2" charset="-78"/>
              </a:rPr>
              <a:t>.</a:t>
            </a:r>
          </a:p>
          <a:p>
            <a:pPr marL="0" indent="0" algn="just" rtl="1">
              <a:lnSpc>
                <a:spcPct val="110000"/>
              </a:lnSpc>
              <a:buNone/>
            </a:pPr>
            <a:r>
              <a:rPr lang="fa-IR" sz="1600" b="1" dirty="0">
                <a:cs typeface="B Nazanin" panose="00000400000000000000" pitchFamily="2" charset="-78"/>
              </a:rPr>
              <a:t>ارائه دهنده خدمات موظف است ضمن تامین تجهیزات کافی، برنامه ریزی و کنترل لازم جهت تامین و تحویل کامل فاکتور درخواستی توسط واحد فروش را صورت دهد و در صورت عدم تحقق تحویل کامل فاکتورهای درخواستی مطابق با جدول زیر مشمول جریمه خواهد شد.</a:t>
            </a:r>
          </a:p>
          <a:p>
            <a:pPr lvl="1" algn="just" rtl="1"/>
            <a:endParaRPr lang="fa-IR" sz="1400" b="1" dirty="0">
              <a:cs typeface="B Nazanin" panose="00000400000000000000" pitchFamily="2" charset="-78"/>
            </a:endParaRPr>
          </a:p>
          <a:p>
            <a:pPr lvl="1" algn="just" rtl="1"/>
            <a:endParaRPr lang="fa-IR" sz="1400" b="1" dirty="0" smtClean="0">
              <a:cs typeface="B Nazanin" panose="00000400000000000000" pitchFamily="2" charset="-78"/>
            </a:endParaRPr>
          </a:p>
          <a:p>
            <a:pPr lvl="1" algn="just" rtl="1"/>
            <a:endParaRPr lang="fa-IR" sz="1400" b="1" dirty="0">
              <a:cs typeface="B Nazanin" panose="00000400000000000000" pitchFamily="2" charset="-78"/>
            </a:endParaRPr>
          </a:p>
          <a:p>
            <a:pPr lvl="1" algn="just" rtl="1"/>
            <a:endParaRPr lang="fa-IR" sz="1400" b="1" dirty="0" smtClean="0">
              <a:cs typeface="B Nazanin" panose="00000400000000000000" pitchFamily="2" charset="-78"/>
            </a:endParaRPr>
          </a:p>
          <a:p>
            <a:pPr lvl="1" algn="just" rtl="1"/>
            <a:endParaRPr lang="fa-IR" sz="1400" b="1" dirty="0">
              <a:cs typeface="B Nazanin" panose="00000400000000000000" pitchFamily="2" charset="-78"/>
            </a:endParaRPr>
          </a:p>
          <a:p>
            <a:pPr lvl="1" algn="just" rtl="1"/>
            <a:endParaRPr lang="fa-IR" sz="1400" b="1" dirty="0" smtClean="0">
              <a:cs typeface="B Nazanin" panose="00000400000000000000" pitchFamily="2" charset="-78"/>
            </a:endParaRPr>
          </a:p>
          <a:p>
            <a:pPr lvl="1" algn="just" rtl="1"/>
            <a:r>
              <a:rPr lang="fa-IR" b="1" dirty="0" smtClean="0">
                <a:cs typeface="B Nazanin" panose="00000400000000000000" pitchFamily="2" charset="-78"/>
              </a:rPr>
              <a:t>موارد استثنا:</a:t>
            </a:r>
          </a:p>
          <a:p>
            <a:pPr marL="457200" lvl="1" indent="0" algn="just" rtl="1">
              <a:buNone/>
            </a:pPr>
            <a:r>
              <a:rPr lang="fa-IR" sz="1400" b="1" dirty="0" smtClean="0">
                <a:cs typeface="B Nazanin" panose="00000400000000000000" pitchFamily="2" charset="-78"/>
              </a:rPr>
              <a:t>1- عدم تامین های مقصر کارخانه: در صورت عدم تامین از طرف تامین کننده در محاسبات مدنظر قرار گیرد.</a:t>
            </a:r>
          </a:p>
          <a:p>
            <a:pPr marL="457200" lvl="1" indent="0" algn="just" rtl="1">
              <a:buNone/>
            </a:pPr>
            <a:r>
              <a:rPr lang="fa-IR" sz="1400" b="1" dirty="0" smtClean="0">
                <a:cs typeface="B Nazanin" panose="00000400000000000000" pitchFamily="2" charset="-78"/>
              </a:rPr>
              <a:t>2- فروش های هیجانی  و خارج از روند: در صورت افزایش بیش از 20% نسبت به میانگین فروش هفته گذشته، در محاسبات مدنظر قرار گیرد.</a:t>
            </a:r>
            <a:endParaRPr lang="fa-IR" sz="1200" b="1" dirty="0">
              <a:cs typeface="B Nazanin" panose="00000400000000000000" pitchFamily="2" charset="-78"/>
            </a:endParaRPr>
          </a:p>
          <a:p>
            <a:pPr marL="457200" lvl="1" indent="0" algn="just" rtl="1">
              <a:buNone/>
            </a:pPr>
            <a:endParaRPr lang="fa-IR" sz="1400" b="1" dirty="0" smtClean="0">
              <a:cs typeface="B Nazanin" panose="00000400000000000000" pitchFamily="2" charset="-78"/>
            </a:endParaRPr>
          </a:p>
          <a:p>
            <a:pPr lvl="1" algn="just" rtl="1"/>
            <a:endParaRPr lang="fa-IR" sz="1400" b="1" dirty="0" smtClean="0">
              <a:cs typeface="B Nazanin" panose="00000400000000000000" pitchFamily="2" charset="-78"/>
            </a:endParaRPr>
          </a:p>
          <a:p>
            <a:pPr lvl="1" algn="just" rtl="1"/>
            <a:endParaRPr lang="fa-IR" sz="1400" b="1" dirty="0" smtClean="0">
              <a:cs typeface="B Nazanin" panose="00000400000000000000" pitchFamily="2" charset="-78"/>
            </a:endParaRPr>
          </a:p>
          <a:p>
            <a:pPr marL="457200" lvl="1" indent="0" algn="just" rtl="1">
              <a:buNone/>
            </a:pPr>
            <a:endParaRPr lang="fa-IR" sz="1400" b="1" dirty="0">
              <a:cs typeface="B Nazanin" panose="00000400000000000000" pitchFamily="2" charset="-78"/>
            </a:endParaRPr>
          </a:p>
        </p:txBody>
      </p:sp>
      <p:graphicFrame>
        <p:nvGraphicFramePr>
          <p:cNvPr id="5" name="Table 4"/>
          <p:cNvGraphicFramePr>
            <a:graphicFrameLocks noGrp="1"/>
          </p:cNvGraphicFramePr>
          <p:nvPr>
            <p:extLst>
              <p:ext uri="{D42A27DB-BD31-4B8C-83A1-F6EECF244321}">
                <p14:modId xmlns:p14="http://schemas.microsoft.com/office/powerpoint/2010/main" val="1207281364"/>
              </p:ext>
            </p:extLst>
          </p:nvPr>
        </p:nvGraphicFramePr>
        <p:xfrm>
          <a:off x="2805867" y="3162415"/>
          <a:ext cx="8128000" cy="1854200"/>
        </p:xfrm>
        <a:graphic>
          <a:graphicData uri="http://schemas.openxmlformats.org/drawingml/2006/table">
            <a:tbl>
              <a:tblPr rtl="1" firstRow="1" bandRow="1">
                <a:tableStyleId>{5C22544A-7EE6-4342-B048-85BDC9FD1C3A}</a:tableStyleId>
              </a:tblPr>
              <a:tblGrid>
                <a:gridCol w="4064000"/>
                <a:gridCol w="4064000"/>
              </a:tblGrid>
              <a:tr h="370840">
                <a:tc>
                  <a:txBody>
                    <a:bodyPr/>
                    <a:lstStyle/>
                    <a:p>
                      <a:pPr algn="ctr" rtl="1"/>
                      <a:r>
                        <a:rPr lang="fa-IR" dirty="0" smtClean="0">
                          <a:cs typeface="B Nazanin" panose="00000400000000000000" pitchFamily="2" charset="-78"/>
                        </a:rPr>
                        <a:t>بازه پذیرش</a:t>
                      </a:r>
                      <a:endParaRPr lang="en-US" dirty="0">
                        <a:cs typeface="B Nazanin" panose="00000400000000000000" pitchFamily="2" charset="-78"/>
                      </a:endParaRPr>
                    </a:p>
                  </a:txBody>
                  <a:tcPr anchor="ctr"/>
                </a:tc>
                <a:tc>
                  <a:txBody>
                    <a:bodyPr/>
                    <a:lstStyle/>
                    <a:p>
                      <a:pPr algn="ctr" rtl="1"/>
                      <a:r>
                        <a:rPr lang="fa-IR" dirty="0" smtClean="0">
                          <a:cs typeface="B Nazanin" panose="00000400000000000000" pitchFamily="2" charset="-78"/>
                        </a:rPr>
                        <a:t>درصد جریمه</a:t>
                      </a:r>
                      <a:endParaRPr lang="en-US" dirty="0">
                        <a:cs typeface="B Nazanin" panose="00000400000000000000" pitchFamily="2" charset="-78"/>
                      </a:endParaRPr>
                    </a:p>
                  </a:txBody>
                  <a:tcPr anchor="ctr"/>
                </a:tc>
              </a:tr>
              <a:tr h="370840">
                <a:tc>
                  <a:txBody>
                    <a:bodyPr/>
                    <a:lstStyle/>
                    <a:p>
                      <a:pPr marL="0" marR="0" algn="ctr" rtl="1">
                        <a:lnSpc>
                          <a:spcPct val="107000"/>
                        </a:lnSpc>
                        <a:spcBef>
                          <a:spcPts val="0"/>
                        </a:spcBef>
                        <a:spcAft>
                          <a:spcPts val="0"/>
                        </a:spcAft>
                      </a:pPr>
                      <a:r>
                        <a:rPr lang="fa-IR" sz="1600" b="1" dirty="0">
                          <a:effectLst/>
                          <a:latin typeface="Calibri" panose="020F0502020204030204" pitchFamily="34" charset="0"/>
                          <a:ea typeface="Calibri" panose="020F0502020204030204" pitchFamily="34" charset="0"/>
                          <a:cs typeface="B Nazanin" panose="00000400000000000000" pitchFamily="2" charset="-78"/>
                        </a:rPr>
                        <a:t>تحویل تا 95%</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fa-IR" sz="1600" b="1">
                          <a:effectLst/>
                          <a:latin typeface="Calibri" panose="020F0502020204030204" pitchFamily="34" charset="0"/>
                          <a:ea typeface="Calibri" panose="020F0502020204030204" pitchFamily="34" charset="0"/>
                          <a:cs typeface="B Nazanin" panose="00000400000000000000" pitchFamily="2" charset="-78"/>
                        </a:rPr>
                        <a:t>---</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70840">
                <a:tc>
                  <a:txBody>
                    <a:bodyPr/>
                    <a:lstStyle/>
                    <a:p>
                      <a:pPr marL="0" marR="0" algn="ctr" rtl="1">
                        <a:lnSpc>
                          <a:spcPct val="107000"/>
                        </a:lnSpc>
                        <a:spcBef>
                          <a:spcPts val="0"/>
                        </a:spcBef>
                        <a:spcAft>
                          <a:spcPts val="0"/>
                        </a:spcAft>
                      </a:pPr>
                      <a:r>
                        <a:rPr lang="fa-IR" sz="1600" b="1">
                          <a:effectLst/>
                          <a:latin typeface="Calibri" panose="020F0502020204030204" pitchFamily="34" charset="0"/>
                          <a:ea typeface="Calibri" panose="020F0502020204030204" pitchFamily="34" charset="0"/>
                          <a:cs typeface="B Nazanin" panose="00000400000000000000" pitchFamily="2" charset="-78"/>
                        </a:rPr>
                        <a:t>90% تا 95%</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fa-IR" sz="1600" b="1" dirty="0" smtClean="0">
                          <a:effectLst/>
                          <a:latin typeface="Calibri" panose="020F0502020204030204" pitchFamily="34" charset="0"/>
                          <a:ea typeface="Calibri" panose="020F0502020204030204" pitchFamily="34" charset="0"/>
                          <a:cs typeface="B Nazanin" panose="00000400000000000000" pitchFamily="2" charset="-78"/>
                        </a:rPr>
                        <a:t>3% </a:t>
                      </a:r>
                      <a:r>
                        <a:rPr lang="fa-IR" sz="1600" b="1" dirty="0">
                          <a:effectLst/>
                          <a:latin typeface="Calibri" panose="020F0502020204030204" pitchFamily="34" charset="0"/>
                          <a:ea typeface="Calibri" panose="020F0502020204030204" pitchFamily="34" charset="0"/>
                          <a:cs typeface="B Nazanin" panose="00000400000000000000" pitchFamily="2" charset="-78"/>
                        </a:rPr>
                        <a:t>هزینه روز خودرو</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70840">
                <a:tc>
                  <a:txBody>
                    <a:bodyPr/>
                    <a:lstStyle/>
                    <a:p>
                      <a:pPr marL="0" marR="0" algn="ctr" rtl="1">
                        <a:lnSpc>
                          <a:spcPct val="107000"/>
                        </a:lnSpc>
                        <a:spcBef>
                          <a:spcPts val="0"/>
                        </a:spcBef>
                        <a:spcAft>
                          <a:spcPts val="0"/>
                        </a:spcAft>
                      </a:pPr>
                      <a:r>
                        <a:rPr lang="fa-IR" sz="1600" b="1">
                          <a:effectLst/>
                          <a:latin typeface="Calibri" panose="020F0502020204030204" pitchFamily="34" charset="0"/>
                          <a:ea typeface="Calibri" panose="020F0502020204030204" pitchFamily="34" charset="0"/>
                          <a:cs typeface="B Nazanin" panose="00000400000000000000" pitchFamily="2" charset="-78"/>
                        </a:rPr>
                        <a:t>80% تا 90%</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fa-IR" sz="1600" b="1" dirty="0" smtClean="0">
                          <a:effectLst/>
                          <a:latin typeface="Calibri" panose="020F0502020204030204" pitchFamily="34" charset="0"/>
                          <a:ea typeface="Calibri" panose="020F0502020204030204" pitchFamily="34" charset="0"/>
                          <a:cs typeface="B Nazanin" panose="00000400000000000000" pitchFamily="2" charset="-78"/>
                        </a:rPr>
                        <a:t>5% </a:t>
                      </a:r>
                      <a:r>
                        <a:rPr lang="fa-IR" sz="1600" b="1" dirty="0">
                          <a:effectLst/>
                          <a:latin typeface="Calibri" panose="020F0502020204030204" pitchFamily="34" charset="0"/>
                          <a:ea typeface="Calibri" panose="020F0502020204030204" pitchFamily="34" charset="0"/>
                          <a:cs typeface="B Nazanin" panose="00000400000000000000" pitchFamily="2" charset="-78"/>
                        </a:rPr>
                        <a:t>هزینه روز خودرو</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70840">
                <a:tc>
                  <a:txBody>
                    <a:bodyPr/>
                    <a:lstStyle/>
                    <a:p>
                      <a:pPr marL="0" marR="0" algn="ctr" rtl="1">
                        <a:lnSpc>
                          <a:spcPct val="107000"/>
                        </a:lnSpc>
                        <a:spcBef>
                          <a:spcPts val="0"/>
                        </a:spcBef>
                        <a:spcAft>
                          <a:spcPts val="0"/>
                        </a:spcAft>
                      </a:pPr>
                      <a:r>
                        <a:rPr lang="fa-IR" sz="1600" b="1">
                          <a:effectLst/>
                          <a:latin typeface="Calibri" panose="020F0502020204030204" pitchFamily="34" charset="0"/>
                          <a:ea typeface="Calibri" panose="020F0502020204030204" pitchFamily="34" charset="0"/>
                          <a:cs typeface="B Nazanin" panose="00000400000000000000" pitchFamily="2" charset="-78"/>
                        </a:rPr>
                        <a:t>کمتر از 80%</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fa-IR" sz="1600" b="1" dirty="0" smtClean="0">
                          <a:effectLst/>
                          <a:latin typeface="Calibri" panose="020F0502020204030204" pitchFamily="34" charset="0"/>
                          <a:ea typeface="Calibri" panose="020F0502020204030204" pitchFamily="34" charset="0"/>
                          <a:cs typeface="B Nazanin" panose="00000400000000000000" pitchFamily="2" charset="-78"/>
                        </a:rPr>
                        <a:t>10% </a:t>
                      </a:r>
                      <a:r>
                        <a:rPr lang="fa-IR" sz="1600" b="1" dirty="0">
                          <a:effectLst/>
                          <a:latin typeface="Calibri" panose="020F0502020204030204" pitchFamily="34" charset="0"/>
                          <a:ea typeface="Calibri" panose="020F0502020204030204" pitchFamily="34" charset="0"/>
                          <a:cs typeface="B Nazanin" panose="00000400000000000000" pitchFamily="2" charset="-78"/>
                        </a:rPr>
                        <a:t>هزینه روز خودرو</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
        <p:nvSpPr>
          <p:cNvPr id="9" name="Title 1"/>
          <p:cNvSpPr txBox="1">
            <a:spLocks/>
          </p:cNvSpPr>
          <p:nvPr/>
        </p:nvSpPr>
        <p:spPr>
          <a:xfrm>
            <a:off x="2592925" y="373590"/>
            <a:ext cx="8911687" cy="1280890"/>
          </a:xfrm>
          <a:prstGeom prst="rect">
            <a:avLst/>
          </a:prstGeom>
        </p:spPr>
        <p:txBody>
          <a:bodyPr vert="horz" lIns="91440" tIns="45720" rIns="91440" bIns="45720" rtlCol="0" anchor="ctr">
            <a:normAutofit/>
          </a:bodyPr>
          <a:lstStyle>
            <a:lvl1pPr algn="r" rtl="1">
              <a:spcBef>
                <a:spcPct val="0"/>
              </a:spcBef>
              <a:buNone/>
              <a:defRPr sz="2800" b="1">
                <a:solidFill>
                  <a:schemeClr val="accent2">
                    <a:lumMod val="75000"/>
                  </a:schemeClr>
                </a:solidFill>
                <a:latin typeface="+mj-lt"/>
                <a:ea typeface="+mj-ea"/>
                <a:cs typeface="B Titr" panose="00000700000000000000" pitchFamily="2" charset="-78"/>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fa-IR" dirty="0" smtClean="0"/>
              <a:t>شاخص تحویل کامل (</a:t>
            </a:r>
            <a:r>
              <a:rPr lang="en-US" dirty="0" smtClean="0"/>
              <a:t>SIF</a:t>
            </a:r>
            <a:r>
              <a:rPr lang="fa-IR" dirty="0" smtClean="0"/>
              <a:t>) </a:t>
            </a:r>
            <a:r>
              <a:rPr lang="en-US" dirty="0" smtClean="0"/>
              <a:t>Shipment in full</a:t>
            </a:r>
            <a:endParaRPr lang="en-US" dirty="0"/>
          </a:p>
        </p:txBody>
      </p:sp>
      <p:sp>
        <p:nvSpPr>
          <p:cNvPr id="6" name="TextBox 5"/>
          <p:cNvSpPr txBox="1"/>
          <p:nvPr/>
        </p:nvSpPr>
        <p:spPr>
          <a:xfrm>
            <a:off x="110210" y="754213"/>
            <a:ext cx="1382495" cy="400110"/>
          </a:xfrm>
          <a:prstGeom prst="rect">
            <a:avLst/>
          </a:prstGeom>
          <a:noFill/>
        </p:spPr>
        <p:txBody>
          <a:bodyPr wrap="square" rtlCol="0">
            <a:spAutoFit/>
          </a:bodyPr>
          <a:lstStyle/>
          <a:p>
            <a:r>
              <a:rPr lang="en-US" sz="2000" b="1" dirty="0" smtClean="0">
                <a:solidFill>
                  <a:srgbClr val="C00000"/>
                </a:solidFill>
              </a:rPr>
              <a:t>SC Index</a:t>
            </a:r>
            <a:endParaRPr lang="en-US" sz="2000" b="1" dirty="0">
              <a:solidFill>
                <a:srgbClr val="C00000"/>
              </a:solidFill>
            </a:endParaRPr>
          </a:p>
        </p:txBody>
      </p:sp>
    </p:spTree>
    <p:extLst>
      <p:ext uri="{BB962C8B-B14F-4D97-AF65-F5344CB8AC3E}">
        <p14:creationId xmlns:p14="http://schemas.microsoft.com/office/powerpoint/2010/main" val="1099334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590"/>
            <a:ext cx="8911687" cy="1280890"/>
          </a:xfrm>
        </p:spPr>
        <p:txBody>
          <a:bodyPr anchor="ctr">
            <a:normAutofit/>
          </a:bodyPr>
          <a:lstStyle/>
          <a:p>
            <a:pPr algn="r" rtl="1"/>
            <a:r>
              <a:rPr lang="fa-IR" sz="2800" b="1" dirty="0" smtClean="0">
                <a:cs typeface="B Titr" panose="00000700000000000000" pitchFamily="2" charset="-78"/>
              </a:rPr>
              <a:t>وظایف و تعهدات لاین های فروش و شاخص های مرتبط</a:t>
            </a:r>
            <a:endParaRPr lang="en-US" sz="2800" dirty="0"/>
          </a:p>
        </p:txBody>
      </p:sp>
      <p:graphicFrame>
        <p:nvGraphicFramePr>
          <p:cNvPr id="6" name="Diagram 5"/>
          <p:cNvGraphicFramePr/>
          <p:nvPr>
            <p:extLst>
              <p:ext uri="{D42A27DB-BD31-4B8C-83A1-F6EECF244321}">
                <p14:modId xmlns:p14="http://schemas.microsoft.com/office/powerpoint/2010/main" val="1767342313"/>
              </p:ext>
            </p:extLst>
          </p:nvPr>
        </p:nvGraphicFramePr>
        <p:xfrm>
          <a:off x="2082800" y="1654480"/>
          <a:ext cx="9639300" cy="4601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0210" y="754213"/>
            <a:ext cx="1518174" cy="400110"/>
          </a:xfrm>
          <a:prstGeom prst="rect">
            <a:avLst/>
          </a:prstGeom>
          <a:noFill/>
        </p:spPr>
        <p:txBody>
          <a:bodyPr wrap="square" rtlCol="0">
            <a:spAutoFit/>
          </a:bodyPr>
          <a:lstStyle/>
          <a:p>
            <a:r>
              <a:rPr lang="en-US" sz="2000" b="1" dirty="0" smtClean="0">
                <a:solidFill>
                  <a:srgbClr val="C00000"/>
                </a:solidFill>
              </a:rPr>
              <a:t>Sale Index</a:t>
            </a:r>
            <a:endParaRPr lang="en-US" sz="2000" b="1" dirty="0">
              <a:solidFill>
                <a:srgbClr val="C00000"/>
              </a:solidFill>
            </a:endParaRPr>
          </a:p>
        </p:txBody>
      </p:sp>
    </p:spTree>
    <p:extLst>
      <p:ext uri="{BB962C8B-B14F-4D97-AF65-F5344CB8AC3E}">
        <p14:creationId xmlns:p14="http://schemas.microsoft.com/office/powerpoint/2010/main" val="2526178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1" y="373590"/>
            <a:ext cx="9713912" cy="1280890"/>
          </a:xfrm>
        </p:spPr>
        <p:txBody>
          <a:bodyPr anchor="ctr">
            <a:normAutofit/>
          </a:bodyPr>
          <a:lstStyle/>
          <a:p>
            <a:pPr algn="r" rtl="1"/>
            <a:r>
              <a:rPr lang="fa-IR" sz="2800" b="1" dirty="0">
                <a:cs typeface="B Titr" panose="00000700000000000000" pitchFamily="2" charset="-78"/>
              </a:rPr>
              <a:t>زمان بستن فروش</a:t>
            </a:r>
          </a:p>
        </p:txBody>
      </p:sp>
      <p:sp>
        <p:nvSpPr>
          <p:cNvPr id="3" name="Content Placeholder 2"/>
          <p:cNvSpPr>
            <a:spLocks noGrp="1"/>
          </p:cNvSpPr>
          <p:nvPr>
            <p:ph idx="1"/>
          </p:nvPr>
        </p:nvSpPr>
        <p:spPr>
          <a:xfrm>
            <a:off x="1728788" y="1612900"/>
            <a:ext cx="9775824" cy="4597400"/>
          </a:xfrm>
        </p:spPr>
        <p:txBody>
          <a:bodyPr>
            <a:normAutofit/>
          </a:bodyPr>
          <a:lstStyle/>
          <a:p>
            <a:pPr marL="0" lvl="0" indent="0" algn="just" rtl="1">
              <a:buNone/>
            </a:pPr>
            <a:r>
              <a:rPr lang="fa-IR" b="1" dirty="0" smtClean="0">
                <a:cs typeface="B Nazanin" panose="00000400000000000000" pitchFamily="2" charset="-78"/>
              </a:rPr>
              <a:t>دریافت </a:t>
            </a:r>
            <a:r>
              <a:rPr lang="fa-IR" b="1" dirty="0">
                <a:cs typeface="B Nazanin" panose="00000400000000000000" pitchFamily="2" charset="-78"/>
              </a:rPr>
              <a:t>کننده خدمات موظف است به منظور آماده سازی های لازم و انجام فرایندهای صدور فاکتور و چیدمان و بارگیری و ... توسط تیم های عملیاتی شعب، نسبت به اتمام به موقع فروش مطابق استاندارد تعیین شده هر شعبه برنامه ریزی لازم را داشته باشد.</a:t>
            </a:r>
          </a:p>
          <a:p>
            <a:pPr marL="0" lvl="0" indent="0" algn="just" rtl="1">
              <a:buNone/>
            </a:pPr>
            <a:r>
              <a:rPr lang="fa-IR" b="1" dirty="0">
                <a:cs typeface="B Nazanin" panose="00000400000000000000" pitchFamily="2" charset="-78"/>
              </a:rPr>
              <a:t>به منظور کنترل این موضوع شاخص زمان بستن فروش تعریف می شود و استاندارد این شاخص به تفکیک هر شعبه تعیین می شود</a:t>
            </a:r>
            <a:r>
              <a:rPr lang="fa-IR" b="1" dirty="0" smtClean="0">
                <a:cs typeface="B Nazanin" panose="00000400000000000000" pitchFamily="2" charset="-78"/>
              </a:rPr>
              <a:t>.</a:t>
            </a:r>
          </a:p>
          <a:p>
            <a:pPr lvl="1" algn="just" rtl="1"/>
            <a:endParaRPr lang="fa-IR" b="1" dirty="0">
              <a:cs typeface="B Nazanin" panose="00000400000000000000" pitchFamily="2" charset="-78"/>
            </a:endParaRPr>
          </a:p>
          <a:p>
            <a:pPr lvl="1" algn="just" rtl="1"/>
            <a:endParaRPr lang="fa-IR" b="1" dirty="0" smtClean="0">
              <a:cs typeface="B Nazanin" panose="00000400000000000000" pitchFamily="2" charset="-78"/>
            </a:endParaRPr>
          </a:p>
          <a:p>
            <a:pPr lvl="1" algn="just" rtl="1"/>
            <a:endParaRPr lang="fa-IR" b="1" dirty="0" smtClean="0">
              <a:cs typeface="B Nazanin" panose="00000400000000000000" pitchFamily="2" charset="-78"/>
            </a:endParaRPr>
          </a:p>
          <a:p>
            <a:pPr lvl="1" algn="just" rtl="1"/>
            <a:endParaRPr lang="fa-IR" b="1" dirty="0" smtClean="0">
              <a:cs typeface="B Nazanin" panose="00000400000000000000" pitchFamily="2" charset="-78"/>
            </a:endParaRPr>
          </a:p>
          <a:p>
            <a:pPr marL="457200" lvl="1" indent="0" algn="just" rtl="1">
              <a:buNone/>
            </a:pPr>
            <a:endParaRPr lang="fa-IR" b="1" dirty="0">
              <a:cs typeface="B Nazanin" panose="00000400000000000000" pitchFamily="2" charset="-78"/>
            </a:endParaRPr>
          </a:p>
        </p:txBody>
      </p:sp>
      <p:graphicFrame>
        <p:nvGraphicFramePr>
          <p:cNvPr id="5" name="Table 4"/>
          <p:cNvGraphicFramePr>
            <a:graphicFrameLocks noGrp="1"/>
          </p:cNvGraphicFramePr>
          <p:nvPr>
            <p:extLst>
              <p:ext uri="{D42A27DB-BD31-4B8C-83A1-F6EECF244321}">
                <p14:modId xmlns:p14="http://schemas.microsoft.com/office/powerpoint/2010/main" val="116129102"/>
              </p:ext>
            </p:extLst>
          </p:nvPr>
        </p:nvGraphicFramePr>
        <p:xfrm>
          <a:off x="2564007" y="3324557"/>
          <a:ext cx="8128000" cy="1854200"/>
        </p:xfrm>
        <a:graphic>
          <a:graphicData uri="http://schemas.openxmlformats.org/drawingml/2006/table">
            <a:tbl>
              <a:tblPr rtl="1" firstRow="1" bandRow="1">
                <a:tableStyleId>{5C22544A-7EE6-4342-B048-85BDC9FD1C3A}</a:tableStyleId>
              </a:tblPr>
              <a:tblGrid>
                <a:gridCol w="4278682"/>
                <a:gridCol w="3849318"/>
              </a:tblGrid>
              <a:tr h="370840">
                <a:tc>
                  <a:txBody>
                    <a:bodyPr/>
                    <a:lstStyle/>
                    <a:p>
                      <a:pPr algn="ctr" rtl="1"/>
                      <a:r>
                        <a:rPr lang="fa-IR" dirty="0" smtClean="0">
                          <a:cs typeface="B Nazanin" panose="00000400000000000000" pitchFamily="2" charset="-78"/>
                        </a:rPr>
                        <a:t>بازه پذیرش</a:t>
                      </a:r>
                      <a:endParaRPr lang="en-US" dirty="0">
                        <a:cs typeface="B Nazanin" panose="00000400000000000000" pitchFamily="2" charset="-78"/>
                      </a:endParaRPr>
                    </a:p>
                  </a:txBody>
                  <a:tcPr anchor="ctr"/>
                </a:tc>
                <a:tc>
                  <a:txBody>
                    <a:bodyPr/>
                    <a:lstStyle/>
                    <a:p>
                      <a:pPr algn="ctr" rtl="1"/>
                      <a:r>
                        <a:rPr lang="fa-IR" dirty="0" smtClean="0">
                          <a:cs typeface="B Nazanin" panose="00000400000000000000" pitchFamily="2" charset="-78"/>
                        </a:rPr>
                        <a:t>درصد جریمه</a:t>
                      </a:r>
                      <a:endParaRPr lang="en-US" dirty="0">
                        <a:cs typeface="B Nazanin" panose="00000400000000000000" pitchFamily="2" charset="-78"/>
                      </a:endParaRPr>
                    </a:p>
                  </a:txBody>
                  <a:tcPr anchor="ctr"/>
                </a:tc>
              </a:tr>
              <a:tr h="370840">
                <a:tc>
                  <a:txBody>
                    <a:bodyPr/>
                    <a:lstStyle/>
                    <a:p>
                      <a:pPr marL="0" marR="0" algn="ctr" rtl="1">
                        <a:lnSpc>
                          <a:spcPct val="107000"/>
                        </a:lnSpc>
                        <a:spcBef>
                          <a:spcPts val="0"/>
                        </a:spcBef>
                        <a:spcAft>
                          <a:spcPts val="0"/>
                        </a:spcAft>
                      </a:pPr>
                      <a:r>
                        <a:rPr lang="fa-IR" sz="1400" b="1">
                          <a:effectLst/>
                          <a:latin typeface="Calibri" panose="020F0502020204030204" pitchFamily="34" charset="0"/>
                          <a:ea typeface="Calibri" panose="020F0502020204030204" pitchFamily="34" charset="0"/>
                          <a:cs typeface="B Nazanin" panose="00000400000000000000" pitchFamily="2" charset="-78"/>
                        </a:rPr>
                        <a:t>تا 15 دقیقه بیشتر از استاندارد شعبه</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fa-IR" sz="1400" b="1">
                          <a:effectLst/>
                          <a:latin typeface="Calibri" panose="020F0502020204030204" pitchFamily="34" charset="0"/>
                          <a:ea typeface="Calibri" panose="020F0502020204030204" pitchFamily="34" charset="0"/>
                          <a:cs typeface="B Nazanin" panose="00000400000000000000" pitchFamily="2" charset="-78"/>
                        </a:rPr>
                        <a:t>---</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70840">
                <a:tc>
                  <a:txBody>
                    <a:bodyPr/>
                    <a:lstStyle/>
                    <a:p>
                      <a:pPr marL="0" marR="0" algn="ctr" rtl="1">
                        <a:lnSpc>
                          <a:spcPct val="107000"/>
                        </a:lnSpc>
                        <a:spcBef>
                          <a:spcPts val="0"/>
                        </a:spcBef>
                        <a:spcAft>
                          <a:spcPts val="0"/>
                        </a:spcAft>
                      </a:pPr>
                      <a:r>
                        <a:rPr lang="fa-IR" sz="1400" b="1">
                          <a:effectLst/>
                          <a:latin typeface="Calibri" panose="020F0502020204030204" pitchFamily="34" charset="0"/>
                          <a:ea typeface="Calibri" panose="020F0502020204030204" pitchFamily="34" charset="0"/>
                          <a:cs typeface="B Nazanin" panose="00000400000000000000" pitchFamily="2" charset="-78"/>
                        </a:rPr>
                        <a:t>15دقیقه تا یک ساعت بیشتر از استاندارد شعبه</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fa-IR" sz="1400" b="1" dirty="0" smtClean="0">
                          <a:effectLst/>
                          <a:latin typeface="Calibri" panose="020F0502020204030204" pitchFamily="34" charset="0"/>
                          <a:ea typeface="Calibri" panose="020F0502020204030204" pitchFamily="34" charset="0"/>
                          <a:cs typeface="B Nazanin" panose="00000400000000000000" pitchFamily="2" charset="-78"/>
                        </a:rPr>
                        <a:t>1% </a:t>
                      </a:r>
                      <a:r>
                        <a:rPr lang="fa-IR" sz="1400" b="1" dirty="0">
                          <a:effectLst/>
                          <a:latin typeface="Calibri" panose="020F0502020204030204" pitchFamily="34" charset="0"/>
                          <a:ea typeface="Calibri" panose="020F0502020204030204" pitchFamily="34" charset="0"/>
                          <a:cs typeface="B Nazanin" panose="00000400000000000000" pitchFamily="2" charset="-78"/>
                        </a:rPr>
                        <a:t>هزینه پایه روز</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70840">
                <a:tc>
                  <a:txBody>
                    <a:bodyPr/>
                    <a:lstStyle/>
                    <a:p>
                      <a:pPr marL="0" marR="0" algn="ctr" rtl="1">
                        <a:lnSpc>
                          <a:spcPct val="107000"/>
                        </a:lnSpc>
                        <a:spcBef>
                          <a:spcPts val="0"/>
                        </a:spcBef>
                        <a:spcAft>
                          <a:spcPts val="0"/>
                        </a:spcAft>
                      </a:pPr>
                      <a:r>
                        <a:rPr lang="fa-IR" sz="1400" b="1">
                          <a:effectLst/>
                          <a:latin typeface="Calibri" panose="020F0502020204030204" pitchFamily="34" charset="0"/>
                          <a:ea typeface="Calibri" panose="020F0502020204030204" pitchFamily="34" charset="0"/>
                          <a:cs typeface="B Nazanin" panose="00000400000000000000" pitchFamily="2" charset="-78"/>
                        </a:rPr>
                        <a:t>یک تا دو ساعت بیشتر از استاندارد شعبه</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fa-IR" sz="1400" b="1" dirty="0" smtClean="0">
                          <a:effectLst/>
                          <a:latin typeface="Calibri" panose="020F0502020204030204" pitchFamily="34" charset="0"/>
                          <a:ea typeface="Calibri" panose="020F0502020204030204" pitchFamily="34" charset="0"/>
                          <a:cs typeface="B Nazanin" panose="00000400000000000000" pitchFamily="2" charset="-78"/>
                        </a:rPr>
                        <a:t>3% </a:t>
                      </a:r>
                      <a:r>
                        <a:rPr lang="fa-IR" sz="1400" b="1" dirty="0">
                          <a:effectLst/>
                          <a:latin typeface="Calibri" panose="020F0502020204030204" pitchFamily="34" charset="0"/>
                          <a:ea typeface="Calibri" panose="020F0502020204030204" pitchFamily="34" charset="0"/>
                          <a:cs typeface="B Nazanin" panose="00000400000000000000" pitchFamily="2" charset="-78"/>
                        </a:rPr>
                        <a:t>هزینه پایه روز</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70840">
                <a:tc>
                  <a:txBody>
                    <a:bodyPr/>
                    <a:lstStyle/>
                    <a:p>
                      <a:pPr marL="0" marR="0" algn="ctr" rtl="1">
                        <a:lnSpc>
                          <a:spcPct val="107000"/>
                        </a:lnSpc>
                        <a:spcBef>
                          <a:spcPts val="0"/>
                        </a:spcBef>
                        <a:spcAft>
                          <a:spcPts val="0"/>
                        </a:spcAft>
                      </a:pPr>
                      <a:r>
                        <a:rPr lang="fa-IR" sz="1400" b="1">
                          <a:effectLst/>
                          <a:latin typeface="Calibri" panose="020F0502020204030204" pitchFamily="34" charset="0"/>
                          <a:ea typeface="Calibri" panose="020F0502020204030204" pitchFamily="34" charset="0"/>
                          <a:cs typeface="B Nazanin" panose="00000400000000000000" pitchFamily="2" charset="-78"/>
                        </a:rPr>
                        <a:t>بیشتر از دو ساعت نسبت به استاندارد شعبه</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fa-IR" sz="1400" b="1" dirty="0" smtClean="0">
                          <a:effectLst/>
                          <a:latin typeface="Calibri" panose="020F0502020204030204" pitchFamily="34" charset="0"/>
                          <a:ea typeface="Calibri" panose="020F0502020204030204" pitchFamily="34" charset="0"/>
                          <a:cs typeface="B Nazanin" panose="00000400000000000000" pitchFamily="2" charset="-78"/>
                        </a:rPr>
                        <a:t>5% </a:t>
                      </a:r>
                      <a:r>
                        <a:rPr lang="fa-IR" sz="1400" b="1" dirty="0">
                          <a:effectLst/>
                          <a:latin typeface="Calibri" panose="020F0502020204030204" pitchFamily="34" charset="0"/>
                          <a:ea typeface="Calibri" panose="020F0502020204030204" pitchFamily="34" charset="0"/>
                          <a:cs typeface="B Nazanin" panose="00000400000000000000" pitchFamily="2" charset="-78"/>
                        </a:rPr>
                        <a:t>هزینه پایه روز</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
        <p:nvSpPr>
          <p:cNvPr id="6" name="TextBox 5"/>
          <p:cNvSpPr txBox="1"/>
          <p:nvPr/>
        </p:nvSpPr>
        <p:spPr>
          <a:xfrm>
            <a:off x="110210" y="754213"/>
            <a:ext cx="1518174" cy="400110"/>
          </a:xfrm>
          <a:prstGeom prst="rect">
            <a:avLst/>
          </a:prstGeom>
          <a:noFill/>
        </p:spPr>
        <p:txBody>
          <a:bodyPr wrap="square" rtlCol="0">
            <a:spAutoFit/>
          </a:bodyPr>
          <a:lstStyle/>
          <a:p>
            <a:r>
              <a:rPr lang="en-US" sz="2000" b="1" dirty="0" smtClean="0">
                <a:solidFill>
                  <a:srgbClr val="C00000"/>
                </a:solidFill>
              </a:rPr>
              <a:t>Sale Index</a:t>
            </a:r>
            <a:endParaRPr lang="en-US" sz="2000" b="1" dirty="0">
              <a:solidFill>
                <a:srgbClr val="C00000"/>
              </a:solidFill>
            </a:endParaRPr>
          </a:p>
        </p:txBody>
      </p:sp>
    </p:spTree>
    <p:extLst>
      <p:ext uri="{BB962C8B-B14F-4D97-AF65-F5344CB8AC3E}">
        <p14:creationId xmlns:p14="http://schemas.microsoft.com/office/powerpoint/2010/main" val="3759220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1" y="373590"/>
            <a:ext cx="9713912" cy="1280890"/>
          </a:xfrm>
        </p:spPr>
        <p:txBody>
          <a:bodyPr anchor="ctr">
            <a:normAutofit/>
          </a:bodyPr>
          <a:lstStyle/>
          <a:p>
            <a:pPr algn="r" rtl="1"/>
            <a:r>
              <a:rPr lang="fa-IR" sz="2800" b="1" dirty="0">
                <a:cs typeface="B Titr" panose="00000700000000000000" pitchFamily="2" charset="-78"/>
              </a:rPr>
              <a:t>نسبت ضایعات وزنی هماهنگی طی روز به کل ضایعات وزنی ثبت شده</a:t>
            </a:r>
          </a:p>
        </p:txBody>
      </p:sp>
      <p:sp>
        <p:nvSpPr>
          <p:cNvPr id="3" name="Content Placeholder 2"/>
          <p:cNvSpPr>
            <a:spLocks noGrp="1"/>
          </p:cNvSpPr>
          <p:nvPr>
            <p:ph idx="1"/>
          </p:nvPr>
        </p:nvSpPr>
        <p:spPr>
          <a:xfrm>
            <a:off x="1790701" y="1786350"/>
            <a:ext cx="9713911" cy="4677080"/>
          </a:xfrm>
        </p:spPr>
        <p:txBody>
          <a:bodyPr>
            <a:normAutofit/>
          </a:bodyPr>
          <a:lstStyle/>
          <a:p>
            <a:pPr marL="0" lvl="0" indent="0" algn="just" rtl="1">
              <a:buNone/>
            </a:pPr>
            <a:r>
              <a:rPr lang="fa-IR" b="1" dirty="0" smtClean="0">
                <a:cs typeface="B Nazanin" panose="00000400000000000000" pitchFamily="2" charset="-78"/>
              </a:rPr>
              <a:t>دریافت </a:t>
            </a:r>
            <a:r>
              <a:rPr lang="fa-IR" b="1" dirty="0">
                <a:cs typeface="B Nazanin" panose="00000400000000000000" pitchFamily="2" charset="-78"/>
              </a:rPr>
              <a:t>کننده خدمات موظف است کلیه ضایعات مدنظر جهت دریافت از مشتری را در پای فاکتور درج نماید و درخواست دریافت ضایعات از مشتری، مازاد بر آنچه که پای فاکتور ثبت شده است را به حداقل ممکن برساند. به منظور کنترل این آیتم شاخص نسبت ضایعات وزنی هماهنگی طی روز به کل ضایعات وزنی ثبت شده در سیستم تعریف شده است.</a:t>
            </a:r>
          </a:p>
          <a:p>
            <a:pPr lvl="0" algn="just" rtl="1"/>
            <a:endParaRPr lang="fa-IR" sz="1600" b="1" dirty="0" smtClean="0">
              <a:cs typeface="B Nazanin" panose="00000400000000000000" pitchFamily="2" charset="-78"/>
            </a:endParaRPr>
          </a:p>
          <a:p>
            <a:pPr lvl="0" algn="just" rtl="1"/>
            <a:endParaRPr lang="fa-IR" sz="1600" b="1" dirty="0">
              <a:cs typeface="B Nazanin" panose="00000400000000000000" pitchFamily="2" charset="-78"/>
            </a:endParaRPr>
          </a:p>
          <a:p>
            <a:pPr lvl="0" algn="just" rtl="1"/>
            <a:endParaRPr lang="fa-IR" sz="1600" b="1" dirty="0" smtClean="0">
              <a:cs typeface="B Nazanin" panose="00000400000000000000" pitchFamily="2" charset="-78"/>
            </a:endParaRPr>
          </a:p>
          <a:p>
            <a:pPr lvl="0" algn="just" rtl="1"/>
            <a:endParaRPr lang="fa-IR" sz="1600" b="1" dirty="0">
              <a:cs typeface="B Nazanin" panose="00000400000000000000" pitchFamily="2" charset="-78"/>
            </a:endParaRPr>
          </a:p>
          <a:p>
            <a:pPr lvl="0" algn="just" rtl="1"/>
            <a:endParaRPr lang="fa-IR" sz="1600" b="1" dirty="0" smtClean="0">
              <a:cs typeface="B Nazanin" panose="00000400000000000000" pitchFamily="2" charset="-78"/>
            </a:endParaRPr>
          </a:p>
        </p:txBody>
      </p:sp>
      <p:graphicFrame>
        <p:nvGraphicFramePr>
          <p:cNvPr id="7" name="Table 6"/>
          <p:cNvGraphicFramePr>
            <a:graphicFrameLocks noGrp="1"/>
          </p:cNvGraphicFramePr>
          <p:nvPr>
            <p:extLst>
              <p:ext uri="{D42A27DB-BD31-4B8C-83A1-F6EECF244321}">
                <p14:modId xmlns:p14="http://schemas.microsoft.com/office/powerpoint/2010/main" val="4260211142"/>
              </p:ext>
            </p:extLst>
          </p:nvPr>
        </p:nvGraphicFramePr>
        <p:xfrm>
          <a:off x="2652037" y="2965120"/>
          <a:ext cx="8128000" cy="1854200"/>
        </p:xfrm>
        <a:graphic>
          <a:graphicData uri="http://schemas.openxmlformats.org/drawingml/2006/table">
            <a:tbl>
              <a:tblPr rtl="1" firstRow="1" bandRow="1">
                <a:tableStyleId>{5C22544A-7EE6-4342-B048-85BDC9FD1C3A}</a:tableStyleId>
              </a:tblPr>
              <a:tblGrid>
                <a:gridCol w="4064000"/>
                <a:gridCol w="4064000"/>
              </a:tblGrid>
              <a:tr h="370840">
                <a:tc>
                  <a:txBody>
                    <a:bodyPr/>
                    <a:lstStyle/>
                    <a:p>
                      <a:pPr algn="ctr" rtl="1"/>
                      <a:r>
                        <a:rPr lang="fa-IR" dirty="0" smtClean="0">
                          <a:cs typeface="B Nazanin" panose="00000400000000000000" pitchFamily="2" charset="-78"/>
                        </a:rPr>
                        <a:t>بازه پذیرش</a:t>
                      </a:r>
                      <a:endParaRPr lang="en-US" dirty="0">
                        <a:cs typeface="B Nazanin" panose="00000400000000000000" pitchFamily="2" charset="-78"/>
                      </a:endParaRPr>
                    </a:p>
                  </a:txBody>
                  <a:tcPr anchor="ctr"/>
                </a:tc>
                <a:tc>
                  <a:txBody>
                    <a:bodyPr/>
                    <a:lstStyle/>
                    <a:p>
                      <a:pPr algn="ctr" rtl="1"/>
                      <a:r>
                        <a:rPr lang="fa-IR" dirty="0" smtClean="0">
                          <a:cs typeface="B Nazanin" panose="00000400000000000000" pitchFamily="2" charset="-78"/>
                        </a:rPr>
                        <a:t>درصد جریمه</a:t>
                      </a:r>
                      <a:endParaRPr lang="en-US" dirty="0">
                        <a:cs typeface="B Nazanin" panose="00000400000000000000" pitchFamily="2" charset="-78"/>
                      </a:endParaRPr>
                    </a:p>
                  </a:txBody>
                  <a:tcPr anchor="ctr"/>
                </a:tc>
              </a:tr>
              <a:tr h="370840">
                <a:tc>
                  <a:txBody>
                    <a:bodyPr/>
                    <a:lstStyle/>
                    <a:p>
                      <a:pPr marL="0" marR="0" algn="ctr" rtl="1">
                        <a:lnSpc>
                          <a:spcPct val="107000"/>
                        </a:lnSpc>
                        <a:spcBef>
                          <a:spcPts val="0"/>
                        </a:spcBef>
                        <a:spcAft>
                          <a:spcPts val="0"/>
                        </a:spcAft>
                      </a:pPr>
                      <a:r>
                        <a:rPr lang="fa-IR" sz="1400" b="1" dirty="0">
                          <a:effectLst/>
                          <a:latin typeface="Calibri" panose="020F0502020204030204" pitchFamily="34" charset="0"/>
                          <a:ea typeface="Calibri" panose="020F0502020204030204" pitchFamily="34" charset="0"/>
                          <a:cs typeface="B Nazanin" panose="00000400000000000000" pitchFamily="2" charset="-78"/>
                        </a:rPr>
                        <a:t>تا 5%</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fa-IR" sz="1400" b="1">
                          <a:effectLst/>
                          <a:latin typeface="Calibri" panose="020F0502020204030204" pitchFamily="34" charset="0"/>
                          <a:ea typeface="Calibri" panose="020F0502020204030204" pitchFamily="34" charset="0"/>
                          <a:cs typeface="B Nazanin" panose="00000400000000000000" pitchFamily="2" charset="-78"/>
                        </a:rPr>
                        <a:t>---</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70840">
                <a:tc>
                  <a:txBody>
                    <a:bodyPr/>
                    <a:lstStyle/>
                    <a:p>
                      <a:pPr marL="0" marR="0" algn="ctr" rtl="1">
                        <a:lnSpc>
                          <a:spcPct val="107000"/>
                        </a:lnSpc>
                        <a:spcBef>
                          <a:spcPts val="0"/>
                        </a:spcBef>
                        <a:spcAft>
                          <a:spcPts val="0"/>
                        </a:spcAft>
                      </a:pPr>
                      <a:r>
                        <a:rPr lang="fa-IR" sz="1400" b="1" dirty="0">
                          <a:effectLst/>
                          <a:latin typeface="Calibri" panose="020F0502020204030204" pitchFamily="34" charset="0"/>
                          <a:ea typeface="Calibri" panose="020F0502020204030204" pitchFamily="34" charset="0"/>
                          <a:cs typeface="B Nazanin" panose="00000400000000000000" pitchFamily="2" charset="-78"/>
                        </a:rPr>
                        <a:t>5% تا 10%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fa-IR" sz="1400" b="1" dirty="0" smtClean="0">
                          <a:effectLst/>
                          <a:latin typeface="Calibri" panose="020F0502020204030204" pitchFamily="34" charset="0"/>
                          <a:ea typeface="Calibri" panose="020F0502020204030204" pitchFamily="34" charset="0"/>
                          <a:cs typeface="B Nazanin" panose="00000400000000000000" pitchFamily="2" charset="-78"/>
                        </a:rPr>
                        <a:t>3% </a:t>
                      </a:r>
                      <a:r>
                        <a:rPr lang="fa-IR" sz="1400" b="1" dirty="0">
                          <a:effectLst/>
                          <a:latin typeface="Calibri" panose="020F0502020204030204" pitchFamily="34" charset="0"/>
                          <a:ea typeface="Calibri" panose="020F0502020204030204" pitchFamily="34" charset="0"/>
                          <a:cs typeface="B Nazanin" panose="00000400000000000000" pitchFamily="2" charset="-78"/>
                        </a:rPr>
                        <a:t>هزینه روز خودرو</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70840">
                <a:tc>
                  <a:txBody>
                    <a:bodyPr/>
                    <a:lstStyle/>
                    <a:p>
                      <a:pPr marL="0" marR="0" algn="ctr" rtl="1">
                        <a:lnSpc>
                          <a:spcPct val="107000"/>
                        </a:lnSpc>
                        <a:spcBef>
                          <a:spcPts val="0"/>
                        </a:spcBef>
                        <a:spcAft>
                          <a:spcPts val="0"/>
                        </a:spcAft>
                      </a:pPr>
                      <a:r>
                        <a:rPr lang="fa-IR" sz="1400" b="1" dirty="0">
                          <a:effectLst/>
                          <a:latin typeface="Calibri" panose="020F0502020204030204" pitchFamily="34" charset="0"/>
                          <a:ea typeface="Calibri" panose="020F0502020204030204" pitchFamily="34" charset="0"/>
                          <a:cs typeface="B Nazanin" panose="00000400000000000000" pitchFamily="2" charset="-78"/>
                        </a:rPr>
                        <a:t>10% تا 15%</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fa-IR" sz="1400" b="1" dirty="0" smtClean="0">
                          <a:effectLst/>
                          <a:latin typeface="Calibri" panose="020F0502020204030204" pitchFamily="34" charset="0"/>
                          <a:ea typeface="Calibri" panose="020F0502020204030204" pitchFamily="34" charset="0"/>
                          <a:cs typeface="B Nazanin" panose="00000400000000000000" pitchFamily="2" charset="-78"/>
                        </a:rPr>
                        <a:t>5% </a:t>
                      </a:r>
                      <a:r>
                        <a:rPr lang="fa-IR" sz="1400" b="1" dirty="0">
                          <a:effectLst/>
                          <a:latin typeface="Calibri" panose="020F0502020204030204" pitchFamily="34" charset="0"/>
                          <a:ea typeface="Calibri" panose="020F0502020204030204" pitchFamily="34" charset="0"/>
                          <a:cs typeface="B Nazanin" panose="00000400000000000000" pitchFamily="2" charset="-78"/>
                        </a:rPr>
                        <a:t>هزینه روز خودرو</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70840">
                <a:tc>
                  <a:txBody>
                    <a:bodyPr/>
                    <a:lstStyle/>
                    <a:p>
                      <a:pPr marL="0" marR="0" algn="ctr" rtl="1">
                        <a:lnSpc>
                          <a:spcPct val="107000"/>
                        </a:lnSpc>
                        <a:spcBef>
                          <a:spcPts val="0"/>
                        </a:spcBef>
                        <a:spcAft>
                          <a:spcPts val="0"/>
                        </a:spcAft>
                      </a:pPr>
                      <a:r>
                        <a:rPr lang="fa-IR" sz="1400" b="1">
                          <a:effectLst/>
                          <a:latin typeface="Calibri" panose="020F0502020204030204" pitchFamily="34" charset="0"/>
                          <a:ea typeface="Calibri" panose="020F0502020204030204" pitchFamily="34" charset="0"/>
                          <a:cs typeface="B Nazanin" panose="00000400000000000000" pitchFamily="2" charset="-78"/>
                        </a:rPr>
                        <a:t>بیشتر از 15%</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fa-IR" sz="1400" b="1" dirty="0" smtClean="0">
                          <a:effectLst/>
                          <a:latin typeface="Calibri" panose="020F0502020204030204" pitchFamily="34" charset="0"/>
                          <a:ea typeface="Calibri" panose="020F0502020204030204" pitchFamily="34" charset="0"/>
                          <a:cs typeface="B Nazanin" panose="00000400000000000000" pitchFamily="2" charset="-78"/>
                        </a:rPr>
                        <a:t>10% </a:t>
                      </a:r>
                      <a:r>
                        <a:rPr lang="fa-IR" sz="1400" b="1" dirty="0">
                          <a:effectLst/>
                          <a:latin typeface="Calibri" panose="020F0502020204030204" pitchFamily="34" charset="0"/>
                          <a:ea typeface="Calibri" panose="020F0502020204030204" pitchFamily="34" charset="0"/>
                          <a:cs typeface="B Nazanin" panose="00000400000000000000" pitchFamily="2" charset="-78"/>
                        </a:rPr>
                        <a:t>هزینه روز خودرو</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
        <p:nvSpPr>
          <p:cNvPr id="8" name="TextBox 7"/>
          <p:cNvSpPr txBox="1"/>
          <p:nvPr/>
        </p:nvSpPr>
        <p:spPr>
          <a:xfrm>
            <a:off x="110210" y="754213"/>
            <a:ext cx="1518174" cy="400110"/>
          </a:xfrm>
          <a:prstGeom prst="rect">
            <a:avLst/>
          </a:prstGeom>
          <a:noFill/>
        </p:spPr>
        <p:txBody>
          <a:bodyPr wrap="square" rtlCol="0">
            <a:spAutoFit/>
          </a:bodyPr>
          <a:lstStyle/>
          <a:p>
            <a:r>
              <a:rPr lang="en-US" sz="2000" b="1" dirty="0" smtClean="0">
                <a:solidFill>
                  <a:srgbClr val="C00000"/>
                </a:solidFill>
              </a:rPr>
              <a:t>Sale Index</a:t>
            </a:r>
            <a:endParaRPr lang="en-US" sz="2000" b="1" dirty="0">
              <a:solidFill>
                <a:srgbClr val="C00000"/>
              </a:solidFill>
            </a:endParaRPr>
          </a:p>
        </p:txBody>
      </p:sp>
    </p:spTree>
    <p:extLst>
      <p:ext uri="{BB962C8B-B14F-4D97-AF65-F5344CB8AC3E}">
        <p14:creationId xmlns:p14="http://schemas.microsoft.com/office/powerpoint/2010/main" val="119397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331" y="175364"/>
            <a:ext cx="9713912" cy="1280890"/>
          </a:xfrm>
        </p:spPr>
        <p:txBody>
          <a:bodyPr anchor="ctr">
            <a:normAutofit/>
          </a:bodyPr>
          <a:lstStyle/>
          <a:p>
            <a:pPr algn="r" rtl="1"/>
            <a:r>
              <a:rPr lang="fa-IR" sz="2800" b="1" dirty="0" smtClean="0">
                <a:cs typeface="B Titr" panose="00000700000000000000" pitchFamily="2" charset="-78"/>
              </a:rPr>
              <a:t>خدمات ویژه</a:t>
            </a:r>
            <a:endParaRPr lang="en-US" sz="2800" dirty="0"/>
          </a:p>
        </p:txBody>
      </p:sp>
      <p:sp>
        <p:nvSpPr>
          <p:cNvPr id="3" name="Content Placeholder 2"/>
          <p:cNvSpPr>
            <a:spLocks noGrp="1"/>
          </p:cNvSpPr>
          <p:nvPr>
            <p:ph idx="1"/>
          </p:nvPr>
        </p:nvSpPr>
        <p:spPr>
          <a:xfrm>
            <a:off x="1102595" y="1258585"/>
            <a:ext cx="11215383" cy="5129689"/>
          </a:xfrm>
        </p:spPr>
        <p:txBody>
          <a:bodyPr>
            <a:normAutofit/>
          </a:bodyPr>
          <a:lstStyle/>
          <a:p>
            <a:pPr lvl="1" algn="just" rtl="1">
              <a:lnSpc>
                <a:spcPct val="150000"/>
              </a:lnSpc>
            </a:pPr>
            <a:r>
              <a:rPr lang="fa-IR" sz="2000" b="1" dirty="0" smtClean="0">
                <a:solidFill>
                  <a:schemeClr val="accent4">
                    <a:lumMod val="50000"/>
                  </a:schemeClr>
                </a:solidFill>
                <a:cs typeface="B Nazanin" panose="00000400000000000000" pitchFamily="2" charset="-78"/>
              </a:rPr>
              <a:t>چیدمان	</a:t>
            </a:r>
          </a:p>
          <a:p>
            <a:pPr lvl="2" algn="just" rtl="1">
              <a:lnSpc>
                <a:spcPct val="150000"/>
              </a:lnSpc>
            </a:pPr>
            <a:r>
              <a:rPr lang="fa-IR" sz="1600" b="1" dirty="0" smtClean="0">
                <a:cs typeface="B Nazanin" panose="00000400000000000000" pitchFamily="2" charset="-78"/>
              </a:rPr>
              <a:t>دریافت </a:t>
            </a:r>
            <a:r>
              <a:rPr lang="fa-IR" sz="1600" b="1" dirty="0">
                <a:cs typeface="B Nazanin" panose="00000400000000000000" pitchFamily="2" charset="-78"/>
              </a:rPr>
              <a:t>کننده خدمات می تواند درخواست چیدمان محصولات در شلف را برای تعدادی از مشتریان در هر شعبه مطرح نماید. به این منظور می باید لیست مشتریان مورد نظر جهت انجام چیدمان را </a:t>
            </a:r>
            <a:r>
              <a:rPr lang="fa-IR" sz="1600" b="1" dirty="0" smtClean="0">
                <a:cs typeface="B Nazanin" panose="00000400000000000000" pitchFamily="2" charset="-78"/>
              </a:rPr>
              <a:t>در زمان برآورد منابع و تنظیم تفاهم نامه مشخص و ارائه نماید. باتوجه به منابع مازاد مورد نیاز بابت ارائه خدمات چیدمان هزینه مربوط به این آیتم نیز تعیین و مورد توافق قرار خواهد گرفت.</a:t>
            </a:r>
            <a:endParaRPr lang="fa-IR" sz="1600" b="1" dirty="0">
              <a:cs typeface="B Nazanin" panose="00000400000000000000" pitchFamily="2" charset="-78"/>
            </a:endParaRPr>
          </a:p>
          <a:p>
            <a:pPr lvl="1" algn="just" rtl="1">
              <a:lnSpc>
                <a:spcPct val="150000"/>
              </a:lnSpc>
            </a:pPr>
            <a:r>
              <a:rPr lang="fa-IR" sz="2000" b="1" dirty="0" smtClean="0">
                <a:solidFill>
                  <a:schemeClr val="accent4">
                    <a:lumMod val="50000"/>
                  </a:schemeClr>
                </a:solidFill>
                <a:cs typeface="B Nazanin" panose="00000400000000000000" pitchFamily="2" charset="-78"/>
              </a:rPr>
              <a:t>تحویل سریع	(هزینه </a:t>
            </a:r>
            <a:r>
              <a:rPr lang="fa-IR" sz="2000" b="1" dirty="0">
                <a:solidFill>
                  <a:schemeClr val="accent4">
                    <a:lumMod val="50000"/>
                  </a:schemeClr>
                </a:solidFill>
                <a:cs typeface="B Nazanin" panose="00000400000000000000" pitchFamily="2" charset="-78"/>
              </a:rPr>
              <a:t>تحویل سریع: 5 برابر هزینه فاکتور براساس مدل هزینه </a:t>
            </a:r>
            <a:r>
              <a:rPr lang="fa-IR" sz="2000" b="1" dirty="0" smtClean="0">
                <a:solidFill>
                  <a:schemeClr val="accent4">
                    <a:lumMod val="50000"/>
                  </a:schemeClr>
                </a:solidFill>
                <a:cs typeface="B Nazanin" panose="00000400000000000000" pitchFamily="2" charset="-78"/>
              </a:rPr>
              <a:t>پایه)</a:t>
            </a:r>
            <a:endParaRPr lang="fa-IR" sz="2000" b="1" dirty="0">
              <a:solidFill>
                <a:schemeClr val="accent4">
                  <a:lumMod val="50000"/>
                </a:schemeClr>
              </a:solidFill>
              <a:cs typeface="B Nazanin" panose="00000400000000000000" pitchFamily="2" charset="-78"/>
            </a:endParaRPr>
          </a:p>
          <a:p>
            <a:pPr lvl="2" algn="just" rtl="1">
              <a:lnSpc>
                <a:spcPct val="150000"/>
              </a:lnSpc>
            </a:pPr>
            <a:r>
              <a:rPr lang="fa-IR" sz="1600" b="1" dirty="0">
                <a:cs typeface="B Nazanin" panose="00000400000000000000" pitchFamily="2" charset="-78"/>
              </a:rPr>
              <a:t>در صورتی که فاصله صدور فاکتور تا زمان مورد نظر واحد فروش جهت تحویل فاکتور بین 6 تا 12 ساعت باشد، تحویل سریع محسوب می شود.</a:t>
            </a:r>
          </a:p>
          <a:p>
            <a:pPr lvl="1" algn="just" rtl="1">
              <a:lnSpc>
                <a:spcPct val="150000"/>
              </a:lnSpc>
            </a:pPr>
            <a:r>
              <a:rPr lang="fa-IR" sz="2000" b="1" dirty="0">
                <a:solidFill>
                  <a:schemeClr val="accent4">
                    <a:lumMod val="50000"/>
                  </a:schemeClr>
                </a:solidFill>
                <a:cs typeface="B Nazanin" panose="00000400000000000000" pitchFamily="2" charset="-78"/>
              </a:rPr>
              <a:t>تحول در محدوده زمانی </a:t>
            </a:r>
            <a:r>
              <a:rPr lang="fa-IR" sz="2000" b="1" dirty="0" smtClean="0">
                <a:solidFill>
                  <a:schemeClr val="accent4">
                    <a:lumMod val="50000"/>
                  </a:schemeClr>
                </a:solidFill>
                <a:cs typeface="B Nazanin" panose="00000400000000000000" pitchFamily="2" charset="-78"/>
              </a:rPr>
              <a:t>مشخص	(هزینه </a:t>
            </a:r>
            <a:r>
              <a:rPr lang="fa-IR" sz="2000" b="1" dirty="0">
                <a:solidFill>
                  <a:schemeClr val="accent4">
                    <a:lumMod val="50000"/>
                  </a:schemeClr>
                </a:solidFill>
                <a:cs typeface="B Nazanin" panose="00000400000000000000" pitchFamily="2" charset="-78"/>
              </a:rPr>
              <a:t>تحویل در محدوده زمانی خاص: 5 برابر هزینه فاکتور براساس مدل هزینه </a:t>
            </a:r>
            <a:r>
              <a:rPr lang="fa-IR" sz="2000" b="1" dirty="0" smtClean="0">
                <a:solidFill>
                  <a:schemeClr val="accent4">
                    <a:lumMod val="50000"/>
                  </a:schemeClr>
                </a:solidFill>
                <a:cs typeface="B Nazanin" panose="00000400000000000000" pitchFamily="2" charset="-78"/>
              </a:rPr>
              <a:t>پایه)</a:t>
            </a:r>
          </a:p>
          <a:p>
            <a:pPr lvl="2" algn="just" rtl="1">
              <a:lnSpc>
                <a:spcPct val="150000"/>
              </a:lnSpc>
            </a:pPr>
            <a:r>
              <a:rPr lang="fa-IR" sz="1600" b="1" dirty="0">
                <a:cs typeface="B Nazanin" panose="00000400000000000000" pitchFamily="2" charset="-78"/>
              </a:rPr>
              <a:t>در صورتی که درخواست تحویل فاکتور در زمانی مغایر با توافق اولیه زمان تحویل فاکتورها باشد، و شعبه امکان اجرا و تحویل آن را داشته باشد، تحویل در ساعت خاص محسوب می شود</a:t>
            </a:r>
            <a:r>
              <a:rPr lang="fa-IR" sz="1600" b="1" dirty="0" smtClean="0">
                <a:cs typeface="B Nazanin" panose="00000400000000000000" pitchFamily="2" charset="-78"/>
              </a:rPr>
              <a:t>.</a:t>
            </a:r>
          </a:p>
        </p:txBody>
      </p:sp>
    </p:spTree>
    <p:extLst>
      <p:ext uri="{BB962C8B-B14F-4D97-AF65-F5344CB8AC3E}">
        <p14:creationId xmlns:p14="http://schemas.microsoft.com/office/powerpoint/2010/main" val="3046470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013" y="276552"/>
            <a:ext cx="9713912" cy="1280890"/>
          </a:xfrm>
        </p:spPr>
        <p:txBody>
          <a:bodyPr anchor="ctr">
            <a:normAutofit/>
          </a:bodyPr>
          <a:lstStyle/>
          <a:p>
            <a:pPr algn="r" rtl="1"/>
            <a:r>
              <a:rPr lang="fa-IR" sz="2800" b="1" dirty="0" smtClean="0">
                <a:cs typeface="B Titr" panose="00000700000000000000" pitchFamily="2" charset="-78"/>
              </a:rPr>
              <a:t>خدمات ویژه</a:t>
            </a:r>
            <a:endParaRPr lang="en-US" sz="2800" dirty="0"/>
          </a:p>
        </p:txBody>
      </p:sp>
      <p:sp>
        <p:nvSpPr>
          <p:cNvPr id="3" name="Content Placeholder 2"/>
          <p:cNvSpPr>
            <a:spLocks noGrp="1"/>
          </p:cNvSpPr>
          <p:nvPr>
            <p:ph idx="1"/>
          </p:nvPr>
        </p:nvSpPr>
        <p:spPr>
          <a:xfrm>
            <a:off x="1566363" y="1557442"/>
            <a:ext cx="10463212" cy="4492629"/>
          </a:xfrm>
        </p:spPr>
        <p:txBody>
          <a:bodyPr>
            <a:normAutofit/>
          </a:bodyPr>
          <a:lstStyle/>
          <a:p>
            <a:pPr lvl="1" algn="just" rtl="1">
              <a:lnSpc>
                <a:spcPct val="150000"/>
              </a:lnSpc>
            </a:pPr>
            <a:r>
              <a:rPr lang="fa-IR" sz="2000" b="1" dirty="0" smtClean="0">
                <a:solidFill>
                  <a:schemeClr val="accent4">
                    <a:lumMod val="50000"/>
                  </a:schemeClr>
                </a:solidFill>
                <a:cs typeface="B Nazanin" panose="00000400000000000000" pitchFamily="2" charset="-78"/>
              </a:rPr>
              <a:t>فاکتور </a:t>
            </a:r>
            <a:r>
              <a:rPr lang="fa-IR" sz="2000" b="1" dirty="0">
                <a:solidFill>
                  <a:schemeClr val="accent4">
                    <a:lumMod val="50000"/>
                  </a:schemeClr>
                </a:solidFill>
                <a:cs typeface="B Nazanin" panose="00000400000000000000" pitchFamily="2" charset="-78"/>
              </a:rPr>
              <a:t>خارج از </a:t>
            </a:r>
            <a:r>
              <a:rPr lang="fa-IR" sz="2000" b="1" dirty="0" smtClean="0">
                <a:solidFill>
                  <a:schemeClr val="accent4">
                    <a:lumMod val="50000"/>
                  </a:schemeClr>
                </a:solidFill>
                <a:cs typeface="B Nazanin" panose="00000400000000000000" pitchFamily="2" charset="-78"/>
              </a:rPr>
              <a:t>مسیر	(هزینه </a:t>
            </a:r>
            <a:r>
              <a:rPr lang="fa-IR" sz="2000" b="1" dirty="0">
                <a:solidFill>
                  <a:schemeClr val="accent4">
                    <a:lumMod val="50000"/>
                  </a:schemeClr>
                </a:solidFill>
                <a:cs typeface="B Nazanin" panose="00000400000000000000" pitchFamily="2" charset="-78"/>
              </a:rPr>
              <a:t>تحویل فاکتور خارج از مسیر: 5 برابر هزینه فاکتور براساس مدل هزینه </a:t>
            </a:r>
            <a:r>
              <a:rPr lang="fa-IR" sz="2000" b="1" dirty="0" smtClean="0">
                <a:solidFill>
                  <a:schemeClr val="accent4">
                    <a:lumMod val="50000"/>
                  </a:schemeClr>
                </a:solidFill>
                <a:cs typeface="B Nazanin" panose="00000400000000000000" pitchFamily="2" charset="-78"/>
              </a:rPr>
              <a:t>پایه)</a:t>
            </a:r>
          </a:p>
          <a:p>
            <a:pPr lvl="2" algn="just" rtl="1">
              <a:lnSpc>
                <a:spcPct val="150000"/>
              </a:lnSpc>
            </a:pPr>
            <a:r>
              <a:rPr lang="fa-IR" sz="1600" b="1" dirty="0">
                <a:cs typeface="B Nazanin" panose="00000400000000000000" pitchFamily="2" charset="-78"/>
              </a:rPr>
              <a:t>در صورتی که فاکتوری خارج از مسیربندی توافق شده روز باشد، فاکتور خارج از مسیر محسوب می شود.</a:t>
            </a:r>
          </a:p>
          <a:p>
            <a:pPr lvl="1" algn="just" rtl="1">
              <a:lnSpc>
                <a:spcPct val="150000"/>
              </a:lnSpc>
            </a:pPr>
            <a:r>
              <a:rPr lang="fa-IR" sz="2000" b="1" dirty="0" smtClean="0">
                <a:solidFill>
                  <a:schemeClr val="accent4">
                    <a:lumMod val="50000"/>
                  </a:schemeClr>
                </a:solidFill>
                <a:cs typeface="B Nazanin" panose="00000400000000000000" pitchFamily="2" charset="-78"/>
              </a:rPr>
              <a:t>توزیع در روز تعطیل	(هزینه توزیع در روز تعطیل: 50% افزایش کلیه پارامترهای موثر در محاسبه هزینه پایه)</a:t>
            </a:r>
          </a:p>
          <a:p>
            <a:pPr lvl="2" algn="just" rtl="1">
              <a:lnSpc>
                <a:spcPct val="150000"/>
              </a:lnSpc>
            </a:pPr>
            <a:r>
              <a:rPr lang="fa-IR" sz="1600" b="1" dirty="0" smtClean="0">
                <a:cs typeface="B Nazanin" panose="00000400000000000000" pitchFamily="2" charset="-78"/>
              </a:rPr>
              <a:t>در صورتی که در روزهای تعطیل رسمی فرایند توزیع و پخش صورت گیرد کلیه پارامترهای موثر در محاسبه هزینه پایه با 50% افزایش محاسبه خواهد شد.</a:t>
            </a:r>
          </a:p>
          <a:p>
            <a:pPr lvl="1" algn="just" rtl="1">
              <a:lnSpc>
                <a:spcPct val="150000"/>
              </a:lnSpc>
            </a:pPr>
            <a:r>
              <a:rPr lang="fa-IR" sz="2000" b="1" dirty="0" smtClean="0">
                <a:solidFill>
                  <a:schemeClr val="accent4">
                    <a:lumMod val="50000"/>
                  </a:schemeClr>
                </a:solidFill>
                <a:cs typeface="B Nazanin" panose="00000400000000000000" pitchFamily="2" charset="-78"/>
              </a:rPr>
              <a:t>تبلیغات</a:t>
            </a:r>
          </a:p>
          <a:p>
            <a:pPr lvl="2" algn="just" rtl="1">
              <a:lnSpc>
                <a:spcPct val="150000"/>
              </a:lnSpc>
            </a:pPr>
            <a:r>
              <a:rPr lang="fa-IR" sz="1600" b="1" dirty="0">
                <a:cs typeface="B Nazanin" panose="00000400000000000000" pitchFamily="2" charset="-78"/>
              </a:rPr>
              <a:t>باتوجه به شرایط و امکان تعامل با ارگان های دولتی مرتبط در هر کدام از شهرهای بزرگ کشور، می توان سطح بدنه یخچال کامیونت ها را به عنوان فضای تبلیغاتی در اختیار هر کدام از کسب و کارها قرارداد. هزینه </a:t>
            </a:r>
            <a:r>
              <a:rPr lang="fa-IR" sz="1600" b="1" dirty="0" smtClean="0">
                <a:cs typeface="B Nazanin" panose="00000400000000000000" pitchFamily="2" charset="-78"/>
              </a:rPr>
              <a:t>تبلیغات </a:t>
            </a:r>
            <a:r>
              <a:rPr lang="fa-IR" sz="1600" b="1" dirty="0">
                <a:cs typeface="B Nazanin" panose="00000400000000000000" pitchFamily="2" charset="-78"/>
              </a:rPr>
              <a:t>با توجه به شرایط قانونی جاری در هر شهر برآورد و ارائه خواهد شد.</a:t>
            </a:r>
            <a:endParaRPr lang="fa-IR" sz="1600" b="1" dirty="0" smtClean="0">
              <a:cs typeface="B Nazanin" panose="00000400000000000000" pitchFamily="2" charset="-78"/>
            </a:endParaRPr>
          </a:p>
        </p:txBody>
      </p:sp>
    </p:spTree>
    <p:extLst>
      <p:ext uri="{BB962C8B-B14F-4D97-AF65-F5344CB8AC3E}">
        <p14:creationId xmlns:p14="http://schemas.microsoft.com/office/powerpoint/2010/main" val="364205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590"/>
            <a:ext cx="8911687" cy="1280890"/>
          </a:xfrm>
        </p:spPr>
        <p:txBody>
          <a:bodyPr anchor="ctr">
            <a:normAutofit/>
          </a:bodyPr>
          <a:lstStyle/>
          <a:p>
            <a:pPr algn="r" rtl="1"/>
            <a:r>
              <a:rPr lang="fa-IR" sz="2800" b="1" dirty="0">
                <a:cs typeface="B Titr" panose="00000700000000000000" pitchFamily="2" charset="-78"/>
              </a:rPr>
              <a:t>مفهوم تفاهم نامه سطح کیفی خدمات</a:t>
            </a:r>
            <a:endParaRPr lang="en-US" sz="2800" dirty="0"/>
          </a:p>
        </p:txBody>
      </p:sp>
      <p:sp>
        <p:nvSpPr>
          <p:cNvPr id="3" name="Content Placeholder 2"/>
          <p:cNvSpPr>
            <a:spLocks noGrp="1"/>
          </p:cNvSpPr>
          <p:nvPr>
            <p:ph idx="1"/>
          </p:nvPr>
        </p:nvSpPr>
        <p:spPr>
          <a:xfrm>
            <a:off x="1903956" y="1979112"/>
            <a:ext cx="9600656" cy="3932110"/>
          </a:xfrm>
        </p:spPr>
        <p:txBody>
          <a:bodyPr>
            <a:normAutofit/>
          </a:bodyPr>
          <a:lstStyle/>
          <a:p>
            <a:pPr algn="just" rtl="1"/>
            <a:r>
              <a:rPr lang="en-US" b="1" dirty="0">
                <a:latin typeface="Andalus" panose="02020603050405020304" pitchFamily="18" charset="-78"/>
                <a:cs typeface="Andalus" panose="02020603050405020304" pitchFamily="18" charset="-78"/>
              </a:rPr>
              <a:t>Service level agreement (SLA)</a:t>
            </a:r>
            <a:r>
              <a:rPr lang="en-US" b="1" dirty="0">
                <a:cs typeface="B Nazanin" panose="00000400000000000000" pitchFamily="2" charset="-78"/>
              </a:rPr>
              <a:t> </a:t>
            </a:r>
            <a:r>
              <a:rPr lang="fa-IR" b="1" dirty="0" smtClean="0">
                <a:cs typeface="B Nazanin" panose="00000400000000000000" pitchFamily="2" charset="-78"/>
              </a:rPr>
              <a:t> تفاهم </a:t>
            </a:r>
            <a:r>
              <a:rPr lang="fa-IR" b="1" dirty="0">
                <a:cs typeface="B Nazanin" panose="00000400000000000000" pitchFamily="2" charset="-78"/>
              </a:rPr>
              <a:t>نامه سطح کیفی خدمات و یا ضمانت نامه کیفیت خدمات</a:t>
            </a:r>
            <a:r>
              <a:rPr lang="fa-IR" dirty="0">
                <a:cs typeface="B Nazanin" panose="00000400000000000000" pitchFamily="2" charset="-78"/>
              </a:rPr>
              <a:t>، </a:t>
            </a:r>
            <a:r>
              <a:rPr lang="fa-IR" dirty="0" smtClean="0">
                <a:cs typeface="B Nazanin" panose="00000400000000000000" pitchFamily="2" charset="-78"/>
              </a:rPr>
              <a:t>توافقی است </a:t>
            </a:r>
            <a:r>
              <a:rPr lang="fa-IR" dirty="0">
                <a:cs typeface="B Nazanin" panose="00000400000000000000" pitchFamily="2" charset="-78"/>
              </a:rPr>
              <a:t>حقوقی فی‌مابین ارائه دهنده و استفاده کننده از خدمات جهت تضمین کیفی سطح سرویس و اطمینان از رعایت اصول اساسی مدنظر دریافت کننده خدمات</a:t>
            </a:r>
            <a:r>
              <a:rPr lang="fa-IR" dirty="0" smtClean="0">
                <a:cs typeface="B Nazanin" panose="00000400000000000000" pitchFamily="2" charset="-78"/>
              </a:rPr>
              <a:t>.</a:t>
            </a:r>
          </a:p>
          <a:p>
            <a:pPr algn="just" rtl="1"/>
            <a:r>
              <a:rPr lang="fa-IR" b="1" dirty="0" smtClean="0">
                <a:cs typeface="B Nazanin" panose="00000400000000000000" pitchFamily="2" charset="-78"/>
              </a:rPr>
              <a:t>عناصر </a:t>
            </a:r>
            <a:r>
              <a:rPr lang="en-US" b="1" dirty="0" smtClean="0">
                <a:latin typeface="Andalus" panose="02020603050405020304" pitchFamily="18" charset="-78"/>
                <a:cs typeface="Andalus" panose="02020603050405020304" pitchFamily="18" charset="-78"/>
              </a:rPr>
              <a:t>SLA</a:t>
            </a:r>
          </a:p>
          <a:p>
            <a:pPr lvl="1" algn="just" rtl="1"/>
            <a:r>
              <a:rPr lang="fa-IR" dirty="0">
                <a:cs typeface="B Nazanin" panose="00000400000000000000" pitchFamily="2" charset="-78"/>
              </a:rPr>
              <a:t>تعریف و تفسیری از ماهیت خدمات </a:t>
            </a:r>
            <a:endParaRPr lang="en-US" dirty="0">
              <a:cs typeface="B Nazanin" panose="00000400000000000000" pitchFamily="2" charset="-78"/>
            </a:endParaRPr>
          </a:p>
          <a:p>
            <a:pPr lvl="1" algn="just" rtl="1"/>
            <a:r>
              <a:rPr lang="fa-IR" dirty="0">
                <a:cs typeface="B Nazanin" panose="00000400000000000000" pitchFamily="2" charset="-78"/>
              </a:rPr>
              <a:t>سطح خدمات مورد انتظار، به طور مشخص قابلیت اطمینان و پاسخگویی و نحوه اندازه گیری آن</a:t>
            </a:r>
            <a:endParaRPr lang="en-US" dirty="0">
              <a:cs typeface="B Nazanin" panose="00000400000000000000" pitchFamily="2" charset="-78"/>
            </a:endParaRPr>
          </a:p>
          <a:p>
            <a:pPr lvl="1" algn="just" rtl="1"/>
            <a:r>
              <a:rPr lang="fa-IR" dirty="0">
                <a:cs typeface="B Nazanin" panose="00000400000000000000" pitchFamily="2" charset="-78"/>
              </a:rPr>
              <a:t>فرایند ردیابی و گزارش دهی مشکلات موجود در خدمات</a:t>
            </a:r>
            <a:endParaRPr lang="en-US" dirty="0">
              <a:cs typeface="B Nazanin" panose="00000400000000000000" pitchFamily="2" charset="-78"/>
            </a:endParaRPr>
          </a:p>
          <a:p>
            <a:pPr lvl="1" algn="just" rtl="1"/>
            <a:r>
              <a:rPr lang="fa-IR" dirty="0">
                <a:cs typeface="B Nazanin" panose="00000400000000000000" pitchFamily="2" charset="-78"/>
              </a:rPr>
              <a:t>چارچوب زمانی پاسخگویی و حل مشکلات</a:t>
            </a:r>
            <a:endParaRPr lang="en-US" dirty="0">
              <a:cs typeface="B Nazanin" panose="00000400000000000000" pitchFamily="2" charset="-78"/>
            </a:endParaRPr>
          </a:p>
          <a:p>
            <a:pPr lvl="1" algn="just" rtl="1"/>
            <a:r>
              <a:rPr lang="fa-IR" dirty="0">
                <a:cs typeface="B Nazanin" panose="00000400000000000000" pitchFamily="2" charset="-78"/>
              </a:rPr>
              <a:t>فرایند کنترل و گزارش دهی سطح خدمات</a:t>
            </a:r>
            <a:endParaRPr lang="en-US" dirty="0">
              <a:cs typeface="B Nazanin" panose="00000400000000000000" pitchFamily="2" charset="-78"/>
            </a:endParaRPr>
          </a:p>
          <a:p>
            <a:pPr lvl="1" algn="just" rtl="1"/>
            <a:r>
              <a:rPr lang="fa-IR" dirty="0">
                <a:cs typeface="B Nazanin" panose="00000400000000000000" pitchFamily="2" charset="-78"/>
              </a:rPr>
              <a:t>تعیین عواقب و جرایم مربوط به عدم تحقق تعهدات ارائه دهنده خدمات</a:t>
            </a:r>
          </a:p>
        </p:txBody>
      </p:sp>
    </p:spTree>
    <p:extLst>
      <p:ext uri="{BB962C8B-B14F-4D97-AF65-F5344CB8AC3E}">
        <p14:creationId xmlns:p14="http://schemas.microsoft.com/office/powerpoint/2010/main" val="851528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590"/>
            <a:ext cx="8911687" cy="1280890"/>
          </a:xfrm>
        </p:spPr>
        <p:txBody>
          <a:bodyPr anchor="ctr">
            <a:normAutofit/>
          </a:bodyPr>
          <a:lstStyle/>
          <a:p>
            <a:pPr algn="r" rtl="1"/>
            <a:r>
              <a:rPr lang="fa-IR" sz="2800" b="1" dirty="0" smtClean="0">
                <a:cs typeface="B Titr" panose="00000700000000000000" pitchFamily="2" charset="-78"/>
              </a:rPr>
              <a:t>مزایای تفاهم نامه سطح کیفی خدمات</a:t>
            </a:r>
            <a:endParaRPr lang="en-US" sz="2800" dirty="0"/>
          </a:p>
        </p:txBody>
      </p:sp>
      <p:sp>
        <p:nvSpPr>
          <p:cNvPr id="3" name="Content Placeholder 2"/>
          <p:cNvSpPr>
            <a:spLocks noGrp="1"/>
          </p:cNvSpPr>
          <p:nvPr>
            <p:ph idx="1"/>
          </p:nvPr>
        </p:nvSpPr>
        <p:spPr>
          <a:xfrm>
            <a:off x="2589212" y="1739900"/>
            <a:ext cx="8915400" cy="4724400"/>
          </a:xfrm>
        </p:spPr>
        <p:txBody>
          <a:bodyPr>
            <a:normAutofit/>
          </a:bodyPr>
          <a:lstStyle/>
          <a:p>
            <a:pPr lvl="0" algn="just" rtl="1">
              <a:lnSpc>
                <a:spcPct val="150000"/>
              </a:lnSpc>
            </a:pPr>
            <a:r>
              <a:rPr lang="fa-IR" sz="1600" b="1" dirty="0">
                <a:cs typeface="B Nazanin" panose="00000400000000000000" pitchFamily="2" charset="-78"/>
              </a:rPr>
              <a:t>بهبود ارتباط و همکاری بین ارائه دهنده خدمات و مشتری</a:t>
            </a:r>
            <a:endParaRPr lang="en-US" sz="1600" b="1" dirty="0">
              <a:cs typeface="B Nazanin" panose="00000400000000000000" pitchFamily="2" charset="-78"/>
            </a:endParaRPr>
          </a:p>
          <a:p>
            <a:pPr lvl="0" algn="just" rtl="1">
              <a:lnSpc>
                <a:spcPct val="150000"/>
              </a:lnSpc>
            </a:pPr>
            <a:r>
              <a:rPr lang="fa-IR" sz="1600" b="1" dirty="0">
                <a:cs typeface="B Nazanin" panose="00000400000000000000" pitchFamily="2" charset="-78"/>
              </a:rPr>
              <a:t>تسهیل فرایند اشتراک گذاری اطلاعات مهم در ارتباط کاری دو سازمان</a:t>
            </a:r>
            <a:endParaRPr lang="en-US" sz="1600" b="1" dirty="0">
              <a:cs typeface="B Nazanin" panose="00000400000000000000" pitchFamily="2" charset="-78"/>
            </a:endParaRPr>
          </a:p>
          <a:p>
            <a:pPr lvl="0" algn="just" rtl="1">
              <a:lnSpc>
                <a:spcPct val="150000"/>
              </a:lnSpc>
            </a:pPr>
            <a:r>
              <a:rPr lang="fa-IR" sz="1600" b="1" dirty="0">
                <a:cs typeface="B Nazanin" panose="00000400000000000000" pitchFamily="2" charset="-78"/>
              </a:rPr>
              <a:t>کاهش مشکلات و تعارضات کاری بین دو طرف ارائه دهنده و دریافت کننده خدمات</a:t>
            </a:r>
            <a:endParaRPr lang="en-US" sz="1600" b="1" dirty="0">
              <a:cs typeface="B Nazanin" panose="00000400000000000000" pitchFamily="2" charset="-78"/>
            </a:endParaRPr>
          </a:p>
          <a:p>
            <a:pPr lvl="0" algn="just" rtl="1">
              <a:lnSpc>
                <a:spcPct val="150000"/>
              </a:lnSpc>
            </a:pPr>
            <a:r>
              <a:rPr lang="fa-IR" sz="1600" b="1" dirty="0">
                <a:cs typeface="B Nazanin" panose="00000400000000000000" pitchFamily="2" charset="-78"/>
              </a:rPr>
              <a:t>شفاف سازی و مدیریت خواسته ها و انتظارات ارائه دهنده و دریافت کننده خدمات و حوزه پاسخگویی دو طرف</a:t>
            </a:r>
            <a:endParaRPr lang="en-US" sz="1600" b="1" dirty="0">
              <a:cs typeface="B Nazanin" panose="00000400000000000000" pitchFamily="2" charset="-78"/>
            </a:endParaRPr>
          </a:p>
          <a:p>
            <a:pPr lvl="0" algn="just" rtl="1">
              <a:lnSpc>
                <a:spcPct val="150000"/>
              </a:lnSpc>
            </a:pPr>
            <a:r>
              <a:rPr lang="fa-IR" sz="1600" b="1" dirty="0">
                <a:cs typeface="B Nazanin" panose="00000400000000000000" pitchFamily="2" charset="-78"/>
              </a:rPr>
              <a:t>بهبود سطح کیفی خدمات به کمک انطباق با استانداردهای عملکرد</a:t>
            </a:r>
            <a:endParaRPr lang="en-US" sz="1600" b="1" dirty="0">
              <a:cs typeface="B Nazanin" panose="00000400000000000000" pitchFamily="2" charset="-78"/>
            </a:endParaRPr>
          </a:p>
          <a:p>
            <a:pPr lvl="0" algn="just" rtl="1">
              <a:lnSpc>
                <a:spcPct val="150000"/>
              </a:lnSpc>
            </a:pPr>
            <a:r>
              <a:rPr lang="fa-IR" sz="1600" b="1" dirty="0">
                <a:cs typeface="B Nazanin" panose="00000400000000000000" pitchFamily="2" charset="-78"/>
              </a:rPr>
              <a:t>تقویت ارتباط بین ارائه دهنده خدمات و مشتری با هدف آگاهی و شناخت بیشتر از نیازها و خواسته های مشتری</a:t>
            </a:r>
            <a:endParaRPr lang="en-US" sz="1600" b="1" dirty="0">
              <a:cs typeface="B Nazanin" panose="00000400000000000000" pitchFamily="2" charset="-78"/>
            </a:endParaRPr>
          </a:p>
          <a:p>
            <a:pPr lvl="0" algn="just" rtl="1">
              <a:lnSpc>
                <a:spcPct val="150000"/>
              </a:lnSpc>
            </a:pPr>
            <a:r>
              <a:rPr lang="fa-IR" sz="1600" b="1" dirty="0">
                <a:cs typeface="B Nazanin" panose="00000400000000000000" pitchFamily="2" charset="-78"/>
              </a:rPr>
              <a:t>امکان بهبود در تحقق اهداف تجاری کار با ارتباط و همکاری دو طرف </a:t>
            </a:r>
            <a:endParaRPr lang="en-US" sz="1600" b="1" dirty="0">
              <a:cs typeface="B Nazanin" panose="00000400000000000000" pitchFamily="2" charset="-78"/>
            </a:endParaRPr>
          </a:p>
          <a:p>
            <a:pPr lvl="0" algn="just" rtl="1">
              <a:lnSpc>
                <a:spcPct val="150000"/>
              </a:lnSpc>
            </a:pPr>
            <a:r>
              <a:rPr lang="fa-IR" sz="1600" b="1" dirty="0">
                <a:cs typeface="B Nazanin" panose="00000400000000000000" pitchFamily="2" charset="-78"/>
              </a:rPr>
              <a:t>باتوجه به اگاهی نسبت به خواسته های دو طرف و امکان بهینه سازی منابع تخصیص یافته به منظور ارائه خدمات، امکان کاهش هزینه های دوطرف قرارداد نیز وجود خواهد داشت.</a:t>
            </a:r>
            <a:endParaRPr lang="en-US" sz="1600" b="1" dirty="0">
              <a:cs typeface="B Nazanin" panose="00000400000000000000" pitchFamily="2" charset="-78"/>
            </a:endParaRPr>
          </a:p>
        </p:txBody>
      </p:sp>
    </p:spTree>
    <p:extLst>
      <p:ext uri="{BB962C8B-B14F-4D97-AF65-F5344CB8AC3E}">
        <p14:creationId xmlns:p14="http://schemas.microsoft.com/office/powerpoint/2010/main" val="1649743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590"/>
            <a:ext cx="8911687" cy="1280890"/>
          </a:xfrm>
        </p:spPr>
        <p:txBody>
          <a:bodyPr anchor="ctr">
            <a:normAutofit/>
          </a:bodyPr>
          <a:lstStyle/>
          <a:p>
            <a:pPr algn="r" rtl="1"/>
            <a:r>
              <a:rPr lang="fa-IR" sz="2800" b="1" dirty="0" smtClean="0">
                <a:cs typeface="B Titr" panose="00000700000000000000" pitchFamily="2" charset="-78"/>
              </a:rPr>
              <a:t>شاخص های کلیدی عملکرد (</a:t>
            </a:r>
            <a:r>
              <a:rPr lang="en-US" sz="2800" b="1" dirty="0" smtClean="0">
                <a:latin typeface="Andalus" panose="02020603050405020304" pitchFamily="18" charset="-78"/>
                <a:cs typeface="Andalus" panose="02020603050405020304" pitchFamily="18" charset="-78"/>
              </a:rPr>
              <a:t>KPIs</a:t>
            </a:r>
            <a:r>
              <a:rPr lang="fa-IR" sz="2800" b="1" dirty="0" smtClean="0">
                <a:cs typeface="B Titr" panose="00000700000000000000" pitchFamily="2" charset="-78"/>
              </a:rPr>
              <a:t>)</a:t>
            </a:r>
            <a:endParaRPr lang="en-US" sz="2800" dirty="0"/>
          </a:p>
        </p:txBody>
      </p:sp>
      <p:sp>
        <p:nvSpPr>
          <p:cNvPr id="3" name="Content Placeholder 2"/>
          <p:cNvSpPr>
            <a:spLocks noGrp="1"/>
          </p:cNvSpPr>
          <p:nvPr>
            <p:ph idx="1"/>
          </p:nvPr>
        </p:nvSpPr>
        <p:spPr/>
        <p:txBody>
          <a:bodyPr>
            <a:normAutofit lnSpcReduction="10000"/>
          </a:bodyPr>
          <a:lstStyle/>
          <a:p>
            <a:pPr lvl="0" algn="just" rtl="1"/>
            <a:r>
              <a:rPr lang="fa-IR" sz="1600" b="1" dirty="0">
                <a:cs typeface="B Nazanin" panose="00000400000000000000" pitchFamily="2" charset="-78"/>
              </a:rPr>
              <a:t>مجموعه ای از شاخص های قابل سنجش که یک سازمان یا صنعت برای اندازه گیری یا مقایسه </a:t>
            </a:r>
            <a:r>
              <a:rPr lang="fa-IR" sz="1600" b="1" dirty="0" smtClean="0">
                <a:cs typeface="B Nazanin" panose="00000400000000000000" pitchFamily="2" charset="-78"/>
              </a:rPr>
              <a:t>عملکرد به کار می گیرد.</a:t>
            </a:r>
          </a:p>
          <a:p>
            <a:pPr lvl="0" algn="just" rtl="1"/>
            <a:r>
              <a:rPr lang="fa-IR" sz="1600" b="1" dirty="0">
                <a:cs typeface="B Nazanin" panose="00000400000000000000" pitchFamily="2" charset="-78"/>
              </a:rPr>
              <a:t>شاخص های کلیدی در هماهنگی و هدایت فعالیت های سازمان در راستای اهداف و ماموریت آن اثرگذار می باشد. آنها تناسبی بین </a:t>
            </a:r>
            <a:r>
              <a:rPr lang="fa-IR" sz="1600" b="1" dirty="0">
                <a:solidFill>
                  <a:srgbClr val="FF0000"/>
                </a:solidFill>
                <a:cs typeface="B Nazanin" panose="00000400000000000000" pitchFamily="2" charset="-78"/>
              </a:rPr>
              <a:t>هزینه</a:t>
            </a:r>
            <a:r>
              <a:rPr lang="fa-IR" sz="1600" b="1" dirty="0">
                <a:cs typeface="B Nazanin" panose="00000400000000000000" pitchFamily="2" charset="-78"/>
              </a:rPr>
              <a:t>، </a:t>
            </a:r>
            <a:r>
              <a:rPr lang="fa-IR" sz="1600" b="1" dirty="0">
                <a:solidFill>
                  <a:srgbClr val="FF0000"/>
                </a:solidFill>
                <a:cs typeface="B Nazanin" panose="00000400000000000000" pitchFamily="2" charset="-78"/>
              </a:rPr>
              <a:t>زمان</a:t>
            </a:r>
            <a:r>
              <a:rPr lang="fa-IR" sz="1600" b="1" dirty="0">
                <a:cs typeface="B Nazanin" panose="00000400000000000000" pitchFamily="2" charset="-78"/>
              </a:rPr>
              <a:t>، </a:t>
            </a:r>
            <a:r>
              <a:rPr lang="fa-IR" sz="1600" b="1" dirty="0">
                <a:solidFill>
                  <a:srgbClr val="FF0000"/>
                </a:solidFill>
                <a:cs typeface="B Nazanin" panose="00000400000000000000" pitchFamily="2" charset="-78"/>
              </a:rPr>
              <a:t>کمیت</a:t>
            </a:r>
            <a:r>
              <a:rPr lang="fa-IR" sz="1600" b="1" dirty="0">
                <a:cs typeface="B Nazanin" panose="00000400000000000000" pitchFamily="2" charset="-78"/>
              </a:rPr>
              <a:t> و </a:t>
            </a:r>
            <a:r>
              <a:rPr lang="fa-IR" sz="1600" b="1" dirty="0">
                <a:solidFill>
                  <a:srgbClr val="FF0000"/>
                </a:solidFill>
                <a:cs typeface="B Nazanin" panose="00000400000000000000" pitchFamily="2" charset="-78"/>
              </a:rPr>
              <a:t>کیفیت</a:t>
            </a:r>
            <a:r>
              <a:rPr lang="fa-IR" sz="1600" b="1" dirty="0">
                <a:cs typeface="B Nazanin" panose="00000400000000000000" pitchFamily="2" charset="-78"/>
              </a:rPr>
              <a:t> ایجاد می کنند</a:t>
            </a:r>
            <a:r>
              <a:rPr lang="fa-IR" sz="1600" b="1" dirty="0" smtClean="0">
                <a:cs typeface="B Nazanin" panose="00000400000000000000" pitchFamily="2" charset="-78"/>
              </a:rPr>
              <a:t>.</a:t>
            </a:r>
          </a:p>
          <a:p>
            <a:pPr lvl="0" algn="just" rtl="1"/>
            <a:r>
              <a:rPr lang="fa-IR" sz="1600" b="1" dirty="0" smtClean="0">
                <a:cs typeface="B Nazanin" panose="00000400000000000000" pitchFamily="2" charset="-78"/>
              </a:rPr>
              <a:t>ویژگی های </a:t>
            </a:r>
            <a:r>
              <a:rPr lang="en-US" sz="1600" b="1" dirty="0" smtClean="0">
                <a:latin typeface="Andalus" panose="02020603050405020304" pitchFamily="18" charset="-78"/>
                <a:cs typeface="Andalus" panose="02020603050405020304" pitchFamily="18" charset="-78"/>
              </a:rPr>
              <a:t>KPIs</a:t>
            </a:r>
          </a:p>
          <a:p>
            <a:pPr lvl="1" algn="r" rtl="1"/>
            <a:r>
              <a:rPr lang="fa-IR" dirty="0">
                <a:cs typeface="B Nazanin" panose="00000400000000000000" pitchFamily="2" charset="-78"/>
              </a:rPr>
              <a:t>امکان اندازه گیری در دوره های زمانی مشخص داشته باشد.</a:t>
            </a:r>
            <a:endParaRPr lang="en-US" dirty="0">
              <a:cs typeface="B Nazanin" panose="00000400000000000000" pitchFamily="2" charset="-78"/>
            </a:endParaRPr>
          </a:p>
          <a:p>
            <a:pPr lvl="1" algn="r" rtl="1"/>
            <a:r>
              <a:rPr lang="fa-IR" dirty="0">
                <a:cs typeface="B Nazanin" panose="00000400000000000000" pitchFamily="2" charset="-78"/>
              </a:rPr>
              <a:t>باید توسط مدیریت عامل و تیم مدیران ارشد به آن عمل کنند.</a:t>
            </a:r>
            <a:endParaRPr lang="en-US" dirty="0">
              <a:cs typeface="B Nazanin" panose="00000400000000000000" pitchFamily="2" charset="-78"/>
            </a:endParaRPr>
          </a:p>
          <a:p>
            <a:pPr lvl="1" algn="r" rtl="1"/>
            <a:r>
              <a:rPr lang="fa-IR" dirty="0">
                <a:cs typeface="B Nazanin" panose="00000400000000000000" pitchFamily="2" charset="-78"/>
              </a:rPr>
              <a:t>برای ارائه دهنده و استفاده کننده خدمات قابل درک باشد.</a:t>
            </a:r>
            <a:endParaRPr lang="en-US" dirty="0">
              <a:cs typeface="B Nazanin" panose="00000400000000000000" pitchFamily="2" charset="-78"/>
            </a:endParaRPr>
          </a:p>
          <a:p>
            <a:pPr lvl="1" algn="r" rtl="1"/>
            <a:r>
              <a:rPr lang="fa-IR" dirty="0">
                <a:cs typeface="B Nazanin" panose="00000400000000000000" pitchFamily="2" charset="-78"/>
              </a:rPr>
              <a:t>ارتباط لازم بین مسئولیت های فردی و گروهی ایجاد کند.</a:t>
            </a:r>
            <a:endParaRPr lang="en-US" dirty="0">
              <a:cs typeface="B Nazanin" panose="00000400000000000000" pitchFamily="2" charset="-78"/>
            </a:endParaRPr>
          </a:p>
          <a:p>
            <a:pPr lvl="1" algn="r" rtl="1"/>
            <a:r>
              <a:rPr lang="fa-IR" dirty="0">
                <a:cs typeface="B Nazanin" panose="00000400000000000000" pitchFamily="2" charset="-78"/>
              </a:rPr>
              <a:t>باید تاثیر قابل توجه و مثبت بر فرایند کاری داشته باشد.</a:t>
            </a:r>
            <a:endParaRPr lang="en-US" dirty="0">
              <a:cs typeface="B Nazanin" panose="00000400000000000000" pitchFamily="2" charset="-78"/>
            </a:endParaRPr>
          </a:p>
          <a:p>
            <a:pPr lvl="1" algn="r" rtl="1"/>
            <a:r>
              <a:rPr lang="fa-IR" dirty="0">
                <a:cs typeface="B Nazanin" panose="00000400000000000000" pitchFamily="2" charset="-78"/>
              </a:rPr>
              <a:t>باید به سمت اقدامات مناسب و مثبت هدایت کند.</a:t>
            </a:r>
            <a:endParaRPr lang="en-US" dirty="0">
              <a:cs typeface="B Nazanin" panose="00000400000000000000" pitchFamily="2" charset="-78"/>
            </a:endParaRPr>
          </a:p>
          <a:p>
            <a:pPr lvl="1" algn="r" rtl="1"/>
            <a:r>
              <a:rPr lang="fa-IR" dirty="0">
                <a:cs typeface="B Nazanin" panose="00000400000000000000" pitchFamily="2" charset="-78"/>
              </a:rPr>
              <a:t>باید مقدار عددی داشته باشد.</a:t>
            </a:r>
            <a:endParaRPr lang="en-US" dirty="0">
              <a:cs typeface="B Nazanin" panose="00000400000000000000" pitchFamily="2" charset="-78"/>
            </a:endParaRPr>
          </a:p>
          <a:p>
            <a:pPr lvl="1" algn="just" rtl="1"/>
            <a:endParaRPr lang="en-US" sz="1400" b="1" dirty="0">
              <a:cs typeface="B Nazanin" panose="00000400000000000000" pitchFamily="2" charset="-78"/>
            </a:endParaRPr>
          </a:p>
        </p:txBody>
      </p:sp>
    </p:spTree>
    <p:extLst>
      <p:ext uri="{BB962C8B-B14F-4D97-AF65-F5344CB8AC3E}">
        <p14:creationId xmlns:p14="http://schemas.microsoft.com/office/powerpoint/2010/main" val="16845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p:cNvSpPr>
            <a:spLocks noGrp="1"/>
          </p:cNvSpPr>
          <p:nvPr>
            <p:ph type="title"/>
          </p:nvPr>
        </p:nvSpPr>
        <p:spPr>
          <a:xfrm>
            <a:off x="10319903" y="98016"/>
            <a:ext cx="1771889" cy="954169"/>
          </a:xfrm>
        </p:spPr>
        <p:txBody>
          <a:bodyPr anchor="ctr">
            <a:normAutofit/>
          </a:bodyPr>
          <a:lstStyle/>
          <a:p>
            <a:pPr algn="r" rtl="1"/>
            <a:r>
              <a:rPr lang="fa-IR" sz="2800" b="1" dirty="0" smtClean="0">
                <a:cs typeface="B Titr" panose="00000700000000000000" pitchFamily="2" charset="-78"/>
              </a:rPr>
              <a:t>تعیین مناطق</a:t>
            </a:r>
            <a:endParaRPr lang="en-US" sz="2800" dirty="0"/>
          </a:p>
        </p:txBody>
      </p:sp>
      <p:grpSp>
        <p:nvGrpSpPr>
          <p:cNvPr id="64" name="Group 63"/>
          <p:cNvGrpSpPr/>
          <p:nvPr/>
        </p:nvGrpSpPr>
        <p:grpSpPr>
          <a:xfrm>
            <a:off x="989555" y="-1077237"/>
            <a:ext cx="9104879" cy="7935237"/>
            <a:chOff x="1603330" y="-996969"/>
            <a:chExt cx="8636693" cy="7854971"/>
          </a:xfrm>
        </p:grpSpPr>
        <p:grpSp>
          <p:nvGrpSpPr>
            <p:cNvPr id="55" name="Group 54"/>
            <p:cNvGrpSpPr/>
            <p:nvPr/>
          </p:nvGrpSpPr>
          <p:grpSpPr>
            <a:xfrm>
              <a:off x="1603330" y="68928"/>
              <a:ext cx="8636693" cy="6789074"/>
              <a:chOff x="1603330" y="68928"/>
              <a:chExt cx="8636696" cy="6789072"/>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8014" r="11233"/>
              <a:stretch/>
            </p:blipFill>
            <p:spPr>
              <a:xfrm>
                <a:off x="1603330" y="68928"/>
                <a:ext cx="8630433" cy="6789072"/>
              </a:xfrm>
              <a:prstGeom prst="rect">
                <a:avLst/>
              </a:prstGeom>
            </p:spPr>
          </p:pic>
          <p:sp>
            <p:nvSpPr>
              <p:cNvPr id="7" name="Rectangle 6"/>
              <p:cNvSpPr/>
              <p:nvPr/>
            </p:nvSpPr>
            <p:spPr>
              <a:xfrm>
                <a:off x="7039627" y="1240077"/>
                <a:ext cx="826718" cy="388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66345" y="1793309"/>
                <a:ext cx="826718" cy="388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993693" y="2933179"/>
                <a:ext cx="887260" cy="388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64268" y="1465546"/>
                <a:ext cx="724422"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76384" y="1768256"/>
                <a:ext cx="1200410"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28975" y="1612846"/>
                <a:ext cx="951978" cy="276999"/>
              </a:xfrm>
              <a:prstGeom prst="rect">
                <a:avLst/>
              </a:prstGeom>
              <a:solidFill>
                <a:schemeClr val="bg1"/>
              </a:solidFill>
              <a:ln>
                <a:solidFill>
                  <a:schemeClr val="bg1"/>
                </a:solidFill>
              </a:ln>
            </p:spPr>
            <p:txBody>
              <a:bodyPr wrap="square" rtlCol="0" anchor="ctr">
                <a:spAutoFit/>
              </a:bodyPr>
              <a:lstStyle/>
              <a:p>
                <a:pPr algn="ctr"/>
                <a:r>
                  <a:rPr lang="en-US" sz="1200" b="1" dirty="0" smtClean="0"/>
                  <a:t>Mashhad</a:t>
                </a:r>
                <a:endParaRPr lang="en-US" sz="1200" b="1" dirty="0"/>
              </a:p>
            </p:txBody>
          </p:sp>
          <p:sp>
            <p:nvSpPr>
              <p:cNvPr id="13" name="Rectangle 12"/>
              <p:cNvSpPr/>
              <p:nvPr/>
            </p:nvSpPr>
            <p:spPr>
              <a:xfrm>
                <a:off x="5876794" y="1954561"/>
                <a:ext cx="826718" cy="388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54460" y="2822112"/>
                <a:ext cx="724422"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552156" y="2979282"/>
                <a:ext cx="724422"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165931" y="4239434"/>
                <a:ext cx="724422"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437322" y="5012918"/>
                <a:ext cx="1420661" cy="423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54460" y="4624611"/>
                <a:ext cx="826718" cy="388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01008" y="5220640"/>
                <a:ext cx="1002082" cy="2156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29199" y="4143735"/>
                <a:ext cx="1280160" cy="316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958231" y="3475991"/>
                <a:ext cx="999994" cy="2692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423775" y="3070722"/>
                <a:ext cx="1453019" cy="316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96014" y="2670132"/>
                <a:ext cx="724422"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84120" y="2847584"/>
                <a:ext cx="724422"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35888" y="1416814"/>
                <a:ext cx="365760"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256250" y="1102290"/>
                <a:ext cx="826718" cy="225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878904" y="1533306"/>
                <a:ext cx="878387" cy="142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219194" y="1785914"/>
                <a:ext cx="878387" cy="142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926888" y="2683612"/>
                <a:ext cx="951978" cy="276999"/>
              </a:xfrm>
              <a:prstGeom prst="rect">
                <a:avLst/>
              </a:prstGeom>
              <a:solidFill>
                <a:schemeClr val="bg1"/>
              </a:solidFill>
              <a:ln>
                <a:solidFill>
                  <a:schemeClr val="bg1"/>
                </a:solidFill>
              </a:ln>
            </p:spPr>
            <p:txBody>
              <a:bodyPr wrap="square" rtlCol="0" anchor="ctr">
                <a:spAutoFit/>
              </a:bodyPr>
              <a:lstStyle/>
              <a:p>
                <a:pPr algn="ctr"/>
                <a:r>
                  <a:rPr lang="en-US" sz="1200" b="1" dirty="0" smtClean="0"/>
                  <a:t>Birjand</a:t>
                </a:r>
                <a:endParaRPr lang="en-US" sz="1200" b="1" dirty="0"/>
              </a:p>
            </p:txBody>
          </p:sp>
          <p:sp>
            <p:nvSpPr>
              <p:cNvPr id="32" name="TextBox 31"/>
              <p:cNvSpPr txBox="1"/>
              <p:nvPr/>
            </p:nvSpPr>
            <p:spPr>
              <a:xfrm>
                <a:off x="8693063" y="5012918"/>
                <a:ext cx="951978" cy="276999"/>
              </a:xfrm>
              <a:prstGeom prst="rect">
                <a:avLst/>
              </a:prstGeom>
              <a:solidFill>
                <a:schemeClr val="bg1"/>
              </a:solidFill>
              <a:ln>
                <a:solidFill>
                  <a:schemeClr val="bg1"/>
                </a:solidFill>
              </a:ln>
            </p:spPr>
            <p:txBody>
              <a:bodyPr wrap="square" rtlCol="0" anchor="ctr">
                <a:spAutoFit/>
              </a:bodyPr>
              <a:lstStyle/>
              <a:p>
                <a:pPr algn="ctr"/>
                <a:r>
                  <a:rPr lang="en-US" sz="1200" b="1" dirty="0" smtClean="0"/>
                  <a:t>Zahedan</a:t>
                </a:r>
                <a:endParaRPr lang="en-US" sz="1200" b="1" dirty="0"/>
              </a:p>
            </p:txBody>
          </p:sp>
          <p:sp>
            <p:nvSpPr>
              <p:cNvPr id="33" name="TextBox 32"/>
              <p:cNvSpPr txBox="1"/>
              <p:nvPr/>
            </p:nvSpPr>
            <p:spPr>
              <a:xfrm>
                <a:off x="7190983" y="4425025"/>
                <a:ext cx="951978" cy="276999"/>
              </a:xfrm>
              <a:prstGeom prst="rect">
                <a:avLst/>
              </a:prstGeom>
              <a:solidFill>
                <a:schemeClr val="bg1"/>
              </a:solidFill>
              <a:ln>
                <a:solidFill>
                  <a:schemeClr val="bg1"/>
                </a:solidFill>
              </a:ln>
            </p:spPr>
            <p:txBody>
              <a:bodyPr wrap="square" rtlCol="0" anchor="ctr">
                <a:spAutoFit/>
              </a:bodyPr>
              <a:lstStyle/>
              <a:p>
                <a:pPr algn="ctr"/>
                <a:r>
                  <a:rPr lang="en-US" sz="1200" b="1" dirty="0" smtClean="0"/>
                  <a:t>Kerman</a:t>
                </a:r>
                <a:endParaRPr lang="en-US" sz="1200" b="1" dirty="0"/>
              </a:p>
            </p:txBody>
          </p:sp>
          <p:sp>
            <p:nvSpPr>
              <p:cNvPr id="34" name="TextBox 33"/>
              <p:cNvSpPr txBox="1"/>
              <p:nvPr/>
            </p:nvSpPr>
            <p:spPr>
              <a:xfrm>
                <a:off x="5932115" y="3399053"/>
                <a:ext cx="951978" cy="276999"/>
              </a:xfrm>
              <a:prstGeom prst="rect">
                <a:avLst/>
              </a:prstGeom>
              <a:solidFill>
                <a:schemeClr val="bg1"/>
              </a:solidFill>
              <a:ln>
                <a:solidFill>
                  <a:schemeClr val="bg1"/>
                </a:solidFill>
              </a:ln>
            </p:spPr>
            <p:txBody>
              <a:bodyPr wrap="square" rtlCol="0" anchor="ctr">
                <a:spAutoFit/>
              </a:bodyPr>
              <a:lstStyle/>
              <a:p>
                <a:pPr algn="ctr"/>
                <a:r>
                  <a:rPr lang="en-US" sz="1200" b="1" dirty="0" smtClean="0"/>
                  <a:t>Yazd</a:t>
                </a:r>
                <a:endParaRPr lang="en-US" sz="1200" b="1" dirty="0"/>
              </a:p>
            </p:txBody>
          </p:sp>
          <p:sp>
            <p:nvSpPr>
              <p:cNvPr id="35" name="TextBox 34"/>
              <p:cNvSpPr txBox="1"/>
              <p:nvPr/>
            </p:nvSpPr>
            <p:spPr>
              <a:xfrm>
                <a:off x="4629408" y="2689713"/>
                <a:ext cx="951978" cy="276999"/>
              </a:xfrm>
              <a:prstGeom prst="rect">
                <a:avLst/>
              </a:prstGeom>
              <a:solidFill>
                <a:schemeClr val="bg1"/>
              </a:solidFill>
              <a:ln>
                <a:solidFill>
                  <a:schemeClr val="bg1"/>
                </a:solidFill>
              </a:ln>
            </p:spPr>
            <p:txBody>
              <a:bodyPr wrap="square" rtlCol="0" anchor="ctr">
                <a:spAutoFit/>
              </a:bodyPr>
              <a:lstStyle/>
              <a:p>
                <a:pPr algn="ctr"/>
                <a:r>
                  <a:rPr lang="en-US" sz="1200" b="1" dirty="0" smtClean="0"/>
                  <a:t>Esfahan</a:t>
                </a:r>
                <a:endParaRPr lang="en-US" sz="1200" b="1" dirty="0"/>
              </a:p>
            </p:txBody>
          </p:sp>
          <p:sp>
            <p:nvSpPr>
              <p:cNvPr id="36" name="TextBox 35"/>
              <p:cNvSpPr txBox="1"/>
              <p:nvPr/>
            </p:nvSpPr>
            <p:spPr>
              <a:xfrm>
                <a:off x="5040682" y="4510613"/>
                <a:ext cx="951978" cy="276999"/>
              </a:xfrm>
              <a:prstGeom prst="rect">
                <a:avLst/>
              </a:prstGeom>
              <a:solidFill>
                <a:schemeClr val="bg1"/>
              </a:solidFill>
              <a:ln>
                <a:solidFill>
                  <a:schemeClr val="bg1"/>
                </a:solidFill>
              </a:ln>
            </p:spPr>
            <p:txBody>
              <a:bodyPr wrap="square" rtlCol="0" anchor="ctr">
                <a:spAutoFit/>
              </a:bodyPr>
              <a:lstStyle/>
              <a:p>
                <a:pPr algn="ctr"/>
                <a:r>
                  <a:rPr lang="en-US" sz="1200" b="1" dirty="0" smtClean="0"/>
                  <a:t>Shiraz</a:t>
                </a:r>
                <a:endParaRPr lang="en-US" sz="1200" b="1" dirty="0"/>
              </a:p>
            </p:txBody>
          </p:sp>
          <p:sp>
            <p:nvSpPr>
              <p:cNvPr id="37" name="Rectangle 36"/>
              <p:cNvSpPr/>
              <p:nvPr/>
            </p:nvSpPr>
            <p:spPr>
              <a:xfrm rot="20631928">
                <a:off x="4236928" y="1943038"/>
                <a:ext cx="457200"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549030" y="2116590"/>
                <a:ext cx="951978" cy="276999"/>
              </a:xfrm>
              <a:prstGeom prst="rect">
                <a:avLst/>
              </a:prstGeom>
              <a:solidFill>
                <a:schemeClr val="bg1"/>
              </a:solidFill>
              <a:ln>
                <a:solidFill>
                  <a:schemeClr val="bg1"/>
                </a:solidFill>
              </a:ln>
            </p:spPr>
            <p:txBody>
              <a:bodyPr wrap="square" rtlCol="0" anchor="ctr">
                <a:spAutoFit/>
              </a:bodyPr>
              <a:lstStyle/>
              <a:p>
                <a:pPr algn="ctr"/>
                <a:r>
                  <a:rPr lang="en-US" sz="1200" b="1" dirty="0" smtClean="0"/>
                  <a:t>Semnan</a:t>
                </a:r>
                <a:endParaRPr lang="en-US" sz="1200" b="1" dirty="0"/>
              </a:p>
            </p:txBody>
          </p:sp>
          <p:sp>
            <p:nvSpPr>
              <p:cNvPr id="39" name="TextBox 38"/>
              <p:cNvSpPr txBox="1"/>
              <p:nvPr/>
            </p:nvSpPr>
            <p:spPr>
              <a:xfrm>
                <a:off x="5774498" y="1343778"/>
                <a:ext cx="951978" cy="276999"/>
              </a:xfrm>
              <a:prstGeom prst="rect">
                <a:avLst/>
              </a:prstGeom>
              <a:noFill/>
            </p:spPr>
            <p:txBody>
              <a:bodyPr wrap="square" rtlCol="0" anchor="ctr">
                <a:spAutoFit/>
              </a:bodyPr>
              <a:lstStyle/>
              <a:p>
                <a:pPr algn="ctr"/>
                <a:r>
                  <a:rPr lang="en-US" sz="1200" b="1" dirty="0" smtClean="0"/>
                  <a:t>Gorgan</a:t>
                </a:r>
                <a:endParaRPr lang="en-US" sz="1200" b="1" dirty="0"/>
              </a:p>
            </p:txBody>
          </p:sp>
          <p:sp>
            <p:nvSpPr>
              <p:cNvPr id="40" name="TextBox 39"/>
              <p:cNvSpPr txBox="1"/>
              <p:nvPr/>
            </p:nvSpPr>
            <p:spPr>
              <a:xfrm>
                <a:off x="4012505" y="1808488"/>
                <a:ext cx="951978" cy="276999"/>
              </a:xfrm>
              <a:prstGeom prst="rect">
                <a:avLst/>
              </a:prstGeom>
              <a:noFill/>
            </p:spPr>
            <p:txBody>
              <a:bodyPr wrap="square" rtlCol="0" anchor="ctr">
                <a:spAutoFit/>
              </a:bodyPr>
              <a:lstStyle/>
              <a:p>
                <a:pPr algn="ctr"/>
                <a:r>
                  <a:rPr lang="en-US" sz="1200" b="1" dirty="0" smtClean="0"/>
                  <a:t>Karaj</a:t>
                </a:r>
                <a:endParaRPr lang="en-US" sz="1200" b="1" dirty="0"/>
              </a:p>
            </p:txBody>
          </p:sp>
          <p:sp>
            <p:nvSpPr>
              <p:cNvPr id="41" name="TextBox 40"/>
              <p:cNvSpPr txBox="1"/>
              <p:nvPr/>
            </p:nvSpPr>
            <p:spPr>
              <a:xfrm>
                <a:off x="5162810" y="1583409"/>
                <a:ext cx="951978" cy="276999"/>
              </a:xfrm>
              <a:prstGeom prst="rect">
                <a:avLst/>
              </a:prstGeom>
              <a:noFill/>
            </p:spPr>
            <p:txBody>
              <a:bodyPr wrap="square" rtlCol="0" anchor="ctr">
                <a:spAutoFit/>
              </a:bodyPr>
              <a:lstStyle/>
              <a:p>
                <a:pPr algn="ctr"/>
                <a:r>
                  <a:rPr lang="en-US" sz="1200" b="1" dirty="0" smtClean="0"/>
                  <a:t>Sari</a:t>
                </a:r>
                <a:endParaRPr lang="en-US" sz="1200" b="1" dirty="0"/>
              </a:p>
            </p:txBody>
          </p:sp>
          <p:sp>
            <p:nvSpPr>
              <p:cNvPr id="42" name="TextBox 41"/>
              <p:cNvSpPr txBox="1"/>
              <p:nvPr/>
            </p:nvSpPr>
            <p:spPr>
              <a:xfrm>
                <a:off x="4813412" y="1612990"/>
                <a:ext cx="951978" cy="276999"/>
              </a:xfrm>
              <a:prstGeom prst="rect">
                <a:avLst/>
              </a:prstGeom>
              <a:noFill/>
            </p:spPr>
            <p:txBody>
              <a:bodyPr wrap="square" rtlCol="0" anchor="ctr">
                <a:spAutoFit/>
              </a:bodyPr>
              <a:lstStyle/>
              <a:p>
                <a:pPr algn="ctr"/>
                <a:r>
                  <a:rPr lang="en-US" sz="1200" b="1" dirty="0" smtClean="0"/>
                  <a:t>Amol</a:t>
                </a:r>
                <a:endParaRPr lang="en-US" sz="1200" b="1" dirty="0"/>
              </a:p>
            </p:txBody>
          </p:sp>
          <p:sp>
            <p:nvSpPr>
              <p:cNvPr id="43" name="TextBox 42"/>
              <p:cNvSpPr txBox="1"/>
              <p:nvPr/>
            </p:nvSpPr>
            <p:spPr>
              <a:xfrm>
                <a:off x="4251449" y="1526978"/>
                <a:ext cx="951978" cy="276999"/>
              </a:xfrm>
              <a:prstGeom prst="rect">
                <a:avLst/>
              </a:prstGeom>
              <a:noFill/>
            </p:spPr>
            <p:txBody>
              <a:bodyPr wrap="square" rtlCol="0" anchor="ctr">
                <a:spAutoFit/>
              </a:bodyPr>
              <a:lstStyle/>
              <a:p>
                <a:pPr algn="ctr"/>
                <a:r>
                  <a:rPr lang="en-US" sz="1200" b="1" dirty="0" smtClean="0"/>
                  <a:t>Tonkabon</a:t>
                </a:r>
                <a:endParaRPr lang="en-US" sz="1200" b="1" dirty="0"/>
              </a:p>
            </p:txBody>
          </p:sp>
          <p:sp>
            <p:nvSpPr>
              <p:cNvPr id="44" name="TextBox 43"/>
              <p:cNvSpPr txBox="1"/>
              <p:nvPr/>
            </p:nvSpPr>
            <p:spPr>
              <a:xfrm>
                <a:off x="3486886" y="1310476"/>
                <a:ext cx="951978" cy="276999"/>
              </a:xfrm>
              <a:prstGeom prst="rect">
                <a:avLst/>
              </a:prstGeom>
              <a:noFill/>
            </p:spPr>
            <p:txBody>
              <a:bodyPr wrap="square" rtlCol="0" anchor="ctr">
                <a:spAutoFit/>
              </a:bodyPr>
              <a:lstStyle/>
              <a:p>
                <a:pPr algn="ctr"/>
                <a:r>
                  <a:rPr lang="en-US" sz="1200" b="1" dirty="0" smtClean="0"/>
                  <a:t>Rasht</a:t>
                </a:r>
                <a:endParaRPr lang="en-US" sz="1200" b="1" dirty="0"/>
              </a:p>
            </p:txBody>
          </p:sp>
          <p:sp>
            <p:nvSpPr>
              <p:cNvPr id="45" name="TextBox 44"/>
              <p:cNvSpPr txBox="1"/>
              <p:nvPr/>
            </p:nvSpPr>
            <p:spPr>
              <a:xfrm>
                <a:off x="3367408" y="2366254"/>
                <a:ext cx="951978" cy="276999"/>
              </a:xfrm>
              <a:prstGeom prst="rect">
                <a:avLst/>
              </a:prstGeom>
              <a:noFill/>
            </p:spPr>
            <p:txBody>
              <a:bodyPr wrap="square" rtlCol="0" anchor="ctr">
                <a:spAutoFit/>
              </a:bodyPr>
              <a:lstStyle/>
              <a:p>
                <a:pPr algn="ctr"/>
                <a:r>
                  <a:rPr lang="en-US" sz="1200" b="1" dirty="0" smtClean="0"/>
                  <a:t>Arak</a:t>
                </a:r>
                <a:endParaRPr lang="en-US" sz="1200" b="1" dirty="0"/>
              </a:p>
            </p:txBody>
          </p:sp>
          <p:sp>
            <p:nvSpPr>
              <p:cNvPr id="46" name="TextBox 45"/>
              <p:cNvSpPr txBox="1"/>
              <p:nvPr/>
            </p:nvSpPr>
            <p:spPr>
              <a:xfrm>
                <a:off x="2982239" y="3625085"/>
                <a:ext cx="951978" cy="276999"/>
              </a:xfrm>
              <a:prstGeom prst="rect">
                <a:avLst/>
              </a:prstGeom>
              <a:solidFill>
                <a:schemeClr val="bg1"/>
              </a:solidFill>
              <a:ln>
                <a:solidFill>
                  <a:schemeClr val="bg1"/>
                </a:solidFill>
              </a:ln>
            </p:spPr>
            <p:txBody>
              <a:bodyPr wrap="square" rtlCol="0" anchor="ctr">
                <a:spAutoFit/>
              </a:bodyPr>
              <a:lstStyle/>
              <a:p>
                <a:pPr algn="ctr"/>
                <a:r>
                  <a:rPr lang="en-US" sz="1200" b="1" dirty="0" smtClean="0"/>
                  <a:t>Ahvaz</a:t>
                </a:r>
                <a:endParaRPr lang="en-US" sz="1200" b="1" dirty="0"/>
              </a:p>
            </p:txBody>
          </p:sp>
          <p:sp>
            <p:nvSpPr>
              <p:cNvPr id="47" name="TextBox 46"/>
              <p:cNvSpPr txBox="1"/>
              <p:nvPr/>
            </p:nvSpPr>
            <p:spPr>
              <a:xfrm>
                <a:off x="1998853" y="825291"/>
                <a:ext cx="951978" cy="276999"/>
              </a:xfrm>
              <a:prstGeom prst="rect">
                <a:avLst/>
              </a:prstGeom>
              <a:noFill/>
            </p:spPr>
            <p:txBody>
              <a:bodyPr wrap="square" rtlCol="0" anchor="ctr">
                <a:spAutoFit/>
              </a:bodyPr>
              <a:lstStyle/>
              <a:p>
                <a:pPr algn="ctr"/>
                <a:r>
                  <a:rPr lang="en-US" sz="1200" b="1" dirty="0" smtClean="0"/>
                  <a:t>Tabriz</a:t>
                </a:r>
                <a:endParaRPr lang="en-US" sz="1200" b="1" dirty="0"/>
              </a:p>
            </p:txBody>
          </p:sp>
          <p:sp>
            <p:nvSpPr>
              <p:cNvPr id="48" name="TextBox 47"/>
              <p:cNvSpPr txBox="1"/>
              <p:nvPr/>
            </p:nvSpPr>
            <p:spPr>
              <a:xfrm rot="4567863">
                <a:off x="1411460" y="1008472"/>
                <a:ext cx="951978" cy="276999"/>
              </a:xfrm>
              <a:prstGeom prst="rect">
                <a:avLst/>
              </a:prstGeom>
              <a:noFill/>
            </p:spPr>
            <p:txBody>
              <a:bodyPr wrap="square" rtlCol="0" anchor="ctr">
                <a:spAutoFit/>
              </a:bodyPr>
              <a:lstStyle/>
              <a:p>
                <a:pPr algn="ctr"/>
                <a:r>
                  <a:rPr lang="en-US" sz="1200" b="1" dirty="0" smtClean="0"/>
                  <a:t>Uromye</a:t>
                </a:r>
                <a:endParaRPr lang="en-US" sz="1200" b="1" dirty="0"/>
              </a:p>
            </p:txBody>
          </p:sp>
          <p:sp>
            <p:nvSpPr>
              <p:cNvPr id="49" name="TextBox 48"/>
              <p:cNvSpPr txBox="1"/>
              <p:nvPr/>
            </p:nvSpPr>
            <p:spPr>
              <a:xfrm>
                <a:off x="1814268" y="1442292"/>
                <a:ext cx="1023352" cy="276999"/>
              </a:xfrm>
              <a:prstGeom prst="rect">
                <a:avLst/>
              </a:prstGeom>
              <a:noFill/>
            </p:spPr>
            <p:txBody>
              <a:bodyPr wrap="square" rtlCol="0" anchor="ctr">
                <a:spAutoFit/>
              </a:bodyPr>
              <a:lstStyle/>
              <a:p>
                <a:pPr algn="ctr"/>
                <a:r>
                  <a:rPr lang="en-US" sz="1200" b="1" dirty="0" smtClean="0"/>
                  <a:t>miandoab</a:t>
                </a:r>
                <a:endParaRPr lang="en-US" sz="1200" b="1" dirty="0"/>
              </a:p>
            </p:txBody>
          </p:sp>
          <p:cxnSp>
            <p:nvCxnSpPr>
              <p:cNvPr id="53" name="Straight Connector 52"/>
              <p:cNvCxnSpPr/>
              <p:nvPr/>
            </p:nvCxnSpPr>
            <p:spPr>
              <a:xfrm>
                <a:off x="1603330" y="3228800"/>
                <a:ext cx="863043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609593" y="1876636"/>
                <a:ext cx="863043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Oval 55"/>
            <p:cNvSpPr/>
            <p:nvPr/>
          </p:nvSpPr>
          <p:spPr>
            <a:xfrm>
              <a:off x="3197581" y="-996969"/>
              <a:ext cx="4053941" cy="289805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757290" y="-839244"/>
              <a:ext cx="6121573" cy="4058603"/>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8668006" y="3298497"/>
              <a:ext cx="1432662" cy="338554"/>
            </a:xfrm>
            <a:prstGeom prst="rect">
              <a:avLst/>
            </a:prstGeom>
            <a:noFill/>
            <a:ln>
              <a:solidFill>
                <a:srgbClr val="C00000"/>
              </a:solidFill>
            </a:ln>
          </p:spPr>
          <p:txBody>
            <a:bodyPr wrap="square" rtlCol="0" anchor="ctr">
              <a:spAutoFit/>
            </a:bodyPr>
            <a:lstStyle/>
            <a:p>
              <a:pPr algn="ctr"/>
              <a:r>
                <a:rPr lang="en-US" sz="1600" b="1" dirty="0" smtClean="0">
                  <a:solidFill>
                    <a:srgbClr val="C00000"/>
                  </a:solidFill>
                </a:rPr>
                <a:t>Secondary 3</a:t>
              </a:r>
              <a:endParaRPr lang="en-US" sz="1600" b="1" dirty="0">
                <a:solidFill>
                  <a:srgbClr val="C00000"/>
                </a:solidFill>
              </a:endParaRPr>
            </a:p>
          </p:txBody>
        </p:sp>
        <p:sp>
          <p:nvSpPr>
            <p:cNvPr id="59" name="TextBox 58"/>
            <p:cNvSpPr txBox="1"/>
            <p:nvPr/>
          </p:nvSpPr>
          <p:spPr>
            <a:xfrm>
              <a:off x="8693059" y="1959909"/>
              <a:ext cx="1432662" cy="338554"/>
            </a:xfrm>
            <a:prstGeom prst="rect">
              <a:avLst/>
            </a:prstGeom>
            <a:noFill/>
            <a:ln>
              <a:solidFill>
                <a:srgbClr val="C00000"/>
              </a:solidFill>
            </a:ln>
          </p:spPr>
          <p:txBody>
            <a:bodyPr wrap="square" rtlCol="0" anchor="ctr">
              <a:spAutoFit/>
            </a:bodyPr>
            <a:lstStyle/>
            <a:p>
              <a:pPr algn="ctr"/>
              <a:r>
                <a:rPr lang="en-US" sz="1600" b="1" dirty="0" smtClean="0">
                  <a:solidFill>
                    <a:srgbClr val="C00000"/>
                  </a:solidFill>
                </a:rPr>
                <a:t>Secondary 2</a:t>
              </a:r>
              <a:endParaRPr lang="en-US" sz="1600" b="1" dirty="0">
                <a:solidFill>
                  <a:srgbClr val="C00000"/>
                </a:solidFill>
              </a:endParaRPr>
            </a:p>
          </p:txBody>
        </p:sp>
        <p:sp>
          <p:nvSpPr>
            <p:cNvPr id="60" name="TextBox 59"/>
            <p:cNvSpPr txBox="1"/>
            <p:nvPr/>
          </p:nvSpPr>
          <p:spPr>
            <a:xfrm>
              <a:off x="8693060" y="1433377"/>
              <a:ext cx="1432662" cy="338554"/>
            </a:xfrm>
            <a:prstGeom prst="rect">
              <a:avLst/>
            </a:prstGeom>
            <a:noFill/>
            <a:ln>
              <a:solidFill>
                <a:srgbClr val="C00000"/>
              </a:solidFill>
            </a:ln>
          </p:spPr>
          <p:txBody>
            <a:bodyPr wrap="square" rtlCol="0" anchor="ctr">
              <a:spAutoFit/>
            </a:bodyPr>
            <a:lstStyle/>
            <a:p>
              <a:pPr algn="ctr"/>
              <a:r>
                <a:rPr lang="en-US" sz="1600" b="1" dirty="0" smtClean="0">
                  <a:solidFill>
                    <a:srgbClr val="C00000"/>
                  </a:solidFill>
                </a:rPr>
                <a:t>Secondary 1</a:t>
              </a:r>
              <a:endParaRPr lang="en-US" sz="1600" b="1" dirty="0">
                <a:solidFill>
                  <a:srgbClr val="C00000"/>
                </a:solidFill>
              </a:endParaRPr>
            </a:p>
          </p:txBody>
        </p:sp>
        <p:sp>
          <p:nvSpPr>
            <p:cNvPr id="61" name="Oval 60"/>
            <p:cNvSpPr/>
            <p:nvPr/>
          </p:nvSpPr>
          <p:spPr>
            <a:xfrm>
              <a:off x="5203425" y="3869674"/>
              <a:ext cx="2012515" cy="5135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Primary 3</a:t>
              </a:r>
              <a:endParaRPr lang="en-US" sz="2000" b="1" dirty="0">
                <a:solidFill>
                  <a:srgbClr val="00B050"/>
                </a:solidFill>
              </a:endParaRPr>
            </a:p>
          </p:txBody>
        </p:sp>
        <p:sp>
          <p:nvSpPr>
            <p:cNvPr id="62" name="Oval 61"/>
            <p:cNvSpPr/>
            <p:nvPr/>
          </p:nvSpPr>
          <p:spPr>
            <a:xfrm>
              <a:off x="5292242" y="2519071"/>
              <a:ext cx="2012515" cy="5135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Primary 2</a:t>
              </a:r>
              <a:endParaRPr lang="en-US" sz="2000" b="1" dirty="0">
                <a:solidFill>
                  <a:srgbClr val="00B050"/>
                </a:solidFill>
              </a:endParaRPr>
            </a:p>
          </p:txBody>
        </p:sp>
        <p:sp>
          <p:nvSpPr>
            <p:cNvPr id="63" name="Oval 62"/>
            <p:cNvSpPr/>
            <p:nvPr/>
          </p:nvSpPr>
          <p:spPr>
            <a:xfrm>
              <a:off x="4139080" y="902578"/>
              <a:ext cx="2012515" cy="5135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Primary 1</a:t>
              </a:r>
              <a:endParaRPr lang="en-US" sz="2000" b="1" dirty="0">
                <a:solidFill>
                  <a:srgbClr val="00B050"/>
                </a:solidFill>
              </a:endParaRPr>
            </a:p>
          </p:txBody>
        </p:sp>
      </p:grpSp>
    </p:spTree>
    <p:extLst>
      <p:ext uri="{BB962C8B-B14F-4D97-AF65-F5344CB8AC3E}">
        <p14:creationId xmlns:p14="http://schemas.microsoft.com/office/powerpoint/2010/main" val="3177489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590"/>
            <a:ext cx="8911687" cy="1280890"/>
          </a:xfrm>
        </p:spPr>
        <p:txBody>
          <a:bodyPr anchor="ctr">
            <a:normAutofit/>
          </a:bodyPr>
          <a:lstStyle/>
          <a:p>
            <a:pPr algn="r" rtl="1"/>
            <a:r>
              <a:rPr lang="fa-IR" sz="2800" b="1" dirty="0" smtClean="0">
                <a:cs typeface="B Titr" panose="00000700000000000000" pitchFamily="2" charset="-78"/>
              </a:rPr>
              <a:t>پارامترهای محاسباتی</a:t>
            </a:r>
            <a:endParaRPr lang="en-US" sz="2800" dirty="0"/>
          </a:p>
        </p:txBody>
      </p:sp>
      <p:sp>
        <p:nvSpPr>
          <p:cNvPr id="5" name="Content Placeholder 2"/>
          <p:cNvSpPr>
            <a:spLocks noGrp="1"/>
          </p:cNvSpPr>
          <p:nvPr>
            <p:ph idx="1"/>
          </p:nvPr>
        </p:nvSpPr>
        <p:spPr>
          <a:xfrm>
            <a:off x="1402914" y="1654480"/>
            <a:ext cx="10212800" cy="4655298"/>
          </a:xfrm>
        </p:spPr>
        <p:txBody>
          <a:bodyPr>
            <a:normAutofit/>
          </a:bodyPr>
          <a:lstStyle/>
          <a:p>
            <a:pPr lvl="1" algn="just" rtl="1">
              <a:lnSpc>
                <a:spcPct val="150000"/>
              </a:lnSpc>
            </a:pPr>
            <a:r>
              <a:rPr lang="fa-IR" b="1" dirty="0" smtClean="0">
                <a:cs typeface="B Nazanin" panose="00000400000000000000" pitchFamily="2" charset="-78"/>
              </a:rPr>
              <a:t>	حداکثر فروش وزنی و تعداد فاکتور مدنظر هر لاین در هر شعبه</a:t>
            </a:r>
          </a:p>
          <a:p>
            <a:pPr lvl="1" algn="just" rtl="1">
              <a:lnSpc>
                <a:spcPct val="150000"/>
              </a:lnSpc>
            </a:pPr>
            <a:r>
              <a:rPr lang="fa-IR" b="1" dirty="0" smtClean="0">
                <a:cs typeface="B Nazanin" panose="00000400000000000000" pitchFamily="2" charset="-78"/>
              </a:rPr>
              <a:t>	برآورد کل منابع هر شعبه باتوجه به ظرفیت مورد نیاز و معادل سازی آن در واحد کامیونت حمل بار</a:t>
            </a:r>
          </a:p>
          <a:p>
            <a:pPr lvl="1" algn="just" rtl="1">
              <a:lnSpc>
                <a:spcPct val="150000"/>
              </a:lnSpc>
            </a:pPr>
            <a:r>
              <a:rPr lang="fa-IR" b="1" dirty="0" smtClean="0">
                <a:cs typeface="B Nazanin" panose="00000400000000000000" pitchFamily="2" charset="-78"/>
              </a:rPr>
              <a:t>	محاسبه هزینه تامین منابع مورد نیاز در هر شعبه </a:t>
            </a:r>
            <a:r>
              <a:rPr lang="en-US" b="1" dirty="0" smtClean="0">
                <a:cs typeface="B Nazanin" panose="00000400000000000000" pitchFamily="2" charset="-78"/>
              </a:rPr>
              <a:t>(Min cost of Branch)</a:t>
            </a:r>
          </a:p>
          <a:p>
            <a:pPr lvl="1" algn="just" rtl="1">
              <a:lnSpc>
                <a:spcPct val="150000"/>
              </a:lnSpc>
            </a:pPr>
            <a:r>
              <a:rPr lang="fa-IR" b="1" dirty="0" smtClean="0">
                <a:cs typeface="B Nazanin" panose="00000400000000000000" pitchFamily="2" charset="-78"/>
              </a:rPr>
              <a:t>هزینه ثابت توزیع هر فاکتور کمتر از یک میلیون ریال </a:t>
            </a:r>
            <a:r>
              <a:rPr lang="en-US" b="1" dirty="0" smtClean="0">
                <a:cs typeface="B Nazanin" panose="00000400000000000000" pitchFamily="2" charset="-78"/>
              </a:rPr>
              <a:t>(Fixed cost per invoice 1)</a:t>
            </a:r>
          </a:p>
          <a:p>
            <a:pPr lvl="1" algn="just" rtl="1">
              <a:lnSpc>
                <a:spcPct val="150000"/>
              </a:lnSpc>
            </a:pPr>
            <a:r>
              <a:rPr lang="fa-IR" b="1" dirty="0" smtClean="0">
                <a:cs typeface="B Nazanin" panose="00000400000000000000" pitchFamily="2" charset="-78"/>
              </a:rPr>
              <a:t>هزینه ثابت توزیع هر فاکتور بیشتر از یک میلیون ریال </a:t>
            </a:r>
            <a:r>
              <a:rPr lang="en-US" b="1" dirty="0" smtClean="0">
                <a:cs typeface="B Nazanin" panose="00000400000000000000" pitchFamily="2" charset="-78"/>
              </a:rPr>
              <a:t>(Fixed cost per invoice 2)</a:t>
            </a:r>
          </a:p>
          <a:p>
            <a:pPr lvl="1" algn="just" rtl="1">
              <a:lnSpc>
                <a:spcPct val="150000"/>
              </a:lnSpc>
            </a:pPr>
            <a:r>
              <a:rPr lang="fa-IR" b="1" dirty="0" smtClean="0">
                <a:cs typeface="B Nazanin" panose="00000400000000000000" pitchFamily="2" charset="-78"/>
              </a:rPr>
              <a:t>نرخ هزینه توزیع به فروش ریالی بابت فاکتور بیشتر از یک میلیون ریال </a:t>
            </a:r>
            <a:r>
              <a:rPr lang="en-US" b="1" dirty="0" smtClean="0">
                <a:cs typeface="B Nazanin" panose="00000400000000000000" pitchFamily="2" charset="-78"/>
              </a:rPr>
              <a:t>(%Cost of sale value)</a:t>
            </a:r>
            <a:endParaRPr lang="fa-IR" b="1" dirty="0" smtClean="0">
              <a:cs typeface="B Nazanin" panose="00000400000000000000" pitchFamily="2" charset="-78"/>
            </a:endParaRPr>
          </a:p>
          <a:p>
            <a:pPr lvl="1" algn="just" rtl="1">
              <a:lnSpc>
                <a:spcPct val="150000"/>
              </a:lnSpc>
            </a:pPr>
            <a:r>
              <a:rPr lang="fa-IR" b="1" dirty="0" smtClean="0">
                <a:cs typeface="B Nazanin" panose="00000400000000000000" pitchFamily="2" charset="-78"/>
              </a:rPr>
              <a:t>نرخ </a:t>
            </a:r>
            <a:r>
              <a:rPr lang="fa-IR" b="1" dirty="0">
                <a:cs typeface="B Nazanin" panose="00000400000000000000" pitchFamily="2" charset="-78"/>
              </a:rPr>
              <a:t>هزینه حمل اولیه هر کیلوگرم </a:t>
            </a:r>
            <a:r>
              <a:rPr lang="fa-IR" b="1" dirty="0" smtClean="0">
                <a:cs typeface="B Nazanin" panose="00000400000000000000" pitchFamily="2" charset="-78"/>
              </a:rPr>
              <a:t>محصول </a:t>
            </a:r>
            <a:r>
              <a:rPr lang="en-US" b="1" dirty="0" smtClean="0">
                <a:cs typeface="B Nazanin" panose="00000400000000000000" pitchFamily="2" charset="-78"/>
              </a:rPr>
              <a:t>(Primary </a:t>
            </a:r>
            <a:r>
              <a:rPr lang="en-US" b="1" dirty="0">
                <a:cs typeface="B Nazanin" panose="00000400000000000000" pitchFamily="2" charset="-78"/>
              </a:rPr>
              <a:t>cost per kg)</a:t>
            </a:r>
            <a:endParaRPr lang="en-US" b="1" dirty="0" smtClean="0">
              <a:cs typeface="B Nazanin" panose="00000400000000000000" pitchFamily="2" charset="-78"/>
            </a:endParaRPr>
          </a:p>
          <a:p>
            <a:pPr lvl="1" algn="just" rtl="1">
              <a:lnSpc>
                <a:spcPct val="150000"/>
              </a:lnSpc>
            </a:pPr>
            <a:r>
              <a:rPr lang="fa-IR" b="1" dirty="0" smtClean="0">
                <a:cs typeface="B Nazanin" panose="00000400000000000000" pitchFamily="2" charset="-78"/>
              </a:rPr>
              <a:t>درصد افزایش سالیانه حداقل هزینه هر شعبه و هزینه ثابت توزیع هر فاکتور </a:t>
            </a:r>
            <a:r>
              <a:rPr lang="en-US" b="1" dirty="0">
                <a:cs typeface="B Nazanin" panose="00000400000000000000" pitchFamily="2" charset="-78"/>
              </a:rPr>
              <a:t>(%Annual </a:t>
            </a:r>
            <a:r>
              <a:rPr lang="en-US" b="1" dirty="0" smtClean="0">
                <a:cs typeface="B Nazanin" panose="00000400000000000000" pitchFamily="2" charset="-78"/>
              </a:rPr>
              <a:t>inflation)</a:t>
            </a:r>
          </a:p>
          <a:p>
            <a:pPr lvl="0" algn="just" rtl="1">
              <a:lnSpc>
                <a:spcPct val="150000"/>
              </a:lnSpc>
            </a:pPr>
            <a:endParaRPr lang="fa-IR" b="1" dirty="0" smtClean="0">
              <a:cs typeface="B Nazanin" panose="00000400000000000000" pitchFamily="2" charset="-78"/>
            </a:endParaRPr>
          </a:p>
        </p:txBody>
      </p:sp>
      <p:sp>
        <p:nvSpPr>
          <p:cNvPr id="6" name="Content Placeholder 2"/>
          <p:cNvSpPr txBox="1">
            <a:spLocks/>
          </p:cNvSpPr>
          <p:nvPr/>
        </p:nvSpPr>
        <p:spPr>
          <a:xfrm>
            <a:off x="1565754" y="5686815"/>
            <a:ext cx="10313008" cy="839245"/>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rtl="1">
              <a:lnSpc>
                <a:spcPct val="150000"/>
              </a:lnSpc>
              <a:buFont typeface="Wingdings" panose="05000000000000000000" pitchFamily="2" charset="2"/>
              <a:buChar char="q"/>
            </a:pPr>
            <a:r>
              <a:rPr lang="fa-IR" sz="1400" b="1" dirty="0" smtClean="0">
                <a:solidFill>
                  <a:srgbClr val="C00000"/>
                </a:solidFill>
                <a:cs typeface="B Nazanin" panose="00000400000000000000" pitchFamily="2" charset="-78"/>
              </a:rPr>
              <a:t>مهمترین </a:t>
            </a:r>
            <a:r>
              <a:rPr lang="fa-IR" sz="1400" b="1" dirty="0">
                <a:solidFill>
                  <a:srgbClr val="C00000"/>
                </a:solidFill>
                <a:cs typeface="B Nazanin" panose="00000400000000000000" pitchFamily="2" charset="-78"/>
              </a:rPr>
              <a:t>موضوع در فرایند تعیین منابع مورد نیاز، هماهنگی کامل لاین های فروش هر شعبه در مسیربندی و بهینه سازی آن با شعبه می باشد. به منظور بهره وری هرچه بیشتر امکانات می باید تا حدامکان لاین های فروش اقدام به یکسان سازی و هماهنگ سازی مسیربندی های خود نمایند.</a:t>
            </a:r>
          </a:p>
        </p:txBody>
      </p:sp>
    </p:spTree>
    <p:extLst>
      <p:ext uri="{BB962C8B-B14F-4D97-AF65-F5344CB8AC3E}">
        <p14:creationId xmlns:p14="http://schemas.microsoft.com/office/powerpoint/2010/main" val="840198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590"/>
            <a:ext cx="8911687" cy="1280890"/>
          </a:xfrm>
        </p:spPr>
        <p:txBody>
          <a:bodyPr anchor="ctr">
            <a:normAutofit/>
          </a:bodyPr>
          <a:lstStyle/>
          <a:p>
            <a:pPr algn="r" rtl="1"/>
            <a:r>
              <a:rPr lang="fa-IR" sz="2800" b="1" dirty="0" smtClean="0">
                <a:cs typeface="B Titr" panose="00000700000000000000" pitchFamily="2" charset="-78"/>
              </a:rPr>
              <a:t>پارامترهای محاسباتی</a:t>
            </a:r>
            <a:endParaRPr lang="en-US" sz="2800" dirty="0"/>
          </a:p>
        </p:txBody>
      </p:sp>
      <p:sp>
        <p:nvSpPr>
          <p:cNvPr id="5" name="Content Placeholder 2"/>
          <p:cNvSpPr>
            <a:spLocks noGrp="1"/>
          </p:cNvSpPr>
          <p:nvPr>
            <p:ph idx="1"/>
          </p:nvPr>
        </p:nvSpPr>
        <p:spPr>
          <a:xfrm>
            <a:off x="1402914" y="1654480"/>
            <a:ext cx="10212800" cy="4019810"/>
          </a:xfrm>
        </p:spPr>
        <p:txBody>
          <a:bodyPr>
            <a:normAutofit/>
          </a:bodyPr>
          <a:lstStyle/>
          <a:p>
            <a:pPr marL="457200" lvl="1" indent="0" algn="just" rtl="1">
              <a:lnSpc>
                <a:spcPct val="150000"/>
              </a:lnSpc>
              <a:buNone/>
            </a:pPr>
            <a:r>
              <a:rPr lang="fa-IR" b="1" dirty="0" smtClean="0">
                <a:cs typeface="B Nazanin" panose="00000400000000000000" pitchFamily="2" charset="-78"/>
              </a:rPr>
              <a:t>پارامترهای ارزش گذاری حمل اولیه محصولات از تامین کنندگان به شعب</a:t>
            </a:r>
          </a:p>
          <a:p>
            <a:pPr marL="457200" lvl="1" indent="0" algn="just" rtl="1">
              <a:lnSpc>
                <a:spcPct val="150000"/>
              </a:lnSpc>
              <a:buNone/>
            </a:pPr>
            <a:endParaRPr lang="fa-IR" b="1" dirty="0">
              <a:cs typeface="B Nazanin" panose="00000400000000000000" pitchFamily="2" charset="-78"/>
            </a:endParaRPr>
          </a:p>
          <a:p>
            <a:pPr marL="457200" lvl="1" indent="0" algn="just" rtl="1">
              <a:lnSpc>
                <a:spcPct val="150000"/>
              </a:lnSpc>
              <a:buNone/>
            </a:pPr>
            <a:endParaRPr lang="fa-IR" b="1" dirty="0" smtClean="0">
              <a:cs typeface="B Nazanin" panose="00000400000000000000" pitchFamily="2" charset="-78"/>
            </a:endParaRPr>
          </a:p>
          <a:p>
            <a:pPr marL="457200" lvl="1" indent="0" algn="just" rtl="1">
              <a:lnSpc>
                <a:spcPct val="150000"/>
              </a:lnSpc>
              <a:buNone/>
            </a:pPr>
            <a:endParaRPr lang="fa-IR" b="1" dirty="0">
              <a:cs typeface="B Nazanin" panose="00000400000000000000" pitchFamily="2" charset="-78"/>
            </a:endParaRPr>
          </a:p>
          <a:p>
            <a:pPr marL="457200" lvl="1" indent="0" algn="just" rtl="1">
              <a:lnSpc>
                <a:spcPct val="150000"/>
              </a:lnSpc>
              <a:buNone/>
            </a:pPr>
            <a:endParaRPr lang="en-US" b="1" dirty="0" smtClean="0">
              <a:cs typeface="B Nazanin" panose="00000400000000000000" pitchFamily="2" charset="-78"/>
            </a:endParaRPr>
          </a:p>
          <a:p>
            <a:pPr marL="457200" lvl="1" indent="0" algn="just" rtl="1">
              <a:lnSpc>
                <a:spcPct val="150000"/>
              </a:lnSpc>
              <a:buNone/>
            </a:pPr>
            <a:r>
              <a:rPr lang="fa-IR" b="1" dirty="0" smtClean="0">
                <a:cs typeface="B Nazanin" panose="00000400000000000000" pitchFamily="2" charset="-78"/>
              </a:rPr>
              <a:t>پارامترهای ارزش گذاری نگهداری و توزیع ثانویه محصولات</a:t>
            </a:r>
          </a:p>
        </p:txBody>
      </p:sp>
      <p:graphicFrame>
        <p:nvGraphicFramePr>
          <p:cNvPr id="3" name="Table 2"/>
          <p:cNvGraphicFramePr>
            <a:graphicFrameLocks noGrp="1"/>
          </p:cNvGraphicFramePr>
          <p:nvPr>
            <p:extLst>
              <p:ext uri="{D42A27DB-BD31-4B8C-83A1-F6EECF244321}">
                <p14:modId xmlns:p14="http://schemas.microsoft.com/office/powerpoint/2010/main" val="672389592"/>
              </p:ext>
            </p:extLst>
          </p:nvPr>
        </p:nvGraphicFramePr>
        <p:xfrm>
          <a:off x="1402915" y="2242158"/>
          <a:ext cx="9632515" cy="1478072"/>
        </p:xfrm>
        <a:graphic>
          <a:graphicData uri="http://schemas.openxmlformats.org/drawingml/2006/table">
            <a:tbl>
              <a:tblPr rtl="1" firstRow="1" firstCol="1" bandRow="1">
                <a:tableStyleId>{B301B821-A1FF-4177-AEE7-76D212191A09}</a:tableStyleId>
              </a:tblPr>
              <a:tblGrid>
                <a:gridCol w="2189208"/>
                <a:gridCol w="2189208"/>
                <a:gridCol w="2267370"/>
                <a:gridCol w="2111046"/>
                <a:gridCol w="875683"/>
              </a:tblGrid>
              <a:tr h="617601">
                <a:tc>
                  <a:txBody>
                    <a:bodyPr/>
                    <a:lstStyle/>
                    <a:p>
                      <a:pPr marL="0" marR="0" indent="0" algn="ctr" defTabSz="457200" rtl="1" eaLnBrk="1" fontAlgn="auto" latinLnBrk="0" hangingPunct="1">
                        <a:lnSpc>
                          <a:spcPct val="107000"/>
                        </a:lnSpc>
                        <a:spcBef>
                          <a:spcPts val="0"/>
                        </a:spcBef>
                        <a:spcAft>
                          <a:spcPts val="0"/>
                        </a:spcAft>
                        <a:buClrTx/>
                        <a:buSzTx/>
                        <a:buFontTx/>
                        <a:buNone/>
                        <a:tabLst/>
                        <a:defRPr/>
                      </a:pPr>
                      <a:r>
                        <a:rPr lang="en-US" sz="1100" b="1" kern="1200" dirty="0" smtClean="0">
                          <a:solidFill>
                            <a:schemeClr val="lt1"/>
                          </a:solidFill>
                          <a:effectLst/>
                          <a:latin typeface="+mn-lt"/>
                          <a:ea typeface="+mn-ea"/>
                          <a:cs typeface="+mn-cs"/>
                        </a:rPr>
                        <a:t>Primary cost per kg-Frozen (IRR)</a:t>
                      </a:r>
                    </a:p>
                    <a:p>
                      <a:pPr marL="0" marR="0" indent="0" algn="ctr" defTabSz="457200" rtl="1" eaLnBrk="1" fontAlgn="auto" latinLnBrk="0" hangingPunct="1">
                        <a:lnSpc>
                          <a:spcPct val="107000"/>
                        </a:lnSpc>
                        <a:spcBef>
                          <a:spcPts val="0"/>
                        </a:spcBef>
                        <a:spcAft>
                          <a:spcPts val="0"/>
                        </a:spcAft>
                        <a:buClrTx/>
                        <a:buSzTx/>
                        <a:buFontTx/>
                        <a:buNone/>
                        <a:tabLst/>
                        <a:defRPr/>
                      </a:pPr>
                      <a:r>
                        <a:rPr lang="en-US" sz="1100" b="1" kern="1200" dirty="0" smtClean="0">
                          <a:solidFill>
                            <a:srgbClr val="FFC000"/>
                          </a:solidFill>
                          <a:effectLst/>
                          <a:latin typeface="+mn-lt"/>
                          <a:ea typeface="+mn-ea"/>
                          <a:cs typeface="+mn-cs"/>
                        </a:rPr>
                        <a:t>Sale Volume &gt;= 20 Ton</a:t>
                      </a:r>
                    </a:p>
                  </a:txBody>
                  <a:tcPr marL="68580" marR="68580" marT="0" marB="0" anchor="ctr"/>
                </a:tc>
                <a:tc>
                  <a:txBody>
                    <a:bodyPr/>
                    <a:lstStyle/>
                    <a:p>
                      <a:pPr marL="0" marR="0" indent="0" algn="ctr" defTabSz="457200" rtl="1" eaLnBrk="1" fontAlgn="auto" latinLnBrk="0" hangingPunct="1">
                        <a:lnSpc>
                          <a:spcPct val="107000"/>
                        </a:lnSpc>
                        <a:spcBef>
                          <a:spcPts val="0"/>
                        </a:spcBef>
                        <a:spcAft>
                          <a:spcPts val="0"/>
                        </a:spcAft>
                        <a:buClrTx/>
                        <a:buSzTx/>
                        <a:buFontTx/>
                        <a:buNone/>
                        <a:tabLst/>
                        <a:defRPr/>
                      </a:pPr>
                      <a:r>
                        <a:rPr lang="en-US" sz="1100" b="1" kern="1200" dirty="0" smtClean="0">
                          <a:solidFill>
                            <a:schemeClr val="lt1"/>
                          </a:solidFill>
                          <a:effectLst/>
                          <a:latin typeface="+mn-lt"/>
                          <a:ea typeface="+mn-ea"/>
                          <a:cs typeface="+mn-cs"/>
                        </a:rPr>
                        <a:t>Primary cost per kg-Frozen (IRR)</a:t>
                      </a:r>
                    </a:p>
                    <a:p>
                      <a:pPr marL="0" marR="0" indent="0" algn="ctr" defTabSz="457200" rtl="1" eaLnBrk="1" fontAlgn="auto" latinLnBrk="0" hangingPunct="1">
                        <a:lnSpc>
                          <a:spcPct val="107000"/>
                        </a:lnSpc>
                        <a:spcBef>
                          <a:spcPts val="0"/>
                        </a:spcBef>
                        <a:spcAft>
                          <a:spcPts val="0"/>
                        </a:spcAft>
                        <a:buClrTx/>
                        <a:buSzTx/>
                        <a:buFontTx/>
                        <a:buNone/>
                        <a:tabLst/>
                        <a:defRPr/>
                      </a:pPr>
                      <a:r>
                        <a:rPr lang="en-US" sz="1100" b="1" kern="1200" dirty="0" smtClean="0">
                          <a:solidFill>
                            <a:srgbClr val="FFC000"/>
                          </a:solidFill>
                          <a:effectLst/>
                          <a:latin typeface="+mn-lt"/>
                          <a:ea typeface="+mn-ea"/>
                          <a:cs typeface="+mn-cs"/>
                        </a:rPr>
                        <a:t>Sale Volume &lt; 20 Ton</a:t>
                      </a:r>
                    </a:p>
                  </a:txBody>
                  <a:tcPr marL="68580" marR="68580" marT="0" marB="0" anchor="ctr"/>
                </a:tc>
                <a:tc>
                  <a:txBody>
                    <a:bodyPr/>
                    <a:lstStyle/>
                    <a:p>
                      <a:pPr marL="0" marR="0" indent="0" algn="ctr" defTabSz="457200" rtl="1" eaLnBrk="1" fontAlgn="auto" latinLnBrk="0" hangingPunct="1">
                        <a:lnSpc>
                          <a:spcPct val="107000"/>
                        </a:lnSpc>
                        <a:spcBef>
                          <a:spcPts val="0"/>
                        </a:spcBef>
                        <a:spcAft>
                          <a:spcPts val="0"/>
                        </a:spcAft>
                        <a:buClrTx/>
                        <a:buSzTx/>
                        <a:buFontTx/>
                        <a:buNone/>
                        <a:tabLst/>
                        <a:defRPr/>
                      </a:pPr>
                      <a:r>
                        <a:rPr lang="en-US" sz="1100" dirty="0" smtClean="0">
                          <a:effectLst/>
                        </a:rPr>
                        <a:t>Primary cost per kg-Chilled (IRR)</a:t>
                      </a:r>
                    </a:p>
                    <a:p>
                      <a:pPr marL="0" marR="0" indent="0" algn="ctr" defTabSz="457200" rtl="1" eaLnBrk="1" fontAlgn="auto" latinLnBrk="0" hangingPunct="1">
                        <a:lnSpc>
                          <a:spcPct val="107000"/>
                        </a:lnSpc>
                        <a:spcBef>
                          <a:spcPts val="0"/>
                        </a:spcBef>
                        <a:spcAft>
                          <a:spcPts val="0"/>
                        </a:spcAft>
                        <a:buClrTx/>
                        <a:buSzTx/>
                        <a:buFontTx/>
                        <a:buNone/>
                        <a:tabLst/>
                        <a:defRPr/>
                      </a:pPr>
                      <a:r>
                        <a:rPr lang="en-US" sz="1100" b="1" kern="1200" dirty="0" smtClean="0">
                          <a:solidFill>
                            <a:srgbClr val="FFC000"/>
                          </a:solidFill>
                          <a:effectLst/>
                          <a:latin typeface="+mn-lt"/>
                          <a:ea typeface="+mn-ea"/>
                          <a:cs typeface="+mn-cs"/>
                        </a:rPr>
                        <a:t>Sale Volume &gt;= 20 Ton</a:t>
                      </a:r>
                    </a:p>
                  </a:txBody>
                  <a:tcPr marL="68580" marR="68580" marT="0" marB="0" anchor="ctr"/>
                </a:tc>
                <a:tc>
                  <a:txBody>
                    <a:bodyPr/>
                    <a:lstStyle/>
                    <a:p>
                      <a:pPr marL="0" marR="0" algn="ctr" rtl="1">
                        <a:lnSpc>
                          <a:spcPct val="107000"/>
                        </a:lnSpc>
                        <a:spcBef>
                          <a:spcPts val="0"/>
                        </a:spcBef>
                        <a:spcAft>
                          <a:spcPts val="0"/>
                        </a:spcAft>
                      </a:pPr>
                      <a:r>
                        <a:rPr lang="en-US" sz="1100" dirty="0">
                          <a:effectLst/>
                        </a:rPr>
                        <a:t>Primary cost per </a:t>
                      </a:r>
                      <a:r>
                        <a:rPr lang="en-US" sz="1100" dirty="0" smtClean="0">
                          <a:effectLst/>
                        </a:rPr>
                        <a:t>kg-Chilled </a:t>
                      </a:r>
                      <a:r>
                        <a:rPr lang="en-US" sz="1100" dirty="0">
                          <a:effectLst/>
                        </a:rPr>
                        <a:t>(IRR</a:t>
                      </a:r>
                      <a:r>
                        <a:rPr lang="en-US" sz="1100" dirty="0" smtClean="0">
                          <a:effectLst/>
                        </a:rPr>
                        <a:t>)</a:t>
                      </a:r>
                    </a:p>
                    <a:p>
                      <a:pPr marL="0" marR="0" indent="0" algn="ctr" defTabSz="457200" rtl="1" eaLnBrk="1" fontAlgn="auto" latinLnBrk="0" hangingPunct="1">
                        <a:lnSpc>
                          <a:spcPct val="107000"/>
                        </a:lnSpc>
                        <a:spcBef>
                          <a:spcPts val="0"/>
                        </a:spcBef>
                        <a:spcAft>
                          <a:spcPts val="0"/>
                        </a:spcAft>
                        <a:buClrTx/>
                        <a:buSzTx/>
                        <a:buFontTx/>
                        <a:buNone/>
                        <a:tabLst/>
                        <a:defRPr/>
                      </a:pPr>
                      <a:r>
                        <a:rPr lang="en-US" sz="1100" b="1" kern="1200" dirty="0" smtClean="0">
                          <a:solidFill>
                            <a:srgbClr val="FFC000"/>
                          </a:solidFill>
                          <a:effectLst/>
                          <a:latin typeface="+mn-lt"/>
                          <a:ea typeface="+mn-ea"/>
                          <a:cs typeface="+mn-cs"/>
                        </a:rPr>
                        <a:t>Sale Volume &lt; 20 Ton</a:t>
                      </a:r>
                    </a:p>
                  </a:txBody>
                  <a:tcPr marL="68580" marR="68580" marT="0" marB="0" anchor="ctr"/>
                </a:tc>
                <a:tc>
                  <a:txBody>
                    <a:bodyPr/>
                    <a:lstStyle/>
                    <a:p>
                      <a:pPr marL="0" marR="0" algn="ctr" rtl="1">
                        <a:lnSpc>
                          <a:spcPct val="107000"/>
                        </a:lnSpc>
                        <a:spcBef>
                          <a:spcPts val="0"/>
                        </a:spcBef>
                        <a:spcAft>
                          <a:spcPts val="0"/>
                        </a:spcAft>
                      </a:pPr>
                      <a:r>
                        <a:rPr lang="en-US" sz="1050" dirty="0">
                          <a:effectLst/>
                        </a:rPr>
                        <a:t>Primary Region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291610">
                <a:tc>
                  <a:txBody>
                    <a:bodyPr/>
                    <a:lstStyle/>
                    <a:p>
                      <a:pPr marL="0" marR="0" algn="ctr" defTabSz="457200" rtl="1" eaLnBrk="1" latinLnBrk="0" hangingPunct="1">
                        <a:lnSpc>
                          <a:spcPct val="107000"/>
                        </a:lnSpc>
                        <a:spcBef>
                          <a:spcPts val="0"/>
                        </a:spcBef>
                        <a:spcAft>
                          <a:spcPts val="0"/>
                        </a:spcAft>
                      </a:pPr>
                      <a:r>
                        <a:rPr lang="en-US" sz="1400" b="0" kern="1200" dirty="0" smtClean="0">
                          <a:solidFill>
                            <a:schemeClr val="dk1"/>
                          </a:solidFill>
                          <a:effectLst/>
                          <a:latin typeface="+mn-lt"/>
                          <a:ea typeface="+mn-ea"/>
                          <a:cs typeface="+mn-cs"/>
                        </a:rPr>
                        <a:t>680</a:t>
                      </a:r>
                      <a:endParaRPr lang="en-US" sz="1400" b="0" kern="1200" dirty="0">
                        <a:solidFill>
                          <a:schemeClr val="dk1"/>
                        </a:solidFill>
                        <a:effectLst/>
                        <a:latin typeface="+mn-lt"/>
                        <a:ea typeface="+mn-ea"/>
                        <a:cs typeface="+mn-cs"/>
                      </a:endParaRPr>
                    </a:p>
                  </a:txBody>
                  <a:tcPr marL="68580" marR="68580" marT="0" marB="0" anchor="ctr"/>
                </a:tc>
                <a:tc>
                  <a:txBody>
                    <a:bodyPr/>
                    <a:lstStyle/>
                    <a:p>
                      <a:pPr marL="0" marR="0" algn="ctr" defTabSz="457200" rtl="1" eaLnBrk="1" latinLnBrk="0" hangingPunct="1">
                        <a:lnSpc>
                          <a:spcPct val="107000"/>
                        </a:lnSpc>
                        <a:spcBef>
                          <a:spcPts val="0"/>
                        </a:spcBef>
                        <a:spcAft>
                          <a:spcPts val="0"/>
                        </a:spcAft>
                      </a:pPr>
                      <a:r>
                        <a:rPr lang="en-US" sz="1400" b="0" kern="1200" dirty="0" smtClean="0">
                          <a:solidFill>
                            <a:schemeClr val="dk1"/>
                          </a:solidFill>
                          <a:effectLst/>
                          <a:latin typeface="+mn-lt"/>
                          <a:ea typeface="+mn-ea"/>
                          <a:cs typeface="+mn-cs"/>
                        </a:rPr>
                        <a:t>950</a:t>
                      </a:r>
                      <a:endParaRPr lang="en-US" sz="1400" b="0" kern="1200" dirty="0">
                        <a:solidFill>
                          <a:schemeClr val="dk1"/>
                        </a:solidFill>
                        <a:effectLst/>
                        <a:latin typeface="+mn-lt"/>
                        <a:ea typeface="+mn-ea"/>
                        <a:cs typeface="+mn-cs"/>
                      </a:endParaRPr>
                    </a:p>
                  </a:txBody>
                  <a:tcPr marL="68580" marR="68580" marT="0" marB="0" anchor="ctr"/>
                </a:tc>
                <a:tc>
                  <a:txBody>
                    <a:bodyPr/>
                    <a:lstStyle/>
                    <a:p>
                      <a:pPr marL="0" marR="0" algn="ctr" defTabSz="457200" rtl="1" eaLnBrk="1" latinLnBrk="0" hangingPunct="1">
                        <a:lnSpc>
                          <a:spcPct val="107000"/>
                        </a:lnSpc>
                        <a:spcBef>
                          <a:spcPts val="0"/>
                        </a:spcBef>
                        <a:spcAft>
                          <a:spcPts val="0"/>
                        </a:spcAft>
                      </a:pPr>
                      <a:r>
                        <a:rPr lang="en-US" sz="1400" b="0" kern="1200" dirty="0" smtClean="0">
                          <a:solidFill>
                            <a:schemeClr val="dk1"/>
                          </a:solidFill>
                          <a:effectLst/>
                          <a:latin typeface="+mn-lt"/>
                          <a:ea typeface="+mn-ea"/>
                          <a:cs typeface="+mn-cs"/>
                        </a:rPr>
                        <a:t>500</a:t>
                      </a:r>
                      <a:endParaRPr lang="en-US" sz="1400" b="0" kern="1200" dirty="0">
                        <a:solidFill>
                          <a:schemeClr val="dk1"/>
                        </a:solidFill>
                        <a:effectLst/>
                        <a:latin typeface="+mn-lt"/>
                        <a:ea typeface="+mn-ea"/>
                        <a:cs typeface="+mn-cs"/>
                      </a:endParaRPr>
                    </a:p>
                  </a:txBody>
                  <a:tcPr marL="68580" marR="68580" marT="0" marB="0" anchor="ctr"/>
                </a:tc>
                <a:tc>
                  <a:txBody>
                    <a:bodyPr/>
                    <a:lstStyle/>
                    <a:p>
                      <a:pPr marL="0" marR="0" algn="ctr" rtl="1">
                        <a:lnSpc>
                          <a:spcPct val="107000"/>
                        </a:lnSpc>
                        <a:spcBef>
                          <a:spcPts val="0"/>
                        </a:spcBef>
                        <a:spcAft>
                          <a:spcPts val="0"/>
                        </a:spcAft>
                      </a:pPr>
                      <a:r>
                        <a:rPr lang="en-US" sz="1400" b="0" dirty="0" smtClean="0">
                          <a:effectLst/>
                          <a:latin typeface="Calibri" panose="020F0502020204030204" pitchFamily="34" charset="0"/>
                          <a:ea typeface="Calibri" panose="020F0502020204030204" pitchFamily="34" charset="0"/>
                          <a:cs typeface="Arial" panose="020B0604020202020204" pitchFamily="34" charset="0"/>
                        </a:rPr>
                        <a:t>700</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400" b="0" dirty="0">
                          <a:effectLst/>
                        </a:rPr>
                        <a:t>1</a:t>
                      </a:r>
                      <a:endParaRPr lang="en-US" sz="18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277251">
                <a:tc>
                  <a:txBody>
                    <a:bodyPr/>
                    <a:lstStyle/>
                    <a:p>
                      <a:pPr marL="0" marR="0" algn="ctr" defTabSz="457200" rtl="1" eaLnBrk="1" latinLnBrk="0" hangingPunct="1">
                        <a:lnSpc>
                          <a:spcPct val="107000"/>
                        </a:lnSpc>
                        <a:spcBef>
                          <a:spcPts val="0"/>
                        </a:spcBef>
                        <a:spcAft>
                          <a:spcPts val="0"/>
                        </a:spcAft>
                      </a:pPr>
                      <a:r>
                        <a:rPr lang="en-US" sz="1400" b="0" kern="1200" dirty="0" smtClean="0">
                          <a:solidFill>
                            <a:schemeClr val="dk1"/>
                          </a:solidFill>
                          <a:effectLst/>
                          <a:latin typeface="+mn-lt"/>
                          <a:ea typeface="+mn-ea"/>
                          <a:cs typeface="+mn-cs"/>
                        </a:rPr>
                        <a:t>1220</a:t>
                      </a:r>
                      <a:endParaRPr lang="en-US" sz="1400" b="0" kern="1200" dirty="0">
                        <a:solidFill>
                          <a:schemeClr val="dk1"/>
                        </a:solidFill>
                        <a:effectLst/>
                        <a:latin typeface="+mn-lt"/>
                        <a:ea typeface="+mn-ea"/>
                        <a:cs typeface="+mn-cs"/>
                      </a:endParaRPr>
                    </a:p>
                  </a:txBody>
                  <a:tcPr marL="68580" marR="68580" marT="0" marB="0" anchor="ctr"/>
                </a:tc>
                <a:tc>
                  <a:txBody>
                    <a:bodyPr/>
                    <a:lstStyle/>
                    <a:p>
                      <a:pPr marL="0" marR="0" algn="ctr" defTabSz="457200" rtl="1" eaLnBrk="1" latinLnBrk="0" hangingPunct="1">
                        <a:lnSpc>
                          <a:spcPct val="107000"/>
                        </a:lnSpc>
                        <a:spcBef>
                          <a:spcPts val="0"/>
                        </a:spcBef>
                        <a:spcAft>
                          <a:spcPts val="0"/>
                        </a:spcAft>
                      </a:pPr>
                      <a:r>
                        <a:rPr lang="en-US" sz="1400" b="0" kern="1200" dirty="0" smtClean="0">
                          <a:solidFill>
                            <a:schemeClr val="dk1"/>
                          </a:solidFill>
                          <a:effectLst/>
                          <a:latin typeface="+mn-lt"/>
                          <a:ea typeface="+mn-ea"/>
                          <a:cs typeface="+mn-cs"/>
                        </a:rPr>
                        <a:t>1700</a:t>
                      </a:r>
                      <a:endParaRPr lang="en-US" sz="1400" b="0" kern="1200" dirty="0">
                        <a:solidFill>
                          <a:schemeClr val="dk1"/>
                        </a:solidFill>
                        <a:effectLst/>
                        <a:latin typeface="+mn-lt"/>
                        <a:ea typeface="+mn-ea"/>
                        <a:cs typeface="+mn-cs"/>
                      </a:endParaRPr>
                    </a:p>
                  </a:txBody>
                  <a:tcPr marL="68580" marR="68580" marT="0" marB="0" anchor="ctr"/>
                </a:tc>
                <a:tc>
                  <a:txBody>
                    <a:bodyPr/>
                    <a:lstStyle/>
                    <a:p>
                      <a:pPr marL="0" marR="0" algn="ctr" defTabSz="457200" rtl="1" eaLnBrk="1" latinLnBrk="0" hangingPunct="1">
                        <a:lnSpc>
                          <a:spcPct val="107000"/>
                        </a:lnSpc>
                        <a:spcBef>
                          <a:spcPts val="0"/>
                        </a:spcBef>
                        <a:spcAft>
                          <a:spcPts val="0"/>
                        </a:spcAft>
                      </a:pPr>
                      <a:r>
                        <a:rPr lang="en-US" sz="1400" b="0" kern="1200" dirty="0" smtClean="0">
                          <a:solidFill>
                            <a:schemeClr val="dk1"/>
                          </a:solidFill>
                          <a:effectLst/>
                          <a:latin typeface="+mn-lt"/>
                          <a:ea typeface="+mn-ea"/>
                          <a:cs typeface="+mn-cs"/>
                        </a:rPr>
                        <a:t>900</a:t>
                      </a:r>
                      <a:endParaRPr lang="en-US" sz="1400" b="0" kern="1200" dirty="0">
                        <a:solidFill>
                          <a:schemeClr val="dk1"/>
                        </a:solidFill>
                        <a:effectLst/>
                        <a:latin typeface="+mn-lt"/>
                        <a:ea typeface="+mn-ea"/>
                        <a:cs typeface="+mn-cs"/>
                      </a:endParaRPr>
                    </a:p>
                  </a:txBody>
                  <a:tcPr marL="68580" marR="68580" marT="0" marB="0" anchor="ctr"/>
                </a:tc>
                <a:tc>
                  <a:txBody>
                    <a:bodyPr/>
                    <a:lstStyle/>
                    <a:p>
                      <a:pPr marL="0" marR="0" algn="ctr" rtl="1">
                        <a:lnSpc>
                          <a:spcPct val="107000"/>
                        </a:lnSpc>
                        <a:spcBef>
                          <a:spcPts val="0"/>
                        </a:spcBef>
                        <a:spcAft>
                          <a:spcPts val="0"/>
                        </a:spcAft>
                      </a:pPr>
                      <a:r>
                        <a:rPr lang="en-US" sz="1400" b="0" dirty="0" smtClean="0">
                          <a:effectLst/>
                          <a:latin typeface="Calibri" panose="020F0502020204030204" pitchFamily="34" charset="0"/>
                          <a:ea typeface="Calibri" panose="020F0502020204030204" pitchFamily="34" charset="0"/>
                          <a:cs typeface="Arial" panose="020B0604020202020204" pitchFamily="34" charset="0"/>
                        </a:rPr>
                        <a:t>1250</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b="0" dirty="0">
                          <a:effectLst/>
                        </a:rPr>
                        <a:t>2</a:t>
                      </a:r>
                      <a:endParaRPr lang="en-US" sz="18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291610">
                <a:tc>
                  <a:txBody>
                    <a:bodyPr/>
                    <a:lstStyle/>
                    <a:p>
                      <a:pPr marL="0" marR="0" algn="ctr" defTabSz="457200" rtl="1" eaLnBrk="1" latinLnBrk="0" hangingPunct="1">
                        <a:lnSpc>
                          <a:spcPct val="107000"/>
                        </a:lnSpc>
                        <a:spcBef>
                          <a:spcPts val="0"/>
                        </a:spcBef>
                        <a:spcAft>
                          <a:spcPts val="0"/>
                        </a:spcAft>
                      </a:pPr>
                      <a:r>
                        <a:rPr lang="en-US" sz="1400" b="0" kern="1200" dirty="0" smtClean="0">
                          <a:solidFill>
                            <a:schemeClr val="dk1"/>
                          </a:solidFill>
                          <a:effectLst/>
                          <a:latin typeface="+mn-lt"/>
                          <a:ea typeface="+mn-ea"/>
                          <a:cs typeface="+mn-cs"/>
                        </a:rPr>
                        <a:t>2600</a:t>
                      </a:r>
                      <a:endParaRPr lang="en-US" sz="1400" b="0" kern="1200" dirty="0">
                        <a:solidFill>
                          <a:schemeClr val="dk1"/>
                        </a:solidFill>
                        <a:effectLst/>
                        <a:latin typeface="+mn-lt"/>
                        <a:ea typeface="+mn-ea"/>
                        <a:cs typeface="+mn-cs"/>
                      </a:endParaRPr>
                    </a:p>
                  </a:txBody>
                  <a:tcPr marL="68580" marR="68580" marT="0" marB="0" anchor="ctr"/>
                </a:tc>
                <a:tc>
                  <a:txBody>
                    <a:bodyPr/>
                    <a:lstStyle/>
                    <a:p>
                      <a:pPr marL="0" marR="0" algn="ctr" defTabSz="457200" rtl="1" eaLnBrk="1" latinLnBrk="0" hangingPunct="1">
                        <a:lnSpc>
                          <a:spcPct val="107000"/>
                        </a:lnSpc>
                        <a:spcBef>
                          <a:spcPts val="0"/>
                        </a:spcBef>
                        <a:spcAft>
                          <a:spcPts val="0"/>
                        </a:spcAft>
                      </a:pPr>
                      <a:r>
                        <a:rPr lang="en-US" sz="1400" b="0" kern="1200" dirty="0" smtClean="0">
                          <a:solidFill>
                            <a:schemeClr val="dk1"/>
                          </a:solidFill>
                          <a:effectLst/>
                          <a:latin typeface="+mn-lt"/>
                          <a:ea typeface="+mn-ea"/>
                          <a:cs typeface="+mn-cs"/>
                        </a:rPr>
                        <a:t>3650</a:t>
                      </a:r>
                      <a:endParaRPr lang="en-US" sz="1400" b="0" kern="1200" dirty="0">
                        <a:solidFill>
                          <a:schemeClr val="dk1"/>
                        </a:solidFill>
                        <a:effectLst/>
                        <a:latin typeface="+mn-lt"/>
                        <a:ea typeface="+mn-ea"/>
                        <a:cs typeface="+mn-cs"/>
                      </a:endParaRPr>
                    </a:p>
                  </a:txBody>
                  <a:tcPr marL="68580" marR="68580" marT="0" marB="0" anchor="ctr"/>
                </a:tc>
                <a:tc>
                  <a:txBody>
                    <a:bodyPr/>
                    <a:lstStyle/>
                    <a:p>
                      <a:pPr marL="0" marR="0" algn="ctr" defTabSz="457200" rtl="1" eaLnBrk="1" latinLnBrk="0" hangingPunct="1">
                        <a:lnSpc>
                          <a:spcPct val="107000"/>
                        </a:lnSpc>
                        <a:spcBef>
                          <a:spcPts val="0"/>
                        </a:spcBef>
                        <a:spcAft>
                          <a:spcPts val="0"/>
                        </a:spcAft>
                      </a:pPr>
                      <a:r>
                        <a:rPr lang="en-US" sz="1400" b="0" kern="1200" dirty="0" smtClean="0">
                          <a:solidFill>
                            <a:schemeClr val="dk1"/>
                          </a:solidFill>
                          <a:effectLst/>
                          <a:latin typeface="+mn-lt"/>
                          <a:ea typeface="+mn-ea"/>
                          <a:cs typeface="+mn-cs"/>
                        </a:rPr>
                        <a:t>1900</a:t>
                      </a:r>
                      <a:endParaRPr lang="en-US" sz="1400" b="0" kern="1200" dirty="0">
                        <a:solidFill>
                          <a:schemeClr val="dk1"/>
                        </a:solidFill>
                        <a:effectLst/>
                        <a:latin typeface="+mn-lt"/>
                        <a:ea typeface="+mn-ea"/>
                        <a:cs typeface="+mn-cs"/>
                      </a:endParaRPr>
                    </a:p>
                  </a:txBody>
                  <a:tcPr marL="68580" marR="68580" marT="0" marB="0" anchor="ctr"/>
                </a:tc>
                <a:tc>
                  <a:txBody>
                    <a:bodyPr/>
                    <a:lstStyle/>
                    <a:p>
                      <a:pPr marL="0" marR="0" algn="ctr" rtl="1">
                        <a:lnSpc>
                          <a:spcPct val="107000"/>
                        </a:lnSpc>
                        <a:spcBef>
                          <a:spcPts val="0"/>
                        </a:spcBef>
                        <a:spcAft>
                          <a:spcPts val="0"/>
                        </a:spcAft>
                      </a:pPr>
                      <a:r>
                        <a:rPr lang="en-US" sz="1400" b="0" dirty="0" smtClean="0">
                          <a:effectLst/>
                          <a:latin typeface="Calibri" panose="020F0502020204030204" pitchFamily="34" charset="0"/>
                          <a:ea typeface="Calibri" panose="020F0502020204030204" pitchFamily="34" charset="0"/>
                          <a:cs typeface="Arial" panose="020B0604020202020204" pitchFamily="34" charset="0"/>
                        </a:rPr>
                        <a:t>2650</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b="0" dirty="0">
                          <a:effectLst/>
                        </a:rPr>
                        <a:t>3</a:t>
                      </a:r>
                      <a:endParaRPr lang="en-US" sz="18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49953235"/>
              </p:ext>
            </p:extLst>
          </p:nvPr>
        </p:nvGraphicFramePr>
        <p:xfrm>
          <a:off x="1402914" y="4694991"/>
          <a:ext cx="9682621" cy="1330028"/>
        </p:xfrm>
        <a:graphic>
          <a:graphicData uri="http://schemas.openxmlformats.org/drawingml/2006/table">
            <a:tbl>
              <a:tblPr rtl="1" firstRow="1" firstCol="1" bandRow="1">
                <a:tableStyleId>{B301B821-A1FF-4177-AEE7-76D212191A09}</a:tableStyleId>
              </a:tblPr>
              <a:tblGrid>
                <a:gridCol w="1294468"/>
                <a:gridCol w="1398025"/>
                <a:gridCol w="1398025"/>
                <a:gridCol w="2330043"/>
                <a:gridCol w="2330043"/>
                <a:gridCol w="932017"/>
              </a:tblGrid>
              <a:tr h="499855">
                <a:tc>
                  <a:txBody>
                    <a:bodyPr/>
                    <a:lstStyle/>
                    <a:p>
                      <a:pPr marL="0" marR="0" algn="ctr" rtl="1">
                        <a:lnSpc>
                          <a:spcPct val="107000"/>
                        </a:lnSpc>
                        <a:spcBef>
                          <a:spcPts val="0"/>
                        </a:spcBef>
                        <a:spcAft>
                          <a:spcPts val="0"/>
                        </a:spcAft>
                      </a:pPr>
                      <a:r>
                        <a:rPr lang="en-US" sz="1100" dirty="0">
                          <a:effectLst/>
                        </a:rPr>
                        <a:t>% Cost of sale value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100">
                          <a:effectLst/>
                        </a:rPr>
                        <a:t>Fixed cost per invoice 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100" dirty="0">
                          <a:effectLst/>
                        </a:rPr>
                        <a:t>Fixed cost per invoice 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100" dirty="0">
                          <a:effectLst/>
                        </a:rPr>
                        <a:t>cost per </a:t>
                      </a:r>
                      <a:r>
                        <a:rPr lang="en-US" sz="1100" dirty="0" smtClean="0">
                          <a:effectLst/>
                        </a:rPr>
                        <a:t>truck per Day</a:t>
                      </a:r>
                      <a:endParaRPr lang="en-US" sz="1100" baseline="0" dirty="0" smtClean="0">
                        <a:effectLst/>
                      </a:endParaRPr>
                    </a:p>
                    <a:p>
                      <a:pPr marL="0" marR="0" algn="ctr" rtl="1">
                        <a:lnSpc>
                          <a:spcPct val="107000"/>
                        </a:lnSpc>
                        <a:spcBef>
                          <a:spcPts val="0"/>
                        </a:spcBef>
                        <a:spcAft>
                          <a:spcPts val="0"/>
                        </a:spcAft>
                      </a:pPr>
                      <a:r>
                        <a:rPr lang="en-US" sz="1100" dirty="0" smtClean="0">
                          <a:effectLst/>
                        </a:rPr>
                        <a:t>Frozen </a:t>
                      </a:r>
                      <a:r>
                        <a:rPr lang="en-US" sz="1100" dirty="0">
                          <a:effectLst/>
                        </a:rPr>
                        <a:t>(IRR)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100" dirty="0">
                          <a:effectLst/>
                        </a:rPr>
                        <a:t>cost per </a:t>
                      </a:r>
                      <a:r>
                        <a:rPr lang="en-US" sz="1100" dirty="0" smtClean="0">
                          <a:effectLst/>
                        </a:rPr>
                        <a:t>truck per Day</a:t>
                      </a:r>
                    </a:p>
                    <a:p>
                      <a:pPr marL="0" marR="0" algn="ctr" rtl="1">
                        <a:lnSpc>
                          <a:spcPct val="107000"/>
                        </a:lnSpc>
                        <a:spcBef>
                          <a:spcPts val="0"/>
                        </a:spcBef>
                        <a:spcAft>
                          <a:spcPts val="0"/>
                        </a:spcAft>
                      </a:pPr>
                      <a:r>
                        <a:rPr lang="en-US" sz="1100" dirty="0" smtClean="0">
                          <a:effectLst/>
                        </a:rPr>
                        <a:t>Chilled </a:t>
                      </a:r>
                      <a:r>
                        <a:rPr lang="en-US" sz="1100" dirty="0">
                          <a:effectLst/>
                        </a:rPr>
                        <a:t>(IRR)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100" dirty="0" smtClean="0">
                          <a:effectLst/>
                        </a:rPr>
                        <a:t>Secondary Region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281266">
                <a:tc>
                  <a:txBody>
                    <a:bodyPr/>
                    <a:lstStyle/>
                    <a:p>
                      <a:pPr marL="0" marR="0" algn="ctr" rtl="1">
                        <a:lnSpc>
                          <a:spcPct val="107000"/>
                        </a:lnSpc>
                        <a:spcBef>
                          <a:spcPts val="0"/>
                        </a:spcBef>
                        <a:spcAft>
                          <a:spcPts val="0"/>
                        </a:spcAft>
                      </a:pPr>
                      <a:r>
                        <a:rPr lang="en-US" sz="1400" dirty="0" smtClean="0">
                          <a:effectLst/>
                        </a:rPr>
                        <a:t>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dirty="0" smtClean="0">
                          <a:effectLst/>
                        </a:rPr>
                        <a:t>80,000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a:effectLst/>
                        </a:rPr>
                        <a:t>120,000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400" dirty="0" smtClean="0">
                          <a:effectLst/>
                        </a:rPr>
                        <a:t>6,000,000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dirty="0" smtClean="0">
                          <a:effectLst/>
                        </a:rPr>
                        <a:t>5,700,000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400" dirty="0">
                          <a:effectLst/>
                        </a:rPr>
                        <a:t>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267641">
                <a:tc>
                  <a:txBody>
                    <a:bodyPr/>
                    <a:lstStyle/>
                    <a:p>
                      <a:pPr marL="0" marR="0" algn="ctr" rtl="1">
                        <a:lnSpc>
                          <a:spcPct val="107000"/>
                        </a:lnSpc>
                        <a:spcBef>
                          <a:spcPts val="0"/>
                        </a:spcBef>
                        <a:spcAft>
                          <a:spcPts val="0"/>
                        </a:spcAft>
                      </a:pPr>
                      <a:r>
                        <a:rPr lang="en-US" sz="1400" dirty="0" smtClean="0">
                          <a:effectLst/>
                        </a:rPr>
                        <a:t>4.5%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dirty="0" smtClean="0">
                          <a:effectLst/>
                        </a:rPr>
                        <a:t>8</a:t>
                      </a:r>
                      <a:r>
                        <a:rPr lang="fa-IR" sz="1400" dirty="0" smtClean="0">
                          <a:effectLst/>
                        </a:rPr>
                        <a:t>5</a:t>
                      </a:r>
                      <a:r>
                        <a:rPr lang="en-US" sz="1400" dirty="0" smtClean="0">
                          <a:effectLst/>
                        </a:rPr>
                        <a:t>,000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a:effectLst/>
                        </a:rPr>
                        <a:t>130,000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400" dirty="0" smtClean="0">
                          <a:effectLst/>
                        </a:rPr>
                        <a:t>6,500,000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dirty="0" smtClean="0">
                          <a:effectLst/>
                        </a:rPr>
                        <a:t>6,200,000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dirty="0">
                          <a:effectLst/>
                        </a:rPr>
                        <a:t>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281266">
                <a:tc>
                  <a:txBody>
                    <a:bodyPr/>
                    <a:lstStyle/>
                    <a:p>
                      <a:pPr marL="0" marR="0" algn="ctr" rtl="1">
                        <a:lnSpc>
                          <a:spcPct val="107000"/>
                        </a:lnSpc>
                        <a:spcBef>
                          <a:spcPts val="0"/>
                        </a:spcBef>
                        <a:spcAft>
                          <a:spcPts val="0"/>
                        </a:spcAft>
                      </a:pPr>
                      <a:r>
                        <a:rPr lang="en-US" sz="1400" dirty="0" smtClean="0">
                          <a:effectLst/>
                        </a:rPr>
                        <a:t>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dirty="0">
                          <a:effectLst/>
                        </a:rPr>
                        <a:t>105,000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dirty="0" smtClean="0">
                          <a:effectLst/>
                        </a:rPr>
                        <a:t>155,000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1">
                        <a:lnSpc>
                          <a:spcPct val="107000"/>
                        </a:lnSpc>
                        <a:spcBef>
                          <a:spcPts val="0"/>
                        </a:spcBef>
                        <a:spcAft>
                          <a:spcPts val="0"/>
                        </a:spcAft>
                      </a:pPr>
                      <a:r>
                        <a:rPr lang="en-US" sz="1400" dirty="0" smtClean="0">
                          <a:effectLst/>
                        </a:rPr>
                        <a:t>7,000,000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dirty="0" smtClean="0">
                          <a:effectLst/>
                        </a:rPr>
                        <a:t>6,700,000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400" dirty="0">
                          <a:effectLst/>
                        </a:rPr>
                        <a:t>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
        <p:nvSpPr>
          <p:cNvPr id="4" name="Rectangle 3"/>
          <p:cNvSpPr/>
          <p:nvPr/>
        </p:nvSpPr>
        <p:spPr>
          <a:xfrm>
            <a:off x="1089765" y="6212289"/>
            <a:ext cx="10239483" cy="369332"/>
          </a:xfrm>
          <a:prstGeom prst="rect">
            <a:avLst/>
          </a:prstGeom>
        </p:spPr>
        <p:txBody>
          <a:bodyPr wrap="square">
            <a:spAutoFit/>
          </a:bodyPr>
          <a:lstStyle/>
          <a:p>
            <a:pPr algn="ctr"/>
            <a:r>
              <a:rPr lang="en-US" b="1" u="sng" dirty="0">
                <a:solidFill>
                  <a:schemeClr val="accent3">
                    <a:lumMod val="50000"/>
                  </a:schemeClr>
                </a:solidFill>
                <a:cs typeface="B Nazanin" panose="00000400000000000000" pitchFamily="2" charset="-78"/>
              </a:rPr>
              <a:t>% Annual inflation = (60% * </a:t>
            </a:r>
            <a:r>
              <a:rPr lang="fa-IR" b="1" u="sng" dirty="0">
                <a:solidFill>
                  <a:schemeClr val="accent3">
                    <a:lumMod val="50000"/>
                  </a:schemeClr>
                </a:solidFill>
                <a:cs typeface="B Nazanin" panose="00000400000000000000" pitchFamily="2" charset="-78"/>
              </a:rPr>
              <a:t>نرخ افزایش موثر حداقل دستمزد</a:t>
            </a:r>
            <a:r>
              <a:rPr lang="en-US" b="1" u="sng" dirty="0">
                <a:solidFill>
                  <a:schemeClr val="accent3">
                    <a:lumMod val="50000"/>
                  </a:schemeClr>
                </a:solidFill>
                <a:cs typeface="B Nazanin" panose="00000400000000000000" pitchFamily="2" charset="-78"/>
              </a:rPr>
              <a:t>) + (40% * </a:t>
            </a:r>
            <a:r>
              <a:rPr lang="fa-IR" b="1" u="sng" dirty="0">
                <a:solidFill>
                  <a:schemeClr val="accent3">
                    <a:lumMod val="50000"/>
                  </a:schemeClr>
                </a:solidFill>
                <a:cs typeface="B Nazanin" panose="00000400000000000000" pitchFamily="2" charset="-78"/>
              </a:rPr>
              <a:t>نرخ تورم اعلامی بانک مرکزی</a:t>
            </a:r>
            <a:r>
              <a:rPr lang="en-US" b="1" u="sng" dirty="0">
                <a:solidFill>
                  <a:schemeClr val="accent3">
                    <a:lumMod val="50000"/>
                  </a:schemeClr>
                </a:solidFill>
                <a:cs typeface="B Nazanin" panose="00000400000000000000" pitchFamily="2" charset="-78"/>
              </a:rPr>
              <a:t>)</a:t>
            </a:r>
            <a:endParaRPr lang="en-US" dirty="0">
              <a:solidFill>
                <a:schemeClr val="accent3">
                  <a:lumMod val="50000"/>
                </a:schemeClr>
              </a:solidFill>
              <a:cs typeface="B Nazanin" panose="00000400000000000000" pitchFamily="2" charset="-78"/>
            </a:endParaRPr>
          </a:p>
        </p:txBody>
      </p:sp>
    </p:spTree>
    <p:extLst>
      <p:ext uri="{BB962C8B-B14F-4D97-AF65-F5344CB8AC3E}">
        <p14:creationId xmlns:p14="http://schemas.microsoft.com/office/powerpoint/2010/main" val="3757481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3590"/>
            <a:ext cx="8911687" cy="1280890"/>
          </a:xfrm>
        </p:spPr>
        <p:txBody>
          <a:bodyPr anchor="ctr">
            <a:normAutofit/>
          </a:bodyPr>
          <a:lstStyle/>
          <a:p>
            <a:pPr algn="r" rtl="1"/>
            <a:r>
              <a:rPr lang="fa-IR" sz="2800" b="1" dirty="0" smtClean="0">
                <a:cs typeface="B Titr" panose="00000700000000000000" pitchFamily="2" charset="-78"/>
              </a:rPr>
              <a:t>داده های اولیه کسب و کار یا لاین</a:t>
            </a:r>
            <a:endParaRPr lang="en-US" sz="2800" dirty="0"/>
          </a:p>
        </p:txBody>
      </p:sp>
      <p:sp>
        <p:nvSpPr>
          <p:cNvPr id="8" name="Content Placeholder 2"/>
          <p:cNvSpPr>
            <a:spLocks noGrp="1"/>
          </p:cNvSpPr>
          <p:nvPr>
            <p:ph idx="1"/>
          </p:nvPr>
        </p:nvSpPr>
        <p:spPr>
          <a:xfrm>
            <a:off x="2592925" y="1557402"/>
            <a:ext cx="8915400" cy="2889338"/>
          </a:xfrm>
        </p:spPr>
        <p:txBody>
          <a:bodyPr>
            <a:normAutofit lnSpcReduction="10000"/>
          </a:bodyPr>
          <a:lstStyle/>
          <a:p>
            <a:pPr marL="457200" lvl="1" indent="0" algn="r" rtl="1">
              <a:buNone/>
            </a:pPr>
            <a:r>
              <a:rPr lang="fa-IR" b="1" dirty="0">
                <a:cs typeface="B Nazanin" panose="00000400000000000000" pitchFamily="2" charset="-78"/>
              </a:rPr>
              <a:t>پارامترهای محاسباتی حداقل منابع مورد نیاز متناسب با ظرفیت درخواستی هر کسب و کار یا </a:t>
            </a:r>
            <a:r>
              <a:rPr lang="fa-IR" b="1" dirty="0" smtClean="0">
                <a:cs typeface="B Nazanin" panose="00000400000000000000" pitchFamily="2" charset="-78"/>
              </a:rPr>
              <a:t>لاین</a:t>
            </a:r>
          </a:p>
          <a:p>
            <a:pPr lvl="1" algn="r" rtl="1"/>
            <a:r>
              <a:rPr lang="fa-IR" b="1" dirty="0" smtClean="0">
                <a:cs typeface="B Nazanin" panose="00000400000000000000" pitchFamily="2" charset="-78"/>
              </a:rPr>
              <a:t>کد مسیر</a:t>
            </a:r>
            <a:endParaRPr lang="en-US" b="1" dirty="0">
              <a:cs typeface="B Nazanin" panose="00000400000000000000" pitchFamily="2" charset="-78"/>
            </a:endParaRPr>
          </a:p>
          <a:p>
            <a:pPr lvl="1" algn="r" rtl="1"/>
            <a:r>
              <a:rPr lang="fa-IR" b="1" dirty="0" smtClean="0">
                <a:cs typeface="B Nazanin" panose="00000400000000000000" pitchFamily="2" charset="-78"/>
              </a:rPr>
              <a:t>مشخصات جغرافیایی مسیر (نقطه شروع، نقطه پایان، پیمایش استاندارد برحسب کیلومتر)</a:t>
            </a:r>
            <a:endParaRPr lang="en-US" b="1" dirty="0">
              <a:cs typeface="B Nazanin" panose="00000400000000000000" pitchFamily="2" charset="-78"/>
            </a:endParaRPr>
          </a:p>
          <a:p>
            <a:pPr lvl="1" algn="r" rtl="1"/>
            <a:r>
              <a:rPr lang="fa-IR" b="1" dirty="0" smtClean="0">
                <a:cs typeface="B Nazanin" panose="00000400000000000000" pitchFamily="2" charset="-78"/>
              </a:rPr>
              <a:t>حداکثر تعداد فاکتور روزانه</a:t>
            </a:r>
            <a:endParaRPr lang="en-US" b="1" dirty="0">
              <a:cs typeface="B Nazanin" panose="00000400000000000000" pitchFamily="2" charset="-78"/>
            </a:endParaRPr>
          </a:p>
          <a:p>
            <a:pPr lvl="1" algn="r" rtl="1"/>
            <a:r>
              <a:rPr lang="fa-IR" b="1" dirty="0" smtClean="0">
                <a:cs typeface="B Nazanin" panose="00000400000000000000" pitchFamily="2" charset="-78"/>
              </a:rPr>
              <a:t>حداکثر فروش وزنی روزانه</a:t>
            </a:r>
            <a:endParaRPr lang="en-US" b="1" dirty="0">
              <a:cs typeface="B Nazanin" panose="00000400000000000000" pitchFamily="2" charset="-78"/>
            </a:endParaRPr>
          </a:p>
          <a:p>
            <a:pPr lvl="1" algn="r" rtl="1"/>
            <a:r>
              <a:rPr lang="fa-IR" b="1" dirty="0" smtClean="0">
                <a:cs typeface="B Nazanin" panose="00000400000000000000" pitchFamily="2" charset="-78"/>
              </a:rPr>
              <a:t>زمان استاندارد شروع و پایان توزیع</a:t>
            </a:r>
            <a:endParaRPr lang="en-US" b="1" dirty="0">
              <a:cs typeface="B Nazanin" panose="00000400000000000000" pitchFamily="2" charset="-78"/>
            </a:endParaRPr>
          </a:p>
          <a:p>
            <a:pPr lvl="1" algn="r" rtl="1"/>
            <a:r>
              <a:rPr lang="fa-IR" b="1" dirty="0" smtClean="0">
                <a:cs typeface="B Nazanin" panose="00000400000000000000" pitchFamily="2" charset="-78"/>
              </a:rPr>
              <a:t>فاکتورهای دارای شرایط خاص مانند چیدمان</a:t>
            </a:r>
            <a:endParaRPr lang="en-US" b="1" dirty="0">
              <a:cs typeface="B Nazanin" panose="00000400000000000000" pitchFamily="2" charset="-78"/>
            </a:endParaRPr>
          </a:p>
          <a:p>
            <a:pPr lvl="1" algn="r" rtl="1"/>
            <a:r>
              <a:rPr lang="fa-IR" b="1" dirty="0" smtClean="0">
                <a:cs typeface="B Nazanin" panose="00000400000000000000" pitchFamily="2" charset="-78"/>
              </a:rPr>
              <a:t>خدمات ویژه درخواستی</a:t>
            </a:r>
            <a:endParaRPr lang="en-US" b="1" dirty="0">
              <a:cs typeface="B Nazanin" panose="00000400000000000000" pitchFamily="2" charset="-78"/>
            </a:endParaRPr>
          </a:p>
          <a:p>
            <a:pPr lvl="1" algn="just" rtl="1"/>
            <a:endParaRPr lang="en-US" sz="1400" b="1" dirty="0">
              <a:cs typeface="B Nazanin" panose="00000400000000000000" pitchFamily="2" charset="-78"/>
            </a:endParaRPr>
          </a:p>
        </p:txBody>
      </p:sp>
      <p:sp>
        <p:nvSpPr>
          <p:cNvPr id="9" name="Rectangle 8"/>
          <p:cNvSpPr/>
          <p:nvPr/>
        </p:nvSpPr>
        <p:spPr>
          <a:xfrm>
            <a:off x="3419607" y="3519193"/>
            <a:ext cx="2855934" cy="369332"/>
          </a:xfrm>
          <a:prstGeom prst="rect">
            <a:avLst/>
          </a:prstGeom>
        </p:spPr>
        <p:txBody>
          <a:bodyPr wrap="square">
            <a:spAutoFit/>
          </a:bodyPr>
          <a:lstStyle/>
          <a:p>
            <a:pPr algn="ctr"/>
            <a:r>
              <a:rPr lang="fa-IR" b="1" u="sng" dirty="0" smtClean="0">
                <a:solidFill>
                  <a:schemeClr val="accent3">
                    <a:lumMod val="50000"/>
                  </a:schemeClr>
                </a:solidFill>
                <a:cs typeface="B Nazanin" panose="00000400000000000000" pitchFamily="2" charset="-78"/>
              </a:rPr>
              <a:t>نمونه جدول مورد نظر</a:t>
            </a:r>
            <a:endParaRPr lang="en-US" dirty="0">
              <a:solidFill>
                <a:schemeClr val="accent3">
                  <a:lumMod val="50000"/>
                </a:schemeClr>
              </a:solidFill>
              <a:cs typeface="B Nazanin" panose="00000400000000000000" pitchFamily="2" charset="-78"/>
            </a:endParaRPr>
          </a:p>
        </p:txBody>
      </p:sp>
      <p:graphicFrame>
        <p:nvGraphicFramePr>
          <p:cNvPr id="10" name="Table 9"/>
          <p:cNvGraphicFramePr>
            <a:graphicFrameLocks noGrp="1"/>
          </p:cNvGraphicFramePr>
          <p:nvPr>
            <p:extLst>
              <p:ext uri="{D42A27DB-BD31-4B8C-83A1-F6EECF244321}">
                <p14:modId xmlns:p14="http://schemas.microsoft.com/office/powerpoint/2010/main" val="1713963204"/>
              </p:ext>
            </p:extLst>
          </p:nvPr>
        </p:nvGraphicFramePr>
        <p:xfrm>
          <a:off x="1974242" y="4032503"/>
          <a:ext cx="5871924" cy="1752600"/>
        </p:xfrm>
        <a:graphic>
          <a:graphicData uri="http://schemas.openxmlformats.org/drawingml/2006/table">
            <a:tbl>
              <a:tblPr firstRow="1" bandRow="1">
                <a:tableStyleId>{5940675A-B579-460E-94D1-54222C63F5DA}</a:tableStyleId>
              </a:tblPr>
              <a:tblGrid>
                <a:gridCol w="1467981"/>
                <a:gridCol w="1467981"/>
                <a:gridCol w="1467981"/>
                <a:gridCol w="1467981"/>
              </a:tblGrid>
              <a:tr h="370840">
                <a:tc>
                  <a:txBody>
                    <a:bodyPr/>
                    <a:lstStyle/>
                    <a:p>
                      <a:pPr algn="r"/>
                      <a:r>
                        <a:rPr lang="fa-IR" b="1" dirty="0" smtClean="0">
                          <a:solidFill>
                            <a:schemeClr val="accent3">
                              <a:lumMod val="50000"/>
                            </a:schemeClr>
                          </a:solidFill>
                          <a:cs typeface="B Nazanin" panose="00000400000000000000" pitchFamily="2" charset="-78"/>
                        </a:rPr>
                        <a:t>کد مسیر</a:t>
                      </a:r>
                    </a:p>
                    <a:p>
                      <a:pPr algn="l"/>
                      <a:r>
                        <a:rPr lang="fa-IR" b="1" dirty="0" smtClean="0">
                          <a:solidFill>
                            <a:schemeClr val="accent3">
                              <a:lumMod val="50000"/>
                            </a:schemeClr>
                          </a:solidFill>
                          <a:cs typeface="B Nazanin" panose="00000400000000000000" pitchFamily="2" charset="-78"/>
                        </a:rPr>
                        <a:t>روز</a:t>
                      </a:r>
                      <a:r>
                        <a:rPr lang="fa-IR" b="1" baseline="0" dirty="0" smtClean="0">
                          <a:solidFill>
                            <a:schemeClr val="accent3">
                              <a:lumMod val="50000"/>
                            </a:schemeClr>
                          </a:solidFill>
                          <a:cs typeface="B Nazanin" panose="00000400000000000000" pitchFamily="2" charset="-78"/>
                        </a:rPr>
                        <a:t> هفته</a:t>
                      </a:r>
                      <a:endParaRPr lang="en-US" b="1" dirty="0">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75000"/>
                      </a:schemeClr>
                    </a:solidFill>
                  </a:tcPr>
                </a:tc>
                <a:tc>
                  <a:txBody>
                    <a:bodyPr/>
                    <a:lstStyle/>
                    <a:p>
                      <a:pPr algn="ctr"/>
                      <a:r>
                        <a:rPr lang="en-US" b="1" dirty="0" smtClean="0">
                          <a:solidFill>
                            <a:schemeClr val="accent3">
                              <a:lumMod val="50000"/>
                            </a:schemeClr>
                          </a:solidFill>
                          <a:cs typeface="B Nazanin" panose="00000400000000000000" pitchFamily="2" charset="-78"/>
                        </a:rPr>
                        <a:t>1</a:t>
                      </a:r>
                      <a:endParaRPr lang="en-US" b="1" dirty="0">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75000"/>
                      </a:schemeClr>
                    </a:solidFill>
                  </a:tcPr>
                </a:tc>
                <a:tc>
                  <a:txBody>
                    <a:bodyPr/>
                    <a:lstStyle/>
                    <a:p>
                      <a:pPr algn="ctr"/>
                      <a:r>
                        <a:rPr lang="en-US" b="1" dirty="0" smtClean="0">
                          <a:solidFill>
                            <a:schemeClr val="accent3">
                              <a:lumMod val="50000"/>
                            </a:schemeClr>
                          </a:solidFill>
                          <a:cs typeface="B Nazanin" panose="00000400000000000000" pitchFamily="2" charset="-78"/>
                        </a:rPr>
                        <a:t>2</a:t>
                      </a:r>
                      <a:endParaRPr lang="en-US" b="1" dirty="0">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75000"/>
                      </a:schemeClr>
                    </a:solidFill>
                  </a:tcPr>
                </a:tc>
                <a:tc>
                  <a:txBody>
                    <a:bodyPr/>
                    <a:lstStyle/>
                    <a:p>
                      <a:pPr algn="ctr"/>
                      <a:r>
                        <a:rPr lang="en-US" b="1" dirty="0" smtClean="0">
                          <a:solidFill>
                            <a:schemeClr val="accent3">
                              <a:lumMod val="50000"/>
                            </a:schemeClr>
                          </a:solidFill>
                          <a:cs typeface="B Nazanin" panose="00000400000000000000" pitchFamily="2" charset="-78"/>
                        </a:rPr>
                        <a:t>3</a:t>
                      </a:r>
                      <a:endParaRPr lang="en-US" b="1" dirty="0">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75000"/>
                      </a:schemeClr>
                    </a:solidFill>
                  </a:tcPr>
                </a:tc>
              </a:tr>
              <a:tr h="370840">
                <a:tc>
                  <a:txBody>
                    <a:bodyPr/>
                    <a:lstStyle/>
                    <a:p>
                      <a:pPr algn="ctr"/>
                      <a:r>
                        <a:rPr lang="fa-IR" b="1" dirty="0" smtClean="0">
                          <a:solidFill>
                            <a:schemeClr val="accent3">
                              <a:lumMod val="50000"/>
                            </a:schemeClr>
                          </a:solidFill>
                          <a:cs typeface="B Nazanin" panose="00000400000000000000" pitchFamily="2" charset="-78"/>
                        </a:rPr>
                        <a:t>شنبه</a:t>
                      </a:r>
                      <a:endParaRPr lang="en-US" b="1" dirty="0">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75000"/>
                      </a:schemeClr>
                    </a:solidFill>
                  </a:tcPr>
                </a:tc>
                <a:tc>
                  <a:txBody>
                    <a:bodyPr/>
                    <a:lstStyle/>
                    <a:p>
                      <a:pPr algn="ctr"/>
                      <a:endParaRPr lang="en-US" b="1" dirty="0">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b="1">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b="1">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70840">
                <a:tc>
                  <a:txBody>
                    <a:bodyPr/>
                    <a:lstStyle/>
                    <a:p>
                      <a:pPr algn="ctr"/>
                      <a:r>
                        <a:rPr lang="fa-IR" b="1" dirty="0" smtClean="0">
                          <a:solidFill>
                            <a:schemeClr val="accent3">
                              <a:lumMod val="50000"/>
                            </a:schemeClr>
                          </a:solidFill>
                          <a:cs typeface="B Nazanin" panose="00000400000000000000" pitchFamily="2" charset="-78"/>
                        </a:rPr>
                        <a:t>یکشنبه</a:t>
                      </a:r>
                      <a:endParaRPr lang="en-US" b="1" dirty="0">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75000"/>
                      </a:schemeClr>
                    </a:solidFill>
                  </a:tcPr>
                </a:tc>
                <a:tc>
                  <a:txBody>
                    <a:bodyPr/>
                    <a:lstStyle/>
                    <a:p>
                      <a:pPr algn="ctr"/>
                      <a:endParaRPr lang="en-US" b="1">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b="1">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b="1">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70840">
                <a:tc>
                  <a:txBody>
                    <a:bodyPr/>
                    <a:lstStyle/>
                    <a:p>
                      <a:pPr algn="ctr"/>
                      <a:r>
                        <a:rPr lang="fa-IR" b="1" dirty="0" smtClean="0">
                          <a:solidFill>
                            <a:schemeClr val="accent3">
                              <a:lumMod val="50000"/>
                            </a:schemeClr>
                          </a:solidFill>
                          <a:cs typeface="B Nazanin" panose="00000400000000000000" pitchFamily="2" charset="-78"/>
                        </a:rPr>
                        <a:t>دوشنبه</a:t>
                      </a:r>
                      <a:endParaRPr lang="en-US" b="1" dirty="0">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75000"/>
                      </a:schemeClr>
                    </a:solidFill>
                  </a:tcPr>
                </a:tc>
                <a:tc>
                  <a:txBody>
                    <a:bodyPr/>
                    <a:lstStyle/>
                    <a:p>
                      <a:pPr algn="ctr"/>
                      <a:endParaRPr lang="en-US" b="1">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b="1">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b="1" dirty="0">
                        <a:solidFill>
                          <a:schemeClr val="accent3">
                            <a:lumMod val="50000"/>
                          </a:schemeClr>
                        </a:solidFill>
                        <a:cs typeface="B Nazanin" panose="00000400000000000000" pitchFamily="2" charset="-78"/>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4" name="Right Brace 3"/>
          <p:cNvSpPr/>
          <p:nvPr/>
        </p:nvSpPr>
        <p:spPr>
          <a:xfrm>
            <a:off x="11073008" y="1878904"/>
            <a:ext cx="338203" cy="2367419"/>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6" name="Bent Arrow 5"/>
          <p:cNvSpPr/>
          <p:nvPr/>
        </p:nvSpPr>
        <p:spPr>
          <a:xfrm rot="10800000">
            <a:off x="8586591" y="4470747"/>
            <a:ext cx="2655518" cy="513567"/>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954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5556" y="423121"/>
            <a:ext cx="8911687" cy="741226"/>
          </a:xfrm>
        </p:spPr>
        <p:txBody>
          <a:bodyPr anchor="ctr">
            <a:normAutofit/>
          </a:bodyPr>
          <a:lstStyle/>
          <a:p>
            <a:pPr algn="r" rtl="1"/>
            <a:r>
              <a:rPr lang="fa-IR" sz="2800" b="1" dirty="0" smtClean="0">
                <a:cs typeface="B Titr" panose="00000700000000000000" pitchFamily="2" charset="-78"/>
              </a:rPr>
              <a:t>محاسبه هزینه اولیه</a:t>
            </a:r>
            <a:endParaRPr lang="en-US" sz="2800" dirty="0"/>
          </a:p>
        </p:txBody>
      </p:sp>
      <p:sp>
        <p:nvSpPr>
          <p:cNvPr id="6" name="Content Placeholder 5"/>
          <p:cNvSpPr>
            <a:spLocks noGrp="1"/>
          </p:cNvSpPr>
          <p:nvPr>
            <p:ph idx="1"/>
          </p:nvPr>
        </p:nvSpPr>
        <p:spPr>
          <a:xfrm>
            <a:off x="1415441" y="1164347"/>
            <a:ext cx="10459233" cy="5549604"/>
          </a:xfrm>
        </p:spPr>
        <p:txBody>
          <a:bodyPr>
            <a:normAutofit/>
          </a:bodyPr>
          <a:lstStyle/>
          <a:p>
            <a:r>
              <a:rPr lang="en-US" sz="1600" b="1" dirty="0"/>
              <a:t>Min cost of Branch = Min cost per truck * Number of truck	</a:t>
            </a:r>
            <a:r>
              <a:rPr lang="en-US" sz="1600" b="1" dirty="0" smtClean="0"/>
              <a:t>❶</a:t>
            </a:r>
            <a:endParaRPr lang="fa-IR" sz="1600" b="1" dirty="0" smtClean="0"/>
          </a:p>
          <a:p>
            <a:pPr marL="0" indent="0" algn="r">
              <a:buNone/>
            </a:pPr>
            <a:r>
              <a:rPr lang="fa-IR" sz="1600" dirty="0">
                <a:cs typeface="B Nazanin" panose="00000400000000000000" pitchFamily="2" charset="-78"/>
              </a:rPr>
              <a:t>به منظور محاسبه درآمد هر شعبه فاکتورهای صادر شده به دو دسته کمتر از یک میلیون ریال و بیشتر از یک میلیون ریال تقسیم می شوند و نحوه محاسبه درآمد از هر دسته به شرح زیر می باشد.</a:t>
            </a:r>
            <a:endParaRPr lang="fa-IR" sz="1600" dirty="0" smtClean="0">
              <a:cs typeface="B Nazanin" panose="00000400000000000000" pitchFamily="2" charset="-78"/>
            </a:endParaRPr>
          </a:p>
          <a:p>
            <a:r>
              <a:rPr lang="en-US" sz="1400" b="1" dirty="0"/>
              <a:t>If Value of Invoice &lt;= 1000000 IRR</a:t>
            </a:r>
          </a:p>
          <a:p>
            <a:pPr marL="0" indent="0">
              <a:buNone/>
            </a:pPr>
            <a:r>
              <a:rPr lang="en-US" sz="1400" b="1" dirty="0"/>
              <a:t>           Revenue = Number of Invoice * Fixed cost per invoice 1		</a:t>
            </a:r>
            <a:r>
              <a:rPr lang="en-US" sz="1600" b="1" dirty="0"/>
              <a:t>❷</a:t>
            </a:r>
            <a:endParaRPr lang="en-US" sz="1400" b="1" dirty="0"/>
          </a:p>
          <a:p>
            <a:r>
              <a:rPr lang="en-US" sz="1400" b="1" dirty="0"/>
              <a:t>If Value of Invoice &gt; 1000000 IRR</a:t>
            </a:r>
          </a:p>
          <a:p>
            <a:pPr marL="0" indent="0">
              <a:buNone/>
            </a:pPr>
            <a:r>
              <a:rPr lang="en-US" sz="1400" b="1" dirty="0"/>
              <a:t>           Revenue = (Number of Invoice * Fixed cost per invoice 2) + (% Cost of sale value * Sale Value) </a:t>
            </a:r>
            <a:r>
              <a:rPr lang="en-US" sz="1600" b="1" dirty="0" smtClean="0"/>
              <a:t>❸</a:t>
            </a:r>
          </a:p>
          <a:p>
            <a:pPr marL="0" indent="0">
              <a:buNone/>
            </a:pPr>
            <a:endParaRPr lang="fa-IR" sz="1600" dirty="0"/>
          </a:p>
          <a:p>
            <a:r>
              <a:rPr lang="en-US" sz="1600" b="1" dirty="0" smtClean="0"/>
              <a:t>Secondary Revenue </a:t>
            </a:r>
            <a:r>
              <a:rPr lang="en-US" sz="1600" b="1" dirty="0"/>
              <a:t>of Branch = ❷ + </a:t>
            </a:r>
            <a:r>
              <a:rPr lang="en-US" sz="1600" b="1" dirty="0" smtClean="0"/>
              <a:t>❸</a:t>
            </a:r>
          </a:p>
          <a:p>
            <a:r>
              <a:rPr lang="en-US" sz="1600" b="1" dirty="0"/>
              <a:t>Primary Revenue of Branch = Primary cost per kg * Sale Volume (kg)	❹</a:t>
            </a:r>
            <a:endParaRPr lang="en-US" sz="1600" dirty="0"/>
          </a:p>
          <a:p>
            <a:endParaRPr lang="en-US" sz="1600" dirty="0" smtClean="0"/>
          </a:p>
          <a:p>
            <a:pPr marL="0" indent="0" algn="ctr">
              <a:buNone/>
            </a:pPr>
            <a:r>
              <a:rPr lang="en-US" sz="2000" b="1" dirty="0">
                <a:solidFill>
                  <a:srgbClr val="C00000"/>
                </a:solidFill>
              </a:rPr>
              <a:t>Last Revenue of Branch = Max [Min cost of Branch</a:t>
            </a:r>
            <a:r>
              <a:rPr lang="fa-IR" sz="2000" b="1" dirty="0">
                <a:solidFill>
                  <a:srgbClr val="C00000"/>
                </a:solidFill>
              </a:rPr>
              <a:t>, </a:t>
            </a:r>
            <a:r>
              <a:rPr lang="en-US" sz="2000" b="1" dirty="0">
                <a:solidFill>
                  <a:srgbClr val="C00000"/>
                </a:solidFill>
              </a:rPr>
              <a:t>Secondary Revenue of Branch] + Primary Revenue of </a:t>
            </a:r>
            <a:r>
              <a:rPr lang="en-US" sz="2000" b="1" dirty="0" smtClean="0">
                <a:solidFill>
                  <a:srgbClr val="C00000"/>
                </a:solidFill>
              </a:rPr>
              <a:t>Branch</a:t>
            </a:r>
            <a:endParaRPr lang="en-US" sz="2000" dirty="0">
              <a:solidFill>
                <a:srgbClr val="C00000"/>
              </a:solidFill>
            </a:endParaRPr>
          </a:p>
        </p:txBody>
      </p:sp>
    </p:spTree>
    <p:extLst>
      <p:ext uri="{BB962C8B-B14F-4D97-AF65-F5344CB8AC3E}">
        <p14:creationId xmlns:p14="http://schemas.microsoft.com/office/powerpoint/2010/main" val="2470217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1270</TotalTime>
  <Words>1855</Words>
  <Application>Microsoft Office PowerPoint</Application>
  <PresentationFormat>Widescreen</PresentationFormat>
  <Paragraphs>301</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맑은 고딕</vt:lpstr>
      <vt:lpstr>Wingdings 3</vt:lpstr>
      <vt:lpstr>Century Gothic</vt:lpstr>
      <vt:lpstr>Calibri</vt:lpstr>
      <vt:lpstr>Wingdings</vt:lpstr>
      <vt:lpstr>HY중고딕</vt:lpstr>
      <vt:lpstr>B Titr</vt:lpstr>
      <vt:lpstr>Arial</vt:lpstr>
      <vt:lpstr>B Nazanin</vt:lpstr>
      <vt:lpstr>Andalus</vt:lpstr>
      <vt:lpstr>Tahoma</vt:lpstr>
      <vt:lpstr>Wisp</vt:lpstr>
      <vt:lpstr>PowerPoint Presentation</vt:lpstr>
      <vt:lpstr>مفهوم تفاهم نامه سطح کیفی خدمات</vt:lpstr>
      <vt:lpstr>مزایای تفاهم نامه سطح کیفی خدمات</vt:lpstr>
      <vt:lpstr>شاخص های کلیدی عملکرد (KPIs)</vt:lpstr>
      <vt:lpstr>تعیین مناطق</vt:lpstr>
      <vt:lpstr>پارامترهای محاسباتی</vt:lpstr>
      <vt:lpstr>پارامترهای محاسباتی</vt:lpstr>
      <vt:lpstr>داده های اولیه کسب و کار یا لاین</vt:lpstr>
      <vt:lpstr>محاسبه هزینه اولیه</vt:lpstr>
      <vt:lpstr>موارد خاص</vt:lpstr>
      <vt:lpstr>وظایف و تعهدات زنجیره تامین و شاخص های مرتبط</vt:lpstr>
      <vt:lpstr>شاخص حداکثر زمان  قابل قبول برگشت خودرو از پخش</vt:lpstr>
      <vt:lpstr>حداکثر دمای خودروهای پخش در روز</vt:lpstr>
      <vt:lpstr>PowerPoint Presentation</vt:lpstr>
      <vt:lpstr>وظایف و تعهدات لاین های فروش و شاخص های مرتبط</vt:lpstr>
      <vt:lpstr>زمان بستن فروش</vt:lpstr>
      <vt:lpstr>نسبت ضایعات وزنی هماهنگی طی روز به کل ضایعات وزنی ثبت شده</vt:lpstr>
      <vt:lpstr>خدمات ویژه</vt:lpstr>
      <vt:lpstr>خدمات ویژه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Booklet 2017July</dc:title>
  <dc:creator>Alireza Gholibeigi</dc:creator>
  <cp:lastModifiedBy>Alireza Gholibeigi</cp:lastModifiedBy>
  <cp:revision>163</cp:revision>
  <dcterms:created xsi:type="dcterms:W3CDTF">2017-08-13T10:08:24Z</dcterms:created>
  <dcterms:modified xsi:type="dcterms:W3CDTF">2017-12-27T04:43:51Z</dcterms:modified>
</cp:coreProperties>
</file>