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71" r:id="rId5"/>
    <p:sldId id="303" r:id="rId6"/>
    <p:sldId id="302" r:id="rId7"/>
    <p:sldId id="304" r:id="rId8"/>
    <p:sldId id="300" r:id="rId9"/>
    <p:sldId id="291" r:id="rId10"/>
    <p:sldId id="294" r:id="rId11"/>
    <p:sldId id="301" r:id="rId12"/>
    <p:sldId id="297" r:id="rId13"/>
    <p:sldId id="298" r:id="rId14"/>
    <p:sldId id="295" r:id="rId15"/>
    <p:sldId id="299" r:id="rId16"/>
    <p:sldId id="305" r:id="rId17"/>
    <p:sldId id="30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A64"/>
    <a:srgbClr val="E16AA9"/>
    <a:srgbClr val="4A4A4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5/29/2021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1</a:t>
            </a:fld>
            <a:endParaRPr lang="en-US" dirty="0"/>
          </a:p>
        </p:txBody>
      </p:sp>
    </p:spTree>
    <p:extLst>
      <p:ext uri="{BB962C8B-B14F-4D97-AF65-F5344CB8AC3E}">
        <p14:creationId xmlns:p14="http://schemas.microsoft.com/office/powerpoint/2010/main" val="383504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10</a:t>
            </a:fld>
            <a:endParaRPr lang="en-US" dirty="0"/>
          </a:p>
        </p:txBody>
      </p:sp>
    </p:spTree>
    <p:extLst>
      <p:ext uri="{BB962C8B-B14F-4D97-AF65-F5344CB8AC3E}">
        <p14:creationId xmlns:p14="http://schemas.microsoft.com/office/powerpoint/2010/main" val="269526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11</a:t>
            </a:fld>
            <a:endParaRPr lang="en-US" dirty="0"/>
          </a:p>
        </p:txBody>
      </p:sp>
    </p:spTree>
    <p:extLst>
      <p:ext uri="{BB962C8B-B14F-4D97-AF65-F5344CB8AC3E}">
        <p14:creationId xmlns:p14="http://schemas.microsoft.com/office/powerpoint/2010/main" val="361061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12</a:t>
            </a:fld>
            <a:endParaRPr lang="en-US" dirty="0"/>
          </a:p>
        </p:txBody>
      </p:sp>
    </p:spTree>
    <p:extLst>
      <p:ext uri="{BB962C8B-B14F-4D97-AF65-F5344CB8AC3E}">
        <p14:creationId xmlns:p14="http://schemas.microsoft.com/office/powerpoint/2010/main" val="312020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15</a:t>
            </a:fld>
            <a:endParaRPr lang="en-US" dirty="0"/>
          </a:p>
        </p:txBody>
      </p:sp>
    </p:spTree>
    <p:extLst>
      <p:ext uri="{BB962C8B-B14F-4D97-AF65-F5344CB8AC3E}">
        <p14:creationId xmlns:p14="http://schemas.microsoft.com/office/powerpoint/2010/main" val="131395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2</a:t>
            </a:fld>
            <a:endParaRPr lang="en-US" dirty="0"/>
          </a:p>
        </p:txBody>
      </p:sp>
    </p:spTree>
    <p:extLst>
      <p:ext uri="{BB962C8B-B14F-4D97-AF65-F5344CB8AC3E}">
        <p14:creationId xmlns:p14="http://schemas.microsoft.com/office/powerpoint/2010/main" val="331935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3</a:t>
            </a:fld>
            <a:endParaRPr lang="en-US" dirty="0"/>
          </a:p>
        </p:txBody>
      </p:sp>
    </p:spTree>
    <p:extLst>
      <p:ext uri="{BB962C8B-B14F-4D97-AF65-F5344CB8AC3E}">
        <p14:creationId xmlns:p14="http://schemas.microsoft.com/office/powerpoint/2010/main" val="309246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4</a:t>
            </a:fld>
            <a:endParaRPr lang="en-US" dirty="0"/>
          </a:p>
        </p:txBody>
      </p:sp>
    </p:spTree>
    <p:extLst>
      <p:ext uri="{BB962C8B-B14F-4D97-AF65-F5344CB8AC3E}">
        <p14:creationId xmlns:p14="http://schemas.microsoft.com/office/powerpoint/2010/main" val="2975207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5</a:t>
            </a:fld>
            <a:endParaRPr lang="en-US" dirty="0"/>
          </a:p>
        </p:txBody>
      </p:sp>
    </p:spTree>
    <p:extLst>
      <p:ext uri="{BB962C8B-B14F-4D97-AF65-F5344CB8AC3E}">
        <p14:creationId xmlns:p14="http://schemas.microsoft.com/office/powerpoint/2010/main" val="117594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6</a:t>
            </a:fld>
            <a:endParaRPr lang="en-US" dirty="0"/>
          </a:p>
        </p:txBody>
      </p:sp>
    </p:spTree>
    <p:extLst>
      <p:ext uri="{BB962C8B-B14F-4D97-AF65-F5344CB8AC3E}">
        <p14:creationId xmlns:p14="http://schemas.microsoft.com/office/powerpoint/2010/main" val="1373737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7</a:t>
            </a:fld>
            <a:endParaRPr lang="en-US" dirty="0"/>
          </a:p>
        </p:txBody>
      </p:sp>
    </p:spTree>
    <p:extLst>
      <p:ext uri="{BB962C8B-B14F-4D97-AF65-F5344CB8AC3E}">
        <p14:creationId xmlns:p14="http://schemas.microsoft.com/office/powerpoint/2010/main" val="112240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8</a:t>
            </a:fld>
            <a:endParaRPr lang="en-US" dirty="0"/>
          </a:p>
        </p:txBody>
      </p:sp>
    </p:spTree>
    <p:extLst>
      <p:ext uri="{BB962C8B-B14F-4D97-AF65-F5344CB8AC3E}">
        <p14:creationId xmlns:p14="http://schemas.microsoft.com/office/powerpoint/2010/main" val="198738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9</a:t>
            </a:fld>
            <a:endParaRPr lang="en-US" dirty="0"/>
          </a:p>
        </p:txBody>
      </p:sp>
    </p:spTree>
    <p:extLst>
      <p:ext uri="{BB962C8B-B14F-4D97-AF65-F5344CB8AC3E}">
        <p14:creationId xmlns:p14="http://schemas.microsoft.com/office/powerpoint/2010/main" val="145880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1</a:t>
            </a:fld>
            <a:endParaRPr lang="en-US" dirty="0">
              <a:latin typeface="Calibri" panose="020F0502020204030204" pitchFamily="34" charset="0"/>
              <a:cs typeface="Calibri" panose="020F0502020204030204" pitchFamily="34" charset="0"/>
            </a:endParaRPr>
          </a:p>
        </p:txBody>
      </p:sp>
      <p:sp>
        <p:nvSpPr>
          <p:cNvPr id="22" name="Content Placeholder 10">
            <a:extLst>
              <a:ext uri="{FF2B5EF4-FFF2-40B4-BE49-F238E27FC236}">
                <a16:creationId xmlns:a16="http://schemas.microsoft.com/office/drawing/2014/main" id="{89CF3B29-EE5B-4658-8876-DF9F20FB0AF2}"/>
              </a:ext>
            </a:extLst>
          </p:cNvPr>
          <p:cNvSpPr txBox="1">
            <a:spLocks/>
          </p:cNvSpPr>
          <p:nvPr/>
        </p:nvSpPr>
        <p:spPr>
          <a:xfrm>
            <a:off x="2236466" y="1170079"/>
            <a:ext cx="7719068" cy="3924436"/>
          </a:xfrm>
          <a:prstGeom prst="rect">
            <a:avLst/>
          </a:prstGeom>
        </p:spPr>
        <p:txBody>
          <a:bodyPr vert="horz" lIns="0" tIns="0" rIns="0" bIns="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1"/>
            <a:r>
              <a:rPr lang="fa-IR" sz="7200" b="1" dirty="0">
                <a:latin typeface="Calibri" panose="020F0502020204030204" pitchFamily="34" charset="0"/>
                <a:cs typeface="Calibri" panose="020F0502020204030204" pitchFamily="34" charset="0"/>
              </a:rPr>
              <a:t>به نام خدا</a:t>
            </a:r>
            <a:endParaRPr lang="en-US" sz="7200" b="1" dirty="0">
              <a:latin typeface="Calibri" panose="020F0502020204030204" pitchFamily="34" charset="0"/>
              <a:cs typeface="Calibri" panose="020F0502020204030204" pitchFamily="34" charset="0"/>
            </a:endParaRPr>
          </a:p>
          <a:p>
            <a:pPr algn="ctr" rtl="1"/>
            <a:endParaRPr lang="fa-IR" sz="72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357F56E0-EB47-43BE-9600-7B4C4E9E3BAB}"/>
              </a:ext>
            </a:extLst>
          </p:cNvPr>
          <p:cNvSpPr txBox="1"/>
          <p:nvPr/>
        </p:nvSpPr>
        <p:spPr>
          <a:xfrm>
            <a:off x="2464525" y="3429000"/>
            <a:ext cx="7262949" cy="707886"/>
          </a:xfrm>
          <a:prstGeom prst="rect">
            <a:avLst/>
          </a:prstGeom>
          <a:noFill/>
        </p:spPr>
        <p:txBody>
          <a:bodyPr wrap="square">
            <a:spAutoFit/>
          </a:bodyPr>
          <a:lstStyle/>
          <a:p>
            <a:pPr algn="ctr" rtl="1"/>
            <a:r>
              <a:rPr lang="fa-IR" sz="4000" b="1" dirty="0">
                <a:latin typeface="Calibri" panose="020F0502020204030204" pitchFamily="34" charset="0"/>
                <a:cs typeface="Calibri" panose="020F0502020204030204" pitchFamily="34" charset="0"/>
              </a:rPr>
              <a:t>پیاده سازی صف با لیست پیوندی</a:t>
            </a:r>
            <a:endParaRPr 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58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1743891"/>
            <a:ext cx="7985760" cy="2812869"/>
          </a:xfrm>
        </p:spPr>
        <p:txBody>
          <a:bodyPr numCol="1">
            <a:noAutofit/>
          </a:bodyPr>
          <a:lstStyle/>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Calibri" panose="020F0502020204030204" pitchFamily="34" charset="0"/>
              </a:rPr>
              <a:t>تابع ()</a:t>
            </a:r>
            <a:r>
              <a:rPr lang="en-US" sz="2000" dirty="0" err="1">
                <a:effectLst/>
                <a:latin typeface="Calibri" panose="020F0502020204030204" pitchFamily="34" charset="0"/>
                <a:ea typeface="Calibri" panose="020F0502020204030204" pitchFamily="34" charset="0"/>
                <a:cs typeface="Calibri" panose="020F0502020204030204" pitchFamily="34" charset="0"/>
              </a:rPr>
              <a:t>deQueue</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fa-IR" sz="2000" dirty="0">
                <a:effectLst/>
                <a:latin typeface="Calibri" panose="020F0502020204030204" pitchFamily="34" charset="0"/>
                <a:ea typeface="Calibri" panose="020F0502020204030204" pitchFamily="34" charset="0"/>
                <a:cs typeface="Calibri" panose="020F0502020204030204" pitchFamily="34" charset="0"/>
              </a:rPr>
              <a:t> را برای حذف عنصری با بالاترین اولویت در صف پیاده سازی شده است.</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algn="r" rtl="1"/>
            <a:endParaRPr lang="fa-IR" sz="1500" b="0" i="0" dirty="0">
              <a:solidFill>
                <a:srgbClr val="202122"/>
              </a:solidFill>
              <a:effectLst/>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10</a:t>
            </a:fld>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الگوریتم حذف کردن صف الویت دار:</a:t>
            </a:r>
          </a:p>
        </p:txBody>
      </p:sp>
    </p:spTree>
    <p:extLst>
      <p:ext uri="{BB962C8B-B14F-4D97-AF65-F5344CB8AC3E}">
        <p14:creationId xmlns:p14="http://schemas.microsoft.com/office/powerpoint/2010/main" val="217461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1743891"/>
            <a:ext cx="7985760" cy="2812869"/>
          </a:xfrm>
        </p:spPr>
        <p:txBody>
          <a:bodyPr numCol="1">
            <a:noAutofit/>
          </a:bodyPr>
          <a:lstStyle/>
          <a:p>
            <a:pPr marL="0" marR="0" algn="r" rtl="1">
              <a:lnSpc>
                <a:spcPct val="107000"/>
              </a:lnSpc>
              <a:spcBef>
                <a:spcPts val="0"/>
              </a:spcBef>
              <a:spcAft>
                <a:spcPts val="800"/>
              </a:spcAft>
            </a:pPr>
            <a:r>
              <a:rPr lang="fa-IR" sz="2000" b="1"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صف خطی و صف الویت دار:</a:t>
            </a:r>
            <a:endParaRPr lang="en-US" sz="20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Calibri" panose="020F0502020204030204" pitchFamily="34" charset="0"/>
              </a:rPr>
              <a:t>برای جستجوی یک مقدار در هر دو صف خطی و اولویت دار، تابع </a:t>
            </a:r>
            <a:r>
              <a:rPr lang="en-US" sz="2000" dirty="0" err="1">
                <a:effectLst/>
                <a:latin typeface="Calibri" panose="020F0502020204030204" pitchFamily="34" charset="0"/>
                <a:ea typeface="Calibri" panose="020F0502020204030204" pitchFamily="34" charset="0"/>
                <a:cs typeface="Calibri" panose="020F0502020204030204" pitchFamily="34" charset="0"/>
              </a:rPr>
              <a:t>search_in_queue</a:t>
            </a: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fa-IR" sz="2000" dirty="0">
                <a:effectLst/>
                <a:latin typeface="Calibri" panose="020F0502020204030204" pitchFamily="34" charset="0"/>
                <a:ea typeface="Calibri" panose="020F0502020204030204" pitchFamily="34" charset="0"/>
                <a:cs typeface="Calibri" panose="020F0502020204030204" pitchFamily="34" charset="0"/>
              </a:rPr>
              <a:t> پیاده سازی شده است.</a:t>
            </a:r>
          </a:p>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Calibri" panose="020F0502020204030204" pitchFamily="34" charset="0"/>
              </a:rPr>
              <a:t>این تابع یک آرگومان ورودی دارد که آن هم مقدار مقداری که باید در صف جستجو شود. اگر این مقدار در صف وجود داشت، ایندکس آن توسط تابع بازگردانده می شود.</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gn="r" rtl="1"/>
            <a:endParaRPr lang="fa-IR" sz="2000" b="0" i="0" dirty="0">
              <a:solidFill>
                <a:srgbClr val="202122"/>
              </a:solidFill>
              <a:effectLst/>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11</a:t>
            </a:fld>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الگوریتم </a:t>
            </a:r>
            <a:r>
              <a:rPr lang="fa-IR" sz="2800" b="1" dirty="0">
                <a:solidFill>
                  <a:srgbClr val="EB5A64"/>
                </a:solidFill>
                <a:latin typeface="Calibri" panose="020F0502020204030204" pitchFamily="34" charset="0"/>
                <a:cs typeface="Calibri" panose="020F0502020204030204" pitchFamily="34" charset="0"/>
              </a:rPr>
              <a:t>جستجوی یک مقدار</a:t>
            </a:r>
            <a:r>
              <a:rPr lang="fa-IR" sz="2800" b="1" i="0" dirty="0">
                <a:solidFill>
                  <a:srgbClr val="EB5A64"/>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5889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1743891"/>
            <a:ext cx="7985760" cy="2812869"/>
          </a:xfrm>
        </p:spPr>
        <p:txBody>
          <a:bodyPr numCol="1">
            <a:noAutofit/>
          </a:bodyPr>
          <a:lstStyle/>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Calibri" panose="020F0502020204030204" pitchFamily="34" charset="0"/>
              </a:rPr>
              <a:t>برای ادغام دو صف از دو تاب</a:t>
            </a:r>
            <a:r>
              <a:rPr lang="fa-IR" sz="2000" dirty="0">
                <a:latin typeface="Calibri" panose="020F0502020204030204" pitchFamily="34" charset="0"/>
                <a:ea typeface="Calibri" panose="020F0502020204030204" pitchFamily="34" charset="0"/>
                <a:cs typeface="Calibri" panose="020F0502020204030204" pitchFamily="34" charset="0"/>
              </a:rPr>
              <a:t>ع </a:t>
            </a:r>
            <a:r>
              <a:rPr lang="fa-IR" sz="2000" dirty="0">
                <a:effectLst/>
                <a:latin typeface="Calibri" panose="020F0502020204030204" pitchFamily="34" charset="0"/>
                <a:ea typeface="Calibri" panose="020F0502020204030204" pitchFamily="34" charset="0"/>
                <a:cs typeface="Calibri" panose="020F0502020204030204" pitchFamily="34" charset="0"/>
              </a:rPr>
              <a:t> ()</a:t>
            </a:r>
            <a:r>
              <a:rPr lang="en-US" sz="2000" dirty="0" err="1">
                <a:effectLst/>
                <a:latin typeface="Calibri" panose="020F0502020204030204" pitchFamily="34" charset="0"/>
                <a:ea typeface="Calibri" panose="020F0502020204030204" pitchFamily="34" charset="0"/>
                <a:cs typeface="Calibri" panose="020F0502020204030204" pitchFamily="34" charset="0"/>
              </a:rPr>
              <a:t>merge_two_priority_queue</a:t>
            </a:r>
            <a:r>
              <a:rPr lang="fa-IR" sz="2000" dirty="0">
                <a:effectLst/>
                <a:latin typeface="Calibri" panose="020F0502020204030204" pitchFamily="34" charset="0"/>
                <a:ea typeface="Calibri" panose="020F0502020204030204" pitchFamily="34" charset="0"/>
                <a:cs typeface="Calibri" panose="020F0502020204030204" pitchFamily="34" charset="0"/>
              </a:rPr>
              <a:t>  و ()</a:t>
            </a:r>
            <a:r>
              <a:rPr lang="en-US" sz="2000" dirty="0" err="1">
                <a:effectLst/>
                <a:latin typeface="Calibri" panose="020F0502020204030204" pitchFamily="34" charset="0"/>
                <a:ea typeface="Calibri" panose="020F0502020204030204" pitchFamily="34" charset="0"/>
                <a:cs typeface="Calibri" panose="020F0502020204030204" pitchFamily="34" charset="0"/>
              </a:rPr>
              <a:t>merge_two_queue</a:t>
            </a:r>
            <a:r>
              <a:rPr lang="fa-IR" sz="2000" dirty="0">
                <a:effectLst/>
                <a:latin typeface="Calibri" panose="020F0502020204030204" pitchFamily="34" charset="0"/>
                <a:ea typeface="Calibri" panose="020F0502020204030204" pitchFamily="34" charset="0"/>
                <a:cs typeface="Calibri" panose="020F0502020204030204" pitchFamily="34" charset="0"/>
              </a:rPr>
              <a:t> استفاده می شود که یک صف را به صورت </a:t>
            </a:r>
            <a:r>
              <a:rPr lang="fa-IR" sz="2000" dirty="0" err="1">
                <a:effectLst/>
                <a:latin typeface="Calibri" panose="020F0502020204030204" pitchFamily="34" charset="0"/>
                <a:ea typeface="Calibri" panose="020F0502020204030204" pitchFamily="34" charset="0"/>
                <a:cs typeface="Calibri" panose="020F0502020204030204" pitchFamily="34" charset="0"/>
              </a:rPr>
              <a:t>آرگومان</a:t>
            </a:r>
            <a:r>
              <a:rPr lang="fa-IR" sz="2000" dirty="0">
                <a:effectLst/>
                <a:latin typeface="Calibri" panose="020F0502020204030204" pitchFamily="34" charset="0"/>
                <a:ea typeface="Calibri" panose="020F0502020204030204" pitchFamily="34" charset="0"/>
                <a:cs typeface="Calibri" panose="020F0502020204030204" pitchFamily="34" charset="0"/>
              </a:rPr>
              <a:t> ورودی دریافت می کند و به صف دیگر با استفاده از </a:t>
            </a:r>
            <a:r>
              <a:rPr lang="en-US" sz="2000" dirty="0">
                <a:effectLst/>
                <a:latin typeface="Calibri" panose="020F0502020204030204" pitchFamily="34" charset="0"/>
                <a:ea typeface="Calibri" panose="020F0502020204030204" pitchFamily="34" charset="0"/>
                <a:cs typeface="Calibri" panose="020F0502020204030204" pitchFamily="34" charset="0"/>
              </a:rPr>
              <a:t>pointer this</a:t>
            </a:r>
            <a:r>
              <a:rPr lang="fa-IR" sz="2000" dirty="0">
                <a:latin typeface="Calibri" panose="020F0502020204030204" pitchFamily="34" charset="0"/>
                <a:ea typeface="Calibri" panose="020F0502020204030204" pitchFamily="34" charset="0"/>
                <a:cs typeface="Calibri" panose="020F0502020204030204" pitchFamily="34" charset="0"/>
              </a:rPr>
              <a:t> دسترسی دارد.</a:t>
            </a:r>
          </a:p>
          <a:p>
            <a:pPr marL="0" marR="0" algn="r" rtl="1">
              <a:lnSpc>
                <a:spcPct val="107000"/>
              </a:lnSpc>
              <a:spcBef>
                <a:spcPts val="0"/>
              </a:spcBef>
              <a:spcAft>
                <a:spcPts val="800"/>
              </a:spcAft>
            </a:pPr>
            <a:r>
              <a:rPr lang="fa-IR" sz="2000" dirty="0">
                <a:latin typeface="Calibri" panose="020F0502020204030204" pitchFamily="34" charset="0"/>
                <a:ea typeface="Calibri" panose="020F0502020204030204" pitchFamily="34" charset="0"/>
                <a:cs typeface="Calibri" panose="020F0502020204030204" pitchFamily="34" charset="0"/>
              </a:rPr>
              <a:t>این توابع دو صف را با هم ادغام می کند و در خروجی نتیجه آن را بر می گرداند.</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12</a:t>
            </a:fld>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ادغام دو صف :</a:t>
            </a:r>
          </a:p>
        </p:txBody>
      </p:sp>
    </p:spTree>
    <p:extLst>
      <p:ext uri="{BB962C8B-B14F-4D97-AF65-F5344CB8AC3E}">
        <p14:creationId xmlns:p14="http://schemas.microsoft.com/office/powerpoint/2010/main" val="46907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07C402A-A473-4F36-AB57-FD807F5FF6ED}"/>
              </a:ext>
            </a:extLst>
          </p:cNvPr>
          <p:cNvSpPr>
            <a:spLocks noGrp="1"/>
          </p:cNvSpPr>
          <p:nvPr>
            <p:ph type="ftr" sz="quarter" idx="11"/>
          </p:nvPr>
        </p:nvSpPr>
        <p:spPr/>
        <p:txBody>
          <a:bodyPr/>
          <a:lstStyle/>
          <a:p>
            <a:r>
              <a:rPr lang="en-US">
                <a:solidFill>
                  <a:schemeClr val="bg1"/>
                </a:solidFill>
                <a:latin typeface="Calibri" panose="020F0502020204030204" pitchFamily="34" charset="0"/>
                <a:cs typeface="Calibri" panose="020F0502020204030204" pitchFamily="34" charset="0"/>
              </a:rPr>
              <a:t>Sample Footer Text</a:t>
            </a:r>
            <a:endParaRPr lang="en-US" dirty="0">
              <a:solidFill>
                <a:schemeClr val="bg1"/>
              </a:solidFill>
              <a:latin typeface="Calibri" panose="020F0502020204030204" pitchFamily="34" charset="0"/>
              <a:cs typeface="Calibri" panose="020F0502020204030204" pitchFamily="34" charset="0"/>
            </a:endParaRPr>
          </a:p>
        </p:txBody>
      </p:sp>
      <p:sp>
        <p:nvSpPr>
          <p:cNvPr id="10" name="Slide Number Placeholder 9">
            <a:extLst>
              <a:ext uri="{FF2B5EF4-FFF2-40B4-BE49-F238E27FC236}">
                <a16:creationId xmlns:a16="http://schemas.microsoft.com/office/drawing/2014/main" id="{D617B8C4-6DB0-4001-9C0E-260CC921676B}"/>
              </a:ext>
            </a:extLst>
          </p:cNvPr>
          <p:cNvSpPr>
            <a:spLocks noGrp="1"/>
          </p:cNvSpPr>
          <p:nvPr>
            <p:ph type="sldNum" sz="quarter" idx="12"/>
          </p:nvPr>
        </p:nvSpPr>
        <p:spPr/>
        <p:txBody>
          <a:bodyPr/>
          <a:lstStyle/>
          <a:p>
            <a:fld id="{C01389E6-C847-4AD0-B56D-D205B2EAB1EE}" type="slidenum">
              <a:rPr lang="en-US" smtClean="0">
                <a:latin typeface="Calibri" panose="020F0502020204030204" pitchFamily="34" charset="0"/>
                <a:cs typeface="Calibri" panose="020F0502020204030204" pitchFamily="34" charset="0"/>
              </a:rPr>
              <a:t>13</a:t>
            </a:fld>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DC810E6-99D4-4508-9FE9-024097C6FF5C}"/>
              </a:ext>
            </a:extLst>
          </p:cNvPr>
          <p:cNvSpPr txBox="1"/>
          <p:nvPr/>
        </p:nvSpPr>
        <p:spPr>
          <a:xfrm>
            <a:off x="3048000" y="370732"/>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تحلیل صف خطی با لیست پیوندی</a:t>
            </a:r>
          </a:p>
        </p:txBody>
      </p:sp>
      <p:sp>
        <p:nvSpPr>
          <p:cNvPr id="14" name="Content Placeholder 10">
            <a:extLst>
              <a:ext uri="{FF2B5EF4-FFF2-40B4-BE49-F238E27FC236}">
                <a16:creationId xmlns:a16="http://schemas.microsoft.com/office/drawing/2014/main" id="{B0CE8BBF-90B3-4368-8CAB-8EB7479B09F9}"/>
              </a:ext>
            </a:extLst>
          </p:cNvPr>
          <p:cNvSpPr>
            <a:spLocks noGrp="1"/>
          </p:cNvSpPr>
          <p:nvPr>
            <p:ph sz="quarter" idx="17"/>
          </p:nvPr>
        </p:nvSpPr>
        <p:spPr>
          <a:xfrm>
            <a:off x="1795244" y="1228034"/>
            <a:ext cx="8397380" cy="4401932"/>
          </a:xfrm>
        </p:spPr>
        <p:txBody>
          <a:bodyPr numCol="1">
            <a:noAutofit/>
          </a:bodyPr>
          <a:lstStyle/>
          <a:p>
            <a:pPr algn="r" rtl="1"/>
            <a:r>
              <a:rPr lang="fa-IR" dirty="0">
                <a:solidFill>
                  <a:srgbClr val="7030A0"/>
                </a:solidFill>
                <a:latin typeface="Calibri" panose="020F0502020204030204" pitchFamily="34" charset="0"/>
                <a:cs typeface="Calibri" panose="020F0502020204030204" pitchFamily="34" charset="0"/>
              </a:rPr>
              <a:t>پیچیدگی زمانی توابع این ساختمان داده :</a:t>
            </a:r>
          </a:p>
          <a:p>
            <a:pPr algn="r" rtl="1"/>
            <a:r>
              <a:rPr lang="fa-IR" dirty="0">
                <a:solidFill>
                  <a:srgbClr val="7030A0"/>
                </a:solidFill>
                <a:latin typeface="Calibri" panose="020F0502020204030204" pitchFamily="34" charset="0"/>
                <a:cs typeface="Calibri" panose="020F0502020204030204" pitchFamily="34" charset="0"/>
              </a:rPr>
              <a:t>درصورت استفاده از دو </a:t>
            </a:r>
            <a:r>
              <a:rPr lang="en-US" dirty="0">
                <a:solidFill>
                  <a:srgbClr val="7030A0"/>
                </a:solidFill>
                <a:latin typeface="Calibri" panose="020F0502020204030204" pitchFamily="34" charset="0"/>
                <a:cs typeface="Calibri" panose="020F0502020204030204" pitchFamily="34" charset="0"/>
              </a:rPr>
              <a:t>pointer</a:t>
            </a:r>
            <a:r>
              <a:rPr lang="fa-IR" dirty="0">
                <a:solidFill>
                  <a:srgbClr val="7030A0"/>
                </a:solidFill>
                <a:latin typeface="Calibri" panose="020F0502020204030204" pitchFamily="34" charset="0"/>
                <a:cs typeface="Calibri" panose="020F0502020204030204" pitchFamily="34" charset="0"/>
              </a:rPr>
              <a:t> به ابتدا و انتها</a:t>
            </a:r>
          </a:p>
          <a:p>
            <a:pPr marL="285750" indent="-285750" algn="r" rtl="1">
              <a:buFontTx/>
              <a:buChar char="-"/>
            </a:pPr>
            <a:r>
              <a:rPr lang="fa-IR" b="0" i="0" dirty="0">
                <a:solidFill>
                  <a:srgbClr val="202122"/>
                </a:solidFill>
                <a:effectLst/>
                <a:latin typeface="Calibri" panose="020F0502020204030204" pitchFamily="34" charset="0"/>
                <a:cs typeface="Calibri" panose="020F0502020204030204" pitchFamily="34" charset="0"/>
              </a:rPr>
              <a:t>اضافه کردن </a:t>
            </a:r>
            <a:r>
              <a:rPr lang="en-US" b="0" i="0" dirty="0">
                <a:solidFill>
                  <a:srgbClr val="202122"/>
                </a:solidFill>
                <a:effectLst/>
                <a:latin typeface="Calibri" panose="020F0502020204030204" pitchFamily="34" charset="0"/>
                <a:cs typeface="Calibri" panose="020F0502020204030204" pitchFamily="34" charset="0"/>
              </a:rPr>
              <a:t>O(1)</a:t>
            </a:r>
          </a:p>
          <a:p>
            <a:pPr marL="285750" indent="-285750" algn="r" rtl="1">
              <a:buFontTx/>
              <a:buChar char="-"/>
            </a:pPr>
            <a:r>
              <a:rPr lang="fa-IR" dirty="0">
                <a:solidFill>
                  <a:srgbClr val="202122"/>
                </a:solidFill>
                <a:latin typeface="Calibri" panose="020F0502020204030204" pitchFamily="34" charset="0"/>
                <a:cs typeface="Calibri" panose="020F0502020204030204" pitchFamily="34" charset="0"/>
              </a:rPr>
              <a:t>حذف کردن </a:t>
            </a:r>
            <a:r>
              <a:rPr lang="en-US" b="0" i="0" dirty="0">
                <a:solidFill>
                  <a:srgbClr val="202122"/>
                </a:solidFill>
                <a:effectLst/>
                <a:latin typeface="Calibri" panose="020F0502020204030204" pitchFamily="34" charset="0"/>
                <a:cs typeface="Calibri" panose="020F0502020204030204" pitchFamily="34" charset="0"/>
              </a:rPr>
              <a:t>O(1)</a:t>
            </a:r>
            <a:endParaRPr lang="fa-IR" dirty="0">
              <a:solidFill>
                <a:srgbClr val="202122"/>
              </a:solidFill>
              <a:latin typeface="Calibri" panose="020F0502020204030204" pitchFamily="34" charset="0"/>
              <a:cs typeface="Calibri" panose="020F0502020204030204" pitchFamily="34" charset="0"/>
            </a:endParaRPr>
          </a:p>
          <a:p>
            <a:pPr marL="285750" indent="-285750" algn="r" rtl="1">
              <a:buFontTx/>
              <a:buChar char="-"/>
            </a:pPr>
            <a:r>
              <a:rPr lang="fa-IR" b="0" i="0" dirty="0">
                <a:solidFill>
                  <a:srgbClr val="202122"/>
                </a:solidFill>
                <a:effectLst/>
                <a:latin typeface="Calibri" panose="020F0502020204030204" pitchFamily="34" charset="0"/>
                <a:cs typeface="Calibri" panose="020F0502020204030204" pitchFamily="34" charset="0"/>
              </a:rPr>
              <a:t>جستجو </a:t>
            </a:r>
            <a:r>
              <a:rPr lang="en-US" b="0" i="0" dirty="0">
                <a:solidFill>
                  <a:srgbClr val="202122"/>
                </a:solidFill>
                <a:effectLst/>
                <a:latin typeface="Calibri" panose="020F0502020204030204" pitchFamily="34" charset="0"/>
                <a:cs typeface="Calibri" panose="020F0502020204030204" pitchFamily="34" charset="0"/>
              </a:rPr>
              <a:t>O(n)</a:t>
            </a:r>
            <a:endParaRPr lang="fa-IR" b="0" i="0" dirty="0">
              <a:solidFill>
                <a:srgbClr val="202122"/>
              </a:solidFill>
              <a:effectLst/>
              <a:latin typeface="Calibri" panose="020F0502020204030204" pitchFamily="34" charset="0"/>
              <a:cs typeface="Calibri" panose="020F0502020204030204" pitchFamily="34" charset="0"/>
            </a:endParaRPr>
          </a:p>
          <a:p>
            <a:pPr marL="285750" indent="-285750" algn="r" rtl="1">
              <a:buFontTx/>
              <a:buChar char="-"/>
            </a:pPr>
            <a:r>
              <a:rPr lang="fa-IR" dirty="0" err="1">
                <a:solidFill>
                  <a:srgbClr val="202122"/>
                </a:solidFill>
                <a:latin typeface="Calibri" panose="020F0502020204030204" pitchFamily="34" charset="0"/>
                <a:cs typeface="Calibri" panose="020F0502020204030204" pitchFamily="34" charset="0"/>
              </a:rPr>
              <a:t>مرج</a:t>
            </a:r>
            <a:r>
              <a:rPr lang="fa-IR" dirty="0">
                <a:solidFill>
                  <a:srgbClr val="202122"/>
                </a:solidFill>
                <a:latin typeface="Calibri" panose="020F0502020204030204" pitchFamily="34" charset="0"/>
                <a:cs typeface="Calibri" panose="020F0502020204030204" pitchFamily="34" charset="0"/>
              </a:rPr>
              <a:t> </a:t>
            </a:r>
            <a:r>
              <a:rPr lang="en-US" b="0" i="0" dirty="0">
                <a:solidFill>
                  <a:srgbClr val="202122"/>
                </a:solidFill>
                <a:effectLst/>
                <a:latin typeface="Calibri" panose="020F0502020204030204" pitchFamily="34" charset="0"/>
                <a:cs typeface="Calibri" panose="020F0502020204030204" pitchFamily="34" charset="0"/>
              </a:rPr>
              <a:t>O(n)</a:t>
            </a:r>
          </a:p>
          <a:p>
            <a:pPr algn="r" rtl="1"/>
            <a:r>
              <a:rPr lang="fa-IR" dirty="0">
                <a:solidFill>
                  <a:srgbClr val="202122"/>
                </a:solidFill>
                <a:latin typeface="Calibri" panose="020F0502020204030204" pitchFamily="34" charset="0"/>
                <a:cs typeface="Calibri" panose="020F0502020204030204" pitchFamily="34" charset="0"/>
              </a:rPr>
              <a:t>در صورتی که از یک</a:t>
            </a:r>
            <a:r>
              <a:rPr lang="en-US" dirty="0">
                <a:solidFill>
                  <a:srgbClr val="202122"/>
                </a:solidFill>
                <a:latin typeface="Calibri" panose="020F0502020204030204" pitchFamily="34" charset="0"/>
                <a:cs typeface="Calibri" panose="020F0502020204030204" pitchFamily="34" charset="0"/>
              </a:rPr>
              <a:t>pointer </a:t>
            </a:r>
            <a:r>
              <a:rPr lang="fa-IR" dirty="0">
                <a:solidFill>
                  <a:srgbClr val="202122"/>
                </a:solidFill>
                <a:latin typeface="Calibri" panose="020F0502020204030204" pitchFamily="34" charset="0"/>
                <a:cs typeface="Calibri" panose="020F0502020204030204" pitchFamily="34" charset="0"/>
              </a:rPr>
              <a:t> به ابتدا استفاده شود برای دسترسی به انتهای صف باید از یک حلقه استفاده کنیم پس پیچیدگی زمانی متفاوتی خواهیم داشت .</a:t>
            </a:r>
          </a:p>
          <a:p>
            <a:pPr algn="r" rtl="1"/>
            <a:r>
              <a:rPr lang="fa-IR" b="0" i="0" dirty="0">
                <a:solidFill>
                  <a:srgbClr val="202122"/>
                </a:solidFill>
                <a:effectLst/>
                <a:latin typeface="Calibri" panose="020F0502020204030204" pitchFamily="34" charset="0"/>
                <a:cs typeface="Calibri" panose="020F0502020204030204" pitchFamily="34" charset="0"/>
              </a:rPr>
              <a:t>حاف</a:t>
            </a:r>
            <a:r>
              <a:rPr lang="fa-IR" dirty="0">
                <a:solidFill>
                  <a:srgbClr val="202122"/>
                </a:solidFill>
                <a:latin typeface="Calibri" panose="020F0502020204030204" pitchFamily="34" charset="0"/>
                <a:cs typeface="Calibri" panose="020F0502020204030204" pitchFamily="34" charset="0"/>
              </a:rPr>
              <a:t>ظه مورد استفاده در این ساختمان داده : </a:t>
            </a:r>
            <a:r>
              <a:rPr lang="en-US" dirty="0">
                <a:solidFill>
                  <a:srgbClr val="202122"/>
                </a:solidFill>
                <a:latin typeface="Calibri" panose="020F0502020204030204" pitchFamily="34" charset="0"/>
                <a:cs typeface="Calibri" panose="020F0502020204030204" pitchFamily="34" charset="0"/>
              </a:rPr>
              <a:t>n*size(node)</a:t>
            </a:r>
            <a:r>
              <a:rPr lang="fa-IR" dirty="0">
                <a:solidFill>
                  <a:srgbClr val="202122"/>
                </a:solidFill>
                <a:latin typeface="Calibri" panose="020F0502020204030204" pitchFamily="34" charset="0"/>
                <a:cs typeface="Calibri" panose="020F0502020204030204" pitchFamily="34" charset="0"/>
              </a:rPr>
              <a:t> </a:t>
            </a:r>
            <a:endParaRPr lang="en-US" b="0" i="0" dirty="0">
              <a:solidFill>
                <a:srgbClr val="202122"/>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399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07C402A-A473-4F36-AB57-FD807F5FF6ED}"/>
              </a:ext>
            </a:extLst>
          </p:cNvPr>
          <p:cNvSpPr>
            <a:spLocks noGrp="1"/>
          </p:cNvSpPr>
          <p:nvPr>
            <p:ph type="ftr" sz="quarter" idx="11"/>
          </p:nvPr>
        </p:nvSpPr>
        <p:spPr/>
        <p:txBody>
          <a:bodyPr/>
          <a:lstStyle/>
          <a:p>
            <a:r>
              <a:rPr lang="en-US">
                <a:solidFill>
                  <a:schemeClr val="bg1"/>
                </a:solidFill>
                <a:latin typeface="Calibri" panose="020F0502020204030204" pitchFamily="34" charset="0"/>
                <a:cs typeface="Calibri" panose="020F0502020204030204" pitchFamily="34" charset="0"/>
              </a:rPr>
              <a:t>Sample Footer Text</a:t>
            </a:r>
            <a:endParaRPr lang="en-US" dirty="0">
              <a:solidFill>
                <a:schemeClr val="bg1"/>
              </a:solidFill>
              <a:latin typeface="Calibri" panose="020F0502020204030204" pitchFamily="34" charset="0"/>
              <a:cs typeface="Calibri" panose="020F0502020204030204" pitchFamily="34" charset="0"/>
            </a:endParaRPr>
          </a:p>
        </p:txBody>
      </p:sp>
      <p:sp>
        <p:nvSpPr>
          <p:cNvPr id="10" name="Slide Number Placeholder 9">
            <a:extLst>
              <a:ext uri="{FF2B5EF4-FFF2-40B4-BE49-F238E27FC236}">
                <a16:creationId xmlns:a16="http://schemas.microsoft.com/office/drawing/2014/main" id="{D617B8C4-6DB0-4001-9C0E-260CC921676B}"/>
              </a:ext>
            </a:extLst>
          </p:cNvPr>
          <p:cNvSpPr>
            <a:spLocks noGrp="1"/>
          </p:cNvSpPr>
          <p:nvPr>
            <p:ph type="sldNum" sz="quarter" idx="12"/>
          </p:nvPr>
        </p:nvSpPr>
        <p:spPr/>
        <p:txBody>
          <a:bodyPr/>
          <a:lstStyle/>
          <a:p>
            <a:fld id="{C01389E6-C847-4AD0-B56D-D205B2EAB1EE}" type="slidenum">
              <a:rPr lang="en-US" smtClean="0">
                <a:latin typeface="Calibri" panose="020F0502020204030204" pitchFamily="34" charset="0"/>
                <a:cs typeface="Calibri" panose="020F0502020204030204" pitchFamily="34" charset="0"/>
              </a:rPr>
              <a:t>14</a:t>
            </a:fld>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DC810E6-99D4-4508-9FE9-024097C6FF5C}"/>
              </a:ext>
            </a:extLst>
          </p:cNvPr>
          <p:cNvSpPr txBox="1"/>
          <p:nvPr/>
        </p:nvSpPr>
        <p:spPr>
          <a:xfrm>
            <a:off x="3048000" y="450567"/>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تحلیل صف اولویت دار با لیست پیوندی</a:t>
            </a:r>
          </a:p>
        </p:txBody>
      </p:sp>
      <p:sp>
        <p:nvSpPr>
          <p:cNvPr id="14" name="Content Placeholder 10">
            <a:extLst>
              <a:ext uri="{FF2B5EF4-FFF2-40B4-BE49-F238E27FC236}">
                <a16:creationId xmlns:a16="http://schemas.microsoft.com/office/drawing/2014/main" id="{B0CE8BBF-90B3-4368-8CAB-8EB7479B09F9}"/>
              </a:ext>
            </a:extLst>
          </p:cNvPr>
          <p:cNvSpPr>
            <a:spLocks noGrp="1"/>
          </p:cNvSpPr>
          <p:nvPr>
            <p:ph sz="quarter" idx="17"/>
          </p:nvPr>
        </p:nvSpPr>
        <p:spPr>
          <a:xfrm>
            <a:off x="2103120" y="1743891"/>
            <a:ext cx="7985760" cy="4401932"/>
          </a:xfrm>
        </p:spPr>
        <p:txBody>
          <a:bodyPr numCol="1">
            <a:noAutofit/>
          </a:bodyPr>
          <a:lstStyle/>
          <a:p>
            <a:pPr algn="r" rtl="1"/>
            <a:r>
              <a:rPr lang="fa-IR" sz="2000" dirty="0">
                <a:solidFill>
                  <a:srgbClr val="7030A0"/>
                </a:solidFill>
                <a:latin typeface="Calibri" panose="020F0502020204030204" pitchFamily="34" charset="0"/>
                <a:cs typeface="Calibri" panose="020F0502020204030204" pitchFamily="34" charset="0"/>
              </a:rPr>
              <a:t>پیچیدگی زمانی توابع این ساختمان داده :</a:t>
            </a:r>
          </a:p>
          <a:p>
            <a:pPr algn="r" rtl="1"/>
            <a:r>
              <a:rPr lang="fa-IR" dirty="0">
                <a:solidFill>
                  <a:srgbClr val="202122"/>
                </a:solidFill>
                <a:latin typeface="Calibri" panose="020F0502020204030204" pitchFamily="34" charset="0"/>
                <a:cs typeface="Calibri" panose="020F0502020204030204" pitchFamily="34" charset="0"/>
              </a:rPr>
              <a:t>تفاوتی که این نوع صف با صف معمولی دارد در این است که ما باید در اضافه کردن یا حذف کردن اولویت نود ها را بررسی کنیم پس پیچیدگی</a:t>
            </a:r>
            <a:r>
              <a:rPr lang="en-US" dirty="0">
                <a:solidFill>
                  <a:srgbClr val="202122"/>
                </a:solidFill>
                <a:latin typeface="Calibri" panose="020F0502020204030204" pitchFamily="34" charset="0"/>
                <a:cs typeface="Calibri" panose="020F0502020204030204" pitchFamily="34" charset="0"/>
              </a:rPr>
              <a:t> </a:t>
            </a:r>
            <a:r>
              <a:rPr lang="fa-IR" dirty="0">
                <a:solidFill>
                  <a:srgbClr val="202122"/>
                </a:solidFill>
                <a:latin typeface="Calibri" panose="020F0502020204030204" pitchFamily="34" charset="0"/>
                <a:cs typeface="Calibri" panose="020F0502020204030204" pitchFamily="34" charset="0"/>
              </a:rPr>
              <a:t>این توابع</a:t>
            </a:r>
            <a:r>
              <a:rPr lang="en-US" dirty="0">
                <a:solidFill>
                  <a:srgbClr val="202122"/>
                </a:solidFill>
                <a:latin typeface="Calibri" panose="020F0502020204030204" pitchFamily="34" charset="0"/>
                <a:cs typeface="Calibri" panose="020F0502020204030204" pitchFamily="34" charset="0"/>
              </a:rPr>
              <a:t>o(n) </a:t>
            </a:r>
            <a:r>
              <a:rPr lang="fa-IR" dirty="0">
                <a:solidFill>
                  <a:srgbClr val="202122"/>
                </a:solidFill>
                <a:latin typeface="Calibri" panose="020F0502020204030204" pitchFamily="34" charset="0"/>
                <a:cs typeface="Calibri" panose="020F0502020204030204" pitchFamily="34" charset="0"/>
              </a:rPr>
              <a:t> خواهد شد.</a:t>
            </a:r>
          </a:p>
          <a:p>
            <a:pPr algn="r" rtl="1"/>
            <a:r>
              <a:rPr lang="fa-IR" dirty="0">
                <a:solidFill>
                  <a:srgbClr val="202122"/>
                </a:solidFill>
                <a:latin typeface="Calibri" panose="020F0502020204030204" pitchFamily="34" charset="0"/>
                <a:cs typeface="Calibri" panose="020F0502020204030204" pitchFamily="34" charset="0"/>
              </a:rPr>
              <a:t>نکته دیگر در مورد این نوع صف این است که ما می</a:t>
            </a:r>
            <a:r>
              <a:rPr lang="en-US" dirty="0">
                <a:solidFill>
                  <a:srgbClr val="202122"/>
                </a:solidFill>
                <a:latin typeface="Calibri" panose="020F0502020204030204" pitchFamily="34" charset="0"/>
                <a:cs typeface="Calibri" panose="020F0502020204030204" pitchFamily="34" charset="0"/>
              </a:rPr>
              <a:t> </a:t>
            </a:r>
            <a:r>
              <a:rPr lang="fa-IR" dirty="0">
                <a:solidFill>
                  <a:srgbClr val="202122"/>
                </a:solidFill>
                <a:latin typeface="Calibri" panose="020F0502020204030204" pitchFamily="34" charset="0"/>
                <a:cs typeface="Calibri" panose="020F0502020204030204" pitchFamily="34" charset="0"/>
              </a:rPr>
              <a:t>توانیم بجا اینکه به هر</a:t>
            </a:r>
            <a:r>
              <a:rPr lang="en-US" dirty="0">
                <a:solidFill>
                  <a:srgbClr val="202122"/>
                </a:solidFill>
                <a:latin typeface="Calibri" panose="020F0502020204030204" pitchFamily="34" charset="0"/>
                <a:cs typeface="Calibri" panose="020F0502020204030204" pitchFamily="34" charset="0"/>
              </a:rPr>
              <a:t> </a:t>
            </a:r>
            <a:r>
              <a:rPr lang="fa-IR" dirty="0">
                <a:solidFill>
                  <a:srgbClr val="202122"/>
                </a:solidFill>
                <a:latin typeface="Calibri" panose="020F0502020204030204" pitchFamily="34" charset="0"/>
                <a:cs typeface="Calibri" panose="020F0502020204030204" pitchFamily="34" charset="0"/>
              </a:rPr>
              <a:t>عنصر یک اولویت نسبت دهیم اولویت های خود را محدود کرده و هر کدام را به یک صف جداگانه نسبت دهیم همانند سیستم عامل و جاوا که دارای 10 صف با اولویت مشخص می</a:t>
            </a:r>
            <a:r>
              <a:rPr lang="en-US" dirty="0">
                <a:solidFill>
                  <a:srgbClr val="202122"/>
                </a:solidFill>
                <a:latin typeface="Calibri" panose="020F0502020204030204" pitchFamily="34" charset="0"/>
                <a:cs typeface="Calibri" panose="020F0502020204030204" pitchFamily="34" charset="0"/>
              </a:rPr>
              <a:t> </a:t>
            </a:r>
            <a:r>
              <a:rPr lang="fa-IR" dirty="0">
                <a:solidFill>
                  <a:srgbClr val="202122"/>
                </a:solidFill>
                <a:latin typeface="Calibri" panose="020F0502020204030204" pitchFamily="34" charset="0"/>
                <a:cs typeface="Calibri" panose="020F0502020204030204" pitchFamily="34" charset="0"/>
              </a:rPr>
              <a:t>باشد و...</a:t>
            </a:r>
          </a:p>
          <a:p>
            <a:pPr algn="r" rtl="1"/>
            <a:r>
              <a:rPr lang="fa-IR" dirty="0">
                <a:solidFill>
                  <a:srgbClr val="202122"/>
                </a:solidFill>
                <a:latin typeface="Calibri" panose="020F0502020204030204" pitchFamily="34" charset="0"/>
                <a:cs typeface="Calibri" panose="020F0502020204030204" pitchFamily="34" charset="0"/>
              </a:rPr>
              <a:t> همچنین خوب است بدانیم که اگر بخواهیم برای پیاده سازی از آرایه استفاده کنیم بهینه ترین روش استفاده از ساختمان داده </a:t>
            </a:r>
            <a:r>
              <a:rPr lang="fa-IR" dirty="0" err="1">
                <a:solidFill>
                  <a:srgbClr val="202122"/>
                </a:solidFill>
                <a:latin typeface="Calibri" panose="020F0502020204030204" pitchFamily="34" charset="0"/>
                <a:cs typeface="Calibri" panose="020F0502020204030204" pitchFamily="34" charset="0"/>
              </a:rPr>
              <a:t>هیپ</a:t>
            </a:r>
            <a:r>
              <a:rPr lang="en-US" dirty="0">
                <a:solidFill>
                  <a:srgbClr val="202122"/>
                </a:solidFill>
                <a:latin typeface="Calibri" panose="020F0502020204030204" pitchFamily="34" charset="0"/>
                <a:cs typeface="Calibri" panose="020F0502020204030204" pitchFamily="34" charset="0"/>
              </a:rPr>
              <a:t>(Heap)</a:t>
            </a:r>
            <a:r>
              <a:rPr lang="fa-IR" dirty="0">
                <a:solidFill>
                  <a:srgbClr val="202122"/>
                </a:solidFill>
                <a:latin typeface="Calibri" panose="020F0502020204030204" pitchFamily="34" charset="0"/>
                <a:cs typeface="Calibri" panose="020F0502020204030204" pitchFamily="34" charset="0"/>
              </a:rPr>
              <a:t> می باشد.</a:t>
            </a:r>
          </a:p>
        </p:txBody>
      </p:sp>
    </p:spTree>
    <p:extLst>
      <p:ext uri="{BB962C8B-B14F-4D97-AF65-F5344CB8AC3E}">
        <p14:creationId xmlns:p14="http://schemas.microsoft.com/office/powerpoint/2010/main" val="35210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757F99B5-64D7-4A64-86D6-36354C4B82BF}"/>
              </a:ext>
            </a:extLst>
          </p:cNvPr>
          <p:cNvSpPr>
            <a:spLocks noGrp="1"/>
          </p:cNvSpPr>
          <p:nvPr>
            <p:ph type="body" sz="quarter" idx="17"/>
          </p:nvPr>
        </p:nvSpPr>
        <p:spPr>
          <a:xfrm>
            <a:off x="464821" y="3429000"/>
            <a:ext cx="2286000" cy="274320"/>
          </a:xfrm>
        </p:spPr>
        <p:txBody>
          <a:bodyPr/>
          <a:lstStyle/>
          <a:p>
            <a:r>
              <a:rPr lang="fa-IR" dirty="0">
                <a:latin typeface="Calibri" panose="020F0502020204030204" pitchFamily="34" charset="0"/>
                <a:cs typeface="Calibri" panose="020F0502020204030204" pitchFamily="34" charset="0"/>
              </a:rPr>
              <a:t>امید رحیمی</a:t>
            </a:r>
            <a:endParaRPr lang="en-US" dirty="0">
              <a:latin typeface="Calibri" panose="020F0502020204030204" pitchFamily="34" charset="0"/>
              <a:cs typeface="Calibri" panose="020F0502020204030204" pitchFamily="34" charset="0"/>
            </a:endParaRPr>
          </a:p>
        </p:txBody>
      </p:sp>
      <p:sp>
        <p:nvSpPr>
          <p:cNvPr id="47" name="Text Placeholder 46">
            <a:extLst>
              <a:ext uri="{FF2B5EF4-FFF2-40B4-BE49-F238E27FC236}">
                <a16:creationId xmlns:a16="http://schemas.microsoft.com/office/drawing/2014/main" id="{BECA2EEA-616D-4E87-9A3A-DF8655C5416D}"/>
              </a:ext>
            </a:extLst>
          </p:cNvPr>
          <p:cNvSpPr>
            <a:spLocks noGrp="1"/>
          </p:cNvSpPr>
          <p:nvPr>
            <p:ph type="body" sz="quarter" idx="21"/>
          </p:nvPr>
        </p:nvSpPr>
        <p:spPr>
          <a:xfrm>
            <a:off x="464821" y="4268200"/>
            <a:ext cx="2286000" cy="594360"/>
          </a:xfrm>
        </p:spPr>
        <p:txBody>
          <a:bodyPr/>
          <a:lstStyle/>
          <a:p>
            <a:r>
              <a:rPr lang="fa-IR" sz="1800" dirty="0">
                <a:effectLst/>
                <a:latin typeface="Calibri" panose="020F0502020204030204" pitchFamily="34" charset="0"/>
                <a:ea typeface="Calibri" panose="020F0502020204030204" pitchFamily="34" charset="0"/>
                <a:cs typeface="Calibri" panose="020F0502020204030204" pitchFamily="34" charset="0"/>
              </a:rPr>
              <a:t>ساخت مستندات</a:t>
            </a:r>
            <a:endParaRPr lang="en-US" dirty="0">
              <a:latin typeface="Calibri" panose="020F0502020204030204" pitchFamily="34" charset="0"/>
              <a:cs typeface="Calibri" panose="020F0502020204030204" pitchFamily="34" charset="0"/>
            </a:endParaRPr>
          </a:p>
        </p:txBody>
      </p:sp>
      <p:sp>
        <p:nvSpPr>
          <p:cNvPr id="48" name="Text Placeholder 47">
            <a:extLst>
              <a:ext uri="{FF2B5EF4-FFF2-40B4-BE49-F238E27FC236}">
                <a16:creationId xmlns:a16="http://schemas.microsoft.com/office/drawing/2014/main" id="{AE9A8D92-00FD-4246-866B-B772E0CA7757}"/>
              </a:ext>
            </a:extLst>
          </p:cNvPr>
          <p:cNvSpPr>
            <a:spLocks noGrp="1"/>
          </p:cNvSpPr>
          <p:nvPr>
            <p:ph type="body" sz="quarter" idx="22"/>
          </p:nvPr>
        </p:nvSpPr>
        <p:spPr>
          <a:xfrm>
            <a:off x="2695531" y="3429000"/>
            <a:ext cx="2286000" cy="274320"/>
          </a:xfrm>
        </p:spPr>
        <p:txBody>
          <a:bodyPr/>
          <a:lstStyle/>
          <a:p>
            <a:r>
              <a:rPr lang="fa-IR" dirty="0">
                <a:latin typeface="Calibri" panose="020F0502020204030204" pitchFamily="34" charset="0"/>
                <a:cs typeface="Calibri" panose="020F0502020204030204" pitchFamily="34" charset="0"/>
              </a:rPr>
              <a:t>علی افروزی</a:t>
            </a:r>
            <a:endParaRPr lang="en-US" dirty="0">
              <a:latin typeface="Calibri" panose="020F0502020204030204" pitchFamily="34" charset="0"/>
              <a:cs typeface="Calibri" panose="020F0502020204030204" pitchFamily="34" charset="0"/>
            </a:endParaRPr>
          </a:p>
        </p:txBody>
      </p:sp>
      <p:sp>
        <p:nvSpPr>
          <p:cNvPr id="49" name="Text Placeholder 48">
            <a:extLst>
              <a:ext uri="{FF2B5EF4-FFF2-40B4-BE49-F238E27FC236}">
                <a16:creationId xmlns:a16="http://schemas.microsoft.com/office/drawing/2014/main" id="{1522E387-1530-4794-9487-2FB24AFFDC59}"/>
              </a:ext>
            </a:extLst>
          </p:cNvPr>
          <p:cNvSpPr>
            <a:spLocks noGrp="1"/>
          </p:cNvSpPr>
          <p:nvPr>
            <p:ph type="body" sz="quarter" idx="23"/>
          </p:nvPr>
        </p:nvSpPr>
        <p:spPr>
          <a:xfrm>
            <a:off x="2698942" y="4268732"/>
            <a:ext cx="2286000" cy="594360"/>
          </a:xfrm>
        </p:spPr>
        <p:txBody>
          <a:bodyPr/>
          <a:lstStyle/>
          <a:p>
            <a:r>
              <a:rPr lang="fa-IR" sz="1800" dirty="0">
                <a:effectLst/>
                <a:latin typeface="Calibri" panose="020F0502020204030204" pitchFamily="34" charset="0"/>
                <a:ea typeface="Calibri" panose="020F0502020204030204" pitchFamily="34" charset="0"/>
                <a:cs typeface="Calibri" panose="020F0502020204030204" pitchFamily="34" charset="0"/>
              </a:rPr>
              <a:t>ساخت مستندات</a:t>
            </a:r>
            <a:endParaRPr lang="en-US" dirty="0">
              <a:latin typeface="Calibri" panose="020F0502020204030204" pitchFamily="34" charset="0"/>
              <a:cs typeface="Calibri" panose="020F0502020204030204" pitchFamily="34" charset="0"/>
            </a:endParaRPr>
          </a:p>
        </p:txBody>
      </p:sp>
      <p:sp>
        <p:nvSpPr>
          <p:cNvPr id="50" name="Text Placeholder 49">
            <a:extLst>
              <a:ext uri="{FF2B5EF4-FFF2-40B4-BE49-F238E27FC236}">
                <a16:creationId xmlns:a16="http://schemas.microsoft.com/office/drawing/2014/main" id="{684E5FF7-FFBE-4834-89C3-708240DAC19B}"/>
              </a:ext>
            </a:extLst>
          </p:cNvPr>
          <p:cNvSpPr>
            <a:spLocks noGrp="1"/>
          </p:cNvSpPr>
          <p:nvPr>
            <p:ph type="body" sz="quarter" idx="24"/>
          </p:nvPr>
        </p:nvSpPr>
        <p:spPr>
          <a:xfrm>
            <a:off x="4926241" y="3440414"/>
            <a:ext cx="2286000" cy="274320"/>
          </a:xfrm>
        </p:spPr>
        <p:txBody>
          <a:bodyPr/>
          <a:lstStyle/>
          <a:p>
            <a:r>
              <a:rPr lang="fa-IR" dirty="0">
                <a:latin typeface="Calibri" panose="020F0502020204030204" pitchFamily="34" charset="0"/>
                <a:cs typeface="Calibri" panose="020F0502020204030204" pitchFamily="34" charset="0"/>
              </a:rPr>
              <a:t>سید سعید حیدری</a:t>
            </a:r>
            <a:endParaRPr lang="en-US" dirty="0">
              <a:latin typeface="Calibri" panose="020F0502020204030204" pitchFamily="34" charset="0"/>
              <a:cs typeface="Calibri" panose="020F0502020204030204" pitchFamily="34" charset="0"/>
            </a:endParaRPr>
          </a:p>
        </p:txBody>
      </p:sp>
      <p:sp>
        <p:nvSpPr>
          <p:cNvPr id="51" name="Text Placeholder 50">
            <a:extLst>
              <a:ext uri="{FF2B5EF4-FFF2-40B4-BE49-F238E27FC236}">
                <a16:creationId xmlns:a16="http://schemas.microsoft.com/office/drawing/2014/main" id="{06C01CB0-5757-463B-9D47-3F8CA427DAD9}"/>
              </a:ext>
            </a:extLst>
          </p:cNvPr>
          <p:cNvSpPr>
            <a:spLocks noGrp="1"/>
          </p:cNvSpPr>
          <p:nvPr>
            <p:ph type="body" sz="quarter" idx="25"/>
          </p:nvPr>
        </p:nvSpPr>
        <p:spPr>
          <a:xfrm>
            <a:off x="4933063" y="4279614"/>
            <a:ext cx="2286000" cy="594360"/>
          </a:xfrm>
        </p:spPr>
        <p:txBody>
          <a:bodyPr/>
          <a:lstStyle/>
          <a:p>
            <a:r>
              <a:rPr lang="fa-IR" sz="1800" dirty="0">
                <a:effectLst/>
                <a:latin typeface="Calibri" panose="020F0502020204030204" pitchFamily="34" charset="0"/>
                <a:ea typeface="Calibri" panose="020F0502020204030204" pitchFamily="34" charset="0"/>
                <a:cs typeface="Calibri" panose="020F0502020204030204" pitchFamily="34" charset="0"/>
              </a:rPr>
              <a:t>بازنگری</a:t>
            </a:r>
            <a:endParaRPr lang="en-US" dirty="0">
              <a:latin typeface="Calibri" panose="020F0502020204030204" pitchFamily="34" charset="0"/>
              <a:cs typeface="Calibri" panose="020F0502020204030204" pitchFamily="34" charset="0"/>
            </a:endParaRPr>
          </a:p>
        </p:txBody>
      </p:sp>
      <p:sp>
        <p:nvSpPr>
          <p:cNvPr id="52" name="Text Placeholder 51">
            <a:extLst>
              <a:ext uri="{FF2B5EF4-FFF2-40B4-BE49-F238E27FC236}">
                <a16:creationId xmlns:a16="http://schemas.microsoft.com/office/drawing/2014/main" id="{F6EAF102-9D8C-42FA-8631-0A97B8FEAED2}"/>
              </a:ext>
            </a:extLst>
          </p:cNvPr>
          <p:cNvSpPr>
            <a:spLocks noGrp="1"/>
          </p:cNvSpPr>
          <p:nvPr>
            <p:ph type="body" sz="quarter" idx="26"/>
          </p:nvPr>
        </p:nvSpPr>
        <p:spPr>
          <a:xfrm>
            <a:off x="7156951" y="3440414"/>
            <a:ext cx="2286000" cy="274320"/>
          </a:xfrm>
        </p:spPr>
        <p:txBody>
          <a:bodyPr/>
          <a:lstStyle/>
          <a:p>
            <a:r>
              <a:rPr lang="fa-IR" dirty="0">
                <a:latin typeface="Calibri" panose="020F0502020204030204" pitchFamily="34" charset="0"/>
                <a:cs typeface="Calibri" panose="020F0502020204030204" pitchFamily="34" charset="0"/>
              </a:rPr>
              <a:t>مصطفی بینش</a:t>
            </a:r>
            <a:endParaRPr lang="en-US" dirty="0">
              <a:latin typeface="Calibri" panose="020F0502020204030204" pitchFamily="34" charset="0"/>
              <a:cs typeface="Calibri" panose="020F0502020204030204" pitchFamily="34" charset="0"/>
            </a:endParaRPr>
          </a:p>
        </p:txBody>
      </p:sp>
      <p:sp>
        <p:nvSpPr>
          <p:cNvPr id="53" name="Text Placeholder 52">
            <a:extLst>
              <a:ext uri="{FF2B5EF4-FFF2-40B4-BE49-F238E27FC236}">
                <a16:creationId xmlns:a16="http://schemas.microsoft.com/office/drawing/2014/main" id="{69F3136F-4592-4535-9658-790F97780F74}"/>
              </a:ext>
            </a:extLst>
          </p:cNvPr>
          <p:cNvSpPr>
            <a:spLocks noGrp="1"/>
          </p:cNvSpPr>
          <p:nvPr>
            <p:ph type="body" sz="quarter" idx="27"/>
          </p:nvPr>
        </p:nvSpPr>
        <p:spPr>
          <a:xfrm>
            <a:off x="7167184" y="4279614"/>
            <a:ext cx="2286000" cy="594360"/>
          </a:xfrm>
        </p:spPr>
        <p:txBody>
          <a:bodyPr/>
          <a:lstStyle/>
          <a:p>
            <a:r>
              <a:rPr lang="fa-IR" sz="1800" dirty="0">
                <a:effectLst/>
                <a:latin typeface="Calibri" panose="020F0502020204030204" pitchFamily="34" charset="0"/>
                <a:ea typeface="Calibri" panose="020F0502020204030204" pitchFamily="34" charset="0"/>
                <a:cs typeface="Calibri" panose="020F0502020204030204" pitchFamily="34" charset="0"/>
              </a:rPr>
              <a:t>برنامه نویسی پروژه</a:t>
            </a:r>
            <a:endParaRPr lang="en-US" dirty="0">
              <a:latin typeface="Calibri" panose="020F0502020204030204" pitchFamily="34" charset="0"/>
              <a:cs typeface="Calibri" panose="020F0502020204030204" pitchFamily="34" charset="0"/>
            </a:endParaRPr>
          </a:p>
        </p:txBody>
      </p:sp>
      <p:sp>
        <p:nvSpPr>
          <p:cNvPr id="10" name="Slide Number Placeholder 9">
            <a:extLst>
              <a:ext uri="{FF2B5EF4-FFF2-40B4-BE49-F238E27FC236}">
                <a16:creationId xmlns:a16="http://schemas.microsoft.com/office/drawing/2014/main" id="{5DB7A9A4-E0AF-4EBE-905E-7610470537F2}"/>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15</a:t>
            </a:fld>
            <a:endParaRPr lang="en-US" dirty="0">
              <a:latin typeface="Calibri" panose="020F0502020204030204" pitchFamily="34" charset="0"/>
              <a:cs typeface="Calibri" panose="020F0502020204030204" pitchFamily="34" charset="0"/>
            </a:endParaRPr>
          </a:p>
        </p:txBody>
      </p:sp>
      <p:sp>
        <p:nvSpPr>
          <p:cNvPr id="28" name="Text Placeholder 51">
            <a:extLst>
              <a:ext uri="{FF2B5EF4-FFF2-40B4-BE49-F238E27FC236}">
                <a16:creationId xmlns:a16="http://schemas.microsoft.com/office/drawing/2014/main" id="{71CF70F1-7AB5-4539-BEEB-2C0563A1C8CC}"/>
              </a:ext>
            </a:extLst>
          </p:cNvPr>
          <p:cNvSpPr txBox="1">
            <a:spLocks/>
          </p:cNvSpPr>
          <p:nvPr/>
        </p:nvSpPr>
        <p:spPr>
          <a:xfrm>
            <a:off x="9387662" y="3440414"/>
            <a:ext cx="2286000" cy="274320"/>
          </a:xfrm>
          <a:prstGeom prst="rect">
            <a:avLst/>
          </a:prstGeom>
        </p:spPr>
        <p:txBody>
          <a:bodyPr vert="horz" lIns="0" tIns="0" rIns="0" bIns="0" rtlCol="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a-IR" dirty="0">
                <a:latin typeface="Calibri" panose="020F0502020204030204" pitchFamily="34" charset="0"/>
                <a:cs typeface="Calibri" panose="020F0502020204030204" pitchFamily="34" charset="0"/>
              </a:rPr>
              <a:t>رضا زنگنه ثانی</a:t>
            </a:r>
            <a:endParaRPr lang="en-US" dirty="0">
              <a:latin typeface="Calibri" panose="020F0502020204030204" pitchFamily="34" charset="0"/>
              <a:cs typeface="Calibri" panose="020F0502020204030204" pitchFamily="34" charset="0"/>
            </a:endParaRPr>
          </a:p>
        </p:txBody>
      </p:sp>
      <p:sp>
        <p:nvSpPr>
          <p:cNvPr id="29" name="Text Placeholder 52">
            <a:extLst>
              <a:ext uri="{FF2B5EF4-FFF2-40B4-BE49-F238E27FC236}">
                <a16:creationId xmlns:a16="http://schemas.microsoft.com/office/drawing/2014/main" id="{556F646E-9FC9-4A5D-BDD8-3D879E72475C}"/>
              </a:ext>
            </a:extLst>
          </p:cNvPr>
          <p:cNvSpPr txBox="1">
            <a:spLocks/>
          </p:cNvSpPr>
          <p:nvPr/>
        </p:nvSpPr>
        <p:spPr>
          <a:xfrm>
            <a:off x="9401307" y="4279614"/>
            <a:ext cx="2286000" cy="594360"/>
          </a:xfrm>
          <a:prstGeom prst="rect">
            <a:avLst/>
          </a:prstGeom>
        </p:spPr>
        <p:txBody>
          <a:bodyPr vert="horz" lIns="0" tIns="0" rIns="0" bIns="0" rtlCol="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a-IR" sz="1800" dirty="0">
                <a:effectLst/>
                <a:latin typeface="Calibri" panose="020F0502020204030204" pitchFamily="34" charset="0"/>
                <a:ea typeface="Calibri" panose="020F0502020204030204" pitchFamily="34" charset="0"/>
                <a:cs typeface="Calibri" panose="020F0502020204030204" pitchFamily="34" charset="0"/>
              </a:rPr>
              <a:t>برنامه نویسی پروژه</a:t>
            </a:r>
            <a:endParaRPr lang="en-US" dirty="0">
              <a:latin typeface="Calibri" panose="020F0502020204030204" pitchFamily="34" charset="0"/>
              <a:cs typeface="Calibri" panose="020F0502020204030204" pitchFamily="34" charset="0"/>
            </a:endParaRPr>
          </a:p>
        </p:txBody>
      </p:sp>
      <p:sp>
        <p:nvSpPr>
          <p:cNvPr id="32" name="Text Placeholder 45">
            <a:extLst>
              <a:ext uri="{FF2B5EF4-FFF2-40B4-BE49-F238E27FC236}">
                <a16:creationId xmlns:a16="http://schemas.microsoft.com/office/drawing/2014/main" id="{F8762FCF-1BE3-49E8-A5BF-4AA7793BFA9E}"/>
              </a:ext>
            </a:extLst>
          </p:cNvPr>
          <p:cNvSpPr txBox="1">
            <a:spLocks/>
          </p:cNvSpPr>
          <p:nvPr/>
        </p:nvSpPr>
        <p:spPr>
          <a:xfrm>
            <a:off x="2333264" y="1014007"/>
            <a:ext cx="7471954" cy="1365069"/>
          </a:xfrm>
          <a:prstGeom prst="rect">
            <a:avLst/>
          </a:prstGeom>
        </p:spPr>
        <p:txBody>
          <a:bodyPr vert="horz" lIns="0" tIns="0" rIns="0" bIns="0" rtlCol="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a-IR" sz="4400" dirty="0">
                <a:solidFill>
                  <a:schemeClr val="accent3">
                    <a:lumMod val="40000"/>
                    <a:lumOff val="60000"/>
                  </a:schemeClr>
                </a:solidFill>
                <a:latin typeface="Calibri" panose="020F0502020204030204" pitchFamily="34" charset="0"/>
                <a:cs typeface="Calibri" panose="020F0502020204030204" pitchFamily="34" charset="0"/>
              </a:rPr>
              <a:t>اعضای گروه</a:t>
            </a:r>
            <a:endParaRPr lang="en-US" sz="4400" dirty="0">
              <a:solidFill>
                <a:schemeClr val="accent3">
                  <a:lumMod val="40000"/>
                  <a:lumOff val="60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4CC88DFB-6086-44EF-9E7B-9E0765355CED}"/>
              </a:ext>
            </a:extLst>
          </p:cNvPr>
          <p:cNvSpPr txBox="1"/>
          <p:nvPr/>
        </p:nvSpPr>
        <p:spPr>
          <a:xfrm>
            <a:off x="146817" y="6449306"/>
            <a:ext cx="5977727" cy="369332"/>
          </a:xfrm>
          <a:prstGeom prst="rect">
            <a:avLst/>
          </a:prstGeom>
          <a:noFill/>
        </p:spPr>
        <p:txBody>
          <a:bodyPr wrap="none" rtlCol="1">
            <a:spAutoFit/>
          </a:bodyPr>
          <a:lstStyle/>
          <a:p>
            <a:r>
              <a:rPr lang="en-US" i="1" dirty="0">
                <a:effectLst/>
                <a:latin typeface="Calibri" panose="020F0502020204030204" pitchFamily="34" charset="0"/>
                <a:cs typeface="Calibri" panose="020F0502020204030204" pitchFamily="34" charset="0"/>
              </a:rPr>
              <a:t>Git hub</a:t>
            </a:r>
            <a:r>
              <a:rPr lang="en-US" dirty="0">
                <a:effectLst/>
                <a:latin typeface="Calibri" panose="020F0502020204030204" pitchFamily="34" charset="0"/>
                <a:cs typeface="Calibri" panose="020F0502020204030204" pitchFamily="34" charset="0"/>
              </a:rPr>
              <a:t> </a:t>
            </a:r>
            <a:r>
              <a:rPr lang="en-US" i="1" dirty="0">
                <a:effectLst/>
                <a:latin typeface="Calibri" panose="020F0502020204030204" pitchFamily="34" charset="0"/>
                <a:cs typeface="Calibri" panose="020F0502020204030204" pitchFamily="34" charset="0"/>
              </a:rPr>
              <a:t>link</a:t>
            </a:r>
            <a:r>
              <a:rPr lang="en-US" dirty="0">
                <a:effectLst/>
                <a:latin typeface="Calibri" panose="020F0502020204030204" pitchFamily="34" charset="0"/>
                <a:cs typeface="Calibri" panose="020F0502020204030204" pitchFamily="34" charset="0"/>
              </a:rPr>
              <a:t> </a:t>
            </a:r>
            <a:r>
              <a:rPr lang="en-US" i="1" dirty="0">
                <a:effectLst/>
                <a:latin typeface="Calibri" panose="020F0502020204030204" pitchFamily="34" charset="0"/>
                <a:cs typeface="Calibri" panose="020F0502020204030204" pitchFamily="34" charset="0"/>
              </a:rPr>
              <a:t>https://github.com/rezasnai/Implemention-queue</a:t>
            </a:r>
            <a:endParaRPr lang="fa-I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087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2</a:t>
            </a:fld>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AC6FE7AD-E849-4140-B590-C695AEF31CB7}"/>
              </a:ext>
            </a:extLst>
          </p:cNvPr>
          <p:cNvSpPr txBox="1"/>
          <p:nvPr/>
        </p:nvSpPr>
        <p:spPr>
          <a:xfrm>
            <a:off x="3048000" y="77364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لیست پیوندی چیست؟</a:t>
            </a:r>
          </a:p>
        </p:txBody>
      </p:sp>
      <p:sp>
        <p:nvSpPr>
          <p:cNvPr id="12" name="Content Placeholder 10">
            <a:extLst>
              <a:ext uri="{FF2B5EF4-FFF2-40B4-BE49-F238E27FC236}">
                <a16:creationId xmlns:a16="http://schemas.microsoft.com/office/drawing/2014/main" id="{231A0448-1DE8-4FEC-9F99-B021617FAD44}"/>
              </a:ext>
            </a:extLst>
          </p:cNvPr>
          <p:cNvSpPr txBox="1">
            <a:spLocks/>
          </p:cNvSpPr>
          <p:nvPr/>
        </p:nvSpPr>
        <p:spPr>
          <a:xfrm>
            <a:off x="2103120" y="1590164"/>
            <a:ext cx="7985760" cy="4307296"/>
          </a:xfrm>
          <a:prstGeom prst="rect">
            <a:avLst/>
          </a:prstGeom>
        </p:spPr>
        <p:txBody>
          <a:bodyPr vert="horz" lIns="0" tIns="0" rIns="0" bIns="0" numCol="1"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sz="2000" b="1" dirty="0">
                <a:solidFill>
                  <a:srgbClr val="7030A0"/>
                </a:solidFill>
                <a:latin typeface="Calibri" panose="020F0502020204030204" pitchFamily="34" charset="0"/>
                <a:cs typeface="Calibri" panose="020F0502020204030204" pitchFamily="34" charset="0"/>
              </a:rPr>
              <a:t>ساختاری شامل دنباله‌ای از عناصر است که هر عنصر دارای اشاره‌گری به عنصر بعدی در دنباله است. فهرست پیوندی از جملهٔ ساده‌ترین و رایج‌ترین ساختمان داده ها است و در پیاده سازی پشته و صف از آن استفاده می شود.</a:t>
            </a:r>
          </a:p>
          <a:p>
            <a:pPr algn="r" rtl="1"/>
            <a:r>
              <a:rPr lang="fa-IR" b="0" i="0" dirty="0">
                <a:solidFill>
                  <a:srgbClr val="202122"/>
                </a:solidFill>
                <a:effectLst/>
                <a:latin typeface="Calibri" panose="020F0502020204030204" pitchFamily="34" charset="0"/>
                <a:cs typeface="Calibri" panose="020F0502020204030204" pitchFamily="34" charset="0"/>
              </a:rPr>
              <a:t>مزیت های لیست پیوندی نسبت به  آرایه:</a:t>
            </a:r>
          </a:p>
          <a:p>
            <a:pPr marL="285750" indent="-285750" algn="r" rtl="1">
              <a:buFontTx/>
              <a:buChar char="-"/>
            </a:pPr>
            <a:r>
              <a:rPr lang="fa-IR" b="0" i="0" dirty="0">
                <a:solidFill>
                  <a:srgbClr val="202122"/>
                </a:solidFill>
                <a:effectLst/>
                <a:latin typeface="Calibri" panose="020F0502020204030204" pitchFamily="34" charset="0"/>
                <a:cs typeface="Calibri" panose="020F0502020204030204" pitchFamily="34" charset="0"/>
              </a:rPr>
              <a:t>فهرست پیوندی نسبت به آرایه‌ ها ترتیب قرار گرفتن داده‌ها در آن با ترتیب قرار گرفتن آن‌ها در حافظه متفاوت است. به همین دلیل فهرست پیوندی دارای این ویژگی است که درج و حذف گره‌ها در هر نقطه‌ ای از فهرست، با تعداد ثابتی از عملیات امکان‌پذیر است. درصورتی که در آرایه ما نیازمند شیفت خواهیم بود.</a:t>
            </a:r>
          </a:p>
          <a:p>
            <a:pPr marL="285750" indent="-285750" algn="r" rtl="1">
              <a:buFontTx/>
              <a:buChar char="-"/>
            </a:pPr>
            <a:r>
              <a:rPr lang="fa-IR" b="0" i="0" dirty="0">
                <a:solidFill>
                  <a:srgbClr val="202122"/>
                </a:solidFill>
                <a:effectLst/>
                <a:latin typeface="Calibri" panose="020F0502020204030204" pitchFamily="34" charset="0"/>
                <a:cs typeface="Calibri" panose="020F0502020204030204" pitchFamily="34" charset="0"/>
              </a:rPr>
              <a:t>حافظه مورد نیاز برای پیاده سازی لیست بر خلاف ارایه میتواند یک جا نباشد و پراکنده باشد.</a:t>
            </a:r>
          </a:p>
          <a:p>
            <a:pPr marL="285750" indent="-285750" algn="r" rtl="1">
              <a:buFontTx/>
              <a:buChar char="-"/>
            </a:pPr>
            <a:r>
              <a:rPr lang="fa-IR" b="0" i="0" dirty="0">
                <a:solidFill>
                  <a:srgbClr val="202122"/>
                </a:solidFill>
                <a:effectLst/>
                <a:latin typeface="Calibri" panose="020F0502020204030204" pitchFamily="34" charset="0"/>
                <a:cs typeface="Calibri" panose="020F0502020204030204" pitchFamily="34" charset="0"/>
              </a:rPr>
              <a:t>سایز لیست پیوندی میتواند تغییر کند.</a:t>
            </a:r>
          </a:p>
          <a:p>
            <a:pPr marL="285750" indent="-285750" algn="r" rtl="1">
              <a:buFontTx/>
              <a:buChar char="-"/>
            </a:pPr>
            <a:endParaRPr lang="fa-IR" b="0" i="0" dirty="0">
              <a:solidFill>
                <a:srgbClr val="202122"/>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067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3</a:t>
            </a:fld>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AC6FE7AD-E849-4140-B590-C695AEF31CB7}"/>
              </a:ext>
            </a:extLst>
          </p:cNvPr>
          <p:cNvSpPr txBox="1"/>
          <p:nvPr/>
        </p:nvSpPr>
        <p:spPr>
          <a:xfrm>
            <a:off x="3048000" y="77364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کاربرد صف ها:</a:t>
            </a:r>
          </a:p>
        </p:txBody>
      </p:sp>
      <p:sp>
        <p:nvSpPr>
          <p:cNvPr id="12" name="Content Placeholder 10">
            <a:extLst>
              <a:ext uri="{FF2B5EF4-FFF2-40B4-BE49-F238E27FC236}">
                <a16:creationId xmlns:a16="http://schemas.microsoft.com/office/drawing/2014/main" id="{231A0448-1DE8-4FEC-9F99-B021617FAD44}"/>
              </a:ext>
            </a:extLst>
          </p:cNvPr>
          <p:cNvSpPr txBox="1">
            <a:spLocks/>
          </p:cNvSpPr>
          <p:nvPr/>
        </p:nvSpPr>
        <p:spPr>
          <a:xfrm>
            <a:off x="2004969" y="1875390"/>
            <a:ext cx="8149226" cy="2812869"/>
          </a:xfrm>
          <a:prstGeom prst="rect">
            <a:avLst/>
          </a:prstGeom>
        </p:spPr>
        <p:txBody>
          <a:bodyPr vert="horz" lIns="0" tIns="0" rIns="0" bIns="0" numCol="1"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rtl="1"/>
            <a:r>
              <a:rPr lang="fa-IR" sz="2000" b="0" i="0" dirty="0">
                <a:solidFill>
                  <a:srgbClr val="000000"/>
                </a:solidFill>
                <a:effectLst/>
                <a:latin typeface="Calibri" panose="020F0502020204030204" pitchFamily="34" charset="0"/>
                <a:cs typeface="Calibri" panose="020F0502020204030204" pitchFamily="34" charset="0"/>
              </a:rPr>
              <a:t>صف معمولا در </a:t>
            </a:r>
            <a:r>
              <a:rPr lang="fa-IR" sz="2000" b="0" i="0" dirty="0" err="1">
                <a:solidFill>
                  <a:srgbClr val="000000"/>
                </a:solidFill>
                <a:effectLst/>
                <a:latin typeface="Calibri" panose="020F0502020204030204" pitchFamily="34" charset="0"/>
                <a:cs typeface="Calibri" panose="020F0502020204030204" pitchFamily="34" charset="0"/>
              </a:rPr>
              <a:t>سيستم</a:t>
            </a:r>
            <a:r>
              <a:rPr lang="fa-IR" sz="2000" b="0" i="0" dirty="0">
                <a:solidFill>
                  <a:srgbClr val="000000"/>
                </a:solidFill>
                <a:effectLst/>
                <a:latin typeface="Calibri" panose="020F0502020204030204" pitchFamily="34" charset="0"/>
                <a:cs typeface="Calibri" panose="020F0502020204030204" pitchFamily="34" charset="0"/>
              </a:rPr>
              <a:t> های عامل و نرم </a:t>
            </a:r>
            <a:r>
              <a:rPr lang="fa-IR" sz="2000" b="0" i="0" dirty="0" err="1">
                <a:solidFill>
                  <a:srgbClr val="000000"/>
                </a:solidFill>
                <a:effectLst/>
                <a:latin typeface="Calibri" panose="020F0502020204030204" pitchFamily="34" charset="0"/>
                <a:cs typeface="Calibri" panose="020F0502020204030204" pitchFamily="34" charset="0"/>
              </a:rPr>
              <a:t>افزارهايی</a:t>
            </a:r>
            <a:r>
              <a:rPr lang="fa-IR" sz="2000" b="0" i="0" dirty="0">
                <a:solidFill>
                  <a:srgbClr val="000000"/>
                </a:solidFill>
                <a:effectLst/>
                <a:latin typeface="Calibri" panose="020F0502020204030204" pitchFamily="34" charset="0"/>
                <a:cs typeface="Calibri" panose="020F0502020204030204" pitchFamily="34" charset="0"/>
              </a:rPr>
              <a:t> که صف انتظار برای دسترسی به منبعی را برقرار می کنند استفاده می شوند.</a:t>
            </a:r>
          </a:p>
          <a:p>
            <a:pPr algn="just" rtl="1"/>
            <a:r>
              <a:rPr lang="fa-IR" sz="2000" b="0" i="0" dirty="0" err="1">
                <a:solidFill>
                  <a:srgbClr val="000000"/>
                </a:solidFill>
                <a:effectLst/>
                <a:latin typeface="Calibri" panose="020F0502020204030204" pitchFamily="34" charset="0"/>
                <a:cs typeface="Calibri" panose="020F0502020204030204" pitchFamily="34" charset="0"/>
              </a:rPr>
              <a:t>سيستم</a:t>
            </a:r>
            <a:r>
              <a:rPr lang="fa-IR" sz="2000" b="0" i="0" dirty="0">
                <a:solidFill>
                  <a:srgbClr val="000000"/>
                </a:solidFill>
                <a:effectLst/>
                <a:latin typeface="Calibri" panose="020F0502020204030204" pitchFamily="34" charset="0"/>
                <a:cs typeface="Calibri" panose="020F0502020204030204" pitchFamily="34" charset="0"/>
              </a:rPr>
              <a:t> عامل ممکن است صفی از </a:t>
            </a:r>
            <a:r>
              <a:rPr lang="fa-IR" sz="2000" b="0" i="0" dirty="0" err="1">
                <a:solidFill>
                  <a:srgbClr val="000000"/>
                </a:solidFill>
                <a:effectLst/>
                <a:latin typeface="Calibri" panose="020F0502020204030204" pitchFamily="34" charset="0"/>
                <a:cs typeface="Calibri" panose="020F0502020204030204" pitchFamily="34" charset="0"/>
              </a:rPr>
              <a:t>پروسس</a:t>
            </a:r>
            <a:r>
              <a:rPr lang="fa-IR" sz="2000" b="0" i="0" dirty="0">
                <a:solidFill>
                  <a:srgbClr val="000000"/>
                </a:solidFill>
                <a:effectLst/>
                <a:latin typeface="Calibri" panose="020F0502020204030204" pitchFamily="34" charset="0"/>
                <a:cs typeface="Calibri" panose="020F0502020204030204" pitchFamily="34" charset="0"/>
              </a:rPr>
              <a:t> </a:t>
            </a:r>
            <a:r>
              <a:rPr lang="fa-IR" sz="2000" b="0" i="0" dirty="0" err="1">
                <a:solidFill>
                  <a:srgbClr val="000000"/>
                </a:solidFill>
                <a:effectLst/>
                <a:latin typeface="Calibri" panose="020F0502020204030204" pitchFamily="34" charset="0"/>
                <a:cs typeface="Calibri" panose="020F0502020204030204" pitchFamily="34" charset="0"/>
              </a:rPr>
              <a:t>هايی</a:t>
            </a:r>
            <a:r>
              <a:rPr lang="fa-IR" sz="2000" b="0" i="0" dirty="0">
                <a:solidFill>
                  <a:srgbClr val="000000"/>
                </a:solidFill>
                <a:effectLst/>
                <a:latin typeface="Calibri" panose="020F0502020204030204" pitchFamily="34" charset="0"/>
                <a:cs typeface="Calibri" panose="020F0502020204030204" pitchFamily="34" charset="0"/>
              </a:rPr>
              <a:t> که منتظر اجرا روی</a:t>
            </a:r>
            <a:r>
              <a:rPr lang="en-US" sz="2000" b="0" i="0" dirty="0">
                <a:solidFill>
                  <a:srgbClr val="000000"/>
                </a:solidFill>
                <a:effectLst/>
                <a:latin typeface="Calibri" panose="020F0502020204030204" pitchFamily="34" charset="0"/>
                <a:cs typeface="Calibri" panose="020F0502020204030204" pitchFamily="34" charset="0"/>
              </a:rPr>
              <a:t> </a:t>
            </a:r>
            <a:r>
              <a:rPr lang="en-US" sz="2000" b="1" i="0" dirty="0">
                <a:solidFill>
                  <a:srgbClr val="000000"/>
                </a:solidFill>
                <a:effectLst/>
                <a:latin typeface="Calibri" panose="020F0502020204030204" pitchFamily="34" charset="0"/>
                <a:cs typeface="Calibri" panose="020F0502020204030204" pitchFamily="34" charset="0"/>
              </a:rPr>
              <a:t>CPU</a:t>
            </a:r>
            <a:r>
              <a:rPr lang="en-US" sz="2000" b="0" i="0" dirty="0">
                <a:solidFill>
                  <a:srgbClr val="000000"/>
                </a:solidFill>
                <a:effectLst/>
                <a:latin typeface="Calibri" panose="020F0502020204030204" pitchFamily="34" charset="0"/>
                <a:cs typeface="Calibri" panose="020F0502020204030204" pitchFamily="34" charset="0"/>
              </a:rPr>
              <a:t> </a:t>
            </a:r>
            <a:r>
              <a:rPr lang="fa-IR" sz="2000" b="0" i="0" dirty="0">
                <a:solidFill>
                  <a:srgbClr val="000000"/>
                </a:solidFill>
                <a:effectLst/>
                <a:latin typeface="Calibri" panose="020F0502020204030204" pitchFamily="34" charset="0"/>
                <a:cs typeface="Calibri" panose="020F0502020204030204" pitchFamily="34" charset="0"/>
              </a:rPr>
              <a:t>هستند یا صفی از کارهایی که منتظر چاپ هستند را داشته باشد.</a:t>
            </a:r>
          </a:p>
          <a:p>
            <a:br>
              <a:rPr lang="fa-IR" sz="1600" dirty="0">
                <a:latin typeface="Calibri" panose="020F0502020204030204" pitchFamily="34" charset="0"/>
                <a:cs typeface="Calibri" panose="020F0502020204030204" pitchFamily="34" charset="0"/>
              </a:rPr>
            </a:br>
            <a:endParaRPr lang="fa-IR" sz="1500" dirty="0">
              <a:solidFill>
                <a:srgbClr val="20212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631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4</a:t>
            </a:fld>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AC6FE7AD-E849-4140-B590-C695AEF31CB7}"/>
              </a:ext>
            </a:extLst>
          </p:cNvPr>
          <p:cNvSpPr txBox="1"/>
          <p:nvPr/>
        </p:nvSpPr>
        <p:spPr>
          <a:xfrm>
            <a:off x="3048000" y="77364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الگویتم های پیاده سازی شده:</a:t>
            </a:r>
          </a:p>
        </p:txBody>
      </p:sp>
      <p:sp>
        <p:nvSpPr>
          <p:cNvPr id="12" name="Content Placeholder 10">
            <a:extLst>
              <a:ext uri="{FF2B5EF4-FFF2-40B4-BE49-F238E27FC236}">
                <a16:creationId xmlns:a16="http://schemas.microsoft.com/office/drawing/2014/main" id="{231A0448-1DE8-4FEC-9F99-B021617FAD44}"/>
              </a:ext>
            </a:extLst>
          </p:cNvPr>
          <p:cNvSpPr txBox="1">
            <a:spLocks/>
          </p:cNvSpPr>
          <p:nvPr/>
        </p:nvSpPr>
        <p:spPr>
          <a:xfrm>
            <a:off x="2168435" y="1875390"/>
            <a:ext cx="7985760" cy="2812869"/>
          </a:xfrm>
          <a:prstGeom prst="rect">
            <a:avLst/>
          </a:prstGeom>
        </p:spPr>
        <p:txBody>
          <a:bodyPr vert="horz" lIns="0" tIns="0" rIns="0" bIns="0" numCol="1"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r" rtl="1">
              <a:buFont typeface="Arial" panose="020B0604020202020204" pitchFamily="34" charset="0"/>
              <a:buChar char="•"/>
            </a:pPr>
            <a:r>
              <a:rPr lang="fa-IR" sz="2400" b="1" dirty="0">
                <a:solidFill>
                  <a:srgbClr val="202122"/>
                </a:solidFill>
                <a:latin typeface="Calibri" panose="020F0502020204030204" pitchFamily="34" charset="0"/>
                <a:cs typeface="Calibri" panose="020F0502020204030204" pitchFamily="34" charset="0"/>
              </a:rPr>
              <a:t>اضافه کردن</a:t>
            </a:r>
          </a:p>
          <a:p>
            <a:pPr marL="285750" indent="-285750" algn="r" rtl="1">
              <a:buFont typeface="Arial" panose="020B0604020202020204" pitchFamily="34" charset="0"/>
              <a:buChar char="•"/>
            </a:pPr>
            <a:r>
              <a:rPr lang="fa-IR" sz="2400" b="1" i="0" dirty="0">
                <a:solidFill>
                  <a:srgbClr val="202122"/>
                </a:solidFill>
                <a:effectLst/>
                <a:latin typeface="Calibri" panose="020F0502020204030204" pitchFamily="34" charset="0"/>
                <a:cs typeface="Calibri" panose="020F0502020204030204" pitchFamily="34" charset="0"/>
              </a:rPr>
              <a:t>حذف کردن</a:t>
            </a:r>
          </a:p>
          <a:p>
            <a:pPr marL="285750" indent="-285750" algn="r" rtl="1">
              <a:buFont typeface="Arial" panose="020B0604020202020204" pitchFamily="34" charset="0"/>
              <a:buChar char="•"/>
            </a:pPr>
            <a:r>
              <a:rPr lang="fa-IR" sz="2400" b="1" dirty="0">
                <a:solidFill>
                  <a:srgbClr val="202122"/>
                </a:solidFill>
                <a:latin typeface="Calibri" panose="020F0502020204030204" pitchFamily="34" charset="0"/>
                <a:cs typeface="Calibri" panose="020F0502020204030204" pitchFamily="34" charset="0"/>
              </a:rPr>
              <a:t>جستجو یک مقدار در صف</a:t>
            </a:r>
          </a:p>
          <a:p>
            <a:pPr marL="285750" indent="-285750" algn="r" rtl="1">
              <a:buFont typeface="Arial" panose="020B0604020202020204" pitchFamily="34" charset="0"/>
              <a:buChar char="•"/>
            </a:pPr>
            <a:r>
              <a:rPr lang="fa-IR" sz="2400" b="1" i="0" dirty="0">
                <a:solidFill>
                  <a:srgbClr val="202122"/>
                </a:solidFill>
                <a:effectLst/>
                <a:latin typeface="Calibri" panose="020F0502020204030204" pitchFamily="34" charset="0"/>
                <a:cs typeface="Calibri" panose="020F0502020204030204" pitchFamily="34" charset="0"/>
              </a:rPr>
              <a:t>ادغام دو صف</a:t>
            </a:r>
          </a:p>
        </p:txBody>
      </p:sp>
    </p:spTree>
    <p:extLst>
      <p:ext uri="{BB962C8B-B14F-4D97-AF65-F5344CB8AC3E}">
        <p14:creationId xmlns:p14="http://schemas.microsoft.com/office/powerpoint/2010/main" val="422069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5</a:t>
            </a:fld>
            <a:endParaRPr lang="en-US" dirty="0">
              <a:latin typeface="Calibri" panose="020F0502020204030204" pitchFamily="34" charset="0"/>
              <a:cs typeface="Calibri" panose="020F0502020204030204" pitchFamily="34" charset="0"/>
            </a:endParaRPr>
          </a:p>
        </p:txBody>
      </p:sp>
      <p:pic>
        <p:nvPicPr>
          <p:cNvPr id="7" name="Picture 6" descr="Icon&#10;&#10;Description automatically generated">
            <a:extLst>
              <a:ext uri="{FF2B5EF4-FFF2-40B4-BE49-F238E27FC236}">
                <a16:creationId xmlns:a16="http://schemas.microsoft.com/office/drawing/2014/main" id="{03CD6B68-876E-4F3A-977E-BDF82ED1B3CA}"/>
              </a:ext>
            </a:extLst>
          </p:cNvPr>
          <p:cNvPicPr>
            <a:picLocks noChangeAspect="1"/>
          </p:cNvPicPr>
          <p:nvPr/>
        </p:nvPicPr>
        <p:blipFill>
          <a:blip r:embed="rId3"/>
          <a:stretch>
            <a:fillRect/>
          </a:stretch>
        </p:blipFill>
        <p:spPr>
          <a:xfrm>
            <a:off x="457201" y="3429000"/>
            <a:ext cx="3818083" cy="2588243"/>
          </a:xfrm>
          <a:prstGeom prst="rect">
            <a:avLst/>
          </a:prstGeom>
        </p:spPr>
      </p:pic>
      <p:sp>
        <p:nvSpPr>
          <p:cNvPr id="10" name="TextBox 9">
            <a:extLst>
              <a:ext uri="{FF2B5EF4-FFF2-40B4-BE49-F238E27FC236}">
                <a16:creationId xmlns:a16="http://schemas.microsoft.com/office/drawing/2014/main" id="{AC6FE7AD-E849-4140-B590-C695AEF31CB7}"/>
              </a:ext>
            </a:extLst>
          </p:cNvPr>
          <p:cNvSpPr txBox="1"/>
          <p:nvPr/>
        </p:nvSpPr>
        <p:spPr>
          <a:xfrm>
            <a:off x="3048000" y="77364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تعریف صف خطی:</a:t>
            </a:r>
          </a:p>
        </p:txBody>
      </p:sp>
      <p:sp>
        <p:nvSpPr>
          <p:cNvPr id="12" name="Content Placeholder 10">
            <a:extLst>
              <a:ext uri="{FF2B5EF4-FFF2-40B4-BE49-F238E27FC236}">
                <a16:creationId xmlns:a16="http://schemas.microsoft.com/office/drawing/2014/main" id="{231A0448-1DE8-4FEC-9F99-B021617FAD44}"/>
              </a:ext>
            </a:extLst>
          </p:cNvPr>
          <p:cNvSpPr txBox="1">
            <a:spLocks/>
          </p:cNvSpPr>
          <p:nvPr/>
        </p:nvSpPr>
        <p:spPr>
          <a:xfrm>
            <a:off x="2168435" y="1875390"/>
            <a:ext cx="7985760" cy="2812869"/>
          </a:xfrm>
          <a:prstGeom prst="rect">
            <a:avLst/>
          </a:prstGeom>
        </p:spPr>
        <p:txBody>
          <a:bodyPr vert="horz" lIns="0" tIns="0" rIns="0" bIns="0" numCol="1"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dirty="0">
                <a:solidFill>
                  <a:srgbClr val="202122"/>
                </a:solidFill>
                <a:latin typeface="Calibri" panose="020F0502020204030204" pitchFamily="34" charset="0"/>
                <a:cs typeface="Calibri" panose="020F0502020204030204" pitchFamily="34" charset="0"/>
              </a:rPr>
              <a:t>صف لیستی است که عمل افزودن داده‌ها درون آن از انتهای لیست و عمل حذف داده‌ها از ابتدای لیست انجام می‌شود. مثل یک صف نانوایی داده‌ها به ترتیب ورود پشت سر هم در صف قرار می‌گیرند. بنابراین اولین داده ورودی اولین داده خروجی نیز خواهد بود، این به این معنی است که شیوهٔ عمل‌کرد صف براساس سیاست</a:t>
            </a:r>
            <a:r>
              <a:rPr lang="en-US" b="1" dirty="0">
                <a:solidFill>
                  <a:srgbClr val="202122"/>
                </a:solidFill>
                <a:latin typeface="Calibri" panose="020F0502020204030204" pitchFamily="34" charset="0"/>
                <a:cs typeface="Calibri" panose="020F0502020204030204" pitchFamily="34" charset="0"/>
              </a:rPr>
              <a:t>FIFO</a:t>
            </a:r>
            <a:r>
              <a:rPr lang="en-US" dirty="0">
                <a:solidFill>
                  <a:srgbClr val="202122"/>
                </a:solidFill>
                <a:latin typeface="Calibri" panose="020F0502020204030204" pitchFamily="34" charset="0"/>
                <a:cs typeface="Calibri" panose="020F0502020204030204" pitchFamily="34" charset="0"/>
              </a:rPr>
              <a:t> </a:t>
            </a:r>
            <a:r>
              <a:rPr lang="fa-IR" dirty="0">
                <a:solidFill>
                  <a:srgbClr val="202122"/>
                </a:solidFill>
                <a:latin typeface="Calibri" panose="020F0502020204030204" pitchFamily="34" charset="0"/>
                <a:cs typeface="Calibri" panose="020F0502020204030204" pitchFamily="34" charset="0"/>
              </a:rPr>
              <a:t> است.</a:t>
            </a:r>
          </a:p>
        </p:txBody>
      </p:sp>
    </p:spTree>
    <p:extLst>
      <p:ext uri="{BB962C8B-B14F-4D97-AF65-F5344CB8AC3E}">
        <p14:creationId xmlns:p14="http://schemas.microsoft.com/office/powerpoint/2010/main" val="99710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2022565"/>
            <a:ext cx="7985760" cy="2812869"/>
          </a:xfrm>
        </p:spPr>
        <p:txBody>
          <a:bodyPr numCol="1">
            <a:normAutofit/>
          </a:bodyPr>
          <a:lstStyle/>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Calibri" panose="020F0502020204030204" pitchFamily="34" charset="0"/>
              </a:rPr>
              <a:t>برای متغیر ایجاد شده از نوع کلاس صف خطی، تابع </a:t>
            </a:r>
            <a:r>
              <a:rPr lang="en-US" sz="1800" dirty="0" err="1">
                <a:effectLst/>
                <a:latin typeface="Calibri" panose="020F0502020204030204" pitchFamily="34" charset="0"/>
                <a:ea typeface="Calibri" panose="020F0502020204030204" pitchFamily="34" charset="0"/>
                <a:cs typeface="Calibri" panose="020F0502020204030204" pitchFamily="34" charset="0"/>
              </a:rPr>
              <a:t>inQueue</a:t>
            </a:r>
            <a:r>
              <a:rPr lang="en-US" dirty="0">
                <a:latin typeface="Calibri" panose="020F0502020204030204" pitchFamily="34" charset="0"/>
                <a:ea typeface="Calibri" panose="020F0502020204030204" pitchFamily="34" charset="0"/>
                <a:cs typeface="Calibri" panose="020F0502020204030204" pitchFamily="34" charset="0"/>
              </a:rPr>
              <a:t>()</a:t>
            </a:r>
            <a:r>
              <a:rPr lang="fa-IR" sz="1800" dirty="0">
                <a:effectLst/>
                <a:latin typeface="Calibri" panose="020F0502020204030204" pitchFamily="34" charset="0"/>
                <a:ea typeface="Calibri" panose="020F0502020204030204" pitchFamily="34" charset="0"/>
                <a:cs typeface="Calibri" panose="020F0502020204030204" pitchFamily="34" charset="0"/>
              </a:rPr>
              <a:t> را فراخوانی می کنیم که این تابع، یک آرگومان ورودی دارد که مقدار عضو جدید صف است.</a:t>
            </a:r>
          </a:p>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Calibri" panose="020F0502020204030204" pitchFamily="34" charset="0"/>
              </a:rPr>
              <a:t>پس از فراخوانی تابع، آرگومان ورودی به آخر لیست اضافه می شود. مثال:</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Q</a:t>
            </a:r>
            <a:r>
              <a:rPr lang="en-US" dirty="0">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Calibri" panose="020F0502020204030204" pitchFamily="34" charset="0"/>
              </a:rPr>
              <a:t>.inQueue("Farvardin")</a:t>
            </a:r>
            <a:r>
              <a:rPr lang="fa-IR" sz="1800" dirty="0">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6</a:t>
            </a:fld>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الگوریتم اضافه کردن صف خطی:</a:t>
            </a:r>
          </a:p>
        </p:txBody>
      </p:sp>
    </p:spTree>
    <p:extLst>
      <p:ext uri="{BB962C8B-B14F-4D97-AF65-F5344CB8AC3E}">
        <p14:creationId xmlns:p14="http://schemas.microsoft.com/office/powerpoint/2010/main" val="355843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1607889" y="2705995"/>
            <a:ext cx="8976221" cy="1236830"/>
          </a:xfrm>
        </p:spPr>
        <p:txBody>
          <a:bodyPr numCol="1">
            <a:noAutofit/>
          </a:bodyPr>
          <a:lstStyle/>
          <a:p>
            <a:pPr marL="0" marR="0" algn="r"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Calibri" panose="020F0502020204030204" pitchFamily="34" charset="0"/>
              </a:rPr>
              <a:t>برای حذف از صف خطی اولین عنصر وارد شده خارج می</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fa-IR" sz="2400" dirty="0">
                <a:effectLst/>
                <a:latin typeface="Calibri" panose="020F0502020204030204" pitchFamily="34" charset="0"/>
                <a:ea typeface="Calibri" panose="020F0502020204030204" pitchFamily="34" charset="0"/>
                <a:cs typeface="Calibri" panose="020F0502020204030204" pitchFamily="34" charset="0"/>
              </a:rPr>
              <a:t>شود که</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fa-IR" sz="2400" dirty="0">
                <a:effectLst/>
                <a:latin typeface="Calibri" panose="020F0502020204030204" pitchFamily="34" charset="0"/>
                <a:ea typeface="Calibri" panose="020F0502020204030204" pitchFamily="34" charset="0"/>
                <a:cs typeface="Calibri" panose="020F0502020204030204" pitchFamily="34" charset="0"/>
              </a:rPr>
              <a:t>تابع ()</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deQueue</a:t>
            </a:r>
            <a:r>
              <a:rPr lang="fa-IR" sz="2400" dirty="0">
                <a:effectLst/>
                <a:latin typeface="Calibri" panose="020F0502020204030204" pitchFamily="34" charset="0"/>
                <a:ea typeface="Calibri" panose="020F0502020204030204" pitchFamily="34" charset="0"/>
                <a:cs typeface="Calibri" panose="020F0502020204030204" pitchFamily="34" charset="0"/>
              </a:rPr>
              <a:t>این کار را انجام می</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fa-IR" sz="2400" dirty="0">
                <a:effectLst/>
                <a:latin typeface="Calibri" panose="020F0502020204030204" pitchFamily="34" charset="0"/>
                <a:ea typeface="Calibri" panose="020F0502020204030204" pitchFamily="34" charset="0"/>
                <a:cs typeface="Calibri" panose="020F0502020204030204" pitchFamily="34" charset="0"/>
              </a:rPr>
              <a:t>دهد.</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algn="r" rtl="1"/>
            <a:endParaRPr lang="fa-IR" sz="1500" b="0" i="0" dirty="0">
              <a:solidFill>
                <a:srgbClr val="202122"/>
              </a:solidFill>
              <a:effectLst/>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7</a:t>
            </a:fld>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118470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الگوریتم حذف کردن صف خطی:</a:t>
            </a:r>
          </a:p>
        </p:txBody>
      </p:sp>
    </p:spTree>
    <p:extLst>
      <p:ext uri="{BB962C8B-B14F-4D97-AF65-F5344CB8AC3E}">
        <p14:creationId xmlns:p14="http://schemas.microsoft.com/office/powerpoint/2010/main" val="224872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2022565"/>
            <a:ext cx="7985760" cy="2812869"/>
          </a:xfrm>
        </p:spPr>
        <p:txBody>
          <a:bodyPr numCol="1">
            <a:normAutofit/>
          </a:bodyPr>
          <a:lstStyle/>
          <a:p>
            <a:pPr marL="342900" indent="-342900" algn="r" rtl="1">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lgn="r" rtl="1">
              <a:buFont typeface="Arial" panose="020B0604020202020204" pitchFamily="34" charset="0"/>
              <a:buChar char="•"/>
            </a:pPr>
            <a:endParaRPr lang="fa-IR" sz="2400"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8</a:t>
            </a:fld>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AC6FE7AD-E849-4140-B590-C695AEF31CB7}"/>
              </a:ext>
            </a:extLst>
          </p:cNvPr>
          <p:cNvSpPr txBox="1"/>
          <p:nvPr/>
        </p:nvSpPr>
        <p:spPr>
          <a:xfrm>
            <a:off x="3048000" y="77364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تعریف صف </a:t>
            </a:r>
            <a:r>
              <a:rPr lang="fa-IR" sz="2800" b="1" dirty="0">
                <a:solidFill>
                  <a:srgbClr val="EB5A64"/>
                </a:solidFill>
                <a:latin typeface="Calibri" panose="020F0502020204030204" pitchFamily="34" charset="0"/>
                <a:cs typeface="Calibri" panose="020F0502020204030204" pitchFamily="34" charset="0"/>
              </a:rPr>
              <a:t>الویت دار</a:t>
            </a:r>
            <a:r>
              <a:rPr lang="fa-IR" sz="2800" b="1" i="0" dirty="0">
                <a:solidFill>
                  <a:srgbClr val="EB5A64"/>
                </a:solidFill>
                <a:effectLst/>
                <a:latin typeface="Calibri" panose="020F0502020204030204" pitchFamily="34" charset="0"/>
                <a:cs typeface="Calibri" panose="020F0502020204030204" pitchFamily="34" charset="0"/>
              </a:rPr>
              <a:t>:</a:t>
            </a:r>
          </a:p>
        </p:txBody>
      </p:sp>
      <p:sp>
        <p:nvSpPr>
          <p:cNvPr id="12" name="Content Placeholder 10">
            <a:extLst>
              <a:ext uri="{FF2B5EF4-FFF2-40B4-BE49-F238E27FC236}">
                <a16:creationId xmlns:a16="http://schemas.microsoft.com/office/drawing/2014/main" id="{231A0448-1DE8-4FEC-9F99-B021617FAD44}"/>
              </a:ext>
            </a:extLst>
          </p:cNvPr>
          <p:cNvSpPr txBox="1">
            <a:spLocks/>
          </p:cNvSpPr>
          <p:nvPr/>
        </p:nvSpPr>
        <p:spPr>
          <a:xfrm>
            <a:off x="2103120" y="1634484"/>
            <a:ext cx="7985760" cy="2812869"/>
          </a:xfrm>
          <a:prstGeom prst="rect">
            <a:avLst/>
          </a:prstGeom>
        </p:spPr>
        <p:txBody>
          <a:bodyPr vert="horz" lIns="0" tIns="0" rIns="0" bIns="0" numCol="1"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dirty="0">
                <a:solidFill>
                  <a:srgbClr val="202122"/>
                </a:solidFill>
                <a:latin typeface="Calibri" panose="020F0502020204030204" pitchFamily="34" charset="0"/>
                <a:cs typeface="Calibri" panose="020F0502020204030204" pitchFamily="34" charset="0"/>
              </a:rPr>
              <a:t>در صف عادی از روش خروج به ترتیب ورود </a:t>
            </a:r>
            <a:r>
              <a:rPr lang="en-US" dirty="0">
                <a:solidFill>
                  <a:srgbClr val="202122"/>
                </a:solidFill>
                <a:latin typeface="Calibri" panose="020F0502020204030204" pitchFamily="34" charset="0"/>
                <a:cs typeface="Calibri" panose="020F0502020204030204" pitchFamily="34" charset="0"/>
              </a:rPr>
              <a:t>(FIFO)</a:t>
            </a:r>
            <a:r>
              <a:rPr lang="fa-IR" dirty="0">
                <a:solidFill>
                  <a:srgbClr val="202122"/>
                </a:solidFill>
                <a:latin typeface="Calibri" panose="020F0502020204030204" pitchFamily="34" charset="0"/>
                <a:cs typeface="Calibri" panose="020F0502020204030204" pitchFamily="34" charset="0"/>
              </a:rPr>
              <a:t> استفاده می‌شود. در این تکنیک مثل یک صف نانوایی داده‌ها به ترتیب ورود پشت سر هم در صف قرار می‌گیرند؛ بنابراین اولین داده ورودی اولین داده خروجی نیز خواهد بود.</a:t>
            </a:r>
          </a:p>
          <a:p>
            <a:pPr algn="r" rtl="1"/>
            <a:r>
              <a:rPr lang="fa-IR" dirty="0">
                <a:solidFill>
                  <a:srgbClr val="202122"/>
                </a:solidFill>
                <a:latin typeface="Calibri" panose="020F0502020204030204" pitchFamily="34" charset="0"/>
                <a:cs typeface="Calibri" panose="020F0502020204030204" pitchFamily="34" charset="0"/>
              </a:rPr>
              <a:t>اما در صف اولویت‌دار برای هر داده اولویتی - نه لزوماً منحصربه‌فرد - مشخص می‌شود. صف اولویت را می‌توان به اورژانس یک بیمارستان تشبیه کرد که هر بیمار با شدت بیماری بیشتر اولویت بیشتری برای رسیدگی دارد. سیستم‌عامل کامپیوتر هم برای مدیریت پردازش‌ها از صف‌های اولویت استفاده می‌کند.</a:t>
            </a:r>
          </a:p>
        </p:txBody>
      </p:sp>
      <p:pic>
        <p:nvPicPr>
          <p:cNvPr id="2050" name="Picture 2" descr="Priority Queue Data Structure">
            <a:extLst>
              <a:ext uri="{FF2B5EF4-FFF2-40B4-BE49-F238E27FC236}">
                <a16:creationId xmlns:a16="http://schemas.microsoft.com/office/drawing/2014/main" id="{DD7C500B-98F9-4158-A95E-EBAFA7DB8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766619"/>
            <a:ext cx="2745177" cy="243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latin typeface="Calibri" panose="020F0502020204030204" pitchFamily="34" charset="0"/>
                <a:cs typeface="Calibri" panose="020F0502020204030204" pitchFamily="34" charset="0"/>
              </a:rPr>
              <a:t>Sample Footer Text</a:t>
            </a:r>
          </a:p>
        </p:txBody>
      </p:sp>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2103120" y="2022565"/>
            <a:ext cx="7985760" cy="2812869"/>
          </a:xfrm>
        </p:spPr>
        <p:txBody>
          <a:bodyPr numCol="1">
            <a:normAutofit/>
          </a:bodyPr>
          <a:lstStyle/>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Calibri" panose="020F0502020204030204" pitchFamily="34" charset="0"/>
              </a:rPr>
              <a:t>برای متغیر ایجاد شده از نوع کلاس صف الویت دار، تابع </a:t>
            </a:r>
            <a:r>
              <a:rPr lang="en-US" sz="2000" dirty="0" err="1">
                <a:effectLst/>
                <a:latin typeface="Calibri" panose="020F0502020204030204" pitchFamily="34" charset="0"/>
                <a:ea typeface="Calibri" panose="020F0502020204030204" pitchFamily="34" charset="0"/>
                <a:cs typeface="Calibri" panose="020F0502020204030204" pitchFamily="34" charset="0"/>
              </a:rPr>
              <a:t>inQueue</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fa-IR" sz="2000" dirty="0">
                <a:effectLst/>
                <a:latin typeface="Calibri" panose="020F0502020204030204" pitchFamily="34" charset="0"/>
                <a:ea typeface="Calibri" panose="020F0502020204030204" pitchFamily="34" charset="0"/>
                <a:cs typeface="Calibri" panose="020F0502020204030204" pitchFamily="34" charset="0"/>
              </a:rPr>
              <a:t> را فراخوانی می کنیم که این تابع، دو آرگومان ورودی دارد که اولین آرگومان، مقدار عضو جدید صف و دومین آرگومان، اولویت آن در صف است. هر چه اولویت بیشتر باشد، در صف جلوتر است. مثال: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Q</a:t>
            </a:r>
            <a:r>
              <a:rPr lang="en-US" sz="2000" dirty="0">
                <a:latin typeface="Calibri" panose="020F0502020204030204" pitchFamily="34" charset="0"/>
                <a:ea typeface="Calibri" panose="020F0502020204030204" pitchFamily="34" charset="0"/>
                <a:cs typeface="Calibri" panose="020F0502020204030204" pitchFamily="34" charset="0"/>
              </a:rPr>
              <a:t>2</a:t>
            </a:r>
            <a:r>
              <a:rPr lang="en-US" sz="2000" dirty="0">
                <a:effectLst/>
                <a:latin typeface="Calibri" panose="020F0502020204030204" pitchFamily="34" charset="0"/>
                <a:ea typeface="Calibri" panose="020F0502020204030204" pitchFamily="34" charset="0"/>
                <a:cs typeface="Calibri" panose="020F0502020204030204" pitchFamily="34" charset="0"/>
              </a:rPr>
              <a:t>.inQueue</a:t>
            </a:r>
            <a:r>
              <a:rPr lang="en-US" sz="2000" dirty="0">
                <a:latin typeface="Calibri" panose="020F0502020204030204" pitchFamily="34" charset="0"/>
                <a:ea typeface="Calibri" panose="020F0502020204030204" pitchFamily="34" charset="0"/>
                <a:cs typeface="Calibri" panose="020F0502020204030204" pitchFamily="34" charset="0"/>
              </a:rPr>
              <a:t>(2,8)</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Calibri" panose="020F0502020204030204" pitchFamily="34" charset="0"/>
              </a:rPr>
              <a:t>در این مثال، 8 مقدار جدید و 2 اولویت آن در صف است.</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latin typeface="Calibri" panose="020F0502020204030204" pitchFamily="34" charset="0"/>
                <a:cs typeface="Calibri" panose="020F0502020204030204" pitchFamily="34" charset="0"/>
              </a:rPr>
              <a:pPr/>
              <a:t>9</a:t>
            </a:fld>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5F5E5D7-B21F-4B24-9FB1-D551B0082962}"/>
              </a:ext>
            </a:extLst>
          </p:cNvPr>
          <p:cNvSpPr txBox="1"/>
          <p:nvPr/>
        </p:nvSpPr>
        <p:spPr>
          <a:xfrm>
            <a:off x="3048000" y="773645"/>
            <a:ext cx="6096000" cy="523220"/>
          </a:xfrm>
          <a:prstGeom prst="rect">
            <a:avLst/>
          </a:prstGeom>
          <a:noFill/>
        </p:spPr>
        <p:txBody>
          <a:bodyPr wrap="square">
            <a:spAutoFit/>
          </a:bodyPr>
          <a:lstStyle/>
          <a:p>
            <a:pPr algn="ctr" rtl="1"/>
            <a:r>
              <a:rPr lang="fa-IR" sz="2800" b="1" i="0" dirty="0">
                <a:solidFill>
                  <a:srgbClr val="EB5A64"/>
                </a:solidFill>
                <a:effectLst/>
                <a:latin typeface="Calibri" panose="020F0502020204030204" pitchFamily="34" charset="0"/>
                <a:cs typeface="Calibri" panose="020F0502020204030204" pitchFamily="34" charset="0"/>
              </a:rPr>
              <a:t>الگوریتم اضافه کردن صف الویت دار:</a:t>
            </a:r>
          </a:p>
        </p:txBody>
      </p:sp>
    </p:spTree>
    <p:extLst>
      <p:ext uri="{BB962C8B-B14F-4D97-AF65-F5344CB8AC3E}">
        <p14:creationId xmlns:p14="http://schemas.microsoft.com/office/powerpoint/2010/main" val="405865827"/>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C51EB17-D597-42E7-995C-18B75FCBF237}">
  <ds:schemaRefs>
    <ds:schemaRef ds:uri="http://schemas.microsoft.com/sharepoint/v3/contenttype/forms"/>
  </ds:schemaRefs>
</ds:datastoreItem>
</file>

<file path=customXml/itemProps2.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9123E8-1B6B-49B5-873D-A8D01C369B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267</TotalTime>
  <Words>1060</Words>
  <Application>Microsoft Office PowerPoint</Application>
  <PresentationFormat>Widescreen</PresentationFormat>
  <Paragraphs>109</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Avenir Next LT Pro Light</vt:lpstr>
      <vt:lpstr>Calibri</vt:lpstr>
      <vt:lpstr>GradientRiseVTI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MostafA Bnesh</dc:creator>
  <cp:lastModifiedBy>REZA</cp:lastModifiedBy>
  <cp:revision>40</cp:revision>
  <dcterms:created xsi:type="dcterms:W3CDTF">2021-05-27T16:36:41Z</dcterms:created>
  <dcterms:modified xsi:type="dcterms:W3CDTF">2021-05-29T10:27:17Z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