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0" r:id="rId4"/>
    <p:sldId id="281" r:id="rId5"/>
    <p:sldId id="282" r:id="rId6"/>
    <p:sldId id="261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83" r:id="rId16"/>
    <p:sldId id="284" r:id="rId17"/>
    <p:sldId id="285" r:id="rId18"/>
    <p:sldId id="268" r:id="rId19"/>
    <p:sldId id="270" r:id="rId20"/>
    <p:sldId id="286" r:id="rId21"/>
    <p:sldId id="287" r:id="rId22"/>
    <p:sldId id="288" r:id="rId23"/>
    <p:sldId id="289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A13E-DBDD-4C01-81EE-5AA287845E42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24E69-1EE7-4DDF-875F-8E580C48A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db.protein_data.find</a:t>
            </a:r>
            <a:r>
              <a:rPr lang="en-US" dirty="0"/>
              <a:t>({ Entry: “Q8VGZ5” 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24E69-1EE7-4DDF-875F-8E580C48A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9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46E9-B7AF-E334-0FC4-156ED9A3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39834-EA31-3513-A6A2-DA17B16DD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BB7F9-4429-D6DB-51C2-ED09E228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B6EB-A254-C94C-75B3-DF10E41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3F4F-017D-BCD4-DA38-96BCFCAE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6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DE76-44D2-2E6C-CB28-0A21E64D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AA121-7219-F761-7D20-DC5A41873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07519-F480-9797-6B15-E5ED4887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CE8E3-88D3-37DD-3806-8ED179C4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9849-A136-3E32-AC16-8CE36862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73DC1-096E-9749-6D5F-E4F5E0B7B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783D9-C3A5-BF38-DCC9-5E7B2CCB0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B65B3-3B17-C55A-7DF3-0DB16976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A4666-D467-ABC1-BCB1-29784FF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83510-6450-BE23-FD1B-DCC33301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9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647C-2A17-501E-5458-D92EDB0D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9513-1E3A-8799-1516-5F8A0D23E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1B03-F1E2-3FFC-B57A-BC09F099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E1B2-C487-6AF3-86F4-19F46D79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F849-8F41-2ACA-7EC2-9E6DDFA12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0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9DB6-DBD0-3B27-BC73-F478594F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221CD-8D1D-AEA1-9905-1C5DA55E3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FA21F-4AE4-B68D-090B-1753FA62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7AC34-BBC5-5D81-501B-54CDA267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4EDA4-72DB-0D4E-EDAD-6F10867F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5AEC-8B48-E552-FABC-E15348E5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3B8AF-D12C-5373-AD5A-4C82050CB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5767-EA80-B1CE-033D-4B33AAC6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59186-6C32-605E-14F6-D3E2AB77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A503F-1601-7038-59F6-E3AC64A7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980C0-72C7-6EDD-2722-041A6A00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110C-221C-7AC4-F21F-0B7C6257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AF148-27E8-5E69-4E0E-45DB1E7F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CB72D-ECD0-A300-31F7-B64ED0070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1DB61F-C4C3-AAD9-5653-0CFC40622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04DA3-2478-55E2-077D-ECBEECD7F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3E567-8E0C-FA55-9F08-E1A22971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FD180-042A-4556-0F5B-B61B5712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EB2FA-97CA-9561-FF1A-1C15DBAE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8D5F-0533-A36D-0D0F-58778BDF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B24EE-0A40-54B2-0854-AFE9CF00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D6FB6-FDDF-382C-CEF2-E79FB04D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1323D-935E-F222-82DF-54A60129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5AA91-9B79-605C-6BF8-B3032AA7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594E5-9529-C844-C9DB-68C4D461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6A0F7-B5CA-5F61-278A-D8214C17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AE80-782A-F855-54D4-35BB9BAC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1FBD-17C3-A41A-2F89-389E378B8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67AC9-C9D5-688D-7C96-D170D757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0B19-8688-E70C-C396-56D1BDE4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94258-D83A-D70D-3616-99BB47E7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5DBD-D346-1DC0-D54C-158804AE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3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52BE-96C2-C562-D140-25C72A34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EAA56-1817-8DA3-1ED8-E23361FD0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09FD5-EF89-524E-ABA4-B3873352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38879-AA6A-3785-3B85-0B6783A8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F0E1F-9046-8BEC-5E01-DCA8272B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E2649-3655-D584-654F-13944DC4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05676-0B64-5F90-C61A-9F758FA3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B019-9257-3F38-6649-0BCF1697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AB084-B23C-4C11-FBC4-B8C4FF982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949C6-3401-41EB-B369-14A1891A428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76572-2BD4-8968-FA5C-A5B3F967B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AAC9-00B3-2199-1ABD-44FD68A8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8E999-B4EA-4E9D-8192-E545EEEBC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5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7622-4A85-B60F-016A-EEB0258AB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907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a Comprehensive Protein Data System using MongoDB, Neo4j, and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7054-7E4D-FD70-BEF2-068C70709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</a:t>
            </a:r>
            <a:r>
              <a:rPr lang="en-US" dirty="0" err="1"/>
              <a:t>Atena</a:t>
            </a:r>
            <a:r>
              <a:rPr lang="en-US" dirty="0"/>
              <a:t> Karimi, Reza Tashakkori</a:t>
            </a:r>
          </a:p>
          <a:p>
            <a:endParaRPr lang="en-US" dirty="0"/>
          </a:p>
          <a:p>
            <a:r>
              <a:rPr lang="en-US" dirty="0"/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2822955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E3B0-C67D-2C54-BE7C-C32E9EFD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Number of proteins with multiple EC numbers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F2165-C902-389D-A112-8E634963F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96" y="2031751"/>
            <a:ext cx="10130761" cy="740946"/>
          </a:xfrm>
        </p:spPr>
      </p:pic>
    </p:spTree>
    <p:extLst>
      <p:ext uri="{BB962C8B-B14F-4D97-AF65-F5344CB8AC3E}">
        <p14:creationId xmlns:p14="http://schemas.microsoft.com/office/powerpoint/2010/main" val="1101904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2539-DB2F-C43D-884E-770B9AEF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dirty="0"/>
              <a:t>Number of proteins for a specific Gene name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08B4A-FC43-5EF6-7B81-27FAA21CF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15975"/>
            <a:ext cx="9317359" cy="876386"/>
          </a:xfrm>
        </p:spPr>
      </p:pic>
    </p:spTree>
    <p:extLst>
      <p:ext uri="{BB962C8B-B14F-4D97-AF65-F5344CB8AC3E}">
        <p14:creationId xmlns:p14="http://schemas.microsoft.com/office/powerpoint/2010/main" val="317837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F5CC-2611-B2D0-0F7C-B1D81EF8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Number of proteins that have EC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4FFE5-40FE-36A0-5DCB-1DC4D205A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8172"/>
            <a:ext cx="8388134" cy="774290"/>
          </a:xfrm>
        </p:spPr>
      </p:pic>
    </p:spTree>
    <p:extLst>
      <p:ext uri="{BB962C8B-B14F-4D97-AF65-F5344CB8AC3E}">
        <p14:creationId xmlns:p14="http://schemas.microsoft.com/office/powerpoint/2010/main" val="208111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3186-2A58-7B82-20AE-1673046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7. Number of proteins with sequences longer than 100 characters</a:t>
            </a:r>
          </a:p>
        </p:txBody>
      </p:sp>
      <p:pic>
        <p:nvPicPr>
          <p:cNvPr id="10" name="Content Placeholder 9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A07F2145-D838-9DA4-5600-6C93F9582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06" y="1884618"/>
            <a:ext cx="6410613" cy="4351338"/>
          </a:xfrm>
        </p:spPr>
      </p:pic>
    </p:spTree>
    <p:extLst>
      <p:ext uri="{BB962C8B-B14F-4D97-AF65-F5344CB8AC3E}">
        <p14:creationId xmlns:p14="http://schemas.microsoft.com/office/powerpoint/2010/main" val="350201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48DD-6718-319B-3A14-BA4EDE11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Combine filters for Complex Queries * 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D1AE0DE-C1CF-A2AF-FF57-EDC8774D0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9" y="1422503"/>
            <a:ext cx="8613073" cy="4351338"/>
          </a:xfrm>
        </p:spPr>
      </p:pic>
    </p:spTree>
    <p:extLst>
      <p:ext uri="{BB962C8B-B14F-4D97-AF65-F5344CB8AC3E}">
        <p14:creationId xmlns:p14="http://schemas.microsoft.com/office/powerpoint/2010/main" val="6787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5411-6128-24B0-8889-03F0F5BD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Relationship Graph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6B8B64-1169-9969-0B21-2B41D07CB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1329"/>
            <a:ext cx="910377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relationship dataset using Jaccard Similarity: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domain-based similarity between proteins.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the relationship dataset into Neo4j.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Nodes: Proteins.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Edges: Relationships with weights (Jaccard Similarity). </a:t>
            </a:r>
          </a:p>
        </p:txBody>
      </p:sp>
    </p:spTree>
    <p:extLst>
      <p:ext uri="{BB962C8B-B14F-4D97-AF65-F5344CB8AC3E}">
        <p14:creationId xmlns:p14="http://schemas.microsoft.com/office/powerpoint/2010/main" val="720545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2C4E-8555-613A-096D-0F09D5D9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Graph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588AA5-792C-6945-9876-762927903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6736"/>
            <a:ext cx="678416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protein relationships in Neo4j.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 for core protein.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for neighbors.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 lines representing relationship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28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1AF-D9FC-BD95-866A-9FCF994BC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Jaccard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2474-310C-237B-1D99-80CAFE9B3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Formula: ∣𝐴∩𝐵∣/∣𝐴∪𝐵∣∣A∩B∣/∣A∪B∣</a:t>
            </a:r>
          </a:p>
          <a:p>
            <a:r>
              <a:rPr lang="en-US" dirty="0"/>
              <a:t>Computed in Python for every protein pair.</a:t>
            </a:r>
          </a:p>
          <a:p>
            <a:r>
              <a:rPr lang="en-US" dirty="0"/>
              <a:t>Saved relationships with weights in an Excel file.</a:t>
            </a:r>
          </a:p>
          <a:p>
            <a:r>
              <a:rPr lang="en-US" dirty="0" err="1"/>
              <a:t>Example:Similarity</a:t>
            </a:r>
            <a:r>
              <a:rPr lang="en-US" dirty="0"/>
              <a:t>(𝑃1,𝑃2)=0.66Similarity(P1,P2)=0.66</a:t>
            </a:r>
          </a:p>
        </p:txBody>
      </p:sp>
    </p:spTree>
    <p:extLst>
      <p:ext uri="{BB962C8B-B14F-4D97-AF65-F5344CB8AC3E}">
        <p14:creationId xmlns:p14="http://schemas.microsoft.com/office/powerpoint/2010/main" val="353714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6DC0-E8E7-2A6D-5DBD-8E03772F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526074C-F17D-00E3-7A90-CAC0BDBB1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3706"/>
            <a:ext cx="10384104" cy="4896925"/>
          </a:xfrm>
        </p:spPr>
      </p:pic>
    </p:spTree>
    <p:extLst>
      <p:ext uri="{BB962C8B-B14F-4D97-AF65-F5344CB8AC3E}">
        <p14:creationId xmlns:p14="http://schemas.microsoft.com/office/powerpoint/2010/main" val="272641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9DBF-DCAA-6F47-00FE-808CF9BA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types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B3467F1-7F3A-E210-F7A9-64B89A185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3" y="1481496"/>
            <a:ext cx="10508593" cy="4929136"/>
          </a:xfrm>
        </p:spPr>
      </p:pic>
    </p:spTree>
    <p:extLst>
      <p:ext uri="{BB962C8B-B14F-4D97-AF65-F5344CB8AC3E}">
        <p14:creationId xmlns:p14="http://schemas.microsoft.com/office/powerpoint/2010/main" val="187454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DC80-966D-3D2A-D863-91BCC6D4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C29E-F3AB-581B-1EA4-11DC540B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UniProt</a:t>
            </a:r>
            <a:r>
              <a:rPr lang="en-US" dirty="0"/>
              <a:t> Knowledgebase (</a:t>
            </a:r>
            <a:r>
              <a:rPr lang="en-US" dirty="0" err="1"/>
              <a:t>UniProtKB</a:t>
            </a:r>
            <a:r>
              <a:rPr lang="en-US" dirty="0"/>
              <a:t>) is currently the largest and most comprehensive resource for protein sequence and annotation data</a:t>
            </a:r>
          </a:p>
          <a:p>
            <a:r>
              <a:rPr lang="en-US" dirty="0"/>
              <a:t>Feature Based Protein </a:t>
            </a:r>
            <a:r>
              <a:rPr lang="en-US" dirty="0" err="1"/>
              <a:t>Protein</a:t>
            </a:r>
            <a:r>
              <a:rPr lang="en-US" dirty="0"/>
              <a:t> Network i.e. </a:t>
            </a:r>
            <a:r>
              <a:rPr lang="en-US" b="1" dirty="0" err="1">
                <a:highlight>
                  <a:srgbClr val="FFFF00"/>
                </a:highlight>
              </a:rPr>
              <a:t>GrAPFI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4606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1399-5818-FFA1-0038-211649664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E366-2346-75DF-C593-4A663A11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using Python and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Search MongoDB by protein attributes.</a:t>
            </a:r>
          </a:p>
          <a:p>
            <a:pPr lvl="1"/>
            <a:r>
              <a:rPr lang="en-US" dirty="0"/>
              <a:t>Query Neo4j for protein neighbors.</a:t>
            </a:r>
          </a:p>
          <a:p>
            <a:pPr lvl="1"/>
            <a:r>
              <a:rPr lang="en-US" dirty="0"/>
              <a:t>Visualize protein graphs with weights.</a:t>
            </a:r>
          </a:p>
        </p:txBody>
      </p:sp>
    </p:spTree>
    <p:extLst>
      <p:ext uri="{BB962C8B-B14F-4D97-AF65-F5344CB8AC3E}">
        <p14:creationId xmlns:p14="http://schemas.microsoft.com/office/powerpoint/2010/main" val="325110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FC46-F6F7-35A8-592B-F01D107C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Annotating Proteins without EC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FA93-9BB2-13F6-998C-A8EF6B6F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a label propagation algorithm.</a:t>
            </a:r>
          </a:p>
          <a:p>
            <a:r>
              <a:rPr lang="en-US" dirty="0"/>
              <a:t>Annotated proteins by:</a:t>
            </a:r>
          </a:p>
          <a:p>
            <a:pPr lvl="1"/>
            <a:r>
              <a:rPr lang="en-US" dirty="0"/>
              <a:t>Aggregating neighbor weights.</a:t>
            </a:r>
          </a:p>
          <a:p>
            <a:pPr lvl="1"/>
            <a:r>
              <a:rPr lang="en-US" dirty="0"/>
              <a:t>Ranking EC numbers by cumulative weight.</a:t>
            </a:r>
          </a:p>
          <a:p>
            <a:r>
              <a:rPr lang="en-US" dirty="0"/>
              <a:t>Added new annotated nodes in Neo4j.</a:t>
            </a:r>
          </a:p>
        </p:txBody>
      </p:sp>
    </p:spTree>
    <p:extLst>
      <p:ext uri="{BB962C8B-B14F-4D97-AF65-F5344CB8AC3E}">
        <p14:creationId xmlns:p14="http://schemas.microsoft.com/office/powerpoint/2010/main" val="145537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9C2C-87B6-C784-A95C-5008E850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F56A-287A-124F-DE67-A4FB51F8E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graph-based propagation:</a:t>
            </a:r>
          </a:p>
          <a:p>
            <a:pPr lvl="1"/>
            <a:r>
              <a:rPr lang="en-US" dirty="0"/>
              <a:t>Weighted EC Score=∑(</a:t>
            </a:r>
            <a:r>
              <a:rPr lang="en-US" dirty="0" err="1"/>
              <a:t>weight×neighbor’s</a:t>
            </a:r>
            <a:r>
              <a:rPr lang="en-US" dirty="0"/>
              <a:t> EC)Weighted EC Score=∑(</a:t>
            </a:r>
            <a:r>
              <a:rPr lang="en-US" dirty="0" err="1"/>
              <a:t>weight×neighbor’s</a:t>
            </a:r>
            <a:r>
              <a:rPr lang="en-US" dirty="0"/>
              <a:t> EC)</a:t>
            </a:r>
          </a:p>
          <a:p>
            <a:r>
              <a:rPr lang="en-US" dirty="0"/>
              <a:t>Predicted EC numbers for unlabeled proteins.</a:t>
            </a:r>
          </a:p>
        </p:txBody>
      </p:sp>
    </p:spTree>
    <p:extLst>
      <p:ext uri="{BB962C8B-B14F-4D97-AF65-F5344CB8AC3E}">
        <p14:creationId xmlns:p14="http://schemas.microsoft.com/office/powerpoint/2010/main" val="369693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9335-0E23-1B7E-4927-A8EEC207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3AE2-3BD8-1C74-4DF4-E849E24B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 Number Distribution:</a:t>
            </a:r>
          </a:p>
          <a:p>
            <a:pPr lvl="1"/>
            <a:r>
              <a:rPr lang="en-US" dirty="0"/>
              <a:t>Pie chart:</a:t>
            </a:r>
          </a:p>
          <a:p>
            <a:pPr lvl="2"/>
            <a:r>
              <a:rPr lang="en-US" dirty="0"/>
              <a:t>Proteins with no EC numbers.</a:t>
            </a:r>
          </a:p>
          <a:p>
            <a:pPr lvl="2"/>
            <a:r>
              <a:rPr lang="en-US" dirty="0"/>
              <a:t>Proteins with one EC number.</a:t>
            </a:r>
          </a:p>
          <a:p>
            <a:pPr lvl="2"/>
            <a:r>
              <a:rPr lang="en-US" dirty="0"/>
              <a:t>Proteins with multiple EC numbers.</a:t>
            </a:r>
          </a:p>
          <a:p>
            <a:r>
              <a:rPr lang="en-US" dirty="0"/>
              <a:t>Sequence Length Distribution:</a:t>
            </a:r>
          </a:p>
          <a:p>
            <a:pPr lvl="1"/>
            <a:r>
              <a:rPr lang="en-US" dirty="0"/>
              <a:t>Histogram for demonstrating protein sequence lengths.</a:t>
            </a:r>
          </a:p>
        </p:txBody>
      </p:sp>
    </p:spTree>
    <p:extLst>
      <p:ext uri="{BB962C8B-B14F-4D97-AF65-F5344CB8AC3E}">
        <p14:creationId xmlns:p14="http://schemas.microsoft.com/office/powerpoint/2010/main" val="3921950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F68B-D34E-0917-9240-210CE96B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Protein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D402-5E8F-C99B-F0DC-6ED910C7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Visualized:</a:t>
            </a:r>
          </a:p>
          <a:p>
            <a:pPr lvl="1"/>
            <a:r>
              <a:rPr lang="en-US" dirty="0"/>
              <a:t>Protein nodes and neighbors.</a:t>
            </a:r>
          </a:p>
          <a:p>
            <a:pPr lvl="1"/>
            <a:r>
              <a:rPr lang="en-US" dirty="0"/>
              <a:t>Relationships with weights.</a:t>
            </a:r>
          </a:p>
          <a:p>
            <a:r>
              <a:rPr lang="en-US" dirty="0"/>
              <a:t>Used </a:t>
            </a:r>
            <a:r>
              <a:rPr lang="en-US" dirty="0" err="1"/>
              <a:t>PyVis</a:t>
            </a:r>
            <a:r>
              <a:rPr lang="en-US" dirty="0"/>
              <a:t> for rich graph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69914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949B-CC68-BF3C-11D7-5245EFA1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592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7150-E084-1132-47BA-D6B937F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642D6-F541-A731-ECA0-BE2407E7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Analyze and annotate protein data using NoSQL databases and GUI interfaces.</a:t>
            </a:r>
          </a:p>
          <a:p>
            <a:r>
              <a:rPr lang="en-US" dirty="0"/>
              <a:t>Key Technologies:</a:t>
            </a:r>
          </a:p>
          <a:p>
            <a:pPr lvl="1"/>
            <a:r>
              <a:rPr lang="en-US" dirty="0"/>
              <a:t>MongoDB for document storage.</a:t>
            </a:r>
          </a:p>
          <a:p>
            <a:pPr lvl="1"/>
            <a:r>
              <a:rPr lang="en-US" dirty="0"/>
              <a:t>Neo4j for graph-based relationships.</a:t>
            </a:r>
          </a:p>
          <a:p>
            <a:pPr lvl="1"/>
            <a:r>
              <a:rPr lang="en-US" dirty="0"/>
              <a:t>Python for computations, GUI, and statistical analysis.</a:t>
            </a:r>
          </a:p>
        </p:txBody>
      </p:sp>
    </p:spTree>
    <p:extLst>
      <p:ext uri="{BB962C8B-B14F-4D97-AF65-F5344CB8AC3E}">
        <p14:creationId xmlns:p14="http://schemas.microsoft.com/office/powerpoint/2010/main" val="49928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3521B-AD9E-02A6-C911-96650502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D55E-A094-5D40-A95D-21A9E8FC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1: Importing protein data into MongoDB.</a:t>
            </a:r>
          </a:p>
          <a:p>
            <a:r>
              <a:rPr lang="en-US" dirty="0"/>
              <a:t>Task 2: Creating a relationship graph in Neo4j using Jaccard Similarity.</a:t>
            </a:r>
          </a:p>
          <a:p>
            <a:r>
              <a:rPr lang="en-US" dirty="0"/>
              <a:t>Task 3: Developing a GUI for querying and visualization.</a:t>
            </a:r>
          </a:p>
          <a:p>
            <a:r>
              <a:rPr lang="en-US" dirty="0"/>
              <a:t>Task 4: Annotating proteins without EC numbers using graph-based propagation.</a:t>
            </a:r>
          </a:p>
        </p:txBody>
      </p:sp>
    </p:spTree>
    <p:extLst>
      <p:ext uri="{BB962C8B-B14F-4D97-AF65-F5344CB8AC3E}">
        <p14:creationId xmlns:p14="http://schemas.microsoft.com/office/powerpoint/2010/main" val="374064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291D-8846-257E-8F4D-AC8483F1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Protein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C7D71A-C0BA-D144-4A0F-2ACC36308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9374" y="1874728"/>
            <a:ext cx="824777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Protein data was stored in a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into MongoDB as a document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fields: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Protein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Domain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 Number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Enzyme classification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55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35B8-762F-DCA6-5E7E-6D27ADFA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dirty="0"/>
              <a:t>Querying MongoDB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7AD34-9465-2E67-4194-CC9F050B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787"/>
            <a:ext cx="10515600" cy="4351338"/>
          </a:xfrm>
        </p:spPr>
        <p:txBody>
          <a:bodyPr/>
          <a:lstStyle/>
          <a:p>
            <a:r>
              <a:rPr lang="en-US" dirty="0"/>
              <a:t>Developed queries for:</a:t>
            </a:r>
          </a:p>
          <a:p>
            <a:pPr lvl="1"/>
            <a:r>
              <a:rPr lang="en-US" dirty="0"/>
              <a:t>Searching proteins by ID, </a:t>
            </a:r>
            <a:r>
              <a:rPr lang="en-US" dirty="0" err="1"/>
              <a:t>InterPro</a:t>
            </a:r>
            <a:r>
              <a:rPr lang="en-US" dirty="0"/>
              <a:t>, or EC number.</a:t>
            </a:r>
          </a:p>
          <a:p>
            <a:pPr lvl="1"/>
            <a:r>
              <a:rPr lang="en-US" dirty="0"/>
              <a:t>Counting proteins matching specific criteria.</a:t>
            </a:r>
          </a:p>
          <a:p>
            <a:r>
              <a:rPr lang="en-US" dirty="0" err="1"/>
              <a:t>Streamlit</a:t>
            </a:r>
            <a:r>
              <a:rPr lang="en-US" dirty="0"/>
              <a:t> GUI integrated to simplify querying.</a:t>
            </a:r>
          </a:p>
        </p:txBody>
      </p:sp>
    </p:spTree>
    <p:extLst>
      <p:ext uri="{BB962C8B-B14F-4D97-AF65-F5344CB8AC3E}">
        <p14:creationId xmlns:p14="http://schemas.microsoft.com/office/powerpoint/2010/main" val="132901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E2FD-0133-E9E3-20C6-4E72EE37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5" y="247138"/>
            <a:ext cx="10515600" cy="1325563"/>
          </a:xfrm>
        </p:spPr>
        <p:txBody>
          <a:bodyPr/>
          <a:lstStyle/>
          <a:p>
            <a:r>
              <a:rPr lang="en-US" b="1" dirty="0"/>
              <a:t>1. Find proteins by a specific Entry name:</a:t>
            </a:r>
          </a:p>
        </p:txBody>
      </p:sp>
      <p:pic>
        <p:nvPicPr>
          <p:cNvPr id="6" name="Picture 5" descr="A blue and green screen">
            <a:extLst>
              <a:ext uri="{FF2B5EF4-FFF2-40B4-BE49-F238E27FC236}">
                <a16:creationId xmlns:a16="http://schemas.microsoft.com/office/drawing/2014/main" id="{49A6A9B8-26C2-6B00-7074-694C21706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5" y="2183022"/>
            <a:ext cx="11659610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6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7BF4-168E-3B70-C141-7ABD3D87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Find proteins by a specific Gene Names: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43DEEBB-AE15-861D-9E1E-16086562D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27273" cy="4351338"/>
          </a:xfrm>
        </p:spPr>
      </p:pic>
    </p:spTree>
    <p:extLst>
      <p:ext uri="{BB962C8B-B14F-4D97-AF65-F5344CB8AC3E}">
        <p14:creationId xmlns:p14="http://schemas.microsoft.com/office/powerpoint/2010/main" val="417855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EA4-1FE6-C7EB-91C1-6B3449D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3" y="197976"/>
            <a:ext cx="11707761" cy="1325563"/>
          </a:xfrm>
        </p:spPr>
        <p:txBody>
          <a:bodyPr/>
          <a:lstStyle/>
          <a:p>
            <a:r>
              <a:rPr lang="en-US" b="1" dirty="0"/>
              <a:t>3. Search for proteins having specific </a:t>
            </a:r>
            <a:r>
              <a:rPr lang="en-US" b="1" dirty="0" err="1"/>
              <a:t>InterPro</a:t>
            </a:r>
            <a:r>
              <a:rPr lang="en-US" b="1" dirty="0"/>
              <a:t> ID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831AF8E-22B1-71B7-9955-E0003E2AD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6178"/>
            <a:ext cx="10515600" cy="4310232"/>
          </a:xfrm>
        </p:spPr>
      </p:pic>
    </p:spTree>
    <p:extLst>
      <p:ext uri="{BB962C8B-B14F-4D97-AF65-F5344CB8AC3E}">
        <p14:creationId xmlns:p14="http://schemas.microsoft.com/office/powerpoint/2010/main" val="79353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586</Words>
  <Application>Microsoft Office PowerPoint</Application>
  <PresentationFormat>Widescreen</PresentationFormat>
  <Paragraphs>90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Building a Comprehensive Protein Data System using MongoDB, Neo4j, and Python</vt:lpstr>
      <vt:lpstr>Introduction</vt:lpstr>
      <vt:lpstr>Project Overview</vt:lpstr>
      <vt:lpstr>Project Tasks</vt:lpstr>
      <vt:lpstr>Importing Protein Data</vt:lpstr>
      <vt:lpstr>Querying MongoDB</vt:lpstr>
      <vt:lpstr>1. Find proteins by a specific Entry name:</vt:lpstr>
      <vt:lpstr>2. Find proteins by a specific Gene Names:</vt:lpstr>
      <vt:lpstr>3. Search for proteins having specific InterPro ID</vt:lpstr>
      <vt:lpstr>4. Number of proteins with multiple EC numbers</vt:lpstr>
      <vt:lpstr>5. Number of proteins for a specific Gene name</vt:lpstr>
      <vt:lpstr>6. Number of proteins that have EC number</vt:lpstr>
      <vt:lpstr>7. Number of proteins with sequences longer than 100 characters</vt:lpstr>
      <vt:lpstr>8. Combine filters for Complex Queries * </vt:lpstr>
      <vt:lpstr>Protein Relationship Graph</vt:lpstr>
      <vt:lpstr>Protein Graph Visualization</vt:lpstr>
      <vt:lpstr>Computing Jaccard Similarity</vt:lpstr>
      <vt:lpstr>Nodes</vt:lpstr>
      <vt:lpstr>Relationship types</vt:lpstr>
      <vt:lpstr>Graphical User Interface</vt:lpstr>
      <vt:lpstr>Annotating Proteins without EC Numbers</vt:lpstr>
      <vt:lpstr>Annotation Formula</vt:lpstr>
      <vt:lpstr>Statistical Insights</vt:lpstr>
      <vt:lpstr>Visualizing Protein Graphs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TASHAKKORI Reza</dc:creator>
  <cp:lastModifiedBy>TASHAKKORI Reza</cp:lastModifiedBy>
  <cp:revision>18</cp:revision>
  <dcterms:created xsi:type="dcterms:W3CDTF">2024-12-14T10:57:26Z</dcterms:created>
  <dcterms:modified xsi:type="dcterms:W3CDTF">2024-12-19T11:52:46Z</dcterms:modified>
</cp:coreProperties>
</file>