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924F4-3164-4C39-B557-0359E8070899}">
  <a:tblStyle styleId="{E63924F4-3164-4C39-B557-0359E80708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1b06c8_0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1b06c8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c73e377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c73e37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c73e3771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c73e37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8c73e3771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d61eb5f_0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d61eb5f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9add4b2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9add4b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689add4b2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b="1" sz="3000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indent="-3429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esson-plan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" name="Google Shape;3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rapidminer.com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ctrTitle"/>
          </p:nvPr>
        </p:nvSpPr>
        <p:spPr>
          <a:xfrm>
            <a:off x="457200" y="38365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Science: Concepts and Practice</a:t>
            </a:r>
            <a:endParaRPr sz="3000"/>
          </a:p>
        </p:txBody>
      </p:sp>
      <p:sp>
        <p:nvSpPr>
          <p:cNvPr id="78" name="Google Shape;78;p9"/>
          <p:cNvSpPr txBox="1"/>
          <p:nvPr>
            <p:ph type="ctrTitle"/>
          </p:nvPr>
        </p:nvSpPr>
        <p:spPr>
          <a:xfrm>
            <a:off x="0" y="4723808"/>
            <a:ext cx="64008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67032"/>
                </a:solidFill>
              </a:rPr>
              <a:t>Course slides</a:t>
            </a:r>
            <a:endParaRPr b="1" sz="3000">
              <a:solidFill>
                <a:srgbClr val="E670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/>
        </p:nvSpPr>
        <p:spPr>
          <a:xfrm>
            <a:off x="1885050" y="1201525"/>
            <a:ext cx="31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Science</a:t>
            </a:r>
            <a:r>
              <a:rPr b="1" lang="en-US"/>
              <a:t>: Concepts and Practice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999999"/>
                </a:solidFill>
              </a:rPr>
              <a:t>Authors 	: Vijay Kotu &amp; Bala Deshpande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999999"/>
                </a:solidFill>
              </a:rPr>
              <a:t>Publisher	: Morgan Kaufmann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181675" y="18087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Book</a:t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5327500" y="180875"/>
            <a:ext cx="37140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Software</a:t>
            </a:r>
            <a:endParaRPr/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799" y="1626925"/>
            <a:ext cx="2421150" cy="8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/>
        </p:nvSpPr>
        <p:spPr>
          <a:xfrm>
            <a:off x="5839800" y="2615050"/>
            <a:ext cx="25137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hlinkClick r:id="rId4"/>
              </a:rPr>
              <a:t>www.rapidminer.com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Free Download</a:t>
            </a:r>
            <a:endParaRPr b="1" sz="1600"/>
          </a:p>
        </p:txBody>
      </p:sp>
      <p:cxnSp>
        <p:nvCxnSpPr>
          <p:cNvPr id="88" name="Google Shape;88;p10"/>
          <p:cNvCxnSpPr/>
          <p:nvPr/>
        </p:nvCxnSpPr>
        <p:spPr>
          <a:xfrm flipH="1">
            <a:off x="4960900" y="1348525"/>
            <a:ext cx="10800" cy="27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64628"/>
            <a:ext cx="1885050" cy="232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AutoNum type="arabicPeriod"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00" y="930301"/>
            <a:ext cx="6572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1005776"/>
            <a:ext cx="6038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221451"/>
            <a:ext cx="6543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Science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930326"/>
            <a:ext cx="7477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6"/>
          <p:cNvGraphicFramePr/>
          <p:nvPr/>
        </p:nvGraphicFramePr>
        <p:xfrm>
          <a:off x="433750" y="7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{E63924F4-3164-4C39-B557-0359E8070899}</a:tableStyleId>
              </a:tblPr>
              <a:tblGrid>
                <a:gridCol w="1518725"/>
                <a:gridCol w="2099750"/>
                <a:gridCol w="1678950"/>
                <a:gridCol w="2452075"/>
              </a:tblGrid>
              <a:tr h="2896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Algorithms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Examples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Classification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belongs to one of predefined classes.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Decision Trees, Neural networks, Bayesian models, Induction rules, K nearest neighbors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Assigning voters into known buckets by political parties eg: soccer moms. Bucketing new customers into one of known customer groups.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8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the numeric target label of a data point.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Linear regression, Logistic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Predicting unemployment rate for next year. Estimating insurance premium. 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6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Anomaly detection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is an outlier compared to other data points 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Distance based, Density based, LOF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Fraud transaction detection in credit cards. Network intrusion detection.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22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the value of the target variable for future time frame based on history values.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Exponential smoothing, ARIMA,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Sales forecasting, production forecasting, virtually any growth phenomenon that needs to be extrapolated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Clustering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natural clusters within the data set based on inherit properties within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 means, density based clustering - DBSCAN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Finding customer segments in a company based on transaction, web and customer call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47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Association analysis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relationships within an itemset based on transaction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FP Growth, Apriori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 cross selling opportunities for a retailor based on transaction purchase history.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85075" y="231301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86025" y="2391275"/>
            <a:ext cx="1770900" cy="1094100"/>
          </a:xfrm>
          <a:prstGeom prst="roundRect">
            <a:avLst>
              <a:gd fmla="val 6187" name="adj"/>
            </a:avLst>
          </a:prstGeom>
          <a:solidFill>
            <a:srgbClr val="FCE5C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Science Process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Exploration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31F20"/>
                </a:solidFill>
              </a:rPr>
              <a:t>Model Evaluation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842475" y="685800"/>
            <a:ext cx="2914800" cy="4455300"/>
          </a:xfrm>
          <a:prstGeom prst="roundRect">
            <a:avLst>
              <a:gd fmla="val 6187" name="adj"/>
            </a:avLst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Classification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Decision Trees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Rule Induction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k-Nearest Neighbors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Naïve Bayesian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Artificial Neural Networks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Support Vector Machines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Ensemble Learners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Regression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Linear Regression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Logistic Regression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Association Analysis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Apriori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FP-Growth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Clustering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k-Means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DBSCAN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Self-Organizing Maps 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042825" y="2391275"/>
            <a:ext cx="2492700" cy="1376100"/>
          </a:xfrm>
          <a:prstGeom prst="roundRect">
            <a:avLst>
              <a:gd fmla="val 6187" name="adj"/>
            </a:avLst>
          </a:prstGeom>
          <a:solidFill>
            <a:srgbClr val="D9EAD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Text Mining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Time Series Forecasting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Anomaly Detection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Feature Selection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6025" y="1985200"/>
            <a:ext cx="1770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Process Basics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968750" y="344075"/>
            <a:ext cx="1770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Core Algorithms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042825" y="1917725"/>
            <a:ext cx="2380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Common Applications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