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70" r:id="rId11"/>
    <p:sldId id="269" r:id="rId12"/>
    <p:sldId id="268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Destaqu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5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46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495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862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48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8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6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68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0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73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941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62FF-C20B-432C-98FE-6D43D376D7E3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A80B-F1FB-4133-BE7C-A64262F7C2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16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99C96-0973-4A2B-8DA2-A41BD4CA6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57CD0-AC27-4ED9-BC42-D8F4C3BB4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Mestrado em Bioinformática</a:t>
            </a:r>
          </a:p>
          <a:p>
            <a:r>
              <a:rPr lang="pt-PT" dirty="0"/>
              <a:t>Ano Letivo 2020/2021</a:t>
            </a:r>
          </a:p>
          <a:p>
            <a:r>
              <a:rPr lang="pt-PT" dirty="0"/>
              <a:t>UC: Laboratórios de Bioinformática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107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A158D-6CE1-4CCE-B121-36DA5104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D7DA0D-C7A2-4A58-AEC0-4F77ED5E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78F8CB3-7E61-4E86-BC94-4A7B9EE99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3514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91682">
                  <a:extLst>
                    <a:ext uri="{9D8B030D-6E8A-4147-A177-3AD203B41FA5}">
                      <a16:colId xmlns:a16="http://schemas.microsoft.com/office/drawing/2014/main" val="2860174312"/>
                    </a:ext>
                  </a:extLst>
                </a:gridCol>
                <a:gridCol w="2640563">
                  <a:extLst>
                    <a:ext uri="{9D8B030D-6E8A-4147-A177-3AD203B41FA5}">
                      <a16:colId xmlns:a16="http://schemas.microsoft.com/office/drawing/2014/main" val="612673038"/>
                    </a:ext>
                  </a:extLst>
                </a:gridCol>
                <a:gridCol w="2920482">
                  <a:extLst>
                    <a:ext uri="{9D8B030D-6E8A-4147-A177-3AD203B41FA5}">
                      <a16:colId xmlns:a16="http://schemas.microsoft.com/office/drawing/2014/main" val="2340427041"/>
                    </a:ext>
                  </a:extLst>
                </a:gridCol>
                <a:gridCol w="2864497">
                  <a:extLst>
                    <a:ext uri="{9D8B030D-6E8A-4147-A177-3AD203B41FA5}">
                      <a16:colId xmlns:a16="http://schemas.microsoft.com/office/drawing/2014/main" val="2799683067"/>
                    </a:ext>
                  </a:extLst>
                </a:gridCol>
                <a:gridCol w="2674776">
                  <a:extLst>
                    <a:ext uri="{9D8B030D-6E8A-4147-A177-3AD203B41FA5}">
                      <a16:colId xmlns:a16="http://schemas.microsoft.com/office/drawing/2014/main" val="127781937"/>
                    </a:ext>
                  </a:extLst>
                </a:gridCol>
              </a:tblGrid>
              <a:tr h="742834">
                <a:tc>
                  <a:txBody>
                    <a:bodyPr/>
                    <a:lstStyle/>
                    <a:p>
                      <a:pPr algn="ctr"/>
                      <a:endParaRPr lang="pt-PT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ACE2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PRSS1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BST2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242337"/>
                  </a:ext>
                </a:extLst>
              </a:tr>
              <a:tr h="2974606"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Proteínas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ID: QKV38604.1</a:t>
                      </a:r>
                    </a:p>
                    <a:p>
                      <a:pPr algn="just"/>
                      <a:r>
                        <a:rPr lang="pt-PT" dirty="0"/>
                        <a:t>Nome: 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Surface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glycoprotein</a:t>
                      </a:r>
                      <a:endParaRPr lang="pt-PT" b="0" dirty="0"/>
                    </a:p>
                    <a:p>
                      <a:pPr algn="just"/>
                      <a:r>
                        <a:rPr lang="pt-PT" dirty="0"/>
                        <a:t>Organismo: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Severe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respiratory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syndrome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coronavirus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(2019-nCoV) (SARS-CoV-2)</a:t>
                      </a:r>
                      <a:endParaRPr lang="pt-PT" dirty="0"/>
                    </a:p>
                    <a:p>
                      <a:pPr algn="just"/>
                      <a:r>
                        <a:rPr lang="pt-PT" dirty="0"/>
                        <a:t>Estado: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Unreviewed</a:t>
                      </a:r>
                      <a:endParaRPr lang="pt-P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P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ID: 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MXQ98806.1</a:t>
                      </a:r>
                      <a:endParaRPr lang="pt-PT" dirty="0"/>
                    </a:p>
                    <a:p>
                      <a:pPr algn="just"/>
                      <a:r>
                        <a:rPr lang="pt-PT" dirty="0"/>
                        <a:t>Nome: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Angiotensin-converting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enzyme</a:t>
                      </a:r>
                      <a:endParaRPr lang="pt-PT" dirty="0"/>
                    </a:p>
                    <a:p>
                      <a:pPr algn="just"/>
                      <a:r>
                        <a:rPr lang="pt-PT" dirty="0"/>
                        <a:t>Organismo: </a:t>
                      </a:r>
                      <a:r>
                        <a:rPr lang="pt-PT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</a:t>
                      </a:r>
                      <a:r>
                        <a:rPr lang="pt-P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mutus</a:t>
                      </a:r>
                      <a:endParaRPr lang="pt-PT" i="1" dirty="0"/>
                    </a:p>
                    <a:p>
                      <a:pPr algn="just"/>
                      <a:r>
                        <a:rPr lang="pt-PT" dirty="0"/>
                        <a:t>Função: molecular:  </a:t>
                      </a:r>
                      <a:r>
                        <a:rPr lang="pt-PT" dirty="0" err="1"/>
                        <a:t>carboxypeptidase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activity</a:t>
                      </a:r>
                      <a:r>
                        <a:rPr lang="pt-PT" dirty="0"/>
                        <a:t>; metal </a:t>
                      </a:r>
                      <a:r>
                        <a:rPr lang="pt-PT" dirty="0" err="1"/>
                        <a:t>ion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binding</a:t>
                      </a:r>
                      <a:r>
                        <a:rPr lang="pt-PT" dirty="0"/>
                        <a:t>; </a:t>
                      </a:r>
                      <a:r>
                        <a:rPr lang="pt-PT" dirty="0" err="1"/>
                        <a:t>metallopeptidase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activity</a:t>
                      </a:r>
                      <a:r>
                        <a:rPr lang="pt-PT" dirty="0"/>
                        <a:t>; </a:t>
                      </a:r>
                      <a:r>
                        <a:rPr lang="pt-PT" dirty="0" err="1"/>
                        <a:t>peptidyl-dipeptidase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activity</a:t>
                      </a:r>
                      <a:r>
                        <a:rPr lang="pt-PT" dirty="0"/>
                        <a:t>;</a:t>
                      </a:r>
                    </a:p>
                    <a:p>
                      <a:pPr algn="just"/>
                      <a:r>
                        <a:rPr lang="pt-PT" dirty="0"/>
                        <a:t>Estado: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Unreviewed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ID: AAW69361.1</a:t>
                      </a:r>
                    </a:p>
                    <a:p>
                      <a:pPr algn="just"/>
                      <a:r>
                        <a:rPr lang="pt-PT" dirty="0"/>
                        <a:t>Nome: Try4</a:t>
                      </a:r>
                    </a:p>
                    <a:p>
                      <a:pPr algn="just"/>
                      <a:r>
                        <a:rPr lang="pt-PT" dirty="0"/>
                        <a:t>Organismo: </a:t>
                      </a:r>
                      <a:r>
                        <a:rPr lang="pt-PT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Macaca </a:t>
                      </a:r>
                      <a:r>
                        <a:rPr lang="pt-PT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mulatta</a:t>
                      </a:r>
                      <a:endParaRPr lang="pt-PT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pt-PT" dirty="0"/>
                        <a:t>Função molecular: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Serine-type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endopeptidase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pt-PT" dirty="0"/>
                    </a:p>
                    <a:p>
                      <a:pPr algn="just"/>
                      <a:r>
                        <a:rPr lang="pt-PT" dirty="0"/>
                        <a:t>Estado: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Unreviewed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ID: ADI58604.1</a:t>
                      </a:r>
                    </a:p>
                    <a:p>
                      <a:pPr algn="just"/>
                      <a:r>
                        <a:rPr lang="pt-PT" b="0" dirty="0"/>
                        <a:t>Nome: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marrow stromal cell antigen 2</a:t>
                      </a:r>
                      <a:endParaRPr lang="pt-PT" b="0" dirty="0"/>
                    </a:p>
                    <a:p>
                      <a:pPr algn="just"/>
                      <a:r>
                        <a:rPr lang="pt-PT" dirty="0"/>
                        <a:t>Organismo: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Pygathrix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nemaeus</a:t>
                      </a:r>
                      <a:endParaRPr lang="pt-PT" dirty="0"/>
                    </a:p>
                    <a:p>
                      <a:pPr algn="just"/>
                      <a:r>
                        <a:rPr lang="pt-PT" dirty="0"/>
                        <a:t>Função molecular: defense response to </a:t>
                      </a:r>
                      <a:r>
                        <a:rPr lang="pt-PT" dirty="0" err="1"/>
                        <a:t>virus</a:t>
                      </a:r>
                      <a:endParaRPr lang="pt-PT" dirty="0"/>
                    </a:p>
                    <a:p>
                      <a:pPr algn="just"/>
                      <a:r>
                        <a:rPr lang="pt-PT" dirty="0"/>
                        <a:t>Estado: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Unreviewed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15794"/>
                  </a:ext>
                </a:extLst>
              </a:tr>
              <a:tr h="3140561">
                <a:tc>
                  <a:txBody>
                    <a:bodyPr/>
                    <a:lstStyle/>
                    <a:p>
                      <a:pPr algn="just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JX163927.1</a:t>
                      </a:r>
                    </a:p>
                    <a:p>
                      <a:pPr algn="just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Organismo: </a:t>
                      </a:r>
                      <a:r>
                        <a:rPr lang="pt-PT" dirty="0"/>
                        <a:t>SARS </a:t>
                      </a:r>
                      <a:r>
                        <a:rPr lang="pt-PT" dirty="0" err="1"/>
                        <a:t>coronavirus</a:t>
                      </a:r>
                      <a:r>
                        <a:rPr lang="pt-PT" dirty="0"/>
                        <a:t> Tor2</a:t>
                      </a:r>
                      <a:endParaRPr lang="pt-P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ID: 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AC193855.3</a:t>
                      </a:r>
                    </a:p>
                    <a:p>
                      <a:pPr algn="just"/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Organismo: </a:t>
                      </a:r>
                      <a:r>
                        <a:rPr lang="pt-PT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</a:t>
                      </a:r>
                      <a:r>
                        <a:rPr lang="pt-P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troglodytes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ID: 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AC149201.2 </a:t>
                      </a:r>
                    </a:p>
                    <a:p>
                      <a:pPr algn="just"/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Organismo: </a:t>
                      </a:r>
                      <a:r>
                        <a:rPr lang="pt-P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Macaca </a:t>
                      </a:r>
                      <a:r>
                        <a:rPr lang="pt-PT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mulatta</a:t>
                      </a:r>
                      <a:r>
                        <a:rPr lang="pt-P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just"/>
                      <a:endParaRPr lang="pt-PT" sz="1800" b="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ID: 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GQ925926.1</a:t>
                      </a:r>
                    </a:p>
                    <a:p>
                      <a:pPr algn="just"/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Organismo: </a:t>
                      </a:r>
                      <a:r>
                        <a:rPr lang="pt-PT" i="1" dirty="0" err="1"/>
                        <a:t>Gorilla</a:t>
                      </a:r>
                      <a:r>
                        <a:rPr lang="pt-PT" i="1" dirty="0"/>
                        <a:t> </a:t>
                      </a:r>
                      <a:r>
                        <a:rPr lang="pt-PT" i="1" dirty="0" err="1"/>
                        <a:t>gorilla</a:t>
                      </a:r>
                      <a:endParaRPr lang="pt-PT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6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1DAB9-56AB-49A9-A6FD-3C071296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para a análise das propriedades das proteínas – Vírus 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39CC17E-8652-43D9-9549-04E87F643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15" y="3278551"/>
            <a:ext cx="3066840" cy="3066840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1D9A4AA-5217-4E5A-B6E8-CD52B7481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25" y="1812012"/>
            <a:ext cx="5201037" cy="1087075"/>
          </a:xfrm>
          <a:prstGeom prst="rect">
            <a:avLst/>
          </a:prstGeom>
        </p:spPr>
      </p:pic>
      <p:pic>
        <p:nvPicPr>
          <p:cNvPr id="9" name="Imagem 8" descr="Uma imagem com texto, apresentação&#10;&#10;Descrição gerada automaticamente">
            <a:extLst>
              <a:ext uri="{FF2B5EF4-FFF2-40B4-BE49-F238E27FC236}">
                <a16:creationId xmlns:a16="http://schemas.microsoft.com/office/drawing/2014/main" id="{1881878A-FAAB-411D-98E4-B6E189602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3999"/>
            <a:ext cx="5348522" cy="4011392"/>
          </a:xfrm>
          <a:prstGeom prst="rect">
            <a:avLst/>
          </a:prstGeom>
        </p:spPr>
      </p:pic>
      <p:pic>
        <p:nvPicPr>
          <p:cNvPr id="10" name="Marcador de Posição de Conteúdo 4">
            <a:extLst>
              <a:ext uri="{FF2B5EF4-FFF2-40B4-BE49-F238E27FC236}">
                <a16:creationId xmlns:a16="http://schemas.microsoft.com/office/drawing/2014/main" id="{34651ABA-5F04-4B17-BC14-A4BACE01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818" y="3278551"/>
            <a:ext cx="3066840" cy="30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83D84-2C98-40B2-BAA4-2C591DC2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para a análise das propriedades das proteínas – ACE2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73348E-9390-4E92-92E4-89D23509F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327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6D571-44F4-4E0D-9841-0780ACE0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para a análise das propriedades das proteínas – 	PRSS1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AD27C1-8854-432C-B984-FC8058E1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068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08775-842C-4607-82E4-7D2AE474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para a análise das propriedades das proteínas – BST2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0B2FA-7C3A-4E86-B503-63E57FF0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28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B4D45-8B65-4C19-9312-B5E10C41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Futuras cenas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101340-D290-430D-818C-158D6E93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622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A9A23-5E8A-4AF2-807E-2D7F1F02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dirty="0"/>
              <a:t>Metodologia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ECBD91-D229-4E7D-90C8-5A0953D3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30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F922D-42BB-497C-89CE-08E4C03B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dirty="0"/>
              <a:t>Vírus 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82F8D2-A708-4027-B7EB-3C356EED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74771" cy="420195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PT" dirty="0"/>
              <a:t>Os coronavírus (CoVs) são vírus de RNA (+) com envelope. Estes vírus entram nas células hospedeiras e, para iniciar a infeção, as suas membranas virais fundem-se com as membranas celulares do hospedeiro. A fusão da membrana é mediada pela glicoproteína transmembranar S do tipo I no invólucro viral e pelo recetor cognato na superfície das células hospedeiras. Para além de permitir a fusão da membrana, a superfície onde se encontra a glicoproteína S é um alvo direto para as respostas imunes do hospedeiro, tornando-a o principal alvo dos anticorpos neutralizantes. A proteína S é o alvo principal para projetos de vacinas, como também para a terapêutica antiviral, devido aos seus papéis na infeção viral e na eliciação de respostas imunes humorais protetoras, mediadas por células nos hospedeiros durante a infeção.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802C26-54CD-45A6-B3F5-09076822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826"/>
            <a:ext cx="5407201" cy="5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C74B9-6EF1-467D-9826-E9259E4A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dirty="0"/>
              <a:t>ACE2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4E9B663-23C1-42DC-AA76-44B885BD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443"/>
            <a:ext cx="5074299" cy="483643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PT" sz="2000" dirty="0"/>
              <a:t>ACE2 (Enzima 2 de Conversão da Angiotensina I) é um gene codificador de proteína. A proteína codificada por este gene e a enzima de conversão da angiotensina 1 humana apresentam uma homologia considerável. A expressão específica deste gene pode desempenhar um papel na regulação cardiovascular e renal e na fertilidade. Além disso, a proteína codificada por este gene é um recetor funcional para a glicoproteína S do coronavírus humano HCoV-NL63 e do coronavírus da síndrome respiratória aguda grave humana SARS-CoV e SARS-CoV-2.</a:t>
            </a:r>
          </a:p>
          <a:p>
            <a:pPr marL="0" indent="0" algn="just" fontAlgn="base">
              <a:buNone/>
            </a:pPr>
            <a:endParaRPr lang="pt-PT" sz="1600" b="0" i="0" dirty="0">
              <a:effectLst/>
            </a:endParaRPr>
          </a:p>
        </p:txBody>
      </p:sp>
      <p:pic>
        <p:nvPicPr>
          <p:cNvPr id="6" name="Imagem 5" descr="Uma imagem com mapa&#10;&#10;Descrição gerada automaticamente">
            <a:extLst>
              <a:ext uri="{FF2B5EF4-FFF2-40B4-BE49-F238E27FC236}">
                <a16:creationId xmlns:a16="http://schemas.microsoft.com/office/drawing/2014/main" id="{9A24D127-D5D2-45D1-94EA-01F32667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03" y="1010783"/>
            <a:ext cx="5835816" cy="48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7FE0-5933-457E-8006-A19F5015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dirty="0"/>
              <a:t>PRSS1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D5A83ED-2973-47A4-96E3-F1B198A2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74771" cy="42019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PRSS1 (Serina </a:t>
            </a:r>
            <a:r>
              <a:rPr lang="pt-PT" sz="2000" dirty="0" err="1"/>
              <a:t>Protease</a:t>
            </a:r>
            <a:r>
              <a:rPr lang="pt-PT" sz="2000" dirty="0"/>
              <a:t> 1) é um gene codificador de proteína, localizado no locus beta do recetor das células T no cromossoma 7. Este é responsável pela codificação de um tripsinogénio, que é um membro da família das serinas protéases da tripsina. Esta enzima é excretada pelo pâncreas e clivada, na sua forma ativa, no intestino delgado. É ativo em ligações peptídicas envolvendo o grupo carboxilo da lisina ou da arginina. As mutações neste gene estão associadas à pancreatite hereditário.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C022C4-5088-46DF-96A5-4FE0856D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32" y="733689"/>
            <a:ext cx="5370406" cy="53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36EB0-7EBF-41B3-A91E-AF9C115C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dirty="0"/>
              <a:t>BTS2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DC6D671-4346-49BC-9FAC-442FE95E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74771" cy="42019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BST2 (</a:t>
            </a:r>
            <a:r>
              <a:rPr lang="pt-PT" sz="2000" dirty="0" err="1"/>
              <a:t>Bone</a:t>
            </a:r>
            <a:r>
              <a:rPr lang="pt-PT" sz="2000" dirty="0"/>
              <a:t> </a:t>
            </a:r>
            <a:r>
              <a:rPr lang="pt-PT" sz="2000" dirty="0" err="1"/>
              <a:t>Marrow</a:t>
            </a:r>
            <a:r>
              <a:rPr lang="pt-PT" sz="2000" dirty="0"/>
              <a:t> </a:t>
            </a:r>
            <a:r>
              <a:rPr lang="pt-PT" sz="2000" dirty="0" err="1"/>
              <a:t>Stromal</a:t>
            </a:r>
            <a:r>
              <a:rPr lang="pt-PT" sz="2000" dirty="0"/>
              <a:t> </a:t>
            </a:r>
            <a:r>
              <a:rPr lang="pt-PT" sz="2000" dirty="0" err="1"/>
              <a:t>Cell</a:t>
            </a:r>
            <a:r>
              <a:rPr lang="pt-PT" sz="2000" dirty="0"/>
              <a:t> </a:t>
            </a:r>
            <a:r>
              <a:rPr lang="pt-PT" sz="2000" dirty="0" err="1"/>
              <a:t>Antigen</a:t>
            </a:r>
            <a:r>
              <a:rPr lang="pt-PT" sz="2000" dirty="0"/>
              <a:t> 2) é um gene codificador de proteína. As células estromais da medula óssea estão envolvidas no crescimento e no desenvolvimento das células B do sistema imunológico. A função específica da proteína codificada pelo antígeno 2 de células estromais da medula óssea é indeterminada. Todavia, esta proteína pode desempenhar um papel no crescimento de células pré-B e na artrite reumatoide. </a:t>
            </a:r>
          </a:p>
        </p:txBody>
      </p:sp>
      <p:pic>
        <p:nvPicPr>
          <p:cNvPr id="7" name="Imagem 6" descr="Uma imagem com mapa&#10;&#10;Descrição gerada automaticamente">
            <a:extLst>
              <a:ext uri="{FF2B5EF4-FFF2-40B4-BE49-F238E27FC236}">
                <a16:creationId xmlns:a16="http://schemas.microsoft.com/office/drawing/2014/main" id="{9274025B-55FA-45AB-B625-8EB72CFC6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32" y="625050"/>
            <a:ext cx="5558830" cy="56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44B9-BEE0-4EB5-AA49-594856C3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dirty="0"/>
              <a:t>Análise das sequências e das </a:t>
            </a:r>
            <a:r>
              <a:rPr lang="pt-PT" dirty="0" err="1"/>
              <a:t>features</a:t>
            </a:r>
            <a:r>
              <a:rPr lang="pt-PT" dirty="0"/>
              <a:t> presentes no NCBI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65A3C6-A34E-47BA-9A59-57B8B43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81325"/>
            <a:ext cx="5257800" cy="1897626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A partir deste código obtemos informação sobre as sequências dos genes de interesse e as suas </a:t>
            </a:r>
            <a:r>
              <a:rPr lang="pt-PT" dirty="0" err="1"/>
              <a:t>features</a:t>
            </a:r>
            <a:r>
              <a:rPr lang="pt-PT" dirty="0"/>
              <a:t> e </a:t>
            </a:r>
            <a:r>
              <a:rPr lang="pt-PT" dirty="0" err="1"/>
              <a:t>qualifiers</a:t>
            </a:r>
            <a:r>
              <a:rPr lang="pt-PT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B7CAF9-94FC-4B3C-BCD7-15FC1E5B5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1" t="15628" r="45534" b="50000"/>
          <a:stretch/>
        </p:blipFill>
        <p:spPr>
          <a:xfrm>
            <a:off x="838200" y="2068060"/>
            <a:ext cx="4949238" cy="39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6D6EDF4-8B30-429F-851A-0C049A9B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15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126730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404270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996830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7781937"/>
                    </a:ext>
                  </a:extLst>
                </a:gridCol>
              </a:tblGrid>
              <a:tr h="892759"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ACE2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PRSS1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4000" dirty="0"/>
                        <a:t>BST2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242337"/>
                  </a:ext>
                </a:extLst>
              </a:tr>
              <a:tr h="5965241">
                <a:tc>
                  <a:txBody>
                    <a:bodyPr/>
                    <a:lstStyle/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ID: NC_004718.3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Descrição: SARS </a:t>
                      </a:r>
                      <a:r>
                        <a:rPr lang="pt-PT" sz="1800" kern="1200" dirty="0" err="1">
                          <a:effectLst/>
                        </a:rPr>
                        <a:t>coronavirus</a:t>
                      </a:r>
                      <a:r>
                        <a:rPr lang="pt-PT" sz="1800" kern="1200" dirty="0">
                          <a:effectLst/>
                        </a:rPr>
                        <a:t> Tor2, complete </a:t>
                      </a:r>
                      <a:r>
                        <a:rPr lang="pt-PT" sz="1800" kern="1200" dirty="0" err="1">
                          <a:effectLst/>
                        </a:rPr>
                        <a:t>genome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Tamanho: 3768 </a:t>
                      </a:r>
                      <a:r>
                        <a:rPr lang="pt-PT" sz="1800" kern="1200" dirty="0" err="1">
                          <a:effectLst/>
                        </a:rPr>
                        <a:t>bp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​Taxonomia: ['</a:t>
                      </a:r>
                      <a:r>
                        <a:rPr lang="pt-PT" sz="1800" kern="1200" dirty="0" err="1">
                          <a:effectLst/>
                        </a:rPr>
                        <a:t>Viruses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Riboviria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Orthornavirae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Pisuviricota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Pisoniviricetes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Nidovirales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Cornidovirineae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Coronaviridae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Orthocoronavirinae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Betacoronavirus</a:t>
                      </a:r>
                      <a:r>
                        <a:rPr lang="pt-PT" sz="1800" kern="1200" dirty="0">
                          <a:effectLst/>
                        </a:rPr>
                        <a:t>', '</a:t>
                      </a:r>
                      <a:r>
                        <a:rPr lang="pt-PT" sz="1800" kern="1200" dirty="0" err="1">
                          <a:effectLst/>
                        </a:rPr>
                        <a:t>Sarbecovirus</a:t>
                      </a:r>
                      <a:r>
                        <a:rPr lang="pt-PT" sz="1800" kern="1200" dirty="0">
                          <a:effectLst/>
                        </a:rPr>
                        <a:t>’]</a:t>
                      </a:r>
                    </a:p>
                    <a:p>
                      <a:pPr algn="just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ID: NG_012575.2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Descrição: Homo sapiens </a:t>
                      </a:r>
                      <a:r>
                        <a:rPr lang="pt-PT" sz="1800" kern="1200" dirty="0" err="1">
                          <a:effectLst/>
                        </a:rPr>
                        <a:t>angiotensin</a:t>
                      </a:r>
                      <a:r>
                        <a:rPr lang="pt-PT" sz="1800" kern="1200" dirty="0">
                          <a:effectLst/>
                        </a:rPr>
                        <a:t> I </a:t>
                      </a:r>
                      <a:r>
                        <a:rPr lang="pt-PT" sz="1800" kern="1200" dirty="0" err="1">
                          <a:effectLst/>
                        </a:rPr>
                        <a:t>converting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enzyme</a:t>
                      </a:r>
                      <a:r>
                        <a:rPr lang="pt-PT" sz="1800" kern="1200" dirty="0">
                          <a:effectLst/>
                        </a:rPr>
                        <a:t> 2 (ACE2), </a:t>
                      </a:r>
                      <a:r>
                        <a:rPr lang="pt-PT" sz="1800" kern="1200" dirty="0" err="1">
                          <a:effectLst/>
                        </a:rPr>
                        <a:t>RefSeqGene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on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chromosome</a:t>
                      </a:r>
                      <a:r>
                        <a:rPr lang="pt-PT" sz="1800" kern="1200" dirty="0">
                          <a:effectLst/>
                        </a:rPr>
                        <a:t> X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Localização: 6199..46126 in </a:t>
                      </a:r>
                      <a:r>
                        <a:rPr lang="pt-PT" sz="1800" kern="1200" dirty="0" err="1">
                          <a:effectLst/>
                        </a:rPr>
                        <a:t>Chromosome</a:t>
                      </a:r>
                      <a:r>
                        <a:rPr lang="pt-PT" sz="1800" kern="1200" dirty="0">
                          <a:effectLst/>
                        </a:rPr>
                        <a:t> X of homo sapiens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Sinónimo: ACEH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Tamanho: 39928 </a:t>
                      </a:r>
                      <a:r>
                        <a:rPr lang="pt-PT" sz="1800" kern="1200" dirty="0" err="1">
                          <a:effectLst/>
                        </a:rPr>
                        <a:t>bp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Organismo: Homo sapiens</a:t>
                      </a:r>
                      <a:endParaRPr lang="pt-PT" dirty="0"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effectLst/>
                        </a:rPr>
                        <a:t>Proteína: </a:t>
                      </a:r>
                      <a:r>
                        <a:rPr lang="pt-PT" sz="1800" kern="1200" dirty="0" err="1">
                          <a:effectLst/>
                        </a:rPr>
                        <a:t>angiotensin-converting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enzyme</a:t>
                      </a:r>
                      <a:r>
                        <a:rPr lang="pt-PT" sz="1800" kern="1200" dirty="0">
                          <a:effectLst/>
                        </a:rPr>
                        <a:t> 2 </a:t>
                      </a:r>
                      <a:r>
                        <a:rPr lang="pt-PT" sz="1800" kern="1200" dirty="0" err="1">
                          <a:effectLst/>
                        </a:rPr>
                        <a:t>isoform</a:t>
                      </a:r>
                      <a:r>
                        <a:rPr lang="pt-PT" sz="1800" kern="1200" dirty="0">
                          <a:effectLst/>
                        </a:rPr>
                        <a:t> 1 precursor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ID: NG_008307.3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Descrição: Homo sapiens </a:t>
                      </a:r>
                      <a:r>
                        <a:rPr lang="pt-PT" sz="1800" kern="1200" dirty="0" err="1">
                          <a:effectLst/>
                        </a:rPr>
                        <a:t>serine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protease</a:t>
                      </a:r>
                      <a:r>
                        <a:rPr lang="pt-PT" sz="1800" kern="1200" dirty="0">
                          <a:effectLst/>
                        </a:rPr>
                        <a:t> 1 (PRSS1), </a:t>
                      </a:r>
                      <a:r>
                        <a:rPr lang="pt-PT" sz="1800" kern="1200" dirty="0" err="1">
                          <a:effectLst/>
                        </a:rPr>
                        <a:t>RefSeqGene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on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chromosome</a:t>
                      </a:r>
                      <a:r>
                        <a:rPr lang="pt-PT" sz="1800" kern="1200" dirty="0">
                          <a:effectLst/>
                        </a:rPr>
                        <a:t> 7</a:t>
                      </a: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Tamanho: 3601 </a:t>
                      </a:r>
                      <a:r>
                        <a:rPr lang="pt-PT" sz="1800" kern="1200" dirty="0" err="1">
                          <a:effectLst/>
                        </a:rPr>
                        <a:t>bp</a:t>
                      </a:r>
                      <a:endParaRPr lang="pt-PT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effectLst/>
                        </a:rPr>
                        <a:t>Organismo: Homo sapiens</a:t>
                      </a:r>
                      <a:endParaRPr lang="pt-PT" dirty="0">
                        <a:effectLst/>
                      </a:endParaRPr>
                    </a:p>
                    <a:p>
                      <a:pPr algn="just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ID: NC_000019.10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Descrição: Homo sapiens </a:t>
                      </a:r>
                      <a:r>
                        <a:rPr lang="pt-PT" sz="1800" kern="1200" dirty="0" err="1">
                          <a:effectLst/>
                        </a:rPr>
                        <a:t>chromosome</a:t>
                      </a:r>
                      <a:r>
                        <a:rPr lang="pt-PT" sz="1800" kern="1200" dirty="0">
                          <a:effectLst/>
                        </a:rPr>
                        <a:t> 19, GRCh38.p13 </a:t>
                      </a:r>
                      <a:r>
                        <a:rPr lang="pt-PT" sz="1800" kern="1200" dirty="0" err="1">
                          <a:effectLst/>
                        </a:rPr>
                        <a:t>Primary</a:t>
                      </a:r>
                      <a:r>
                        <a:rPr lang="pt-PT" sz="1800" kern="1200" dirty="0">
                          <a:effectLst/>
                        </a:rPr>
                        <a:t> </a:t>
                      </a:r>
                      <a:r>
                        <a:rPr lang="pt-PT" sz="1800" kern="1200" dirty="0" err="1">
                          <a:effectLst/>
                        </a:rPr>
                        <a:t>Assembly</a:t>
                      </a:r>
                      <a:endParaRPr lang="pt-PT" dirty="0">
                        <a:effectLst/>
                      </a:endParaRPr>
                    </a:p>
                    <a:p>
                      <a:pPr algn="just" fontAlgn="base"/>
                      <a:r>
                        <a:rPr lang="pt-PT" sz="1800" kern="1200" dirty="0">
                          <a:effectLst/>
                        </a:rPr>
                        <a:t>Tamanho: 2692 </a:t>
                      </a:r>
                      <a:r>
                        <a:rPr lang="pt-PT" sz="1800" kern="1200" dirty="0" err="1">
                          <a:effectLst/>
                        </a:rPr>
                        <a:t>bp</a:t>
                      </a:r>
                      <a:endParaRPr lang="pt-PT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effectLst/>
                        </a:rPr>
                        <a:t>Organismo: Homo sapiens</a:t>
                      </a:r>
                      <a:endParaRPr lang="pt-PT" dirty="0">
                        <a:effectLst/>
                      </a:endParaRPr>
                    </a:p>
                    <a:p>
                      <a:pPr algn="just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1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9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AF39-CCF0-47EF-87F6-C391ABFC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Blast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409DA3-193D-406D-9119-0AA15CA67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7" t="15053" r="11048" b="33333"/>
          <a:stretch/>
        </p:blipFill>
        <p:spPr>
          <a:xfrm>
            <a:off x="714067" y="2736953"/>
            <a:ext cx="10763866" cy="35396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7B93409-306D-4C9A-AB20-E737468B0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" t="1367" r="8908" b="16017"/>
          <a:stretch/>
        </p:blipFill>
        <p:spPr>
          <a:xfrm>
            <a:off x="5624050" y="1509791"/>
            <a:ext cx="5338917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TM03457510[[fn=Sabão]]</Template>
  <TotalTime>250</TotalTime>
  <Words>770</Words>
  <Application>Microsoft Office PowerPoint</Application>
  <PresentationFormat>Ecrã Panorâmico</PresentationFormat>
  <Paragraphs>76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Apresentação do PowerPoint</vt:lpstr>
      <vt:lpstr>Metodologia </vt:lpstr>
      <vt:lpstr>Vírus S</vt:lpstr>
      <vt:lpstr>ACE2</vt:lpstr>
      <vt:lpstr>PRSS1</vt:lpstr>
      <vt:lpstr>BTS2</vt:lpstr>
      <vt:lpstr>Análise das sequências e das features presentes no NCBI</vt:lpstr>
      <vt:lpstr>Apresentação do PowerPoint</vt:lpstr>
      <vt:lpstr>Blast</vt:lpstr>
      <vt:lpstr>Apresentação do PowerPoint</vt:lpstr>
      <vt:lpstr>Ferramentas para a análise das propriedades das proteínas – Vírus S</vt:lpstr>
      <vt:lpstr>Ferramentas para a análise das propriedades das proteínas – ACE2</vt:lpstr>
      <vt:lpstr>Ferramentas para a análise das propriedades das proteínas –  PRSS1</vt:lpstr>
      <vt:lpstr>Ferramentas para a análise das propriedades das proteínas – BST2</vt:lpstr>
      <vt:lpstr>Futuras cenas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Coelho</dc:creator>
  <cp:lastModifiedBy>Mariana Coelho</cp:lastModifiedBy>
  <cp:revision>21</cp:revision>
  <dcterms:created xsi:type="dcterms:W3CDTF">2021-01-12T17:57:52Z</dcterms:created>
  <dcterms:modified xsi:type="dcterms:W3CDTF">2021-01-13T16:39:02Z</dcterms:modified>
</cp:coreProperties>
</file>