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C6D4DF"/>
    <a:srgbClr val="3A5896"/>
    <a:srgbClr val="F3F0ED"/>
    <a:srgbClr val="E1DAD2"/>
    <a:srgbClr val="FEFEFE"/>
    <a:srgbClr val="C1C9CD"/>
    <a:srgbClr val="7C96A3"/>
    <a:srgbClr val="FFFFFF"/>
    <a:srgbClr val="003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" y="5144"/>
            <a:ext cx="9137141" cy="68528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/>
          <a:stretch/>
        </p:blipFill>
        <p:spPr>
          <a:xfrm rot="10800000" flipH="1">
            <a:off x="0" y="4289527"/>
            <a:ext cx="6104640" cy="238125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82705" y="4709160"/>
            <a:ext cx="4761077" cy="1760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err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Психологія</a:t>
            </a:r>
            <a:r>
              <a:rPr lang="ru-RU" sz="5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5400" b="1" dirty="0" err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здоров'я</a:t>
            </a:r>
            <a:endParaRPr lang="en-US" sz="54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37BA94-873B-4507-887A-CF8A7E18AB7F}"/>
              </a:ext>
            </a:extLst>
          </p:cNvPr>
          <p:cNvSpPr/>
          <p:nvPr/>
        </p:nvSpPr>
        <p:spPr>
          <a:xfrm>
            <a:off x="6881069" y="5826174"/>
            <a:ext cx="571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Виконав</a:t>
            </a:r>
            <a:r>
              <a:rPr lang="ru-RU" dirty="0"/>
              <a:t>: ст. ПЗ-21у-1</a:t>
            </a:r>
          </a:p>
          <a:p>
            <a:r>
              <a:rPr lang="ru-RU" dirty="0"/>
              <a:t>Войцехов М.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Визначення Психології Здоров'я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5717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Психологія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галузь</a:t>
            </a:r>
            <a:r>
              <a:rPr lang="ru-RU" dirty="0"/>
              <a:t> </a:t>
            </a:r>
            <a:r>
              <a:rPr lang="ru-RU" dirty="0" err="1"/>
              <a:t>психології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вивчає</a:t>
            </a:r>
            <a:r>
              <a:rPr lang="ru-RU" dirty="0"/>
              <a:t>, як </a:t>
            </a:r>
            <a:r>
              <a:rPr lang="ru-RU" dirty="0" err="1"/>
              <a:t>психічні</a:t>
            </a:r>
            <a:r>
              <a:rPr lang="ru-RU" dirty="0"/>
              <a:t>, </a:t>
            </a:r>
            <a:r>
              <a:rPr lang="ru-RU" dirty="0" err="1"/>
              <a:t>емоційні</a:t>
            </a:r>
            <a:r>
              <a:rPr lang="ru-RU" dirty="0"/>
              <a:t> та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фізичне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і </a:t>
            </a:r>
            <a:r>
              <a:rPr lang="ru-RU" dirty="0" err="1"/>
              <a:t>благополуччя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4B0EBBF-605A-4C47-89A6-81FDBBCBDFAA}"/>
              </a:ext>
            </a:extLst>
          </p:cNvPr>
          <p:cNvSpPr/>
          <p:nvPr/>
        </p:nvSpPr>
        <p:spPr>
          <a:xfrm>
            <a:off x="3179430" y="2160692"/>
            <a:ext cx="2122415" cy="54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Ключові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аспекти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DD16111-4D5B-4333-B476-8DFAFECA7729}"/>
              </a:ext>
            </a:extLst>
          </p:cNvPr>
          <p:cNvCxnSpPr>
            <a:cxnSpLocks/>
          </p:cNvCxnSpPr>
          <p:nvPr/>
        </p:nvCxnSpPr>
        <p:spPr>
          <a:xfrm>
            <a:off x="3842156" y="2701255"/>
            <a:ext cx="0" cy="156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6CCEDBE-C8E5-4F7A-9084-8B1D9B9E1922}"/>
              </a:ext>
            </a:extLst>
          </p:cNvPr>
          <p:cNvCxnSpPr>
            <a:cxnSpLocks/>
          </p:cNvCxnSpPr>
          <p:nvPr/>
        </p:nvCxnSpPr>
        <p:spPr>
          <a:xfrm>
            <a:off x="3850545" y="3120705"/>
            <a:ext cx="645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895C046-02B2-481A-A8C1-688DF3656165}"/>
              </a:ext>
            </a:extLst>
          </p:cNvPr>
          <p:cNvSpPr/>
          <p:nvPr/>
        </p:nvSpPr>
        <p:spPr>
          <a:xfrm>
            <a:off x="4496499" y="2859095"/>
            <a:ext cx="3829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Фізичне</a:t>
            </a:r>
            <a:r>
              <a:rPr lang="ru-RU" sz="1400" dirty="0"/>
              <a:t> </a:t>
            </a:r>
            <a:r>
              <a:rPr lang="ru-RU" sz="1400" dirty="0" err="1"/>
              <a:t>здоров'я</a:t>
            </a:r>
            <a:r>
              <a:rPr lang="ru-RU" sz="1400" dirty="0"/>
              <a:t>: як наше </a:t>
            </a:r>
            <a:r>
              <a:rPr lang="ru-RU" sz="1400" dirty="0" err="1"/>
              <a:t>тіло</a:t>
            </a:r>
            <a:r>
              <a:rPr lang="ru-RU" sz="1400" dirty="0"/>
              <a:t> </a:t>
            </a:r>
            <a:r>
              <a:rPr lang="ru-RU" sz="1400" dirty="0" err="1"/>
              <a:t>функціонує</a:t>
            </a:r>
            <a:r>
              <a:rPr lang="ru-RU" sz="1400" dirty="0"/>
              <a:t> та як </a:t>
            </a:r>
            <a:r>
              <a:rPr lang="ru-RU" sz="1400" dirty="0" err="1"/>
              <a:t>психологія</a:t>
            </a:r>
            <a:r>
              <a:rPr lang="ru-RU" sz="1400" dirty="0"/>
              <a:t> </a:t>
            </a:r>
            <a:r>
              <a:rPr lang="ru-RU" sz="1400" dirty="0" err="1"/>
              <a:t>впливає</a:t>
            </a:r>
            <a:r>
              <a:rPr lang="ru-RU" sz="1400" dirty="0"/>
              <a:t> на </a:t>
            </a:r>
            <a:r>
              <a:rPr lang="ru-RU" sz="1400" dirty="0" err="1"/>
              <a:t>це</a:t>
            </a:r>
            <a:endParaRPr lang="ru-RU" sz="1400" dirty="0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8E8E1FB4-655C-4A78-BC10-B9A73E153599}"/>
              </a:ext>
            </a:extLst>
          </p:cNvPr>
          <p:cNvCxnSpPr>
            <a:cxnSpLocks/>
          </p:cNvCxnSpPr>
          <p:nvPr/>
        </p:nvCxnSpPr>
        <p:spPr>
          <a:xfrm>
            <a:off x="3850545" y="3726111"/>
            <a:ext cx="645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D8B7AEE-6A1F-4897-ADFA-1E3F575C3036}"/>
              </a:ext>
            </a:extLst>
          </p:cNvPr>
          <p:cNvSpPr/>
          <p:nvPr/>
        </p:nvSpPr>
        <p:spPr>
          <a:xfrm>
            <a:off x="4511181" y="3464501"/>
            <a:ext cx="3829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Психологічний</a:t>
            </a:r>
            <a:r>
              <a:rPr lang="ru-RU" sz="1400" dirty="0"/>
              <a:t> стан: </a:t>
            </a:r>
            <a:r>
              <a:rPr lang="ru-RU" sz="1400" dirty="0" err="1"/>
              <a:t>вплив</a:t>
            </a:r>
            <a:r>
              <a:rPr lang="ru-RU" sz="1400" dirty="0"/>
              <a:t> </a:t>
            </a:r>
            <a:r>
              <a:rPr lang="ru-RU" sz="1400" dirty="0" err="1"/>
              <a:t>емоцій</a:t>
            </a:r>
            <a:r>
              <a:rPr lang="ru-RU" sz="1400" dirty="0"/>
              <a:t> та ментального </a:t>
            </a:r>
            <a:r>
              <a:rPr lang="ru-RU" sz="1400" dirty="0" err="1"/>
              <a:t>здоров'я</a:t>
            </a:r>
            <a:r>
              <a:rPr lang="ru-RU" sz="1400" dirty="0"/>
              <a:t> на </a:t>
            </a:r>
            <a:r>
              <a:rPr lang="ru-RU" sz="1400" dirty="0" err="1"/>
              <a:t>фізичний</a:t>
            </a:r>
            <a:r>
              <a:rPr lang="ru-RU" sz="1400" dirty="0"/>
              <a:t> стан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8351657-27F6-4775-AE18-F4F8A1CCC632}"/>
              </a:ext>
            </a:extLst>
          </p:cNvPr>
          <p:cNvCxnSpPr>
            <a:cxnSpLocks/>
          </p:cNvCxnSpPr>
          <p:nvPr/>
        </p:nvCxnSpPr>
        <p:spPr>
          <a:xfrm>
            <a:off x="3842156" y="4249331"/>
            <a:ext cx="645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F16F81E6-DEDB-417F-BBEB-9671516DD244}"/>
              </a:ext>
            </a:extLst>
          </p:cNvPr>
          <p:cNvSpPr/>
          <p:nvPr/>
        </p:nvSpPr>
        <p:spPr>
          <a:xfrm>
            <a:off x="4511181" y="3987721"/>
            <a:ext cx="3829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Соціальний</a:t>
            </a:r>
            <a:r>
              <a:rPr lang="ru-RU" sz="1400" dirty="0"/>
              <a:t> контекст: </a:t>
            </a:r>
            <a:r>
              <a:rPr lang="ru-RU" sz="1400" dirty="0" err="1"/>
              <a:t>вплив</a:t>
            </a:r>
            <a:r>
              <a:rPr lang="ru-RU" sz="1400" dirty="0"/>
              <a:t> </a:t>
            </a:r>
            <a:r>
              <a:rPr lang="ru-RU" sz="1400" dirty="0" err="1"/>
              <a:t>міжособистісних</a:t>
            </a:r>
            <a:r>
              <a:rPr lang="ru-RU" sz="1400" dirty="0"/>
              <a:t> </a:t>
            </a:r>
            <a:r>
              <a:rPr lang="ru-RU" sz="1400" dirty="0" err="1"/>
              <a:t>відносин</a:t>
            </a:r>
            <a:r>
              <a:rPr lang="ru-RU" sz="1400" dirty="0"/>
              <a:t> і </a:t>
            </a:r>
            <a:r>
              <a:rPr lang="ru-RU" sz="1400" dirty="0" err="1"/>
              <a:t>суспільства</a:t>
            </a:r>
            <a:r>
              <a:rPr lang="ru-RU" sz="1400" dirty="0"/>
              <a:t> на наше </a:t>
            </a:r>
            <a:r>
              <a:rPr lang="ru-RU" sz="1400" dirty="0" err="1"/>
              <a:t>загальне</a:t>
            </a:r>
            <a:r>
              <a:rPr lang="ru-RU" sz="1400" dirty="0"/>
              <a:t> </a:t>
            </a:r>
            <a:r>
              <a:rPr lang="ru-RU" sz="1400" dirty="0" err="1"/>
              <a:t>благополуччя</a:t>
            </a:r>
            <a:endParaRPr lang="ru-RU" sz="1400" dirty="0"/>
          </a:p>
        </p:txBody>
      </p:sp>
      <p:pic>
        <p:nvPicPr>
          <p:cNvPr id="1026" name="Picture 2" descr="Психологія здоров`я та здорового способу життя">
            <a:extLst>
              <a:ext uri="{FF2B5EF4-FFF2-40B4-BE49-F238E27FC236}">
                <a16:creationId xmlns:a16="http://schemas.microsoft.com/office/drawing/2014/main" id="{79E09615-2662-46DC-8731-EC847FE6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9" y="4913059"/>
            <a:ext cx="5274884" cy="15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6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Історія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7398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dirty="0" err="1"/>
              <a:t>Психологія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</a:t>
            </a:r>
            <a:r>
              <a:rPr lang="ru-RU" dirty="0" err="1"/>
              <a:t>зародилася</a:t>
            </a:r>
            <a:r>
              <a:rPr lang="ru-RU" dirty="0"/>
              <a:t> у 20 </a:t>
            </a:r>
            <a:r>
              <a:rPr lang="ru-RU" dirty="0" err="1"/>
              <a:t>столітті</a:t>
            </a:r>
            <a:r>
              <a:rPr lang="ru-RU" dirty="0"/>
              <a:t> як </a:t>
            </a:r>
            <a:r>
              <a:rPr lang="ru-RU" dirty="0" err="1"/>
              <a:t>відповідь</a:t>
            </a:r>
            <a:r>
              <a:rPr lang="ru-RU" dirty="0"/>
              <a:t> на </a:t>
            </a:r>
            <a:r>
              <a:rPr lang="ru-RU" dirty="0" err="1"/>
              <a:t>зростаючу</a:t>
            </a:r>
            <a:r>
              <a:rPr lang="ru-RU" dirty="0"/>
              <a:t> потребу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психологічних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. З того часу вона </a:t>
            </a:r>
            <a:r>
              <a:rPr lang="ru-RU" dirty="0" err="1"/>
              <a:t>розвивалася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простого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стресу</a:t>
            </a:r>
            <a:r>
              <a:rPr lang="ru-RU" dirty="0"/>
              <a:t> на </a:t>
            </a:r>
            <a:r>
              <a:rPr lang="ru-RU" dirty="0" err="1"/>
              <a:t>здоров'я</a:t>
            </a:r>
            <a:r>
              <a:rPr lang="ru-RU" dirty="0"/>
              <a:t> до комплексного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	На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психології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вплинули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таких </a:t>
            </a:r>
            <a:r>
              <a:rPr lang="ru-RU" dirty="0" err="1"/>
              <a:t>вчених</a:t>
            </a:r>
            <a:r>
              <a:rPr lang="ru-RU" dirty="0"/>
              <a:t>, як Ганс </a:t>
            </a:r>
            <a:r>
              <a:rPr lang="ru-RU" dirty="0" err="1"/>
              <a:t>Сельє</a:t>
            </a:r>
            <a:r>
              <a:rPr lang="ru-RU" dirty="0"/>
              <a:t> 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теорією</a:t>
            </a:r>
            <a:r>
              <a:rPr lang="ru-RU" dirty="0"/>
              <a:t> </a:t>
            </a:r>
            <a:r>
              <a:rPr lang="ru-RU" dirty="0" err="1"/>
              <a:t>стресу</a:t>
            </a:r>
            <a:r>
              <a:rPr lang="ru-RU" dirty="0"/>
              <a:t>, та Аарон Бек,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досліджував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психіки</a:t>
            </a:r>
            <a:r>
              <a:rPr lang="ru-RU" dirty="0"/>
              <a:t> на </a:t>
            </a:r>
            <a:r>
              <a:rPr lang="ru-RU" dirty="0" err="1"/>
              <a:t>фізичне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.</a:t>
            </a:r>
          </a:p>
        </p:txBody>
      </p:sp>
      <p:pic>
        <p:nvPicPr>
          <p:cNvPr id="2050" name="Picture 2" descr="Ганс Селье: история ученого, который всю жизнь был в стрессе – Science  Portal">
            <a:extLst>
              <a:ext uri="{FF2B5EF4-FFF2-40B4-BE49-F238E27FC236}">
                <a16:creationId xmlns:a16="http://schemas.microsoft.com/office/drawing/2014/main" id="{CEECE778-AE3D-4894-8948-EE362C7C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3" y="3193275"/>
            <a:ext cx="1781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0E8AC0-C5E0-4997-A216-52657096D39B}"/>
              </a:ext>
            </a:extLst>
          </p:cNvPr>
          <p:cNvSpPr/>
          <p:nvPr/>
        </p:nvSpPr>
        <p:spPr>
          <a:xfrm>
            <a:off x="1133435" y="5755500"/>
            <a:ext cx="12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Ганс </a:t>
            </a:r>
            <a:r>
              <a:rPr lang="ru-RU" dirty="0" err="1"/>
              <a:t>Сельє</a:t>
            </a:r>
            <a:r>
              <a:rPr lang="ru-RU" dirty="0"/>
              <a:t> </a:t>
            </a:r>
          </a:p>
        </p:txBody>
      </p:sp>
      <p:pic>
        <p:nvPicPr>
          <p:cNvPr id="2052" name="Picture 4" descr="Бек Аарон. Книги онлайн">
            <a:extLst>
              <a:ext uri="{FF2B5EF4-FFF2-40B4-BE49-F238E27FC236}">
                <a16:creationId xmlns:a16="http://schemas.microsoft.com/office/drawing/2014/main" id="{52CC54A1-309D-49D2-98C9-5C4E7749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3193275"/>
            <a:ext cx="17526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A01CE-D2B0-4BFA-BE52-8A7F1317DDF4}"/>
              </a:ext>
            </a:extLst>
          </p:cNvPr>
          <p:cNvSpPr/>
          <p:nvPr/>
        </p:nvSpPr>
        <p:spPr>
          <a:xfrm>
            <a:off x="5628261" y="5326718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Аарон Бек</a:t>
            </a:r>
          </a:p>
        </p:txBody>
      </p:sp>
    </p:spTree>
    <p:extLst>
      <p:ext uri="{BB962C8B-B14F-4D97-AF65-F5344CB8AC3E}">
        <p14:creationId xmlns:p14="http://schemas.microsoft.com/office/powerpoint/2010/main" val="160162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принципи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7398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 </a:t>
            </a:r>
            <a:r>
              <a:rPr lang="ru-RU" dirty="0" err="1"/>
              <a:t>Психологія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</a:t>
            </a:r>
            <a:r>
              <a:rPr lang="ru-RU" dirty="0" err="1"/>
              <a:t>ґрунтується</a:t>
            </a:r>
            <a:r>
              <a:rPr lang="ru-RU" dirty="0"/>
              <a:t> на </a:t>
            </a:r>
            <a:r>
              <a:rPr lang="ru-RU" dirty="0" err="1"/>
              <a:t>принципі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є результатом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нашим </a:t>
            </a:r>
            <a:r>
              <a:rPr lang="ru-RU" dirty="0" err="1"/>
              <a:t>фізичним</a:t>
            </a:r>
            <a:r>
              <a:rPr lang="ru-RU" dirty="0"/>
              <a:t> станом, нашими думками та </a:t>
            </a:r>
            <a:r>
              <a:rPr lang="ru-RU" dirty="0" err="1"/>
              <a:t>емоціями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соціальним</a:t>
            </a:r>
            <a:r>
              <a:rPr lang="ru-RU" dirty="0"/>
              <a:t> контекстом.</a:t>
            </a:r>
          </a:p>
          <a:p>
            <a:pPr algn="just"/>
            <a:endParaRPr lang="ru-RU" dirty="0"/>
          </a:p>
        </p:txBody>
      </p:sp>
      <p:pic>
        <p:nvPicPr>
          <p:cNvPr id="4098" name="Picture 2" descr="Психологическое здоровье – залог успешной жизни - Область здоровья">
            <a:extLst>
              <a:ext uri="{FF2B5EF4-FFF2-40B4-BE49-F238E27FC236}">
                <a16:creationId xmlns:a16="http://schemas.microsoft.com/office/drawing/2014/main" id="{59AAB537-C54D-4036-9892-8C559F72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35" y="2160692"/>
            <a:ext cx="2394585" cy="159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F89931-ECEB-4ED8-BFC5-BC4795537527}"/>
              </a:ext>
            </a:extLst>
          </p:cNvPr>
          <p:cNvSpPr/>
          <p:nvPr/>
        </p:nvSpPr>
        <p:spPr>
          <a:xfrm>
            <a:off x="872594" y="4088030"/>
            <a:ext cx="7398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лікування</a:t>
            </a:r>
            <a:r>
              <a:rPr lang="ru-RU" dirty="0"/>
              <a:t> </a:t>
            </a:r>
            <a:r>
              <a:rPr lang="ru-RU" dirty="0" err="1"/>
              <a:t>фізичних</a:t>
            </a:r>
            <a:r>
              <a:rPr lang="ru-RU" dirty="0"/>
              <a:t> </a:t>
            </a:r>
            <a:r>
              <a:rPr lang="ru-RU" dirty="0" err="1"/>
              <a:t>симптомів</a:t>
            </a:r>
            <a:r>
              <a:rPr lang="ru-RU" dirty="0"/>
              <a:t>, а й </a:t>
            </a:r>
            <a:r>
              <a:rPr lang="ru-RU" dirty="0" err="1"/>
              <a:t>адресацію</a:t>
            </a:r>
            <a:r>
              <a:rPr lang="ru-RU" dirty="0"/>
              <a:t> </a:t>
            </a:r>
            <a:r>
              <a:rPr lang="ru-RU" dirty="0" err="1"/>
              <a:t>психологічних</a:t>
            </a:r>
            <a:r>
              <a:rPr lang="ru-RU" dirty="0"/>
              <a:t> потреб та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</a:t>
            </a:r>
            <a:r>
              <a:rPr lang="ru-RU" dirty="0" err="1"/>
              <a:t>добробуту</a:t>
            </a:r>
            <a:r>
              <a:rPr lang="ru-RU" dirty="0"/>
              <a:t> особи.</a:t>
            </a:r>
          </a:p>
        </p:txBody>
      </p:sp>
    </p:spTree>
    <p:extLst>
      <p:ext uri="{BB962C8B-B14F-4D97-AF65-F5344CB8AC3E}">
        <p14:creationId xmlns:p14="http://schemas.microsoft.com/office/powerpoint/2010/main" val="309489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Дослідження</a:t>
            </a:r>
            <a:r>
              <a:rPr lang="ru-RU" b="1" dirty="0"/>
              <a:t> та методики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73988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 </a:t>
            </a:r>
            <a:r>
              <a:rPr lang="ru-RU" dirty="0" err="1"/>
              <a:t>Дослідники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опитування</a:t>
            </a:r>
            <a:r>
              <a:rPr lang="ru-RU" dirty="0"/>
              <a:t>, </a:t>
            </a:r>
            <a:r>
              <a:rPr lang="ru-RU" dirty="0" err="1"/>
              <a:t>інтерв'ю</a:t>
            </a:r>
            <a:r>
              <a:rPr lang="ru-RU" dirty="0"/>
              <a:t>, </a:t>
            </a:r>
            <a:r>
              <a:rPr lang="ru-RU" dirty="0" err="1"/>
              <a:t>експерименти</a:t>
            </a:r>
            <a:r>
              <a:rPr lang="ru-RU" dirty="0"/>
              <a:t>, та </a:t>
            </a:r>
            <a:r>
              <a:rPr lang="ru-RU" dirty="0" err="1"/>
              <a:t>довгострокові</a:t>
            </a:r>
            <a:r>
              <a:rPr lang="ru-RU" dirty="0"/>
              <a:t> </a:t>
            </a:r>
            <a:r>
              <a:rPr lang="ru-RU" dirty="0" err="1"/>
              <a:t>спостереження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вивчати</a:t>
            </a:r>
            <a:r>
              <a:rPr lang="ru-RU" dirty="0"/>
              <a:t>, як </a:t>
            </a:r>
            <a:r>
              <a:rPr lang="ru-RU" dirty="0" err="1"/>
              <a:t>психологічні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здоров’я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	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інтервенції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для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стресу</a:t>
            </a:r>
            <a:r>
              <a:rPr lang="ru-RU" dirty="0"/>
              <a:t>,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самодопомоги</a:t>
            </a:r>
            <a:r>
              <a:rPr lang="ru-RU" dirty="0"/>
              <a:t>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хронічними</a:t>
            </a:r>
            <a:r>
              <a:rPr lang="ru-RU" dirty="0"/>
              <a:t> </a:t>
            </a:r>
            <a:r>
              <a:rPr lang="ru-RU" dirty="0" err="1"/>
              <a:t>захворюваннями</a:t>
            </a:r>
            <a:r>
              <a:rPr lang="ru-RU" dirty="0"/>
              <a:t>, та </a:t>
            </a:r>
            <a:r>
              <a:rPr lang="ru-RU" dirty="0" err="1"/>
              <a:t>психоедукацію</a:t>
            </a:r>
            <a:r>
              <a:rPr lang="ru-RU" dirty="0"/>
              <a:t> для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психічного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.</a:t>
            </a:r>
          </a:p>
        </p:txBody>
      </p:sp>
      <p:pic>
        <p:nvPicPr>
          <p:cNvPr id="5122" name="Picture 2" descr="Приглашение пройти опрос - Новости - РОП">
            <a:extLst>
              <a:ext uri="{FF2B5EF4-FFF2-40B4-BE49-F238E27FC236}">
                <a16:creationId xmlns:a16="http://schemas.microsoft.com/office/drawing/2014/main" id="{93E3098F-51E4-40F8-A488-542A9706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05" y="3076854"/>
            <a:ext cx="5634990" cy="300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01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Вплив</a:t>
            </a:r>
            <a:r>
              <a:rPr lang="ru-RU" b="1" dirty="0"/>
              <a:t> </a:t>
            </a:r>
            <a:r>
              <a:rPr lang="ru-RU" b="1" dirty="0" err="1"/>
              <a:t>психологічних</a:t>
            </a:r>
            <a:r>
              <a:rPr lang="ru-RU" b="1" dirty="0"/>
              <a:t> </a:t>
            </a:r>
            <a:r>
              <a:rPr lang="ru-RU" b="1" dirty="0" err="1"/>
              <a:t>факторів</a:t>
            </a:r>
            <a:r>
              <a:rPr lang="ru-RU" b="1" dirty="0"/>
              <a:t> на </a:t>
            </a:r>
            <a:r>
              <a:rPr lang="ru-RU" b="1" dirty="0" err="1"/>
              <a:t>здоров'я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7398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 </a:t>
            </a:r>
            <a:r>
              <a:rPr lang="ru-RU" dirty="0" err="1"/>
              <a:t>Стрес</a:t>
            </a:r>
            <a:r>
              <a:rPr lang="ru-RU" dirty="0"/>
              <a:t>, </a:t>
            </a:r>
            <a:r>
              <a:rPr lang="ru-RU" dirty="0" err="1"/>
              <a:t>негативні</a:t>
            </a:r>
            <a:r>
              <a:rPr lang="ru-RU" dirty="0"/>
              <a:t> </a:t>
            </a:r>
            <a:r>
              <a:rPr lang="ru-RU" dirty="0" err="1"/>
              <a:t>емоції</a:t>
            </a:r>
            <a:r>
              <a:rPr lang="ru-RU" dirty="0"/>
              <a:t>, та </a:t>
            </a:r>
            <a:r>
              <a:rPr lang="ru-RU" dirty="0" err="1"/>
              <a:t>шкідливі</a:t>
            </a:r>
            <a:r>
              <a:rPr lang="ru-RU" dirty="0"/>
              <a:t> </a:t>
            </a:r>
            <a:r>
              <a:rPr lang="ru-RU" dirty="0" err="1"/>
              <a:t>поведінкові</a:t>
            </a:r>
            <a:r>
              <a:rPr lang="ru-RU" dirty="0"/>
              <a:t> </a:t>
            </a:r>
            <a:r>
              <a:rPr lang="ru-RU" dirty="0" err="1"/>
              <a:t>звички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підвищити</a:t>
            </a:r>
            <a:r>
              <a:rPr lang="ru-RU" dirty="0"/>
              <a:t> </a:t>
            </a:r>
            <a:r>
              <a:rPr lang="ru-RU" dirty="0" err="1"/>
              <a:t>ризик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захворювань</a:t>
            </a:r>
            <a:r>
              <a:rPr lang="ru-RU" dirty="0"/>
              <a:t>. </a:t>
            </a:r>
            <a:r>
              <a:rPr lang="ru-RU" dirty="0" err="1"/>
              <a:t>Навпаки</a:t>
            </a:r>
            <a:r>
              <a:rPr lang="ru-RU" dirty="0"/>
              <a:t>, </a:t>
            </a:r>
            <a:r>
              <a:rPr lang="ru-RU" dirty="0" err="1"/>
              <a:t>позитивні</a:t>
            </a:r>
            <a:r>
              <a:rPr lang="ru-RU" dirty="0"/>
              <a:t> </a:t>
            </a:r>
            <a:r>
              <a:rPr lang="ru-RU" dirty="0" err="1"/>
              <a:t>емоції</a:t>
            </a:r>
            <a:r>
              <a:rPr lang="ru-RU" dirty="0"/>
              <a:t> та </a:t>
            </a:r>
            <a:r>
              <a:rPr lang="ru-RU" dirty="0" err="1"/>
              <a:t>здорові</a:t>
            </a:r>
            <a:r>
              <a:rPr lang="ru-RU" dirty="0"/>
              <a:t> </a:t>
            </a:r>
            <a:r>
              <a:rPr lang="ru-RU" dirty="0" err="1"/>
              <a:t>звички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сприяти</a:t>
            </a:r>
            <a:r>
              <a:rPr lang="ru-RU" dirty="0"/>
              <a:t> </a:t>
            </a:r>
            <a:r>
              <a:rPr lang="ru-RU" dirty="0" err="1"/>
              <a:t>кращому</a:t>
            </a:r>
            <a:r>
              <a:rPr lang="ru-RU" dirty="0"/>
              <a:t> </a:t>
            </a:r>
            <a:r>
              <a:rPr lang="ru-RU" dirty="0" err="1"/>
              <a:t>здоров’ю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	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обізнаності</a:t>
            </a:r>
            <a:r>
              <a:rPr lang="ru-RU" dirty="0"/>
              <a:t> про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зв'язки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людям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здорові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у </a:t>
            </a:r>
            <a:r>
              <a:rPr lang="ru-RU" dirty="0" err="1"/>
              <a:t>своєму</a:t>
            </a:r>
            <a:r>
              <a:rPr lang="ru-RU" dirty="0"/>
              <a:t> </a:t>
            </a:r>
            <a:r>
              <a:rPr lang="ru-RU" dirty="0" err="1"/>
              <a:t>повсякденному</a:t>
            </a:r>
            <a:r>
              <a:rPr lang="ru-RU" dirty="0"/>
              <a:t> </a:t>
            </a:r>
            <a:r>
              <a:rPr lang="ru-RU" dirty="0" err="1"/>
              <a:t>житті</a:t>
            </a:r>
            <a:r>
              <a:rPr lang="ru-RU" dirty="0"/>
              <a:t>.</a:t>
            </a:r>
          </a:p>
        </p:txBody>
      </p:sp>
      <p:pic>
        <p:nvPicPr>
          <p:cNvPr id="6146" name="Picture 2" descr="Реакция на тяжелый стресс и нарушения адаптации (реакция на стресс) |  МЕДЛЮКС">
            <a:extLst>
              <a:ext uri="{FF2B5EF4-FFF2-40B4-BE49-F238E27FC236}">
                <a16:creationId xmlns:a16="http://schemas.microsoft.com/office/drawing/2014/main" id="{B0C24337-E02A-4829-A6F6-32262E55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94" y="2639278"/>
            <a:ext cx="5013960" cy="327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6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Психологічні</a:t>
            </a:r>
            <a:r>
              <a:rPr lang="ru-RU" b="1" dirty="0"/>
              <a:t> </a:t>
            </a:r>
            <a:r>
              <a:rPr lang="ru-RU" b="1" dirty="0" err="1"/>
              <a:t>стратегії</a:t>
            </a:r>
            <a:r>
              <a:rPr lang="ru-RU" b="1" dirty="0"/>
              <a:t> та </a:t>
            </a:r>
            <a:r>
              <a:rPr lang="ru-RU" b="1" dirty="0" err="1"/>
              <a:t>інтервенції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7398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техніки</a:t>
            </a:r>
            <a:r>
              <a:rPr lang="ru-RU" dirty="0"/>
              <a:t> </a:t>
            </a:r>
            <a:r>
              <a:rPr lang="ru-RU" dirty="0" err="1"/>
              <a:t>міндфулнес</a:t>
            </a:r>
            <a:r>
              <a:rPr lang="ru-RU" dirty="0"/>
              <a:t>, </a:t>
            </a:r>
            <a:r>
              <a:rPr lang="ru-RU" dirty="0" err="1"/>
              <a:t>когнітивно-поведінкову</a:t>
            </a:r>
            <a:r>
              <a:rPr lang="ru-RU" dirty="0"/>
              <a:t> </a:t>
            </a:r>
            <a:r>
              <a:rPr lang="ru-RU" dirty="0" err="1"/>
              <a:t>терапію</a:t>
            </a:r>
            <a:r>
              <a:rPr lang="ru-RU" dirty="0"/>
              <a:t>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стресом</a:t>
            </a:r>
            <a:r>
              <a:rPr lang="ru-RU" dirty="0"/>
              <a:t>, та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, </a:t>
            </a:r>
            <a:r>
              <a:rPr lang="ru-RU" dirty="0" err="1"/>
              <a:t>спрямовані</a:t>
            </a:r>
            <a:r>
              <a:rPr lang="ru-RU" dirty="0"/>
              <a:t> на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мотивації</a:t>
            </a:r>
            <a:r>
              <a:rPr lang="ru-RU" dirty="0"/>
              <a:t> до здорового способу </a:t>
            </a:r>
            <a:r>
              <a:rPr lang="ru-RU" dirty="0" err="1"/>
              <a:t>життя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	</a:t>
            </a:r>
            <a:r>
              <a:rPr lang="ru-RU" dirty="0" err="1"/>
              <a:t>Підкреслюється</a:t>
            </a:r>
            <a:r>
              <a:rPr lang="ru-RU" dirty="0"/>
              <a:t> роль </a:t>
            </a:r>
            <a:r>
              <a:rPr lang="ru-RU" dirty="0" err="1"/>
              <a:t>індивідуальної</a:t>
            </a:r>
            <a:r>
              <a:rPr lang="ru-RU" dirty="0"/>
              <a:t> </a:t>
            </a:r>
            <a:r>
              <a:rPr lang="ru-RU" dirty="0" err="1"/>
              <a:t>ініціативи</a:t>
            </a:r>
            <a:r>
              <a:rPr lang="ru-RU" dirty="0"/>
              <a:t> в </a:t>
            </a:r>
            <a:r>
              <a:rPr lang="ru-RU" dirty="0" err="1"/>
              <a:t>догляді</a:t>
            </a:r>
            <a:r>
              <a:rPr lang="ru-RU" dirty="0"/>
              <a:t> за </a:t>
            </a:r>
            <a:r>
              <a:rPr lang="ru-RU" dirty="0" err="1"/>
              <a:t>власним</a:t>
            </a:r>
            <a:r>
              <a:rPr lang="ru-RU" dirty="0"/>
              <a:t> </a:t>
            </a:r>
            <a:r>
              <a:rPr lang="ru-RU" dirty="0" err="1"/>
              <a:t>здоров'ям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професійної</a:t>
            </a:r>
            <a:r>
              <a:rPr lang="ru-RU" dirty="0"/>
              <a:t> </a:t>
            </a:r>
            <a:r>
              <a:rPr lang="ru-RU" dirty="0" err="1"/>
              <a:t>психологічної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  <p:pic>
        <p:nvPicPr>
          <p:cNvPr id="7170" name="Picture 2" descr="THE SURPRISING BENEFITS OF MINDFUL MEDITATION: HOW A FEW MINUTES A DAY CAN  TRANSFORM YOUR LIFE&quot;">
            <a:extLst>
              <a:ext uri="{FF2B5EF4-FFF2-40B4-BE49-F238E27FC236}">
                <a16:creationId xmlns:a16="http://schemas.microsoft.com/office/drawing/2014/main" id="{F34C2BE1-983A-4573-AEC8-756C7819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0" y="3091994"/>
            <a:ext cx="5222240" cy="2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46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Сучасні</a:t>
            </a:r>
            <a:r>
              <a:rPr lang="ru-RU" b="1" dirty="0"/>
              <a:t> </a:t>
            </a:r>
            <a:r>
              <a:rPr lang="ru-RU" b="1" dirty="0" err="1"/>
              <a:t>виклики</a:t>
            </a:r>
            <a:r>
              <a:rPr lang="ru-RU" b="1" dirty="0"/>
              <a:t> та напрямки </a:t>
            </a:r>
            <a:r>
              <a:rPr lang="ru-RU" b="1" dirty="0" err="1"/>
              <a:t>розвитку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03774-801E-49E6-8D44-B0FD68FC950D}"/>
              </a:ext>
            </a:extLst>
          </p:cNvPr>
          <p:cNvSpPr/>
          <p:nvPr/>
        </p:nvSpPr>
        <p:spPr>
          <a:xfrm>
            <a:off x="708869" y="1161950"/>
            <a:ext cx="73988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 </a:t>
            </a:r>
            <a:r>
              <a:rPr lang="ru-RU" b="1" dirty="0" err="1"/>
              <a:t>Сучасні</a:t>
            </a:r>
            <a:r>
              <a:rPr lang="ru-RU" b="1" dirty="0"/>
              <a:t> </a:t>
            </a:r>
            <a:r>
              <a:rPr lang="ru-RU" b="1" dirty="0" err="1"/>
              <a:t>виклики</a:t>
            </a:r>
            <a:r>
              <a:rPr lang="ru-RU" b="1" dirty="0"/>
              <a:t> у </a:t>
            </a:r>
            <a:r>
              <a:rPr lang="ru-RU" b="1" dirty="0" err="1"/>
              <a:t>галузі</a:t>
            </a:r>
            <a:r>
              <a:rPr lang="ru-RU" b="1" dirty="0"/>
              <a:t> </a:t>
            </a:r>
            <a:r>
              <a:rPr lang="ru-RU" b="1" dirty="0" err="1"/>
              <a:t>здоров’я</a:t>
            </a:r>
            <a:endParaRPr lang="ru-RU" b="1" dirty="0"/>
          </a:p>
          <a:p>
            <a:r>
              <a:rPr lang="ru-RU" dirty="0"/>
              <a:t>	</a:t>
            </a:r>
            <a:r>
              <a:rPr lang="ru-RU" dirty="0" err="1"/>
              <a:t>Обговорення</a:t>
            </a:r>
            <a:r>
              <a:rPr lang="ru-RU" dirty="0"/>
              <a:t> </a:t>
            </a:r>
            <a:r>
              <a:rPr lang="ru-RU" dirty="0" err="1"/>
              <a:t>глобальних</a:t>
            </a:r>
            <a:r>
              <a:rPr lang="ru-RU" dirty="0"/>
              <a:t> </a:t>
            </a:r>
            <a:r>
              <a:rPr lang="ru-RU" dirty="0" err="1"/>
              <a:t>викликів</a:t>
            </a:r>
            <a:r>
              <a:rPr lang="ru-RU" dirty="0"/>
              <a:t>, таких як </a:t>
            </a:r>
            <a:r>
              <a:rPr lang="ru-RU" dirty="0" err="1"/>
              <a:t>пандемії</a:t>
            </a:r>
            <a:r>
              <a:rPr lang="ru-RU" dirty="0"/>
              <a:t>,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клімату</a:t>
            </a:r>
            <a:r>
              <a:rPr lang="ru-RU" dirty="0"/>
              <a:t>, та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хронічних</a:t>
            </a:r>
            <a:r>
              <a:rPr lang="ru-RU" dirty="0"/>
              <a:t> </a:t>
            </a:r>
            <a:r>
              <a:rPr lang="ru-RU" dirty="0" err="1"/>
              <a:t>захворювань</a:t>
            </a:r>
            <a:r>
              <a:rPr lang="ru-RU" dirty="0"/>
              <a:t>,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на </a:t>
            </a:r>
            <a:r>
              <a:rPr lang="ru-RU" dirty="0" err="1"/>
              <a:t>психологічне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</a:t>
            </a:r>
            <a:r>
              <a:rPr lang="ru-RU" dirty="0" err="1"/>
              <a:t>населення</a:t>
            </a:r>
            <a:r>
              <a:rPr lang="ru-RU" dirty="0"/>
              <a:t>.</a:t>
            </a:r>
          </a:p>
          <a:p>
            <a:r>
              <a:rPr lang="ru-RU" dirty="0"/>
              <a:t>	</a:t>
            </a:r>
            <a:r>
              <a:rPr lang="ru-RU" b="1" dirty="0" err="1"/>
              <a:t>Нові</a:t>
            </a:r>
            <a:r>
              <a:rPr lang="ru-RU" b="1" dirty="0"/>
              <a:t> напрямки у </a:t>
            </a:r>
            <a:r>
              <a:rPr lang="ru-RU" b="1" dirty="0" err="1"/>
              <a:t>психології</a:t>
            </a:r>
            <a:r>
              <a:rPr lang="ru-RU" b="1" dirty="0"/>
              <a:t> </a:t>
            </a:r>
            <a:r>
              <a:rPr lang="ru-RU" b="1" dirty="0" err="1"/>
              <a:t>здоров’я</a:t>
            </a:r>
            <a:endParaRPr lang="ru-RU" b="1" dirty="0"/>
          </a:p>
          <a:p>
            <a:r>
              <a:rPr lang="ru-RU" dirty="0"/>
              <a:t>	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цифрового </a:t>
            </a:r>
            <a:r>
              <a:rPr lang="ru-RU" dirty="0" err="1"/>
              <a:t>здоров'я</a:t>
            </a:r>
            <a:r>
              <a:rPr lang="ru-RU" dirty="0"/>
              <a:t>, </a:t>
            </a:r>
            <a:r>
              <a:rPr lang="ru-RU" dirty="0" err="1"/>
              <a:t>розробку</a:t>
            </a:r>
            <a:r>
              <a:rPr lang="ru-RU" dirty="0"/>
              <a:t> </a:t>
            </a:r>
            <a:r>
              <a:rPr lang="ru-RU" dirty="0" err="1"/>
              <a:t>інтерактивних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 для </a:t>
            </a:r>
            <a:r>
              <a:rPr lang="ru-RU" dirty="0" err="1"/>
              <a:t>моніторингу</a:t>
            </a:r>
            <a:r>
              <a:rPr lang="ru-RU" dirty="0"/>
              <a:t> та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, та </a:t>
            </a:r>
            <a:r>
              <a:rPr lang="ru-RU" dirty="0" err="1"/>
              <a:t>міждисциплінарні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комплексної</a:t>
            </a:r>
            <a:r>
              <a:rPr lang="ru-RU" dirty="0"/>
              <a:t> </a:t>
            </a:r>
            <a:r>
              <a:rPr lang="ru-RU" dirty="0" err="1"/>
              <a:t>природи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  <p:pic>
        <p:nvPicPr>
          <p:cNvPr id="8194" name="Picture 2" descr="RBG - Russian Business Guide | Энергия тела: повышение работоспособности и улучшение  здоровья">
            <a:extLst>
              <a:ext uri="{FF2B5EF4-FFF2-40B4-BE49-F238E27FC236}">
                <a16:creationId xmlns:a16="http://schemas.microsoft.com/office/drawing/2014/main" id="{5E15FAFD-54EF-4C0D-A9F2-5638CA60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65" y="3747273"/>
            <a:ext cx="3836670" cy="21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3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101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Презентация PowerPoint</vt:lpstr>
      <vt:lpstr>Визначення Психології Здоров'я</vt:lpstr>
      <vt:lpstr>Історія розвитку</vt:lpstr>
      <vt:lpstr>Основні принципи</vt:lpstr>
      <vt:lpstr>Дослідження та методики</vt:lpstr>
      <vt:lpstr>Вплив психологічних факторів на здоров'я</vt:lpstr>
      <vt:lpstr>Психологічні стратегії та інтервенції</vt:lpstr>
      <vt:lpstr>Сучасні виклики та напрямки розвитку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Василий петров</cp:lastModifiedBy>
  <cp:revision>152</cp:revision>
  <dcterms:created xsi:type="dcterms:W3CDTF">2016-11-18T14:12:19Z</dcterms:created>
  <dcterms:modified xsi:type="dcterms:W3CDTF">2024-04-09T16:09:55Z</dcterms:modified>
</cp:coreProperties>
</file>