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63" r:id="rId4"/>
    <p:sldId id="264" r:id="rId5"/>
    <p:sldId id="267" r:id="rId6"/>
    <p:sldId id="258" r:id="rId7"/>
    <p:sldId id="260" r:id="rId8"/>
    <p:sldId id="261" r:id="rId9"/>
    <p:sldId id="272" r:id="rId10"/>
    <p:sldId id="276" r:id="rId11"/>
    <p:sldId id="278" r:id="rId12"/>
    <p:sldId id="277" r:id="rId13"/>
    <p:sldId id="279" r:id="rId14"/>
    <p:sldId id="280" r:id="rId15"/>
    <p:sldId id="281" r:id="rId16"/>
    <p:sldId id="282" r:id="rId17"/>
    <p:sldId id="283" r:id="rId18"/>
    <p:sldId id="28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5E1B0-A805-46E5-9843-EC61C9F3D70F}" v="1673" dt="2023-05-29T12:45:44.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F3E8B1C-86EF-43CF-8304-249481088644}" type="datetimeFigureOut">
              <a:rPr lang="en-US" smtClean="0"/>
              <a:pPr/>
              <a:t>6/3/2023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3DB2ADC-AF19-4574-8C10-79B5B04FCA27}"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20319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693990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179734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465867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F3E8B1C-86EF-43CF-8304-249481088644}" type="datetimeFigureOut">
              <a:rPr lang="en-US" smtClean="0"/>
              <a:pPr/>
              <a:t>6/3/2023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3DB2ADC-AF19-4574-8C10-79B5B04FCA27}"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82891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2F3E8B1C-86EF-43CF-8304-249481088644}" type="datetimeFigureOut">
              <a:rPr lang="en-US" smtClean="0"/>
              <a:pPr/>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859297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2F3E8B1C-86EF-43CF-8304-249481088644}" type="datetimeFigureOut">
              <a:rPr lang="en-US" smtClean="0"/>
              <a:pPr/>
              <a:t>6/3/2023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0318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2F3E8B1C-86EF-43CF-8304-249481088644}" type="datetimeFigureOut">
              <a:rPr lang="en-US" smtClean="0"/>
              <a:pPr/>
              <a:t>6/3/2023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289631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E8B1C-86EF-43CF-8304-249481088644}" type="datetimeFigureOut">
              <a:rPr lang="en-US" smtClean="0"/>
              <a:pPr/>
              <a:t>6/3/2023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81006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F3E8B1C-86EF-43CF-8304-249481088644}" type="datetimeFigureOut">
              <a:rPr lang="en-US" smtClean="0"/>
              <a:pPr/>
              <a:t>6/3/2023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3DB2ADC-AF19-4574-8C10-79B5B04FCA27}"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4799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F3E8B1C-86EF-43CF-8304-249481088644}" type="datetimeFigureOut">
              <a:rPr lang="en-US" smtClean="0"/>
              <a:pPr/>
              <a:t>6/3/2023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3DB2ADC-AF19-4574-8C10-79B5B04FCA27}"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09068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F3E8B1C-86EF-43CF-8304-249481088644}" type="datetimeFigureOut">
              <a:rPr lang="en-US" smtClean="0"/>
              <a:pPr/>
              <a:t>6/3/2023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3DB2ADC-AF19-4574-8C10-79B5B04FCA27}"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984158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70821" y="848690"/>
            <a:ext cx="4524772" cy="3914947"/>
          </a:xfrm>
        </p:spPr>
        <p:txBody>
          <a:bodyPr>
            <a:normAutofit/>
          </a:bodyPr>
          <a:lstStyle/>
          <a:p>
            <a:pPr>
              <a:lnSpc>
                <a:spcPct val="90000"/>
              </a:lnSpc>
            </a:pPr>
            <a:r>
              <a:rPr lang="uk-UA" sz="3100" dirty="0">
                <a:latin typeface="Times New Roman" panose="02020603050405020304" pitchFamily="18" charset="0"/>
                <a:cs typeface="Times New Roman" panose="02020603050405020304" pitchFamily="18" charset="0"/>
              </a:rPr>
              <a:t>Презентація</a:t>
            </a:r>
            <a:br>
              <a:rPr lang="uk-UA" sz="3100" dirty="0">
                <a:latin typeface="Times New Roman" panose="02020603050405020304" pitchFamily="18" charset="0"/>
                <a:cs typeface="Times New Roman" panose="02020603050405020304" pitchFamily="18" charset="0"/>
              </a:rPr>
            </a:br>
            <a:r>
              <a:rPr lang="uk-UA" sz="3100" dirty="0">
                <a:latin typeface="Times New Roman" panose="02020603050405020304" pitchFamily="18" charset="0"/>
                <a:cs typeface="Times New Roman" panose="02020603050405020304" pitchFamily="18" charset="0"/>
              </a:rPr>
              <a:t>на тему </a:t>
            </a:r>
            <a:r>
              <a:rPr lang="uk-UA" sz="2400" dirty="0">
                <a:latin typeface="Times New Roman" panose="02020603050405020304" pitchFamily="18" charset="0"/>
                <a:cs typeface="Times New Roman" panose="02020603050405020304" pitchFamily="18" charset="0"/>
              </a:rPr>
              <a:t>«додатку для дитячого садку з вибором умов роботи груп»</a:t>
            </a:r>
            <a:endParaRPr lang="uk-UA" dirty="0">
              <a:latin typeface="Times New Roman" panose="02020603050405020304" pitchFamily="18" charset="0"/>
              <a:cs typeface="Times New Roman" panose="02020603050405020304" pitchFamily="18" charset="0"/>
            </a:endParaRPr>
          </a:p>
        </p:txBody>
      </p:sp>
      <p:sp>
        <p:nvSpPr>
          <p:cNvPr id="3" name="Підзаголовок 2"/>
          <p:cNvSpPr>
            <a:spLocks noGrp="1"/>
          </p:cNvSpPr>
          <p:nvPr>
            <p:ph type="subTitle" idx="1"/>
          </p:nvPr>
        </p:nvSpPr>
        <p:spPr>
          <a:xfrm>
            <a:off x="1070153" y="5149090"/>
            <a:ext cx="2703583" cy="965440"/>
          </a:xfrm>
        </p:spPr>
        <p:txBody>
          <a:bodyPr vert="horz" lIns="91440" tIns="45720" rIns="91440" bIns="45720" rtlCol="0">
            <a:normAutofit fontScale="85000" lnSpcReduction="10000"/>
          </a:bodyPr>
          <a:lstStyle/>
          <a:p>
            <a:pPr>
              <a:lnSpc>
                <a:spcPct val="110000"/>
              </a:lnSpc>
            </a:pPr>
            <a:r>
              <a:rPr lang="uk-UA" sz="1700" dirty="0">
                <a:latin typeface="Times New Roman" panose="02020603050405020304" pitchFamily="18" charset="0"/>
                <a:cs typeface="Times New Roman" panose="02020603050405020304" pitchFamily="18" charset="0"/>
              </a:rPr>
              <a:t>Підготував</a:t>
            </a:r>
            <a:br>
              <a:rPr lang="uk-UA" sz="1700" dirty="0">
                <a:latin typeface="Times New Roman" panose="02020603050405020304" pitchFamily="18" charset="0"/>
                <a:cs typeface="Times New Roman" panose="02020603050405020304" pitchFamily="18" charset="0"/>
              </a:rPr>
            </a:br>
            <a:r>
              <a:rPr lang="uk-UA" sz="1700" dirty="0">
                <a:latin typeface="Times New Roman" panose="02020603050405020304" pitchFamily="18" charset="0"/>
                <a:cs typeface="Times New Roman" panose="02020603050405020304" pitchFamily="18" charset="0"/>
              </a:rPr>
              <a:t>студент групи ПЗ-21у-1</a:t>
            </a:r>
            <a:br>
              <a:rPr lang="uk-UA" sz="1700" dirty="0">
                <a:latin typeface="Times New Roman" panose="02020603050405020304" pitchFamily="18" charset="0"/>
                <a:cs typeface="Times New Roman" panose="02020603050405020304" pitchFamily="18" charset="0"/>
              </a:rPr>
            </a:br>
            <a:r>
              <a:rPr lang="uk-UA" sz="1700" dirty="0" err="1">
                <a:latin typeface="Times New Roman" panose="02020603050405020304" pitchFamily="18" charset="0"/>
                <a:cs typeface="Times New Roman" panose="02020603050405020304" pitchFamily="18" charset="0"/>
              </a:rPr>
              <a:t>Войцехов</a:t>
            </a:r>
            <a:r>
              <a:rPr lang="uk-UA" sz="1700" dirty="0">
                <a:latin typeface="Times New Roman" panose="02020603050405020304" pitchFamily="18" charset="0"/>
                <a:cs typeface="Times New Roman" panose="02020603050405020304" pitchFamily="18" charset="0"/>
              </a:rPr>
              <a:t> Микола Олександрович</a:t>
            </a:r>
          </a:p>
        </p:txBody>
      </p:sp>
      <p:pic>
        <p:nvPicPr>
          <p:cNvPr id="6" name="Рисунок 5">
            <a:extLst>
              <a:ext uri="{FF2B5EF4-FFF2-40B4-BE49-F238E27FC236}">
                <a16:creationId xmlns:a16="http://schemas.microsoft.com/office/drawing/2014/main" id="{9916B71A-B3CA-4E35-A9B5-567CE057E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0649" y="1394323"/>
            <a:ext cx="4069353" cy="4069353"/>
          </a:xfrm>
          <a:prstGeom prst="rect">
            <a:avLst/>
          </a:prstGeom>
        </p:spPr>
      </p:pic>
    </p:spTree>
    <p:extLst>
      <p:ext uri="{BB962C8B-B14F-4D97-AF65-F5344CB8AC3E}">
        <p14:creationId xmlns:p14="http://schemas.microsoft.com/office/powerpoint/2010/main" val="3930024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208CCB-EAE4-EE2A-ABB2-43A506799BEA}"/>
              </a:ext>
            </a:extLst>
          </p:cNvPr>
          <p:cNvSpPr>
            <a:spLocks noGrp="1"/>
          </p:cNvSpPr>
          <p:nvPr>
            <p:ph type="title"/>
          </p:nvPr>
        </p:nvSpPr>
        <p:spPr>
          <a:xfrm>
            <a:off x="724453" y="919186"/>
            <a:ext cx="10744394" cy="718363"/>
          </a:xfrm>
        </p:spPr>
        <p:txBody>
          <a:bodyPr vert="horz" lIns="91440" tIns="45720" rIns="91440" bIns="45720" rtlCol="0" anchor="t">
            <a:normAutofit/>
          </a:bodyPr>
          <a:lstStyle/>
          <a:p>
            <a:r>
              <a:rPr lang="en-US"/>
              <a:t>Приклади використання додатку</a:t>
            </a:r>
          </a:p>
        </p:txBody>
      </p:sp>
      <p:sp>
        <p:nvSpPr>
          <p:cNvPr id="3" name="Місце для вмісту 2">
            <a:extLst>
              <a:ext uri="{FF2B5EF4-FFF2-40B4-BE49-F238E27FC236}">
                <a16:creationId xmlns:a16="http://schemas.microsoft.com/office/drawing/2014/main" id="{091FF8E7-B9E1-0F51-C339-BF7A85C594C7}"/>
              </a:ext>
            </a:extLst>
          </p:cNvPr>
          <p:cNvSpPr>
            <a:spLocks noGrp="1"/>
          </p:cNvSpPr>
          <p:nvPr>
            <p:ph idx="1"/>
          </p:nvPr>
        </p:nvSpPr>
        <p:spPr>
          <a:xfrm>
            <a:off x="724453" y="1685365"/>
            <a:ext cx="6590747" cy="718363"/>
          </a:xfrm>
        </p:spPr>
        <p:txBody>
          <a:bodyPr vert="horz" lIns="91440" tIns="45720" rIns="91440" bIns="45720" rtlCol="0" anchor="t">
            <a:normAutofit/>
          </a:bodyPr>
          <a:lstStyle/>
          <a:p>
            <a:pPr marL="0" indent="0">
              <a:buNone/>
            </a:pPr>
            <a:r>
              <a:rPr lang="uk-UA" sz="1800" dirty="0">
                <a:latin typeface="Times New Roman" panose="02020603050405020304" pitchFamily="18" charset="0"/>
                <a:cs typeface="Times New Roman" panose="02020603050405020304" pitchFamily="18" charset="0"/>
              </a:rPr>
              <a:t>Форма додавання нової групи та перевірка полів </a:t>
            </a:r>
            <a:endParaRPr lang="en-US" sz="1800" dirty="0">
              <a:latin typeface="Times New Roman" panose="02020603050405020304" pitchFamily="18" charset="0"/>
              <a:cs typeface="Times New Roman" panose="02020603050405020304" pitchFamily="18" charset="0"/>
            </a:endParaRPr>
          </a:p>
        </p:txBody>
      </p:sp>
      <p:pic>
        <p:nvPicPr>
          <p:cNvPr id="3074" name="Рисунок 20">
            <a:extLst>
              <a:ext uri="{FF2B5EF4-FFF2-40B4-BE49-F238E27FC236}">
                <a16:creationId xmlns:a16="http://schemas.microsoft.com/office/drawing/2014/main" id="{B844C7BC-1D62-41A9-8CDD-EF6389693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752" y="2451544"/>
            <a:ext cx="3683000" cy="376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Рисунок 26">
            <a:extLst>
              <a:ext uri="{FF2B5EF4-FFF2-40B4-BE49-F238E27FC236}">
                <a16:creationId xmlns:a16="http://schemas.microsoft.com/office/drawing/2014/main" id="{BFD1228D-B3CA-4D96-A16F-140593A29E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947" y="2403728"/>
            <a:ext cx="5943600"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100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208CCB-EAE4-EE2A-ABB2-43A506799BEA}"/>
              </a:ext>
            </a:extLst>
          </p:cNvPr>
          <p:cNvSpPr>
            <a:spLocks noGrp="1"/>
          </p:cNvSpPr>
          <p:nvPr>
            <p:ph type="title"/>
          </p:nvPr>
        </p:nvSpPr>
        <p:spPr>
          <a:xfrm>
            <a:off x="724453" y="919186"/>
            <a:ext cx="10744394" cy="718363"/>
          </a:xfrm>
        </p:spPr>
        <p:txBody>
          <a:bodyPr vert="horz" lIns="91440" tIns="45720" rIns="91440" bIns="45720" rtlCol="0" anchor="t">
            <a:normAutofit/>
          </a:bodyPr>
          <a:lstStyle/>
          <a:p>
            <a:r>
              <a:rPr lang="en-US" dirty="0" err="1"/>
              <a:t>Приклади</a:t>
            </a:r>
            <a:r>
              <a:rPr lang="en-US" dirty="0"/>
              <a:t> </a:t>
            </a:r>
            <a:r>
              <a:rPr lang="en-US" dirty="0" err="1"/>
              <a:t>використання</a:t>
            </a:r>
            <a:r>
              <a:rPr lang="en-US" dirty="0"/>
              <a:t> </a:t>
            </a:r>
            <a:r>
              <a:rPr lang="en-US" dirty="0" err="1"/>
              <a:t>додатку</a:t>
            </a:r>
            <a:endParaRPr lang="en-US" dirty="0"/>
          </a:p>
        </p:txBody>
      </p:sp>
      <p:sp>
        <p:nvSpPr>
          <p:cNvPr id="3" name="Місце для вмісту 2">
            <a:extLst>
              <a:ext uri="{FF2B5EF4-FFF2-40B4-BE49-F238E27FC236}">
                <a16:creationId xmlns:a16="http://schemas.microsoft.com/office/drawing/2014/main" id="{091FF8E7-B9E1-0F51-C339-BF7A85C594C7}"/>
              </a:ext>
            </a:extLst>
          </p:cNvPr>
          <p:cNvSpPr>
            <a:spLocks noGrp="1"/>
          </p:cNvSpPr>
          <p:nvPr>
            <p:ph idx="1"/>
          </p:nvPr>
        </p:nvSpPr>
        <p:spPr>
          <a:xfrm>
            <a:off x="724453" y="1685365"/>
            <a:ext cx="6590747" cy="718363"/>
          </a:xfrm>
        </p:spPr>
        <p:txBody>
          <a:bodyPr vert="horz" lIns="91440" tIns="45720" rIns="91440" bIns="45720" rtlCol="0" anchor="t">
            <a:normAutofit/>
          </a:bodyPr>
          <a:lstStyle/>
          <a:p>
            <a:pPr marL="0" indent="0">
              <a:buNone/>
            </a:pPr>
            <a:r>
              <a:rPr lang="uk-UA" sz="1800" dirty="0">
                <a:latin typeface="Times New Roman" panose="02020603050405020304" pitchFamily="18" charset="0"/>
                <a:cs typeface="Times New Roman" panose="02020603050405020304" pitchFamily="18" charset="0"/>
              </a:rPr>
              <a:t>Видалення групи</a:t>
            </a:r>
            <a:endParaRPr lang="en-US" sz="1800" dirty="0">
              <a:latin typeface="Times New Roman" panose="02020603050405020304" pitchFamily="18" charset="0"/>
              <a:cs typeface="Times New Roman" panose="02020603050405020304" pitchFamily="18" charset="0"/>
            </a:endParaRPr>
          </a:p>
        </p:txBody>
      </p:sp>
      <p:pic>
        <p:nvPicPr>
          <p:cNvPr id="5122" name="Рисунок 35">
            <a:extLst>
              <a:ext uri="{FF2B5EF4-FFF2-40B4-BE49-F238E27FC236}">
                <a16:creationId xmlns:a16="http://schemas.microsoft.com/office/drawing/2014/main" id="{A48E0B94-9CA4-4F08-9EB0-1FDBFEA6F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613" y="2335315"/>
            <a:ext cx="5934075"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Рисунок 37">
            <a:extLst>
              <a:ext uri="{FF2B5EF4-FFF2-40B4-BE49-F238E27FC236}">
                <a16:creationId xmlns:a16="http://schemas.microsoft.com/office/drawing/2014/main" id="{1FA6E900-9470-4E84-A133-6D96BA0DFA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0878" y="2403728"/>
            <a:ext cx="2717800"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394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208CCB-EAE4-EE2A-ABB2-43A506799BEA}"/>
              </a:ext>
            </a:extLst>
          </p:cNvPr>
          <p:cNvSpPr>
            <a:spLocks noGrp="1"/>
          </p:cNvSpPr>
          <p:nvPr>
            <p:ph type="title"/>
          </p:nvPr>
        </p:nvSpPr>
        <p:spPr>
          <a:xfrm>
            <a:off x="724453" y="919186"/>
            <a:ext cx="10744394" cy="718363"/>
          </a:xfrm>
        </p:spPr>
        <p:txBody>
          <a:bodyPr vert="horz" lIns="91440" tIns="45720" rIns="91440" bIns="45720" rtlCol="0" anchor="t">
            <a:normAutofit/>
          </a:bodyPr>
          <a:lstStyle/>
          <a:p>
            <a:r>
              <a:rPr lang="en-US"/>
              <a:t>Приклади використання додатку</a:t>
            </a:r>
          </a:p>
        </p:txBody>
      </p:sp>
      <p:sp>
        <p:nvSpPr>
          <p:cNvPr id="3" name="Місце для вмісту 2">
            <a:extLst>
              <a:ext uri="{FF2B5EF4-FFF2-40B4-BE49-F238E27FC236}">
                <a16:creationId xmlns:a16="http://schemas.microsoft.com/office/drawing/2014/main" id="{091FF8E7-B9E1-0F51-C339-BF7A85C594C7}"/>
              </a:ext>
            </a:extLst>
          </p:cNvPr>
          <p:cNvSpPr>
            <a:spLocks noGrp="1"/>
          </p:cNvSpPr>
          <p:nvPr>
            <p:ph idx="1"/>
          </p:nvPr>
        </p:nvSpPr>
        <p:spPr>
          <a:xfrm>
            <a:off x="724453" y="1685365"/>
            <a:ext cx="6590747" cy="718363"/>
          </a:xfrm>
        </p:spPr>
        <p:txBody>
          <a:bodyPr vert="horz" lIns="91440" tIns="45720" rIns="91440" bIns="45720" rtlCol="0" anchor="t">
            <a:normAutofit/>
          </a:bodyPr>
          <a:lstStyle/>
          <a:p>
            <a:pPr marL="0" indent="0">
              <a:buNone/>
            </a:pPr>
            <a:r>
              <a:rPr lang="uk-UA" sz="1800" dirty="0">
                <a:latin typeface="Times New Roman" panose="02020603050405020304" pitchFamily="18" charset="0"/>
                <a:cs typeface="Times New Roman" panose="02020603050405020304" pitchFamily="18" charset="0"/>
              </a:rPr>
              <a:t>Запити для адміністратора на формі групи</a:t>
            </a:r>
            <a:endParaRPr lang="en-US" sz="1800" dirty="0">
              <a:latin typeface="Times New Roman" panose="02020603050405020304" pitchFamily="18" charset="0"/>
              <a:cs typeface="Times New Roman" panose="02020603050405020304" pitchFamily="18" charset="0"/>
            </a:endParaRPr>
          </a:p>
        </p:txBody>
      </p:sp>
      <p:pic>
        <p:nvPicPr>
          <p:cNvPr id="4098" name="Рисунок 39">
            <a:extLst>
              <a:ext uri="{FF2B5EF4-FFF2-40B4-BE49-F238E27FC236}">
                <a16:creationId xmlns:a16="http://schemas.microsoft.com/office/drawing/2014/main" id="{1E241B1B-5ACD-4DA3-9C46-612A6E881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026" y="2403728"/>
            <a:ext cx="6938948" cy="2768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4998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208CCB-EAE4-EE2A-ABB2-43A506799BEA}"/>
              </a:ext>
            </a:extLst>
          </p:cNvPr>
          <p:cNvSpPr>
            <a:spLocks noGrp="1"/>
          </p:cNvSpPr>
          <p:nvPr>
            <p:ph type="title"/>
          </p:nvPr>
        </p:nvSpPr>
        <p:spPr>
          <a:xfrm>
            <a:off x="724453" y="919186"/>
            <a:ext cx="10744394" cy="718363"/>
          </a:xfrm>
        </p:spPr>
        <p:txBody>
          <a:bodyPr vert="horz" lIns="91440" tIns="45720" rIns="91440" bIns="45720" rtlCol="0" anchor="t">
            <a:normAutofit/>
          </a:bodyPr>
          <a:lstStyle/>
          <a:p>
            <a:r>
              <a:rPr lang="en-US"/>
              <a:t>Приклади використання додатку</a:t>
            </a:r>
          </a:p>
        </p:txBody>
      </p:sp>
      <p:sp>
        <p:nvSpPr>
          <p:cNvPr id="3" name="Місце для вмісту 2">
            <a:extLst>
              <a:ext uri="{FF2B5EF4-FFF2-40B4-BE49-F238E27FC236}">
                <a16:creationId xmlns:a16="http://schemas.microsoft.com/office/drawing/2014/main" id="{091FF8E7-B9E1-0F51-C339-BF7A85C594C7}"/>
              </a:ext>
            </a:extLst>
          </p:cNvPr>
          <p:cNvSpPr>
            <a:spLocks noGrp="1"/>
          </p:cNvSpPr>
          <p:nvPr>
            <p:ph idx="1"/>
          </p:nvPr>
        </p:nvSpPr>
        <p:spPr>
          <a:xfrm>
            <a:off x="724453" y="1685365"/>
            <a:ext cx="6590747" cy="718363"/>
          </a:xfrm>
        </p:spPr>
        <p:txBody>
          <a:bodyPr vert="horz" lIns="91440" tIns="45720" rIns="91440" bIns="45720" rtlCol="0" anchor="t">
            <a:normAutofit/>
          </a:bodyPr>
          <a:lstStyle/>
          <a:p>
            <a:pPr marL="0" indent="0">
              <a:buNone/>
            </a:pPr>
            <a:r>
              <a:rPr lang="uk-UA" sz="1800" dirty="0">
                <a:latin typeface="Times New Roman" panose="02020603050405020304" pitchFamily="18" charset="0"/>
                <a:cs typeface="Times New Roman" panose="02020603050405020304" pitchFamily="18" charset="0"/>
              </a:rPr>
              <a:t>Додавання вихователя</a:t>
            </a:r>
            <a:endParaRPr lang="en-US" sz="1800" dirty="0">
              <a:latin typeface="Times New Roman" panose="02020603050405020304" pitchFamily="18" charset="0"/>
              <a:cs typeface="Times New Roman" panose="02020603050405020304" pitchFamily="18" charset="0"/>
            </a:endParaRPr>
          </a:p>
        </p:txBody>
      </p:sp>
      <p:pic>
        <p:nvPicPr>
          <p:cNvPr id="6147" name="Рисунок 50">
            <a:extLst>
              <a:ext uri="{FF2B5EF4-FFF2-40B4-BE49-F238E27FC236}">
                <a16:creationId xmlns:a16="http://schemas.microsoft.com/office/drawing/2014/main" id="{909EAF53-57BC-46F8-A5B9-672F18DC1E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498" y="2419326"/>
            <a:ext cx="3105150" cy="351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Рисунок 1">
            <a:extLst>
              <a:ext uri="{FF2B5EF4-FFF2-40B4-BE49-F238E27FC236}">
                <a16:creationId xmlns:a16="http://schemas.microsoft.com/office/drawing/2014/main" id="{E1418580-E40E-4B84-9E68-71FFBC839E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1262" y="4895519"/>
            <a:ext cx="2062162"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Рисунок 42">
            <a:extLst>
              <a:ext uri="{FF2B5EF4-FFF2-40B4-BE49-F238E27FC236}">
                <a16:creationId xmlns:a16="http://schemas.microsoft.com/office/drawing/2014/main" id="{75D22C39-E9E5-4F66-BCD3-78F11FED4F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1262" y="2403728"/>
            <a:ext cx="5943600"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017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208CCB-EAE4-EE2A-ABB2-43A506799BEA}"/>
              </a:ext>
            </a:extLst>
          </p:cNvPr>
          <p:cNvSpPr>
            <a:spLocks noGrp="1"/>
          </p:cNvSpPr>
          <p:nvPr>
            <p:ph type="title"/>
          </p:nvPr>
        </p:nvSpPr>
        <p:spPr>
          <a:xfrm>
            <a:off x="724453" y="919186"/>
            <a:ext cx="10744394" cy="718363"/>
          </a:xfrm>
        </p:spPr>
        <p:txBody>
          <a:bodyPr vert="horz" lIns="91440" tIns="45720" rIns="91440" bIns="45720" rtlCol="0" anchor="t">
            <a:normAutofit/>
          </a:bodyPr>
          <a:lstStyle/>
          <a:p>
            <a:r>
              <a:rPr lang="en-US"/>
              <a:t>Приклади використання додатку</a:t>
            </a:r>
          </a:p>
        </p:txBody>
      </p:sp>
      <p:sp>
        <p:nvSpPr>
          <p:cNvPr id="3" name="Місце для вмісту 2">
            <a:extLst>
              <a:ext uri="{FF2B5EF4-FFF2-40B4-BE49-F238E27FC236}">
                <a16:creationId xmlns:a16="http://schemas.microsoft.com/office/drawing/2014/main" id="{091FF8E7-B9E1-0F51-C339-BF7A85C594C7}"/>
              </a:ext>
            </a:extLst>
          </p:cNvPr>
          <p:cNvSpPr>
            <a:spLocks noGrp="1"/>
          </p:cNvSpPr>
          <p:nvPr>
            <p:ph idx="1"/>
          </p:nvPr>
        </p:nvSpPr>
        <p:spPr>
          <a:xfrm>
            <a:off x="724453" y="1685365"/>
            <a:ext cx="6590747" cy="718363"/>
          </a:xfrm>
        </p:spPr>
        <p:txBody>
          <a:bodyPr vert="horz" lIns="91440" tIns="45720" rIns="91440" bIns="45720" rtlCol="0" anchor="t">
            <a:normAutofit/>
          </a:bodyPr>
          <a:lstStyle/>
          <a:p>
            <a:pPr marL="0" indent="0">
              <a:buNone/>
            </a:pPr>
            <a:r>
              <a:rPr lang="uk-UA" sz="1800" dirty="0">
                <a:latin typeface="Times New Roman" panose="02020603050405020304" pitchFamily="18" charset="0"/>
                <a:cs typeface="Times New Roman" panose="02020603050405020304" pitchFamily="18" charset="0"/>
              </a:rPr>
              <a:t>Додавання видалення вихователя</a:t>
            </a:r>
          </a:p>
        </p:txBody>
      </p:sp>
      <p:pic>
        <p:nvPicPr>
          <p:cNvPr id="7170" name="Рисунок 52">
            <a:extLst>
              <a:ext uri="{FF2B5EF4-FFF2-40B4-BE49-F238E27FC236}">
                <a16:creationId xmlns:a16="http://schemas.microsoft.com/office/drawing/2014/main" id="{D897B6D5-0A6E-41C8-8B92-07412F169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026" y="2403728"/>
            <a:ext cx="5943600" cy="242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Рисунок 51">
            <a:extLst>
              <a:ext uri="{FF2B5EF4-FFF2-40B4-BE49-F238E27FC236}">
                <a16:creationId xmlns:a16="http://schemas.microsoft.com/office/drawing/2014/main" id="{82B71447-9E92-461A-9F64-0900B28B98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9746" y="2403728"/>
            <a:ext cx="3475037"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0453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208CCB-EAE4-EE2A-ABB2-43A506799BEA}"/>
              </a:ext>
            </a:extLst>
          </p:cNvPr>
          <p:cNvSpPr>
            <a:spLocks noGrp="1"/>
          </p:cNvSpPr>
          <p:nvPr>
            <p:ph type="title"/>
          </p:nvPr>
        </p:nvSpPr>
        <p:spPr>
          <a:xfrm>
            <a:off x="724453" y="919186"/>
            <a:ext cx="10744394" cy="718363"/>
          </a:xfrm>
        </p:spPr>
        <p:txBody>
          <a:bodyPr vert="horz" lIns="91440" tIns="45720" rIns="91440" bIns="45720" rtlCol="0" anchor="t">
            <a:normAutofit/>
          </a:bodyPr>
          <a:lstStyle/>
          <a:p>
            <a:r>
              <a:rPr lang="en-US"/>
              <a:t>Приклади використання додатку</a:t>
            </a:r>
          </a:p>
        </p:txBody>
      </p:sp>
      <p:sp>
        <p:nvSpPr>
          <p:cNvPr id="3" name="Місце для вмісту 2">
            <a:extLst>
              <a:ext uri="{FF2B5EF4-FFF2-40B4-BE49-F238E27FC236}">
                <a16:creationId xmlns:a16="http://schemas.microsoft.com/office/drawing/2014/main" id="{091FF8E7-B9E1-0F51-C339-BF7A85C594C7}"/>
              </a:ext>
            </a:extLst>
          </p:cNvPr>
          <p:cNvSpPr>
            <a:spLocks noGrp="1"/>
          </p:cNvSpPr>
          <p:nvPr>
            <p:ph idx="1"/>
          </p:nvPr>
        </p:nvSpPr>
        <p:spPr>
          <a:xfrm>
            <a:off x="724453" y="1685365"/>
            <a:ext cx="6590747" cy="718363"/>
          </a:xfrm>
        </p:spPr>
        <p:txBody>
          <a:bodyPr vert="horz" lIns="91440" tIns="45720" rIns="91440" bIns="45720" rtlCol="0" anchor="t">
            <a:normAutofit/>
          </a:bodyPr>
          <a:lstStyle/>
          <a:p>
            <a:pPr marL="0" indent="0">
              <a:buNone/>
            </a:pPr>
            <a:r>
              <a:rPr lang="uk-UA" sz="1800" dirty="0">
                <a:latin typeface="Times New Roman" panose="02020603050405020304" pitchFamily="18" charset="0"/>
                <a:cs typeface="Times New Roman" panose="02020603050405020304" pitchFamily="18" charset="0"/>
              </a:rPr>
              <a:t>Запити вихователів</a:t>
            </a:r>
          </a:p>
          <a:p>
            <a:pPr marL="0" indent="0">
              <a:buNone/>
            </a:pPr>
            <a:endParaRPr lang="uk-UA" sz="1800" dirty="0">
              <a:latin typeface="Times New Roman" panose="02020603050405020304" pitchFamily="18" charset="0"/>
              <a:cs typeface="Times New Roman" panose="02020603050405020304" pitchFamily="18" charset="0"/>
            </a:endParaRPr>
          </a:p>
        </p:txBody>
      </p:sp>
      <p:pic>
        <p:nvPicPr>
          <p:cNvPr id="8194" name="Рисунок 55">
            <a:extLst>
              <a:ext uri="{FF2B5EF4-FFF2-40B4-BE49-F238E27FC236}">
                <a16:creationId xmlns:a16="http://schemas.microsoft.com/office/drawing/2014/main" id="{01CB1593-3EB5-4E26-88C7-DCB8DB639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552" y="2117583"/>
            <a:ext cx="5803687" cy="233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Рисунок 3">
            <a:extLst>
              <a:ext uri="{FF2B5EF4-FFF2-40B4-BE49-F238E27FC236}">
                <a16:creationId xmlns:a16="http://schemas.microsoft.com/office/drawing/2014/main" id="{036D1E5F-277F-49BA-B976-3BFD07F4CBF1}"/>
              </a:ext>
            </a:extLst>
          </p:cNvPr>
          <p:cNvPicPr>
            <a:picLocks noChangeAspect="1"/>
          </p:cNvPicPr>
          <p:nvPr/>
        </p:nvPicPr>
        <p:blipFill rotWithShape="1">
          <a:blip r:embed="rId3"/>
          <a:srcRect t="62104"/>
          <a:stretch/>
        </p:blipFill>
        <p:spPr>
          <a:xfrm>
            <a:off x="6843079" y="2403728"/>
            <a:ext cx="5213164" cy="880623"/>
          </a:xfrm>
          <a:prstGeom prst="rect">
            <a:avLst/>
          </a:prstGeom>
        </p:spPr>
      </p:pic>
    </p:spTree>
    <p:extLst>
      <p:ext uri="{BB962C8B-B14F-4D97-AF65-F5344CB8AC3E}">
        <p14:creationId xmlns:p14="http://schemas.microsoft.com/office/powerpoint/2010/main" val="2388965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208CCB-EAE4-EE2A-ABB2-43A506799BEA}"/>
              </a:ext>
            </a:extLst>
          </p:cNvPr>
          <p:cNvSpPr>
            <a:spLocks noGrp="1"/>
          </p:cNvSpPr>
          <p:nvPr>
            <p:ph type="title"/>
          </p:nvPr>
        </p:nvSpPr>
        <p:spPr>
          <a:xfrm>
            <a:off x="724453" y="919186"/>
            <a:ext cx="10744394" cy="718363"/>
          </a:xfrm>
        </p:spPr>
        <p:txBody>
          <a:bodyPr vert="horz" lIns="91440" tIns="45720" rIns="91440" bIns="45720" rtlCol="0" anchor="t">
            <a:normAutofit/>
          </a:bodyPr>
          <a:lstStyle/>
          <a:p>
            <a:r>
              <a:rPr lang="en-US"/>
              <a:t>Приклади використання додатку</a:t>
            </a:r>
          </a:p>
        </p:txBody>
      </p:sp>
      <p:sp>
        <p:nvSpPr>
          <p:cNvPr id="3" name="Місце для вмісту 2">
            <a:extLst>
              <a:ext uri="{FF2B5EF4-FFF2-40B4-BE49-F238E27FC236}">
                <a16:creationId xmlns:a16="http://schemas.microsoft.com/office/drawing/2014/main" id="{091FF8E7-B9E1-0F51-C339-BF7A85C594C7}"/>
              </a:ext>
            </a:extLst>
          </p:cNvPr>
          <p:cNvSpPr>
            <a:spLocks noGrp="1"/>
          </p:cNvSpPr>
          <p:nvPr>
            <p:ph idx="1"/>
          </p:nvPr>
        </p:nvSpPr>
        <p:spPr>
          <a:xfrm>
            <a:off x="724453" y="1685365"/>
            <a:ext cx="6590747" cy="718363"/>
          </a:xfrm>
        </p:spPr>
        <p:txBody>
          <a:bodyPr vert="horz" lIns="91440" tIns="45720" rIns="91440" bIns="45720" rtlCol="0" anchor="t">
            <a:normAutofit/>
          </a:bodyPr>
          <a:lstStyle/>
          <a:p>
            <a:pPr marL="0" indent="0">
              <a:buNone/>
            </a:pPr>
            <a:r>
              <a:rPr lang="uk-UA" sz="1800" dirty="0">
                <a:latin typeface="Times New Roman" panose="02020603050405020304" pitchFamily="18" charset="0"/>
                <a:cs typeface="Times New Roman" panose="02020603050405020304" pitchFamily="18" charset="0"/>
              </a:rPr>
              <a:t>Додавання нової дитини</a:t>
            </a:r>
          </a:p>
          <a:p>
            <a:pPr marL="0" indent="0">
              <a:buNone/>
            </a:pPr>
            <a:endParaRPr lang="uk-UA" sz="1800" dirty="0">
              <a:latin typeface="Times New Roman" panose="02020603050405020304" pitchFamily="18" charset="0"/>
              <a:cs typeface="Times New Roman" panose="02020603050405020304" pitchFamily="18" charset="0"/>
            </a:endParaRPr>
          </a:p>
        </p:txBody>
      </p:sp>
      <p:pic>
        <p:nvPicPr>
          <p:cNvPr id="9218" name="Рисунок 70">
            <a:extLst>
              <a:ext uri="{FF2B5EF4-FFF2-40B4-BE49-F238E27FC236}">
                <a16:creationId xmlns:a16="http://schemas.microsoft.com/office/drawing/2014/main" id="{5855DA93-F33B-4B4D-BE9A-FC9AB1817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321" y="2403728"/>
            <a:ext cx="3122743" cy="3906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Рисунок 1">
            <a:extLst>
              <a:ext uri="{FF2B5EF4-FFF2-40B4-BE49-F238E27FC236}">
                <a16:creationId xmlns:a16="http://schemas.microsoft.com/office/drawing/2014/main" id="{95F439CC-06F8-4858-98C8-52DB6CAD3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931" y="2322196"/>
            <a:ext cx="1354138"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7403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208CCB-EAE4-EE2A-ABB2-43A506799BEA}"/>
              </a:ext>
            </a:extLst>
          </p:cNvPr>
          <p:cNvSpPr>
            <a:spLocks noGrp="1"/>
          </p:cNvSpPr>
          <p:nvPr>
            <p:ph type="title"/>
          </p:nvPr>
        </p:nvSpPr>
        <p:spPr>
          <a:xfrm>
            <a:off x="724453" y="919186"/>
            <a:ext cx="10744394" cy="718363"/>
          </a:xfrm>
        </p:spPr>
        <p:txBody>
          <a:bodyPr vert="horz" lIns="91440" tIns="45720" rIns="91440" bIns="45720" rtlCol="0" anchor="t">
            <a:normAutofit/>
          </a:bodyPr>
          <a:lstStyle/>
          <a:p>
            <a:r>
              <a:rPr lang="en-US"/>
              <a:t>Приклади використання додатку</a:t>
            </a:r>
          </a:p>
        </p:txBody>
      </p:sp>
      <p:sp>
        <p:nvSpPr>
          <p:cNvPr id="3" name="Місце для вмісту 2">
            <a:extLst>
              <a:ext uri="{FF2B5EF4-FFF2-40B4-BE49-F238E27FC236}">
                <a16:creationId xmlns:a16="http://schemas.microsoft.com/office/drawing/2014/main" id="{091FF8E7-B9E1-0F51-C339-BF7A85C594C7}"/>
              </a:ext>
            </a:extLst>
          </p:cNvPr>
          <p:cNvSpPr>
            <a:spLocks noGrp="1"/>
          </p:cNvSpPr>
          <p:nvPr>
            <p:ph idx="1"/>
          </p:nvPr>
        </p:nvSpPr>
        <p:spPr>
          <a:xfrm>
            <a:off x="724453" y="1685365"/>
            <a:ext cx="6590747" cy="718363"/>
          </a:xfrm>
        </p:spPr>
        <p:txBody>
          <a:bodyPr vert="horz" lIns="91440" tIns="45720" rIns="91440" bIns="45720" rtlCol="0" anchor="t">
            <a:normAutofit/>
          </a:bodyPr>
          <a:lstStyle/>
          <a:p>
            <a:pPr marL="0" indent="0">
              <a:buNone/>
            </a:pPr>
            <a:r>
              <a:rPr lang="uk-UA" sz="1800" dirty="0">
                <a:latin typeface="Times New Roman" panose="02020603050405020304" pitchFamily="18" charset="0"/>
                <a:cs typeface="Times New Roman" panose="02020603050405020304" pitchFamily="18" charset="0"/>
              </a:rPr>
              <a:t>Видалення дитини та запити</a:t>
            </a:r>
          </a:p>
          <a:p>
            <a:pPr marL="0" indent="0">
              <a:buNone/>
            </a:pPr>
            <a:endParaRPr lang="uk-UA" sz="1800" dirty="0">
              <a:latin typeface="Times New Roman" panose="02020603050405020304" pitchFamily="18" charset="0"/>
              <a:cs typeface="Times New Roman" panose="02020603050405020304" pitchFamily="18" charset="0"/>
            </a:endParaRPr>
          </a:p>
        </p:txBody>
      </p:sp>
      <p:pic>
        <p:nvPicPr>
          <p:cNvPr id="10242" name="Рисунок 71">
            <a:extLst>
              <a:ext uri="{FF2B5EF4-FFF2-40B4-BE49-F238E27FC236}">
                <a16:creationId xmlns:a16="http://schemas.microsoft.com/office/drawing/2014/main" id="{DEDEF3EA-25C6-4A03-BAC1-6246BC08E0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6275" y="2105025"/>
            <a:ext cx="4671203" cy="2081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Рисунок 72">
            <a:extLst>
              <a:ext uri="{FF2B5EF4-FFF2-40B4-BE49-F238E27FC236}">
                <a16:creationId xmlns:a16="http://schemas.microsoft.com/office/drawing/2014/main" id="{C393CBB1-544F-4EB3-8F5E-A67A95657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275" y="4289949"/>
            <a:ext cx="5934075" cy="263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Рисунок 3">
            <a:extLst>
              <a:ext uri="{FF2B5EF4-FFF2-40B4-BE49-F238E27FC236}">
                <a16:creationId xmlns:a16="http://schemas.microsoft.com/office/drawing/2014/main" id="{47105F2D-92A9-4023-9DA8-D6A712F74AC8}"/>
              </a:ext>
            </a:extLst>
          </p:cNvPr>
          <p:cNvPicPr>
            <a:picLocks noChangeAspect="1"/>
          </p:cNvPicPr>
          <p:nvPr/>
        </p:nvPicPr>
        <p:blipFill>
          <a:blip r:embed="rId4"/>
          <a:stretch>
            <a:fillRect/>
          </a:stretch>
        </p:blipFill>
        <p:spPr>
          <a:xfrm>
            <a:off x="7232485" y="1858414"/>
            <a:ext cx="4502724" cy="3141172"/>
          </a:xfrm>
          <a:prstGeom prst="rect">
            <a:avLst/>
          </a:prstGeom>
        </p:spPr>
      </p:pic>
    </p:spTree>
    <p:extLst>
      <p:ext uri="{BB962C8B-B14F-4D97-AF65-F5344CB8AC3E}">
        <p14:creationId xmlns:p14="http://schemas.microsoft.com/office/powerpoint/2010/main" val="348758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208CCB-EAE4-EE2A-ABB2-43A506799BEA}"/>
              </a:ext>
            </a:extLst>
          </p:cNvPr>
          <p:cNvSpPr>
            <a:spLocks noGrp="1"/>
          </p:cNvSpPr>
          <p:nvPr>
            <p:ph type="title"/>
          </p:nvPr>
        </p:nvSpPr>
        <p:spPr>
          <a:xfrm>
            <a:off x="724453" y="919186"/>
            <a:ext cx="10744394" cy="718363"/>
          </a:xfrm>
        </p:spPr>
        <p:txBody>
          <a:bodyPr vert="horz" lIns="91440" tIns="45720" rIns="91440" bIns="45720" rtlCol="0" anchor="t">
            <a:normAutofit/>
          </a:bodyPr>
          <a:lstStyle/>
          <a:p>
            <a:r>
              <a:rPr lang="en-US"/>
              <a:t>Приклади використання додатку</a:t>
            </a:r>
          </a:p>
        </p:txBody>
      </p:sp>
      <p:sp>
        <p:nvSpPr>
          <p:cNvPr id="3" name="Місце для вмісту 2">
            <a:extLst>
              <a:ext uri="{FF2B5EF4-FFF2-40B4-BE49-F238E27FC236}">
                <a16:creationId xmlns:a16="http://schemas.microsoft.com/office/drawing/2014/main" id="{091FF8E7-B9E1-0F51-C339-BF7A85C594C7}"/>
              </a:ext>
            </a:extLst>
          </p:cNvPr>
          <p:cNvSpPr>
            <a:spLocks noGrp="1"/>
          </p:cNvSpPr>
          <p:nvPr>
            <p:ph idx="1"/>
          </p:nvPr>
        </p:nvSpPr>
        <p:spPr>
          <a:xfrm>
            <a:off x="724453" y="1685365"/>
            <a:ext cx="6590747" cy="718363"/>
          </a:xfrm>
        </p:spPr>
        <p:txBody>
          <a:bodyPr vert="horz" lIns="91440" tIns="45720" rIns="91440" bIns="45720" rtlCol="0" anchor="t">
            <a:normAutofit/>
          </a:bodyPr>
          <a:lstStyle/>
          <a:p>
            <a:pPr marL="0" indent="0">
              <a:buNone/>
            </a:pPr>
            <a:r>
              <a:rPr lang="uk-UA" sz="1800" dirty="0">
                <a:latin typeface="Times New Roman" panose="02020603050405020304" pitchFamily="18" charset="0"/>
                <a:cs typeface="Times New Roman" panose="02020603050405020304" pitchFamily="18" charset="0"/>
              </a:rPr>
              <a:t>Додавання батьків та запити</a:t>
            </a:r>
          </a:p>
          <a:p>
            <a:pPr marL="0" indent="0">
              <a:buNone/>
            </a:pPr>
            <a:endParaRPr lang="uk-UA" sz="1800" dirty="0">
              <a:latin typeface="Times New Roman" panose="02020603050405020304" pitchFamily="18" charset="0"/>
              <a:cs typeface="Times New Roman" panose="02020603050405020304" pitchFamily="18" charset="0"/>
            </a:endParaRPr>
          </a:p>
        </p:txBody>
      </p:sp>
      <p:pic>
        <p:nvPicPr>
          <p:cNvPr id="11266" name="Рисунок 63">
            <a:extLst>
              <a:ext uri="{FF2B5EF4-FFF2-40B4-BE49-F238E27FC236}">
                <a16:creationId xmlns:a16="http://schemas.microsoft.com/office/drawing/2014/main" id="{23B92F80-72FB-46A3-824B-8ED3C2ECF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468" y="2357802"/>
            <a:ext cx="3476625"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Рисунок 65">
            <a:extLst>
              <a:ext uri="{FF2B5EF4-FFF2-40B4-BE49-F238E27FC236}">
                <a16:creationId xmlns:a16="http://schemas.microsoft.com/office/drawing/2014/main" id="{F8F8633F-BD2D-46F4-A6C4-DB22CA6E8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486" y="2357802"/>
            <a:ext cx="6860880" cy="2768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91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8FCB00-D5B4-1F92-3BEA-95856D5ECFA0}"/>
              </a:ext>
            </a:extLst>
          </p:cNvPr>
          <p:cNvSpPr>
            <a:spLocks noGrp="1"/>
          </p:cNvSpPr>
          <p:nvPr>
            <p:ph type="title"/>
          </p:nvPr>
        </p:nvSpPr>
        <p:spPr/>
        <p:txBody>
          <a:bodyPr/>
          <a:lstStyle/>
          <a:p>
            <a:r>
              <a:rPr lang="uk-UA" dirty="0"/>
              <a:t>Висновок</a:t>
            </a:r>
          </a:p>
        </p:txBody>
      </p:sp>
      <p:sp>
        <p:nvSpPr>
          <p:cNvPr id="3" name="Місце для вмісту 2">
            <a:extLst>
              <a:ext uri="{FF2B5EF4-FFF2-40B4-BE49-F238E27FC236}">
                <a16:creationId xmlns:a16="http://schemas.microsoft.com/office/drawing/2014/main" id="{7F519D48-1DA9-2A8E-A1B5-CBD13A7E10FB}"/>
              </a:ext>
            </a:extLst>
          </p:cNvPr>
          <p:cNvSpPr>
            <a:spLocks noGrp="1"/>
          </p:cNvSpPr>
          <p:nvPr>
            <p:ph idx="1"/>
          </p:nvPr>
        </p:nvSpPr>
        <p:spPr/>
        <p:txBody>
          <a:bodyPr vert="horz" lIns="91440" tIns="45720" rIns="91440" bIns="45720" rtlCol="0" anchor="t">
            <a:normAutofit/>
          </a:bodyPr>
          <a:lstStyle/>
          <a:p>
            <a:pPr marL="0" indent="0">
              <a:buNone/>
            </a:pPr>
            <a:r>
              <a:rPr lang="uk-UA" dirty="0">
                <a:latin typeface="Times New Roman" panose="02020603050405020304" pitchFamily="18" charset="0"/>
                <a:cs typeface="Times New Roman" panose="02020603050405020304" pitchFamily="18" charset="0"/>
              </a:rPr>
              <a:t>У результаті виконання курсової роботи було успішно реалізовано систему дитячого садка з вибором умов роботи груп. Для розробки програмного забезпечення було використано стек технологій, що включає Windows </a:t>
            </a:r>
            <a:r>
              <a:rPr lang="uk-UA" dirty="0" err="1">
                <a:latin typeface="Times New Roman" panose="02020603050405020304" pitchFamily="18" charset="0"/>
                <a:cs typeface="Times New Roman" panose="02020603050405020304" pitchFamily="18" charset="0"/>
              </a:rPr>
              <a:t>Forms</a:t>
            </a:r>
            <a:r>
              <a:rPr lang="uk-UA" dirty="0">
                <a:latin typeface="Times New Roman" panose="02020603050405020304" pitchFamily="18" charset="0"/>
                <a:cs typeface="Times New Roman" panose="02020603050405020304" pitchFamily="18" charset="0"/>
              </a:rPr>
              <a:t> для розробки графічного інтерфейсу користувача, </a:t>
            </a:r>
            <a:r>
              <a:rPr lang="uk-UA" dirty="0" err="1">
                <a:latin typeface="Times New Roman" panose="02020603050405020304" pitchFamily="18" charset="0"/>
                <a:cs typeface="Times New Roman" panose="02020603050405020304" pitchFamily="18" charset="0"/>
              </a:rPr>
              <a:t>PdfWriter</a:t>
            </a:r>
            <a:r>
              <a:rPr lang="uk-UA" dirty="0">
                <a:latin typeface="Times New Roman" panose="02020603050405020304" pitchFamily="18" charset="0"/>
                <a:cs typeface="Times New Roman" panose="02020603050405020304" pitchFamily="18" charset="0"/>
              </a:rPr>
              <a:t> для генерації звітів у форматі PDF та </a:t>
            </a:r>
            <a:r>
              <a:rPr lang="uk-UA" dirty="0" err="1">
                <a:latin typeface="Times New Roman" panose="02020603050405020304" pitchFamily="18" charset="0"/>
                <a:cs typeface="Times New Roman" panose="02020603050405020304" pitchFamily="18" charset="0"/>
              </a:rPr>
              <a:t>phpMyAdmin</a:t>
            </a:r>
            <a:r>
              <a:rPr lang="uk-UA" dirty="0">
                <a:latin typeface="Times New Roman" panose="02020603050405020304" pitchFamily="18" charset="0"/>
                <a:cs typeface="Times New Roman" panose="02020603050405020304" pitchFamily="18" charset="0"/>
              </a:rPr>
              <a:t> в якості інструменту адміністрування та управління базою даних </a:t>
            </a:r>
            <a:r>
              <a:rPr lang="uk-UA" dirty="0" err="1">
                <a:latin typeface="Times New Roman" panose="02020603050405020304" pitchFamily="18" charset="0"/>
                <a:cs typeface="Times New Roman" panose="02020603050405020304" pitchFamily="18" charset="0"/>
              </a:rPr>
              <a:t>MySQL</a:t>
            </a:r>
            <a:r>
              <a:rPr lang="uk-UA"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buNone/>
            </a:pPr>
            <a:r>
              <a:rPr lang="uk-UA" dirty="0">
                <a:latin typeface="Times New Roman" panose="02020603050405020304" pitchFamily="18" charset="0"/>
                <a:cs typeface="Times New Roman" panose="02020603050405020304" pitchFamily="18" charset="0"/>
              </a:rPr>
              <a:t>Використання Windows </a:t>
            </a:r>
            <a:r>
              <a:rPr lang="uk-UA" dirty="0" err="1">
                <a:latin typeface="Times New Roman" panose="02020603050405020304" pitchFamily="18" charset="0"/>
                <a:cs typeface="Times New Roman" panose="02020603050405020304" pitchFamily="18" charset="0"/>
              </a:rPr>
              <a:t>Forms</a:t>
            </a:r>
            <a:r>
              <a:rPr lang="uk-UA" dirty="0">
                <a:latin typeface="Times New Roman" panose="02020603050405020304" pitchFamily="18" charset="0"/>
                <a:cs typeface="Times New Roman" panose="02020603050405020304" pitchFamily="18" charset="0"/>
              </a:rPr>
              <a:t> дозволило створити зручний та інтуїтивно зрозумілий інтерфейс для користувача, що спрощує взаємодію з системою. Завдяки можливостям Windows </a:t>
            </a:r>
            <a:r>
              <a:rPr lang="uk-UA" dirty="0" err="1">
                <a:latin typeface="Times New Roman" panose="02020603050405020304" pitchFamily="18" charset="0"/>
                <a:cs typeface="Times New Roman" panose="02020603050405020304" pitchFamily="18" charset="0"/>
              </a:rPr>
              <a:t>Forms</a:t>
            </a:r>
            <a:r>
              <a:rPr lang="uk-UA" dirty="0">
                <a:latin typeface="Times New Roman" panose="02020603050405020304" pitchFamily="18" charset="0"/>
                <a:cs typeface="Times New Roman" panose="02020603050405020304" pitchFamily="18" charset="0"/>
              </a:rPr>
              <a:t> були реалізовані всі необхідні функції та опції для управління групами дитячого садка, включаючи вибір умов роботи та введення необхідних даних</a:t>
            </a:r>
            <a:endParaRPr lang="uk-UA" sz="1800" dirty="0">
              <a:solidFill>
                <a:srgbClr val="374151"/>
              </a:solidFill>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423030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F6CCFE-A42A-9523-22D1-3BAB2A064FA8}"/>
              </a:ext>
            </a:extLst>
          </p:cNvPr>
          <p:cNvSpPr>
            <a:spLocks noGrp="1"/>
          </p:cNvSpPr>
          <p:nvPr>
            <p:ph type="title"/>
          </p:nvPr>
        </p:nvSpPr>
        <p:spPr/>
        <p:txBody>
          <a:bodyPr>
            <a:normAutofit/>
          </a:bodyPr>
          <a:lstStyle/>
          <a:p>
            <a:r>
              <a:rPr lang="uk-UA" dirty="0"/>
              <a:t>Вступ</a:t>
            </a:r>
          </a:p>
        </p:txBody>
      </p:sp>
      <p:sp>
        <p:nvSpPr>
          <p:cNvPr id="3" name="Місце для вмісту 2">
            <a:extLst>
              <a:ext uri="{FF2B5EF4-FFF2-40B4-BE49-F238E27FC236}">
                <a16:creationId xmlns:a16="http://schemas.microsoft.com/office/drawing/2014/main" id="{F1822058-C193-2FDA-A86D-2F04A23DDC52}"/>
              </a:ext>
            </a:extLst>
          </p:cNvPr>
          <p:cNvSpPr>
            <a:spLocks noGrp="1"/>
          </p:cNvSpPr>
          <p:nvPr>
            <p:ph idx="1"/>
          </p:nvPr>
        </p:nvSpPr>
        <p:spPr>
          <a:xfrm>
            <a:off x="700635" y="1879134"/>
            <a:ext cx="10691265" cy="4050080"/>
          </a:xfrm>
        </p:spPr>
        <p:txBody>
          <a:bodyPr vert="horz" lIns="91440" tIns="45720" rIns="91440" bIns="45720" rtlCol="0" anchor="t">
            <a:normAutofit fontScale="85000" lnSpcReduction="10000"/>
          </a:bodyPr>
          <a:lstStyle/>
          <a:p>
            <a:r>
              <a:rPr lang="uk-UA" sz="1800" dirty="0">
                <a:latin typeface="Times New Roman" panose="02020603050405020304" pitchFamily="18" charset="0"/>
                <a:cs typeface="Times New Roman" panose="02020603050405020304" pitchFamily="18" charset="0"/>
              </a:rPr>
              <a:t>Сучасний світ вимагає надійного та ефективного функціонування дитячих садків, адже вони є важливим етапом у розвитку дітей. Однак, кожна група може мати власні особливості та потребує індивідуального підходу. У зв'язку з цим, розробка системи, що дозволяє батькам та директорам обирати умови роботи груп, стає надзвичайно актуальною.</a:t>
            </a:r>
            <a:endParaRPr lang="ru-RU" sz="1800" dirty="0">
              <a:latin typeface="Times New Roman" panose="02020603050405020304" pitchFamily="18" charset="0"/>
              <a:cs typeface="Times New Roman" panose="02020603050405020304" pitchFamily="18" charset="0"/>
            </a:endParaRPr>
          </a:p>
          <a:p>
            <a:r>
              <a:rPr lang="uk-UA" sz="1800" dirty="0">
                <a:latin typeface="Times New Roman" panose="02020603050405020304" pitchFamily="18" charset="0"/>
                <a:cs typeface="Times New Roman" panose="02020603050405020304" pitchFamily="18" charset="0"/>
              </a:rPr>
              <a:t>Моя курсова робота за темою «Дитячий садок з вибором умов роботи груп» пропонує комплексний підхід до створення та управління дитячим садком. Завдяки розробленому функціоналу, батьки зможуть вибирати не лише групу для своєї дитини, але й умови її роботи. </a:t>
            </a:r>
            <a:endParaRPr lang="ru-RU" sz="1800" dirty="0">
              <a:latin typeface="Times New Roman" panose="02020603050405020304" pitchFamily="18" charset="0"/>
              <a:cs typeface="Times New Roman" panose="02020603050405020304" pitchFamily="18" charset="0"/>
            </a:endParaRPr>
          </a:p>
          <a:p>
            <a:r>
              <a:rPr lang="uk-UA" sz="1800" dirty="0">
                <a:latin typeface="Times New Roman" panose="02020603050405020304" pitchFamily="18" charset="0"/>
                <a:cs typeface="Times New Roman" panose="02020603050405020304" pitchFamily="18" charset="0"/>
              </a:rPr>
              <a:t>Директори дитячих садків також отримають доступ до системи, де вони зможуть створювати та налаштовувати групи, встановлювати обмеження щодо кількості дітей, обирати розклад роботи, здійснювати контроль над дітьми та багато іншого. Це дозволить директорам ефективно організовувати роботу садка та забезпечити кращі умови для дітей.</a:t>
            </a:r>
            <a:endParaRPr lang="ru-RU" sz="1800" dirty="0">
              <a:latin typeface="Times New Roman" panose="02020603050405020304" pitchFamily="18" charset="0"/>
              <a:cs typeface="Times New Roman" panose="02020603050405020304" pitchFamily="18" charset="0"/>
            </a:endParaRPr>
          </a:p>
          <a:p>
            <a:r>
              <a:rPr lang="uk-UA" sz="1800" dirty="0">
                <a:latin typeface="Times New Roman" panose="02020603050405020304" pitchFamily="18" charset="0"/>
                <a:cs typeface="Times New Roman" panose="02020603050405020304" pitchFamily="18" charset="0"/>
              </a:rPr>
              <a:t>Моя курсова робота базується на сучасних технологіях програмування та використовує базу даних для зберігання інформації. Вона надає зручний та інтуїтивно зрозумілий інтерфейс для користувачів та забезпечує безпеку даних.</a:t>
            </a:r>
            <a:endParaRPr lang="ru-RU" sz="1800" dirty="0">
              <a:latin typeface="Times New Roman" panose="02020603050405020304" pitchFamily="18" charset="0"/>
              <a:cs typeface="Times New Roman" panose="02020603050405020304" pitchFamily="18" charset="0"/>
            </a:endParaRPr>
          </a:p>
          <a:p>
            <a:r>
              <a:rPr lang="uk-UA" sz="1800" dirty="0">
                <a:latin typeface="Times New Roman" panose="02020603050405020304" pitchFamily="18" charset="0"/>
                <a:cs typeface="Times New Roman" panose="02020603050405020304" pitchFamily="18" charset="0"/>
              </a:rPr>
              <a:t>Метою моєї курсової роботи є створення функціональної системи, що допоможе забезпечити якісне та індивідуальне навчання та розвиток дітей у дитячих садках. Вірю, що цей проект буде корисним та сприятиме поліпшенню якості навчального процесу та задоволенню потреб усіх сторін - батьків, директорів та, звичайно, дітей.</a:t>
            </a:r>
            <a:endParaRPr lang="ru-RU" sz="1800" dirty="0">
              <a:latin typeface="Times New Roman" panose="02020603050405020304" pitchFamily="18" charset="0"/>
              <a:cs typeface="Times New Roman" panose="02020603050405020304" pitchFamily="18" charset="0"/>
            </a:endParaRPr>
          </a:p>
          <a:p>
            <a:pPr>
              <a:lnSpc>
                <a:spcPct val="110000"/>
              </a:lnSpc>
              <a:buFont typeface="Arial"/>
              <a:buChar char="•"/>
            </a:pPr>
            <a:endParaRPr lang="uk-UA" sz="1700" dirty="0">
              <a:latin typeface="Times New Roman"/>
              <a:cs typeface="Arial"/>
            </a:endParaRPr>
          </a:p>
          <a:p>
            <a:pPr marL="0" indent="0">
              <a:lnSpc>
                <a:spcPct val="110000"/>
              </a:lnSpc>
              <a:buNone/>
            </a:pPr>
            <a:endParaRPr lang="uk" sz="1700" dirty="0">
              <a:latin typeface="Times New Roman"/>
              <a:cs typeface="Times New Roman"/>
            </a:endParaRPr>
          </a:p>
        </p:txBody>
      </p:sp>
    </p:spTree>
    <p:extLst>
      <p:ext uri="{BB962C8B-B14F-4D97-AF65-F5344CB8AC3E}">
        <p14:creationId xmlns:p14="http://schemas.microsoft.com/office/powerpoint/2010/main" val="204631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017FC9-A936-4716-3A47-9F90EA4886D2}"/>
              </a:ext>
            </a:extLst>
          </p:cNvPr>
          <p:cNvSpPr>
            <a:spLocks noGrp="1"/>
          </p:cNvSpPr>
          <p:nvPr>
            <p:ph type="title"/>
          </p:nvPr>
        </p:nvSpPr>
        <p:spPr>
          <a:xfrm>
            <a:off x="695324" y="615918"/>
            <a:ext cx="2152103" cy="4272816"/>
          </a:xfrm>
        </p:spPr>
        <p:txBody>
          <a:bodyPr>
            <a:normAutofit/>
          </a:bodyPr>
          <a:lstStyle/>
          <a:p>
            <a:r>
              <a:rPr lang="uk-UA" sz="2400"/>
              <a:t>Постановка задачі</a:t>
            </a:r>
          </a:p>
        </p:txBody>
      </p:sp>
      <p:sp>
        <p:nvSpPr>
          <p:cNvPr id="3" name="Місце для вмісту 2">
            <a:extLst>
              <a:ext uri="{FF2B5EF4-FFF2-40B4-BE49-F238E27FC236}">
                <a16:creationId xmlns:a16="http://schemas.microsoft.com/office/drawing/2014/main" id="{E28A8415-4CF9-638B-F267-39AEA86020C4}"/>
              </a:ext>
            </a:extLst>
          </p:cNvPr>
          <p:cNvSpPr>
            <a:spLocks noGrp="1"/>
          </p:cNvSpPr>
          <p:nvPr>
            <p:ph idx="1"/>
          </p:nvPr>
        </p:nvSpPr>
        <p:spPr>
          <a:xfrm>
            <a:off x="3918180" y="538843"/>
            <a:ext cx="7518024" cy="5758071"/>
          </a:xfrm>
        </p:spPr>
        <p:txBody>
          <a:bodyPr vert="horz" lIns="91440" tIns="45720" rIns="91440" bIns="45720" rtlCol="0">
            <a:normAutofit/>
          </a:bodyPr>
          <a:lstStyle/>
          <a:p>
            <a:pPr marL="342900" indent="-342900">
              <a:lnSpc>
                <a:spcPct val="110000"/>
              </a:lnSpc>
              <a:buAutoNum type="arabicPeriod"/>
            </a:pPr>
            <a:r>
              <a:rPr lang="uk" sz="1900" dirty="0">
                <a:latin typeface="Times New Roman"/>
                <a:ea typeface="+mn-lt"/>
                <a:cs typeface="+mn-lt"/>
              </a:rPr>
              <a:t>Провести всеосяжне обстеження предметної області;</a:t>
            </a:r>
            <a:endParaRPr lang="uk-UA" sz="1900" dirty="0">
              <a:latin typeface="Times New Roman"/>
              <a:ea typeface="+mn-lt"/>
              <a:cs typeface="Times New Roman"/>
            </a:endParaRPr>
          </a:p>
          <a:p>
            <a:pPr marL="342900" indent="-342900">
              <a:lnSpc>
                <a:spcPct val="110000"/>
              </a:lnSpc>
              <a:buAutoNum type="arabicPeriod"/>
            </a:pPr>
            <a:r>
              <a:rPr lang="uk" sz="1900" dirty="0">
                <a:latin typeface="Times New Roman"/>
                <a:ea typeface="+mn-lt"/>
                <a:cs typeface="+mn-lt"/>
              </a:rPr>
              <a:t>Визначити вид, правила формування і типи основних даних для вхідних та вихідних документів;</a:t>
            </a:r>
            <a:endParaRPr lang="uk-UA" sz="1900" dirty="0">
              <a:latin typeface="Times New Roman"/>
              <a:ea typeface="+mn-lt"/>
              <a:cs typeface="Times New Roman"/>
            </a:endParaRPr>
          </a:p>
          <a:p>
            <a:pPr marL="342900" indent="-342900">
              <a:lnSpc>
                <a:spcPct val="110000"/>
              </a:lnSpc>
              <a:buAutoNum type="arabicPeriod"/>
            </a:pPr>
            <a:r>
              <a:rPr lang="uk" sz="1900" dirty="0">
                <a:latin typeface="Times New Roman"/>
                <a:ea typeface="+mn-lt"/>
                <a:cs typeface="+mn-lt"/>
              </a:rPr>
              <a:t>Виконати побудову інфологічної моделі предметної області та перевірити її коректність;</a:t>
            </a:r>
            <a:endParaRPr lang="uk-UA" sz="1900" dirty="0">
              <a:latin typeface="Times New Roman"/>
              <a:ea typeface="+mn-lt"/>
              <a:cs typeface="Times New Roman"/>
            </a:endParaRPr>
          </a:p>
          <a:p>
            <a:pPr marL="342900" indent="-342900">
              <a:lnSpc>
                <a:spcPct val="110000"/>
              </a:lnSpc>
              <a:buAutoNum type="arabicPeriod"/>
            </a:pPr>
            <a:r>
              <a:rPr lang="uk" sz="1900" dirty="0">
                <a:latin typeface="Times New Roman"/>
                <a:ea typeface="+mn-lt"/>
                <a:cs typeface="+mn-lt"/>
              </a:rPr>
              <a:t>Для відповідної інфологічної моделі виконати реалізацію в одній з реляційних СУБД;</a:t>
            </a:r>
            <a:endParaRPr lang="uk-UA" sz="1900" dirty="0">
              <a:latin typeface="Times New Roman"/>
              <a:ea typeface="+mn-lt"/>
              <a:cs typeface="Times New Roman"/>
            </a:endParaRPr>
          </a:p>
          <a:p>
            <a:pPr marL="342900" indent="-342900">
              <a:lnSpc>
                <a:spcPct val="110000"/>
              </a:lnSpc>
              <a:buAutoNum type="arabicPeriod"/>
            </a:pPr>
            <a:r>
              <a:rPr lang="uk" sz="1900" dirty="0">
                <a:latin typeface="Times New Roman"/>
                <a:ea typeface="+mn-lt"/>
                <a:cs typeface="+mn-lt"/>
              </a:rPr>
              <a:t>Розробити індивідуальні форми для користувачів різних рівнів, що забезпечують дружній інтерфейс, орієнтований на предметну область. Ці форми мають надавати можливість навігації по таблиці та вирішення задач користувачів.</a:t>
            </a:r>
            <a:endParaRPr lang="uk-UA" sz="1900" dirty="0">
              <a:latin typeface="Times New Roman"/>
              <a:ea typeface="+mn-lt"/>
              <a:cs typeface="+mn-lt"/>
            </a:endParaRPr>
          </a:p>
          <a:p>
            <a:pPr marL="342900" indent="-342900">
              <a:lnSpc>
                <a:spcPct val="110000"/>
              </a:lnSpc>
              <a:buAutoNum type="arabicPeriod"/>
            </a:pPr>
            <a:r>
              <a:rPr lang="uk" sz="1900" dirty="0">
                <a:latin typeface="Times New Roman"/>
                <a:ea typeface="+mn-lt"/>
                <a:cs typeface="+mn-lt"/>
              </a:rPr>
              <a:t>Створити запити різноманітних типів та звіти для основних запитів.</a:t>
            </a:r>
            <a:endParaRPr lang="uk-UA" sz="1900" dirty="0">
              <a:latin typeface="Times New Roman"/>
              <a:ea typeface="+mn-lt"/>
              <a:cs typeface="+mn-lt"/>
            </a:endParaRPr>
          </a:p>
          <a:p>
            <a:pPr marL="342900" indent="-342900">
              <a:lnSpc>
                <a:spcPct val="110000"/>
              </a:lnSpc>
              <a:buAutoNum type="arabicPeriod"/>
            </a:pPr>
            <a:r>
              <a:rPr lang="uk" sz="1900" dirty="0">
                <a:latin typeface="Times New Roman"/>
                <a:ea typeface="+mn-lt"/>
                <a:cs typeface="+mn-lt"/>
              </a:rPr>
              <a:t>Виконати тестування та налагодження програмного продукту;</a:t>
            </a:r>
            <a:endParaRPr lang="uk-UA" sz="1900" dirty="0">
              <a:latin typeface="Times New Roman"/>
              <a:ea typeface="+mn-lt"/>
              <a:cs typeface="Times New Roman"/>
            </a:endParaRPr>
          </a:p>
          <a:p>
            <a:pPr marL="457200" indent="-457200">
              <a:lnSpc>
                <a:spcPct val="110000"/>
              </a:lnSpc>
              <a:buAutoNum type="arabicPeriod"/>
            </a:pPr>
            <a:endParaRPr lang="uk-UA" sz="1900" dirty="0">
              <a:latin typeface="Times New Roman"/>
              <a:cs typeface="Times New Roman"/>
            </a:endParaRPr>
          </a:p>
        </p:txBody>
      </p:sp>
    </p:spTree>
    <p:extLst>
      <p:ext uri="{BB962C8B-B14F-4D97-AF65-F5344CB8AC3E}">
        <p14:creationId xmlns:p14="http://schemas.microsoft.com/office/powerpoint/2010/main" val="320921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3545B9-A6C0-4090-9E52-908B258404A6}"/>
              </a:ext>
            </a:extLst>
          </p:cNvPr>
          <p:cNvSpPr>
            <a:spLocks noGrp="1"/>
          </p:cNvSpPr>
          <p:nvPr>
            <p:ph type="title"/>
          </p:nvPr>
        </p:nvSpPr>
        <p:spPr/>
        <p:txBody>
          <a:bodyPr/>
          <a:lstStyle/>
          <a:p>
            <a:r>
              <a:rPr lang="uk-UA" dirty="0"/>
              <a:t>Основні задачі</a:t>
            </a:r>
          </a:p>
        </p:txBody>
      </p:sp>
      <p:sp>
        <p:nvSpPr>
          <p:cNvPr id="3" name="Місце для вмісту 2">
            <a:extLst>
              <a:ext uri="{FF2B5EF4-FFF2-40B4-BE49-F238E27FC236}">
                <a16:creationId xmlns:a16="http://schemas.microsoft.com/office/drawing/2014/main" id="{7AF787DD-05C4-C4E6-A35B-5A1076EAC8AB}"/>
              </a:ext>
            </a:extLst>
          </p:cNvPr>
          <p:cNvSpPr>
            <a:spLocks noGrp="1"/>
          </p:cNvSpPr>
          <p:nvPr>
            <p:ph idx="1"/>
          </p:nvPr>
        </p:nvSpPr>
        <p:spPr>
          <a:xfrm>
            <a:off x="700635" y="2227274"/>
            <a:ext cx="10691265" cy="3711347"/>
          </a:xfrm>
        </p:spPr>
        <p:txBody>
          <a:bodyPr vert="horz" lIns="91440" tIns="45720" rIns="91440" bIns="45720" rtlCol="0" anchor="t">
            <a:normAutofit/>
          </a:bodyPr>
          <a:lstStyle/>
          <a:p>
            <a:pPr marL="0" indent="0">
              <a:buNone/>
            </a:pPr>
            <a:r>
              <a:rPr lang="uk-UA" dirty="0"/>
              <a:t>В проекті було виділено 3 типи користувачів: Адміністратор, батьки, вихователі.</a:t>
            </a:r>
          </a:p>
          <a:p>
            <a:pPr marL="0" indent="0">
              <a:buNone/>
            </a:pPr>
            <a:endParaRPr lang="uk-UA" dirty="0"/>
          </a:p>
          <a:p>
            <a:pPr marL="0" indent="0">
              <a:buNone/>
            </a:pPr>
            <a:r>
              <a:rPr lang="uk-UA" dirty="0">
                <a:latin typeface="Times New Roman" panose="02020603050405020304" pitchFamily="18" charset="0"/>
                <a:cs typeface="Times New Roman" panose="02020603050405020304" pitchFamily="18" charset="0"/>
              </a:rPr>
              <a:t>В залежності від ролі авторизований користувач має різні можливості.</a:t>
            </a:r>
            <a:endParaRPr lang="ru-RU" dirty="0">
              <a:latin typeface="Times New Roman" panose="02020603050405020304" pitchFamily="18" charset="0"/>
              <a:cs typeface="Times New Roman" panose="02020603050405020304" pitchFamily="18" charset="0"/>
            </a:endParaRPr>
          </a:p>
          <a:p>
            <a:r>
              <a:rPr lang="uk-UA" dirty="0">
                <a:latin typeface="Times New Roman" panose="02020603050405020304" pitchFamily="18" charset="0"/>
                <a:cs typeface="Times New Roman" panose="02020603050405020304" pitchFamily="18" charset="0"/>
              </a:rPr>
              <a:t>Батьки можуть тільки переглядати інформацію про групи та дітей.</a:t>
            </a:r>
            <a:endParaRPr lang="ru-RU" dirty="0">
              <a:latin typeface="Times New Roman" panose="02020603050405020304" pitchFamily="18" charset="0"/>
              <a:cs typeface="Times New Roman" panose="02020603050405020304" pitchFamily="18" charset="0"/>
            </a:endParaRPr>
          </a:p>
          <a:p>
            <a:r>
              <a:rPr lang="uk-UA" dirty="0">
                <a:latin typeface="Times New Roman" panose="02020603050405020304" pitchFamily="18" charset="0"/>
                <a:cs typeface="Times New Roman" panose="02020603050405020304" pitchFamily="18" charset="0"/>
              </a:rPr>
              <a:t>Адміністратор має змогу додавати батьків, групу, вихователя, дітей. Переглядати інформацію про них, робити звіти та робити </a:t>
            </a:r>
            <a:r>
              <a:rPr lang="uk-UA" dirty="0" err="1">
                <a:latin typeface="Times New Roman" panose="02020603050405020304" pitchFamily="18" charset="0"/>
                <a:cs typeface="Times New Roman" panose="02020603050405020304" pitchFamily="18" charset="0"/>
              </a:rPr>
              <a:t>збереження,завантаження</a:t>
            </a:r>
            <a:r>
              <a:rPr lang="uk-UA" dirty="0">
                <a:latin typeface="Times New Roman" panose="02020603050405020304" pitchFamily="18" charset="0"/>
                <a:cs typeface="Times New Roman" panose="02020603050405020304" pitchFamily="18" charset="0"/>
              </a:rPr>
              <a:t> бази даних.</a:t>
            </a:r>
            <a:endParaRPr lang="ru-RU" dirty="0">
              <a:latin typeface="Times New Roman" panose="02020603050405020304" pitchFamily="18" charset="0"/>
              <a:cs typeface="Times New Roman" panose="02020603050405020304" pitchFamily="18" charset="0"/>
            </a:endParaRPr>
          </a:p>
          <a:p>
            <a:r>
              <a:rPr lang="uk-UA" dirty="0">
                <a:latin typeface="Times New Roman" panose="02020603050405020304" pitchFamily="18" charset="0"/>
                <a:cs typeface="Times New Roman" panose="02020603050405020304" pitchFamily="18" charset="0"/>
              </a:rPr>
              <a:t>Вихователь має можливість переглядати інформацію про батьків, групи та дітей.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740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C47026-BBAC-58FB-306F-B8070D3866C7}"/>
              </a:ext>
            </a:extLst>
          </p:cNvPr>
          <p:cNvSpPr>
            <a:spLocks noGrp="1"/>
          </p:cNvSpPr>
          <p:nvPr>
            <p:ph type="title"/>
          </p:nvPr>
        </p:nvSpPr>
        <p:spPr/>
        <p:txBody>
          <a:bodyPr/>
          <a:lstStyle/>
          <a:p>
            <a:r>
              <a:rPr lang="uk-UA" dirty="0"/>
              <a:t>Основні об'єкти</a:t>
            </a:r>
          </a:p>
        </p:txBody>
      </p:sp>
      <p:pic>
        <p:nvPicPr>
          <p:cNvPr id="5" name="Рисунок 4">
            <a:extLst>
              <a:ext uri="{FF2B5EF4-FFF2-40B4-BE49-F238E27FC236}">
                <a16:creationId xmlns:a16="http://schemas.microsoft.com/office/drawing/2014/main" id="{628D76CA-02C3-4DAC-9632-134324EF7502}"/>
              </a:ext>
            </a:extLst>
          </p:cNvPr>
          <p:cNvPicPr>
            <a:picLocks noChangeAspect="1"/>
          </p:cNvPicPr>
          <p:nvPr/>
        </p:nvPicPr>
        <p:blipFill>
          <a:blip r:embed="rId2"/>
          <a:stretch>
            <a:fillRect/>
          </a:stretch>
        </p:blipFill>
        <p:spPr>
          <a:xfrm>
            <a:off x="1371600" y="1658964"/>
            <a:ext cx="4656932" cy="4945287"/>
          </a:xfrm>
          <a:prstGeom prst="rect">
            <a:avLst/>
          </a:prstGeom>
        </p:spPr>
      </p:pic>
      <p:pic>
        <p:nvPicPr>
          <p:cNvPr id="6" name="Рисунок 5">
            <a:extLst>
              <a:ext uri="{FF2B5EF4-FFF2-40B4-BE49-F238E27FC236}">
                <a16:creationId xmlns:a16="http://schemas.microsoft.com/office/drawing/2014/main" id="{1A0DFD8F-E4DF-4B4F-BAF3-51C73C0D0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428" y="685800"/>
            <a:ext cx="4142788" cy="5589165"/>
          </a:xfrm>
          <a:prstGeom prst="rect">
            <a:avLst/>
          </a:prstGeom>
        </p:spPr>
      </p:pic>
    </p:spTree>
    <p:extLst>
      <p:ext uri="{BB962C8B-B14F-4D97-AF65-F5344CB8AC3E}">
        <p14:creationId xmlns:p14="http://schemas.microsoft.com/office/powerpoint/2010/main" val="328043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5AAF32-6607-945F-76B2-50345FAA6DFD}"/>
              </a:ext>
            </a:extLst>
          </p:cNvPr>
          <p:cNvSpPr>
            <a:spLocks noGrp="1"/>
          </p:cNvSpPr>
          <p:nvPr>
            <p:ph type="title"/>
          </p:nvPr>
        </p:nvSpPr>
        <p:spPr>
          <a:xfrm>
            <a:off x="700088" y="909637"/>
            <a:ext cx="6852004" cy="1362073"/>
          </a:xfrm>
        </p:spPr>
        <p:txBody>
          <a:bodyPr>
            <a:normAutofit/>
          </a:bodyPr>
          <a:lstStyle/>
          <a:p>
            <a:r>
              <a:rPr lang="uk-UA" dirty="0"/>
              <a:t>Вибір СУБД</a:t>
            </a:r>
          </a:p>
        </p:txBody>
      </p:sp>
      <p:sp>
        <p:nvSpPr>
          <p:cNvPr id="3" name="Місце для вмісту 2">
            <a:extLst>
              <a:ext uri="{FF2B5EF4-FFF2-40B4-BE49-F238E27FC236}">
                <a16:creationId xmlns:a16="http://schemas.microsoft.com/office/drawing/2014/main" id="{64569D20-C28A-A469-12B9-A210E65F5FA0}"/>
              </a:ext>
            </a:extLst>
          </p:cNvPr>
          <p:cNvSpPr>
            <a:spLocks noGrp="1"/>
          </p:cNvSpPr>
          <p:nvPr>
            <p:ph idx="1"/>
          </p:nvPr>
        </p:nvSpPr>
        <p:spPr>
          <a:xfrm>
            <a:off x="700088" y="1971413"/>
            <a:ext cx="6804626" cy="4764947"/>
          </a:xfrm>
        </p:spPr>
        <p:txBody>
          <a:bodyPr vert="horz" lIns="91440" tIns="45720" rIns="91440" bIns="45720" rtlCol="0" anchor="t">
            <a:normAutofit fontScale="70000" lnSpcReduction="20000"/>
          </a:bodyPr>
          <a:lstStyle/>
          <a:p>
            <a:r>
              <a:rPr lang="uk-UA" dirty="0" err="1">
                <a:latin typeface="Times New Roman" panose="02020603050405020304" pitchFamily="18" charset="0"/>
                <a:cs typeface="Times New Roman" panose="02020603050405020304" pitchFamily="18" charset="0"/>
              </a:rPr>
              <a:t>MySQL</a:t>
            </a:r>
            <a:r>
              <a:rPr lang="uk-UA" dirty="0">
                <a:latin typeface="Times New Roman" panose="02020603050405020304" pitchFamily="18" charset="0"/>
                <a:cs typeface="Times New Roman" panose="02020603050405020304" pitchFamily="18" charset="0"/>
              </a:rPr>
              <a:t> – це одна з найпопулярніших відкритих реляційних баз даних, що має довгу історію використання та відповідає вимогам багатьох проектів. Обираючи </a:t>
            </a:r>
            <a:r>
              <a:rPr lang="uk-UA" dirty="0" err="1">
                <a:latin typeface="Times New Roman" panose="02020603050405020304" pitchFamily="18" charset="0"/>
                <a:cs typeface="Times New Roman" panose="02020603050405020304" pitchFamily="18" charset="0"/>
              </a:rPr>
              <a:t>MySQL</a:t>
            </a:r>
            <a:r>
              <a:rPr lang="uk-UA" dirty="0">
                <a:latin typeface="Times New Roman" panose="02020603050405020304" pitchFamily="18" charset="0"/>
                <a:cs typeface="Times New Roman" panose="02020603050405020304" pitchFamily="18" charset="0"/>
              </a:rPr>
              <a:t> для курсової роботи, я зосередився на наступних перевагах:</a:t>
            </a:r>
            <a:endParaRPr lang="ru-RU" dirty="0">
              <a:latin typeface="Times New Roman" panose="02020603050405020304" pitchFamily="18" charset="0"/>
              <a:cs typeface="Times New Roman" panose="02020603050405020304" pitchFamily="18" charset="0"/>
            </a:endParaRPr>
          </a:p>
          <a:p>
            <a:pPr lvl="0"/>
            <a:r>
              <a:rPr lang="uk-UA" dirty="0">
                <a:latin typeface="Times New Roman" panose="02020603050405020304" pitchFamily="18" charset="0"/>
                <a:cs typeface="Times New Roman" panose="02020603050405020304" pitchFamily="18" charset="0"/>
              </a:rPr>
              <a:t>Простота використання: </a:t>
            </a:r>
            <a:r>
              <a:rPr lang="uk-UA" dirty="0" err="1">
                <a:latin typeface="Times New Roman" panose="02020603050405020304" pitchFamily="18" charset="0"/>
                <a:cs typeface="Times New Roman" panose="02020603050405020304" pitchFamily="18" charset="0"/>
              </a:rPr>
              <a:t>MySQL</a:t>
            </a:r>
            <a:r>
              <a:rPr lang="uk-UA" dirty="0">
                <a:latin typeface="Times New Roman" panose="02020603050405020304" pitchFamily="18" charset="0"/>
                <a:cs typeface="Times New Roman" panose="02020603050405020304" pitchFamily="18" charset="0"/>
              </a:rPr>
              <a:t> має простий і зрозумілий для розробників синтаксис SQL, що полегшує розробку та підтримку бази даних.</a:t>
            </a:r>
            <a:endParaRPr lang="ru-RU" dirty="0">
              <a:latin typeface="Times New Roman" panose="02020603050405020304" pitchFamily="18" charset="0"/>
              <a:cs typeface="Times New Roman" panose="02020603050405020304" pitchFamily="18" charset="0"/>
            </a:endParaRPr>
          </a:p>
          <a:p>
            <a:pPr lvl="0"/>
            <a:r>
              <a:rPr lang="uk-UA" dirty="0">
                <a:latin typeface="Times New Roman" panose="02020603050405020304" pitchFamily="18" charset="0"/>
                <a:cs typeface="Times New Roman" panose="02020603050405020304" pitchFamily="18" charset="0"/>
              </a:rPr>
              <a:t>Широкі можливості: </a:t>
            </a:r>
            <a:r>
              <a:rPr lang="uk-UA" dirty="0" err="1">
                <a:latin typeface="Times New Roman" panose="02020603050405020304" pitchFamily="18" charset="0"/>
                <a:cs typeface="Times New Roman" panose="02020603050405020304" pitchFamily="18" charset="0"/>
              </a:rPr>
              <a:t>MySQL</a:t>
            </a:r>
            <a:r>
              <a:rPr lang="uk-UA" dirty="0">
                <a:latin typeface="Times New Roman" panose="02020603050405020304" pitchFamily="18" charset="0"/>
                <a:cs typeface="Times New Roman" panose="02020603050405020304" pitchFamily="18" charset="0"/>
              </a:rPr>
              <a:t> надає багато функцій та можливостей для роботи з базами даних, включаючи підтримку транзакцій, індексацію, засоби резервного копіювання тощо.</a:t>
            </a:r>
            <a:endParaRPr lang="ru-RU" dirty="0">
              <a:latin typeface="Times New Roman" panose="02020603050405020304" pitchFamily="18" charset="0"/>
              <a:cs typeface="Times New Roman" panose="02020603050405020304" pitchFamily="18" charset="0"/>
            </a:endParaRPr>
          </a:p>
          <a:p>
            <a:pPr lvl="0"/>
            <a:r>
              <a:rPr lang="uk-UA" dirty="0">
                <a:latin typeface="Times New Roman" panose="02020603050405020304" pitchFamily="18" charset="0"/>
                <a:cs typeface="Times New Roman" panose="02020603050405020304" pitchFamily="18" charset="0"/>
              </a:rPr>
              <a:t>Висока продуктивність: </a:t>
            </a:r>
            <a:r>
              <a:rPr lang="uk-UA" dirty="0" err="1">
                <a:latin typeface="Times New Roman" panose="02020603050405020304" pitchFamily="18" charset="0"/>
                <a:cs typeface="Times New Roman" panose="02020603050405020304" pitchFamily="18" charset="0"/>
              </a:rPr>
              <a:t>MySQL</a:t>
            </a:r>
            <a:r>
              <a:rPr lang="uk-UA" dirty="0">
                <a:latin typeface="Times New Roman" panose="02020603050405020304" pitchFamily="18" charset="0"/>
                <a:cs typeface="Times New Roman" panose="02020603050405020304" pitchFamily="18" charset="0"/>
              </a:rPr>
              <a:t> відомий своєю швидкодією та високою продуктивністю при обробці навантажених запитів. Він добре масштабується і може ефективно працювати з великими обсягами даних.</a:t>
            </a:r>
            <a:endParaRPr lang="ru-RU" dirty="0">
              <a:latin typeface="Times New Roman" panose="02020603050405020304" pitchFamily="18" charset="0"/>
              <a:cs typeface="Times New Roman" panose="02020603050405020304" pitchFamily="18" charset="0"/>
            </a:endParaRPr>
          </a:p>
          <a:p>
            <a:pPr lvl="0"/>
            <a:r>
              <a:rPr lang="uk-UA" dirty="0">
                <a:latin typeface="Times New Roman" panose="02020603050405020304" pitchFamily="18" charset="0"/>
                <a:cs typeface="Times New Roman" panose="02020603050405020304" pitchFamily="18" charset="0"/>
              </a:rPr>
              <a:t>Велика спільнота користувачів: </a:t>
            </a:r>
            <a:r>
              <a:rPr lang="uk-UA" dirty="0" err="1">
                <a:latin typeface="Times New Roman" panose="02020603050405020304" pitchFamily="18" charset="0"/>
                <a:cs typeface="Times New Roman" panose="02020603050405020304" pitchFamily="18" charset="0"/>
              </a:rPr>
              <a:t>MySQL</a:t>
            </a:r>
            <a:r>
              <a:rPr lang="uk-UA" dirty="0">
                <a:latin typeface="Times New Roman" panose="02020603050405020304" pitchFamily="18" charset="0"/>
                <a:cs typeface="Times New Roman" panose="02020603050405020304" pitchFamily="18" charset="0"/>
              </a:rPr>
              <a:t> має широке співтовариство розробників та користувачів, що забезпечує наявність багатьох документаційних матеріалів, підтримку та активний розвиток.</a:t>
            </a:r>
            <a:endParaRPr lang="ru-RU" dirty="0">
              <a:latin typeface="Times New Roman" panose="02020603050405020304" pitchFamily="18" charset="0"/>
              <a:cs typeface="Times New Roman" panose="02020603050405020304" pitchFamily="18" charset="0"/>
            </a:endParaRPr>
          </a:p>
          <a:p>
            <a:pPr lvl="0"/>
            <a:r>
              <a:rPr lang="uk-UA" dirty="0" err="1">
                <a:latin typeface="Times New Roman" panose="02020603050405020304" pitchFamily="18" charset="0"/>
                <a:cs typeface="Times New Roman" panose="02020603050405020304" pitchFamily="18" charset="0"/>
              </a:rPr>
              <a:t>Кросплатформенність</a:t>
            </a:r>
            <a:r>
              <a:rPr lang="uk-UA" dirty="0">
                <a:latin typeface="Times New Roman" panose="02020603050405020304" pitchFamily="18" charset="0"/>
                <a:cs typeface="Times New Roman" panose="02020603050405020304" pitchFamily="18" charset="0"/>
              </a:rPr>
              <a:t>: </a:t>
            </a:r>
            <a:r>
              <a:rPr lang="uk-UA" dirty="0" err="1">
                <a:latin typeface="Times New Roman" panose="02020603050405020304" pitchFamily="18" charset="0"/>
                <a:cs typeface="Times New Roman" panose="02020603050405020304" pitchFamily="18" charset="0"/>
              </a:rPr>
              <a:t>MySQL</a:t>
            </a:r>
            <a:r>
              <a:rPr lang="uk-UA" dirty="0">
                <a:latin typeface="Times New Roman" panose="02020603050405020304" pitchFamily="18" charset="0"/>
                <a:cs typeface="Times New Roman" panose="02020603050405020304" pitchFamily="18" charset="0"/>
              </a:rPr>
              <a:t> підтримує різні операційні системи, такі як Windows, </a:t>
            </a:r>
            <a:r>
              <a:rPr lang="uk-UA" dirty="0" err="1">
                <a:latin typeface="Times New Roman" panose="02020603050405020304" pitchFamily="18" charset="0"/>
                <a:cs typeface="Times New Roman" panose="02020603050405020304" pitchFamily="18" charset="0"/>
              </a:rPr>
              <a:t>Linux</a:t>
            </a:r>
            <a:r>
              <a:rPr lang="uk-UA" dirty="0">
                <a:latin typeface="Times New Roman" panose="02020603050405020304" pitchFamily="18" charset="0"/>
                <a:cs typeface="Times New Roman" panose="02020603050405020304" pitchFamily="18" charset="0"/>
              </a:rPr>
              <a:t> і </a:t>
            </a:r>
            <a:r>
              <a:rPr lang="uk-UA" dirty="0" err="1">
                <a:latin typeface="Times New Roman" panose="02020603050405020304" pitchFamily="18" charset="0"/>
                <a:cs typeface="Times New Roman" panose="02020603050405020304" pitchFamily="18" charset="0"/>
              </a:rPr>
              <a:t>macOS</a:t>
            </a:r>
            <a:r>
              <a:rPr lang="uk-UA" dirty="0">
                <a:latin typeface="Times New Roman" panose="02020603050405020304" pitchFamily="18" charset="0"/>
                <a:cs typeface="Times New Roman" panose="02020603050405020304" pitchFamily="18" charset="0"/>
              </a:rPr>
              <a:t>, що дає можливість розгортати додатки на різних платформах.</a:t>
            </a:r>
            <a:endParaRPr lang="ru-RU" dirty="0">
              <a:latin typeface="Times New Roman" panose="02020603050405020304" pitchFamily="18" charset="0"/>
              <a:cs typeface="Times New Roman" panose="02020603050405020304" pitchFamily="18" charset="0"/>
            </a:endParaRPr>
          </a:p>
          <a:p>
            <a:pPr marL="0" indent="228600">
              <a:lnSpc>
                <a:spcPct val="110000"/>
              </a:lnSpc>
              <a:buNone/>
            </a:pPr>
            <a:r>
              <a:rPr lang="uk-UA" sz="1700" dirty="0">
                <a:latin typeface="Times New Roman"/>
                <a:cs typeface="Times New Roman"/>
              </a:rPr>
              <a:t>.</a:t>
            </a:r>
          </a:p>
        </p:txBody>
      </p:sp>
      <p:pic>
        <p:nvPicPr>
          <p:cNvPr id="8" name="Рисунок 5" descr="Зображення, що містить логотип&#10;&#10;Опис створено автоматично">
            <a:extLst>
              <a:ext uri="{FF2B5EF4-FFF2-40B4-BE49-F238E27FC236}">
                <a16:creationId xmlns:a16="http://schemas.microsoft.com/office/drawing/2014/main" id="{138F5FCD-8E6B-4243-9842-948162DEAEFC}"/>
              </a:ext>
            </a:extLst>
          </p:cNvPr>
          <p:cNvPicPr>
            <a:picLocks noChangeAspect="1"/>
          </p:cNvPicPr>
          <p:nvPr/>
        </p:nvPicPr>
        <p:blipFill>
          <a:blip r:embed="rId2"/>
          <a:stretch>
            <a:fillRect/>
          </a:stretch>
        </p:blipFill>
        <p:spPr>
          <a:xfrm>
            <a:off x="8325025" y="1971413"/>
            <a:ext cx="3276600" cy="1695640"/>
          </a:xfrm>
          <a:prstGeom prst="rect">
            <a:avLst/>
          </a:prstGeom>
        </p:spPr>
      </p:pic>
    </p:spTree>
    <p:extLst>
      <p:ext uri="{BB962C8B-B14F-4D97-AF65-F5344CB8AC3E}">
        <p14:creationId xmlns:p14="http://schemas.microsoft.com/office/powerpoint/2010/main" val="136682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5AAF32-6607-945F-76B2-50345FAA6DFD}"/>
              </a:ext>
            </a:extLst>
          </p:cNvPr>
          <p:cNvSpPr>
            <a:spLocks noGrp="1"/>
          </p:cNvSpPr>
          <p:nvPr>
            <p:ph type="title"/>
          </p:nvPr>
        </p:nvSpPr>
        <p:spPr>
          <a:xfrm>
            <a:off x="700088" y="909637"/>
            <a:ext cx="6852004" cy="1362073"/>
          </a:xfrm>
        </p:spPr>
        <p:txBody>
          <a:bodyPr>
            <a:normAutofit/>
          </a:bodyPr>
          <a:lstStyle/>
          <a:p>
            <a:r>
              <a:rPr lang="uk-UA" dirty="0"/>
              <a:t>Вибір СУБД переваги</a:t>
            </a:r>
          </a:p>
        </p:txBody>
      </p:sp>
      <p:sp>
        <p:nvSpPr>
          <p:cNvPr id="3" name="Місце для вмісту 2">
            <a:extLst>
              <a:ext uri="{FF2B5EF4-FFF2-40B4-BE49-F238E27FC236}">
                <a16:creationId xmlns:a16="http://schemas.microsoft.com/office/drawing/2014/main" id="{64569D20-C28A-A469-12B9-A210E65F5FA0}"/>
              </a:ext>
            </a:extLst>
          </p:cNvPr>
          <p:cNvSpPr>
            <a:spLocks noGrp="1"/>
          </p:cNvSpPr>
          <p:nvPr>
            <p:ph idx="1"/>
          </p:nvPr>
        </p:nvSpPr>
        <p:spPr>
          <a:xfrm>
            <a:off x="700088" y="2276474"/>
            <a:ext cx="6804626" cy="3553109"/>
          </a:xfrm>
        </p:spPr>
        <p:txBody>
          <a:bodyPr vert="horz" lIns="91440" tIns="45720" rIns="91440" bIns="45720" rtlCol="0" anchor="t">
            <a:normAutofit fontScale="70000" lnSpcReduction="20000"/>
          </a:bodyPr>
          <a:lstStyle/>
          <a:p>
            <a:pPr marL="0" indent="0">
              <a:buNone/>
            </a:pPr>
            <a:r>
              <a:rPr lang="uk-UA" sz="2300" dirty="0">
                <a:latin typeface="Times New Roman" panose="02020603050405020304" pitchFamily="18" charset="0"/>
                <a:cs typeface="Times New Roman" panose="02020603050405020304" pitchFamily="18" charset="0"/>
              </a:rPr>
              <a:t>Порівнюючи </a:t>
            </a:r>
            <a:r>
              <a:rPr lang="uk-UA" sz="2300" dirty="0" err="1">
                <a:latin typeface="Times New Roman" panose="02020603050405020304" pitchFamily="18" charset="0"/>
                <a:cs typeface="Times New Roman" panose="02020603050405020304" pitchFamily="18" charset="0"/>
              </a:rPr>
              <a:t>MySQL</a:t>
            </a:r>
            <a:r>
              <a:rPr lang="uk-UA" sz="2300" dirty="0">
                <a:latin typeface="Times New Roman" panose="02020603050405020304" pitchFamily="18" charset="0"/>
                <a:cs typeface="Times New Roman" panose="02020603050405020304" pitchFamily="18" charset="0"/>
              </a:rPr>
              <a:t> з іншими СУБД, наприклад, </a:t>
            </a:r>
            <a:r>
              <a:rPr lang="uk-UA" sz="2300" dirty="0" err="1">
                <a:latin typeface="Times New Roman" panose="02020603050405020304" pitchFamily="18" charset="0"/>
                <a:cs typeface="Times New Roman" panose="02020603050405020304" pitchFamily="18" charset="0"/>
              </a:rPr>
              <a:t>PostgreSQL</a:t>
            </a:r>
            <a:r>
              <a:rPr lang="uk-UA" sz="2300" dirty="0">
                <a:latin typeface="Times New Roman" panose="02020603050405020304" pitchFamily="18" charset="0"/>
                <a:cs typeface="Times New Roman" panose="02020603050405020304" pitchFamily="18" charset="0"/>
              </a:rPr>
              <a:t> та </a:t>
            </a:r>
            <a:r>
              <a:rPr lang="uk-UA" sz="2300" dirty="0" err="1">
                <a:latin typeface="Times New Roman" panose="02020603050405020304" pitchFamily="18" charset="0"/>
                <a:cs typeface="Times New Roman" panose="02020603050405020304" pitchFamily="18" charset="0"/>
              </a:rPr>
              <a:t>SQLite</a:t>
            </a:r>
            <a:r>
              <a:rPr lang="uk-UA" sz="2300" dirty="0">
                <a:latin typeface="Times New Roman" panose="02020603050405020304" pitchFamily="18" charset="0"/>
                <a:cs typeface="Times New Roman" panose="02020603050405020304" pitchFamily="18" charset="0"/>
              </a:rPr>
              <a:t>, можна виокремити деякі переваги </a:t>
            </a:r>
            <a:r>
              <a:rPr lang="uk-UA" sz="2300" dirty="0" err="1">
                <a:latin typeface="Times New Roman" panose="02020603050405020304" pitchFamily="18" charset="0"/>
                <a:cs typeface="Times New Roman" panose="02020603050405020304" pitchFamily="18" charset="0"/>
              </a:rPr>
              <a:t>MySQL</a:t>
            </a:r>
            <a:r>
              <a:rPr lang="uk-UA" sz="2300" dirty="0">
                <a:latin typeface="Times New Roman" panose="02020603050405020304" pitchFamily="18" charset="0"/>
                <a:cs typeface="Times New Roman" panose="02020603050405020304" pitchFamily="18" charset="0"/>
              </a:rPr>
              <a:t>:</a:t>
            </a:r>
            <a:endParaRPr lang="ru-RU" sz="2300" dirty="0">
              <a:latin typeface="Times New Roman" panose="02020603050405020304" pitchFamily="18" charset="0"/>
              <a:cs typeface="Times New Roman" panose="02020603050405020304" pitchFamily="18" charset="0"/>
            </a:endParaRPr>
          </a:p>
          <a:p>
            <a:pPr lvl="0"/>
            <a:r>
              <a:rPr lang="uk-UA" sz="2300" dirty="0">
                <a:latin typeface="Times New Roman" panose="02020603050405020304" pitchFamily="18" charset="0"/>
                <a:cs typeface="Times New Roman" panose="02020603050405020304" pitchFamily="18" charset="0"/>
              </a:rPr>
              <a:t>Висока продуктивність та швидкодія: </a:t>
            </a:r>
            <a:r>
              <a:rPr lang="uk-UA" sz="2300" dirty="0" err="1">
                <a:latin typeface="Times New Roman" panose="02020603050405020304" pitchFamily="18" charset="0"/>
                <a:cs typeface="Times New Roman" panose="02020603050405020304" pitchFamily="18" charset="0"/>
              </a:rPr>
              <a:t>MySQL</a:t>
            </a:r>
            <a:r>
              <a:rPr lang="uk-UA" sz="2300" dirty="0">
                <a:latin typeface="Times New Roman" panose="02020603050405020304" pitchFamily="18" charset="0"/>
                <a:cs typeface="Times New Roman" panose="02020603050405020304" pitchFamily="18" charset="0"/>
              </a:rPr>
              <a:t> відомий своєю швидкодією при обробці запитів та масштабується добре для роботи з великими обсягами даних.</a:t>
            </a:r>
            <a:endParaRPr lang="ru-RU" sz="2300" dirty="0">
              <a:latin typeface="Times New Roman" panose="02020603050405020304" pitchFamily="18" charset="0"/>
              <a:cs typeface="Times New Roman" panose="02020603050405020304" pitchFamily="18" charset="0"/>
            </a:endParaRPr>
          </a:p>
          <a:p>
            <a:pPr lvl="0"/>
            <a:r>
              <a:rPr lang="uk-UA" sz="2300" dirty="0">
                <a:latin typeface="Times New Roman" panose="02020603050405020304" pitchFamily="18" charset="0"/>
                <a:cs typeface="Times New Roman" panose="02020603050405020304" pitchFamily="18" charset="0"/>
              </a:rPr>
              <a:t>Широкі можливості та підтримка: </a:t>
            </a:r>
            <a:r>
              <a:rPr lang="uk-UA" sz="2300" dirty="0" err="1">
                <a:latin typeface="Times New Roman" panose="02020603050405020304" pitchFamily="18" charset="0"/>
                <a:cs typeface="Times New Roman" panose="02020603050405020304" pitchFamily="18" charset="0"/>
              </a:rPr>
              <a:t>MySQL</a:t>
            </a:r>
            <a:r>
              <a:rPr lang="uk-UA" sz="2300" dirty="0">
                <a:latin typeface="Times New Roman" panose="02020603050405020304" pitchFamily="18" charset="0"/>
                <a:cs typeface="Times New Roman" panose="02020603050405020304" pitchFamily="18" charset="0"/>
              </a:rPr>
              <a:t> має багато функцій та можливостей, таких як транзакції, індексація, засоби резервного копіювання, а також велику спільноту користувачів, яка надає підтримку та активно розвиває цю СУБД.</a:t>
            </a:r>
            <a:endParaRPr lang="ru-RU" sz="2300" dirty="0">
              <a:latin typeface="Times New Roman" panose="02020603050405020304" pitchFamily="18" charset="0"/>
              <a:cs typeface="Times New Roman" panose="02020603050405020304" pitchFamily="18" charset="0"/>
            </a:endParaRPr>
          </a:p>
          <a:p>
            <a:pPr lvl="0"/>
            <a:r>
              <a:rPr lang="uk-UA" sz="2300" dirty="0">
                <a:latin typeface="Times New Roman" panose="02020603050405020304" pitchFamily="18" charset="0"/>
                <a:cs typeface="Times New Roman" panose="02020603050405020304" pitchFamily="18" charset="0"/>
              </a:rPr>
              <a:t>Простота використання: </a:t>
            </a:r>
            <a:r>
              <a:rPr lang="uk-UA" sz="2300" dirty="0" err="1">
                <a:latin typeface="Times New Roman" panose="02020603050405020304" pitchFamily="18" charset="0"/>
                <a:cs typeface="Times New Roman" panose="02020603050405020304" pitchFamily="18" charset="0"/>
              </a:rPr>
              <a:t>MySQL</a:t>
            </a:r>
            <a:r>
              <a:rPr lang="uk-UA" sz="2300" dirty="0">
                <a:latin typeface="Times New Roman" panose="02020603050405020304" pitchFamily="18" charset="0"/>
                <a:cs typeface="Times New Roman" panose="02020603050405020304" pitchFamily="18" charset="0"/>
              </a:rPr>
              <a:t> має зрозумілий синтаксис SQL та простий інтерфейс, що полегшує розробку та підтримку бази даних.</a:t>
            </a:r>
            <a:endParaRPr lang="ru-RU" sz="2300" dirty="0">
              <a:latin typeface="Times New Roman" panose="02020603050405020304" pitchFamily="18" charset="0"/>
              <a:cs typeface="Times New Roman" panose="02020603050405020304" pitchFamily="18" charset="0"/>
            </a:endParaRPr>
          </a:p>
          <a:p>
            <a:r>
              <a:rPr lang="uk-UA" sz="2300" dirty="0">
                <a:latin typeface="Times New Roman" panose="02020603050405020304" pitchFamily="18" charset="0"/>
                <a:cs typeface="Times New Roman" panose="02020603050405020304" pitchFamily="18" charset="0"/>
              </a:rPr>
              <a:t>Однак, варто враховувати, що кожна СУБД має свої особливості та відмінності, і вибір між ними залежить від конкретних потреб проекту та вимог до бази даних.</a:t>
            </a:r>
            <a:endParaRPr lang="ru-RU" sz="2300" dirty="0">
              <a:latin typeface="Times New Roman" panose="02020603050405020304" pitchFamily="18" charset="0"/>
              <a:cs typeface="Times New Roman" panose="02020603050405020304" pitchFamily="18" charset="0"/>
            </a:endParaRPr>
          </a:p>
          <a:p>
            <a:pPr marL="0" indent="228600">
              <a:buNone/>
            </a:pPr>
            <a:endParaRPr lang="uk-UA" sz="1700" dirty="0">
              <a:latin typeface="Times New Roman"/>
              <a:cs typeface="Times New Roman"/>
            </a:endParaRPr>
          </a:p>
        </p:txBody>
      </p:sp>
      <p:pic>
        <p:nvPicPr>
          <p:cNvPr id="8" name="Рисунок 5" descr="Зображення, що містить логотип&#10;&#10;Опис створено автоматично">
            <a:extLst>
              <a:ext uri="{FF2B5EF4-FFF2-40B4-BE49-F238E27FC236}">
                <a16:creationId xmlns:a16="http://schemas.microsoft.com/office/drawing/2014/main" id="{7B9D23D9-700F-4CE8-A6F4-4D89450FA169}"/>
              </a:ext>
            </a:extLst>
          </p:cNvPr>
          <p:cNvPicPr>
            <a:picLocks noChangeAspect="1"/>
          </p:cNvPicPr>
          <p:nvPr/>
        </p:nvPicPr>
        <p:blipFill>
          <a:blip r:embed="rId2"/>
          <a:stretch>
            <a:fillRect/>
          </a:stretch>
        </p:blipFill>
        <p:spPr>
          <a:xfrm>
            <a:off x="8341803" y="2271710"/>
            <a:ext cx="3276600" cy="1695640"/>
          </a:xfrm>
          <a:prstGeom prst="rect">
            <a:avLst/>
          </a:prstGeom>
        </p:spPr>
      </p:pic>
    </p:spTree>
    <p:extLst>
      <p:ext uri="{BB962C8B-B14F-4D97-AF65-F5344CB8AC3E}">
        <p14:creationId xmlns:p14="http://schemas.microsoft.com/office/powerpoint/2010/main" val="425988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B13DC2-FEA0-E711-355E-209B00A07BC3}"/>
              </a:ext>
            </a:extLst>
          </p:cNvPr>
          <p:cNvSpPr>
            <a:spLocks noGrp="1"/>
          </p:cNvSpPr>
          <p:nvPr>
            <p:ph type="title"/>
          </p:nvPr>
        </p:nvSpPr>
        <p:spPr>
          <a:xfrm>
            <a:off x="700088" y="909637"/>
            <a:ext cx="6852004" cy="1362073"/>
          </a:xfrm>
        </p:spPr>
        <p:txBody>
          <a:bodyPr>
            <a:normAutofit/>
          </a:bodyPr>
          <a:lstStyle/>
          <a:p>
            <a:r>
              <a:rPr lang="uk-UA" dirty="0"/>
              <a:t>Середовище розробки</a:t>
            </a:r>
          </a:p>
        </p:txBody>
      </p:sp>
      <p:sp>
        <p:nvSpPr>
          <p:cNvPr id="3" name="Місце для вмісту 2">
            <a:extLst>
              <a:ext uri="{FF2B5EF4-FFF2-40B4-BE49-F238E27FC236}">
                <a16:creationId xmlns:a16="http://schemas.microsoft.com/office/drawing/2014/main" id="{79168DA4-7AB1-2D1D-1DB0-8F33C4FE05CC}"/>
              </a:ext>
            </a:extLst>
          </p:cNvPr>
          <p:cNvSpPr>
            <a:spLocks noGrp="1"/>
          </p:cNvSpPr>
          <p:nvPr>
            <p:ph idx="1"/>
          </p:nvPr>
        </p:nvSpPr>
        <p:spPr>
          <a:xfrm>
            <a:off x="700088" y="1956622"/>
            <a:ext cx="6804626" cy="3553109"/>
          </a:xfrm>
        </p:spPr>
        <p:txBody>
          <a:bodyPr vert="horz" lIns="91440" tIns="45720" rIns="91440" bIns="45720" rtlCol="0" anchor="t">
            <a:noAutofit/>
          </a:bodyPr>
          <a:lstStyle/>
          <a:p>
            <a:pPr marL="0" indent="0">
              <a:buNone/>
            </a:pPr>
            <a:r>
              <a:rPr lang="uk-UA" sz="1400" dirty="0">
                <a:latin typeface="Times New Roman" panose="02020603050405020304" pitchFamily="18" charset="0"/>
                <a:cs typeface="Times New Roman" panose="02020603050405020304" pitchFamily="18" charset="0"/>
              </a:rPr>
              <a:t>Для середовища розробки було обрано </a:t>
            </a:r>
            <a:r>
              <a:rPr lang="uk-UA" sz="1400" dirty="0" err="1">
                <a:latin typeface="Times New Roman" panose="02020603050405020304" pitchFamily="18" charset="0"/>
                <a:cs typeface="Times New Roman" panose="02020603050405020304" pitchFamily="18" charset="0"/>
              </a:rPr>
              <a:t>Visual</a:t>
            </a:r>
            <a:r>
              <a:rPr lang="uk-UA" sz="1400" dirty="0">
                <a:latin typeface="Times New Roman" panose="02020603050405020304" pitchFamily="18" charset="0"/>
                <a:cs typeface="Times New Roman" panose="02020603050405020304" pitchFamily="18" charset="0"/>
              </a:rPr>
              <a:t> </a:t>
            </a:r>
            <a:r>
              <a:rPr lang="uk-UA" sz="1400" dirty="0" err="1">
                <a:latin typeface="Times New Roman" panose="02020603050405020304" pitchFamily="18" charset="0"/>
                <a:cs typeface="Times New Roman" panose="02020603050405020304" pitchFamily="18" charset="0"/>
              </a:rPr>
              <a:t>Studio</a:t>
            </a:r>
            <a:r>
              <a:rPr lang="uk-UA" sz="1400" dirty="0">
                <a:latin typeface="Times New Roman" panose="02020603050405020304" pitchFamily="18" charset="0"/>
                <a:cs typeface="Times New Roman" panose="02020603050405020304" pitchFamily="18" charset="0"/>
              </a:rPr>
              <a:t> - безкоштовний та легкий редактор коду, який надає зручні інструменти для програмування. Вибір </a:t>
            </a:r>
            <a:r>
              <a:rPr lang="uk-UA" sz="1400" dirty="0" err="1">
                <a:latin typeface="Times New Roman" panose="02020603050405020304" pitchFamily="18" charset="0"/>
                <a:cs typeface="Times New Roman" panose="02020603050405020304" pitchFamily="18" charset="0"/>
              </a:rPr>
              <a:t>Visual</a:t>
            </a:r>
            <a:r>
              <a:rPr lang="uk-UA" sz="1400" dirty="0">
                <a:latin typeface="Times New Roman" panose="02020603050405020304" pitchFamily="18" charset="0"/>
                <a:cs typeface="Times New Roman" panose="02020603050405020304" pitchFamily="18" charset="0"/>
              </a:rPr>
              <a:t> </a:t>
            </a:r>
            <a:r>
              <a:rPr lang="uk-UA" sz="1400" dirty="0" err="1">
                <a:latin typeface="Times New Roman" panose="02020603050405020304" pitchFamily="18" charset="0"/>
                <a:cs typeface="Times New Roman" panose="02020603050405020304" pitchFamily="18" charset="0"/>
              </a:rPr>
              <a:t>Studio</a:t>
            </a:r>
            <a:r>
              <a:rPr lang="uk-UA" sz="1400" dirty="0">
                <a:latin typeface="Times New Roman" panose="02020603050405020304" pitchFamily="18" charset="0"/>
                <a:cs typeface="Times New Roman" panose="02020603050405020304" pitchFamily="18" charset="0"/>
              </a:rPr>
              <a:t> </a:t>
            </a:r>
            <a:r>
              <a:rPr lang="uk-UA" sz="1400" dirty="0" err="1">
                <a:latin typeface="Times New Roman" panose="02020603050405020304" pitchFamily="18" charset="0"/>
                <a:cs typeface="Times New Roman" panose="02020603050405020304" pitchFamily="18" charset="0"/>
              </a:rPr>
              <a:t>Code</a:t>
            </a:r>
            <a:r>
              <a:rPr lang="uk-UA" sz="1400" dirty="0">
                <a:latin typeface="Times New Roman" panose="02020603050405020304" pitchFamily="18" charset="0"/>
                <a:cs typeface="Times New Roman" panose="02020603050405020304" pitchFamily="18" charset="0"/>
              </a:rPr>
              <a:t> обґрунтовується наступними перевагами:</a:t>
            </a:r>
            <a:endParaRPr lang="ru-RU" sz="1400" dirty="0">
              <a:latin typeface="Times New Roman" panose="02020603050405020304" pitchFamily="18" charset="0"/>
              <a:cs typeface="Times New Roman" panose="02020603050405020304" pitchFamily="18" charset="0"/>
            </a:endParaRPr>
          </a:p>
          <a:p>
            <a:pPr lvl="0"/>
            <a:r>
              <a:rPr lang="uk-UA" sz="1400" dirty="0">
                <a:latin typeface="Times New Roman" panose="02020603050405020304" pitchFamily="18" charset="0"/>
                <a:cs typeface="Times New Roman" panose="02020603050405020304" pitchFamily="18" charset="0"/>
              </a:rPr>
              <a:t>Розширюваність: </a:t>
            </a:r>
            <a:r>
              <a:rPr lang="uk-UA" sz="1400" dirty="0" err="1">
                <a:latin typeface="Times New Roman" panose="02020603050405020304" pitchFamily="18" charset="0"/>
                <a:cs typeface="Times New Roman" panose="02020603050405020304" pitchFamily="18" charset="0"/>
              </a:rPr>
              <a:t>Visual</a:t>
            </a:r>
            <a:r>
              <a:rPr lang="uk-UA" sz="1400" dirty="0">
                <a:latin typeface="Times New Roman" panose="02020603050405020304" pitchFamily="18" charset="0"/>
                <a:cs typeface="Times New Roman" panose="02020603050405020304" pitchFamily="18" charset="0"/>
              </a:rPr>
              <a:t> </a:t>
            </a:r>
            <a:r>
              <a:rPr lang="uk-UA" sz="1400" dirty="0" err="1">
                <a:latin typeface="Times New Roman" panose="02020603050405020304" pitchFamily="18" charset="0"/>
                <a:cs typeface="Times New Roman" panose="02020603050405020304" pitchFamily="18" charset="0"/>
              </a:rPr>
              <a:t>Studio</a:t>
            </a:r>
            <a:r>
              <a:rPr lang="uk-UA" sz="1400" dirty="0">
                <a:latin typeface="Times New Roman" panose="02020603050405020304" pitchFamily="18" charset="0"/>
                <a:cs typeface="Times New Roman" panose="02020603050405020304" pitchFamily="18" charset="0"/>
              </a:rPr>
              <a:t> має велику кількість розширень, які дозволяють налаштувати його під свої потреби та розширити його функціональність.</a:t>
            </a:r>
            <a:endParaRPr lang="ru-RU" sz="1400" dirty="0">
              <a:latin typeface="Times New Roman" panose="02020603050405020304" pitchFamily="18" charset="0"/>
              <a:cs typeface="Times New Roman" panose="02020603050405020304" pitchFamily="18" charset="0"/>
            </a:endParaRPr>
          </a:p>
          <a:p>
            <a:pPr lvl="0"/>
            <a:r>
              <a:rPr lang="uk-UA" sz="1400" dirty="0">
                <a:latin typeface="Times New Roman" panose="02020603050405020304" pitchFamily="18" charset="0"/>
                <a:cs typeface="Times New Roman" panose="02020603050405020304" pitchFamily="18" charset="0"/>
              </a:rPr>
              <a:t>Підтримка різних мов програмування: </a:t>
            </a:r>
            <a:r>
              <a:rPr lang="uk-UA" sz="1400" dirty="0" err="1">
                <a:latin typeface="Times New Roman" panose="02020603050405020304" pitchFamily="18" charset="0"/>
                <a:cs typeface="Times New Roman" panose="02020603050405020304" pitchFamily="18" charset="0"/>
              </a:rPr>
              <a:t>Visual</a:t>
            </a:r>
            <a:r>
              <a:rPr lang="uk-UA" sz="1400" dirty="0">
                <a:latin typeface="Times New Roman" panose="02020603050405020304" pitchFamily="18" charset="0"/>
                <a:cs typeface="Times New Roman" panose="02020603050405020304" pitchFamily="18" charset="0"/>
              </a:rPr>
              <a:t> </a:t>
            </a:r>
            <a:r>
              <a:rPr lang="uk-UA" sz="1400" dirty="0" err="1">
                <a:latin typeface="Times New Roman" panose="02020603050405020304" pitchFamily="18" charset="0"/>
                <a:cs typeface="Times New Roman" panose="02020603050405020304" pitchFamily="18" charset="0"/>
              </a:rPr>
              <a:t>Studio</a:t>
            </a:r>
            <a:r>
              <a:rPr lang="uk-UA" sz="1400" dirty="0">
                <a:latin typeface="Times New Roman" panose="02020603050405020304" pitchFamily="18" charset="0"/>
                <a:cs typeface="Times New Roman" panose="02020603050405020304" pitchFamily="18" charset="0"/>
              </a:rPr>
              <a:t> надає підтримку для багатьох мов програмування, включаючи C#, </a:t>
            </a:r>
            <a:r>
              <a:rPr lang="uk-UA" sz="1400" dirty="0" err="1">
                <a:latin typeface="Times New Roman" panose="02020603050405020304" pitchFamily="18" charset="0"/>
                <a:cs typeface="Times New Roman" panose="02020603050405020304" pitchFamily="18" charset="0"/>
              </a:rPr>
              <a:t>JavaScript</a:t>
            </a:r>
            <a:r>
              <a:rPr lang="uk-UA" sz="1400" dirty="0">
                <a:latin typeface="Times New Roman" panose="02020603050405020304" pitchFamily="18" charset="0"/>
                <a:cs typeface="Times New Roman" panose="02020603050405020304" pitchFamily="18" charset="0"/>
              </a:rPr>
              <a:t>, </a:t>
            </a:r>
            <a:r>
              <a:rPr lang="uk-UA" sz="1400" dirty="0" err="1">
                <a:latin typeface="Times New Roman" panose="02020603050405020304" pitchFamily="18" charset="0"/>
                <a:cs typeface="Times New Roman" panose="02020603050405020304" pitchFamily="18" charset="0"/>
              </a:rPr>
              <a:t>Python</a:t>
            </a:r>
            <a:r>
              <a:rPr lang="uk-UA" sz="1400" dirty="0">
                <a:latin typeface="Times New Roman" panose="02020603050405020304" pitchFamily="18" charset="0"/>
                <a:cs typeface="Times New Roman" panose="02020603050405020304" pitchFamily="18" charset="0"/>
              </a:rPr>
              <a:t>, HTML/CSS та інші, що дозволяє зручно розробляти проекти з різними технологіями.</a:t>
            </a:r>
            <a:endParaRPr lang="ru-RU" sz="1400" dirty="0">
              <a:latin typeface="Times New Roman" panose="02020603050405020304" pitchFamily="18" charset="0"/>
              <a:cs typeface="Times New Roman" panose="02020603050405020304" pitchFamily="18" charset="0"/>
            </a:endParaRPr>
          </a:p>
          <a:p>
            <a:pPr lvl="0"/>
            <a:r>
              <a:rPr lang="uk-UA" sz="1400" dirty="0">
                <a:latin typeface="Times New Roman" panose="02020603050405020304" pitchFamily="18" charset="0"/>
                <a:cs typeface="Times New Roman" panose="02020603050405020304" pitchFamily="18" charset="0"/>
              </a:rPr>
              <a:t>Інтеграція з </a:t>
            </a:r>
            <a:r>
              <a:rPr lang="uk-UA" sz="1400" dirty="0" err="1">
                <a:latin typeface="Times New Roman" panose="02020603050405020304" pitchFamily="18" charset="0"/>
                <a:cs typeface="Times New Roman" panose="02020603050405020304" pitchFamily="18" charset="0"/>
              </a:rPr>
              <a:t>Git</a:t>
            </a:r>
            <a:r>
              <a:rPr lang="uk-UA" sz="1400" dirty="0">
                <a:latin typeface="Times New Roman" panose="02020603050405020304" pitchFamily="18" charset="0"/>
                <a:cs typeface="Times New Roman" panose="02020603050405020304" pitchFamily="18" charset="0"/>
              </a:rPr>
              <a:t>: </a:t>
            </a:r>
            <a:r>
              <a:rPr lang="uk-UA" sz="1400" dirty="0" err="1">
                <a:latin typeface="Times New Roman" panose="02020603050405020304" pitchFamily="18" charset="0"/>
                <a:cs typeface="Times New Roman" panose="02020603050405020304" pitchFamily="18" charset="0"/>
              </a:rPr>
              <a:t>Visual</a:t>
            </a:r>
            <a:r>
              <a:rPr lang="uk-UA" sz="1400" dirty="0">
                <a:latin typeface="Times New Roman" panose="02020603050405020304" pitchFamily="18" charset="0"/>
                <a:cs typeface="Times New Roman" panose="02020603050405020304" pitchFamily="18" charset="0"/>
              </a:rPr>
              <a:t> </a:t>
            </a:r>
            <a:r>
              <a:rPr lang="uk-UA" sz="1400" dirty="0" err="1">
                <a:latin typeface="Times New Roman" panose="02020603050405020304" pitchFamily="18" charset="0"/>
                <a:cs typeface="Times New Roman" panose="02020603050405020304" pitchFamily="18" charset="0"/>
              </a:rPr>
              <a:t>Studio</a:t>
            </a:r>
            <a:r>
              <a:rPr lang="uk-UA" sz="1400" dirty="0">
                <a:latin typeface="Times New Roman" panose="02020603050405020304" pitchFamily="18" charset="0"/>
                <a:cs typeface="Times New Roman" panose="02020603050405020304" pitchFamily="18" charset="0"/>
              </a:rPr>
              <a:t> має вбудовану підтримку системи контролю версій </a:t>
            </a:r>
            <a:r>
              <a:rPr lang="uk-UA" sz="1400" dirty="0" err="1">
                <a:latin typeface="Times New Roman" panose="02020603050405020304" pitchFamily="18" charset="0"/>
                <a:cs typeface="Times New Roman" panose="02020603050405020304" pitchFamily="18" charset="0"/>
              </a:rPr>
              <a:t>Git</a:t>
            </a:r>
            <a:r>
              <a:rPr lang="uk-UA" sz="1400" dirty="0">
                <a:latin typeface="Times New Roman" panose="02020603050405020304" pitchFamily="18" charset="0"/>
                <a:cs typeface="Times New Roman" panose="02020603050405020304" pitchFamily="18" charset="0"/>
              </a:rPr>
              <a:t>, що дозволяє зручно працювати з кодовою базою, використовуючи функції </a:t>
            </a:r>
            <a:r>
              <a:rPr lang="uk-UA" sz="1400" dirty="0" err="1">
                <a:latin typeface="Times New Roman" panose="02020603050405020304" pitchFamily="18" charset="0"/>
                <a:cs typeface="Times New Roman" panose="02020603050405020304" pitchFamily="18" charset="0"/>
              </a:rPr>
              <a:t>Git</a:t>
            </a:r>
            <a:r>
              <a:rPr lang="uk-UA" sz="1400" dirty="0">
                <a:latin typeface="Times New Roman" panose="02020603050405020304" pitchFamily="18" charset="0"/>
                <a:cs typeface="Times New Roman" panose="02020603050405020304" pitchFamily="18" charset="0"/>
              </a:rPr>
              <a:t>, такі як </a:t>
            </a:r>
            <a:r>
              <a:rPr lang="uk-UA" sz="1400" dirty="0" err="1">
                <a:latin typeface="Times New Roman" panose="02020603050405020304" pitchFamily="18" charset="0"/>
                <a:cs typeface="Times New Roman" panose="02020603050405020304" pitchFamily="18" charset="0"/>
              </a:rPr>
              <a:t>коміти</a:t>
            </a:r>
            <a:r>
              <a:rPr lang="uk-UA" sz="1400" dirty="0">
                <a:latin typeface="Times New Roman" panose="02020603050405020304" pitchFamily="18" charset="0"/>
                <a:cs typeface="Times New Roman" panose="02020603050405020304" pitchFamily="18" charset="0"/>
              </a:rPr>
              <a:t>, гілки, злиття тощо.</a:t>
            </a:r>
            <a:endParaRPr lang="ru-RU" sz="1400" dirty="0">
              <a:latin typeface="Times New Roman" panose="02020603050405020304" pitchFamily="18" charset="0"/>
              <a:cs typeface="Times New Roman" panose="02020603050405020304" pitchFamily="18" charset="0"/>
            </a:endParaRPr>
          </a:p>
          <a:p>
            <a:pPr lvl="0"/>
            <a:r>
              <a:rPr lang="uk-UA" sz="1400" dirty="0">
                <a:latin typeface="Times New Roman" panose="02020603050405020304" pitchFamily="18" charset="0"/>
                <a:cs typeface="Times New Roman" panose="02020603050405020304" pitchFamily="18" charset="0"/>
              </a:rPr>
              <a:t>Легкість використання: </a:t>
            </a:r>
            <a:r>
              <a:rPr lang="uk-UA" sz="1400" dirty="0" err="1">
                <a:latin typeface="Times New Roman" panose="02020603050405020304" pitchFamily="18" charset="0"/>
                <a:cs typeface="Times New Roman" panose="02020603050405020304" pitchFamily="18" charset="0"/>
              </a:rPr>
              <a:t>Visual</a:t>
            </a:r>
            <a:r>
              <a:rPr lang="uk-UA" sz="1400" dirty="0">
                <a:latin typeface="Times New Roman" panose="02020603050405020304" pitchFamily="18" charset="0"/>
                <a:cs typeface="Times New Roman" panose="02020603050405020304" pitchFamily="18" charset="0"/>
              </a:rPr>
              <a:t> </a:t>
            </a:r>
            <a:r>
              <a:rPr lang="uk-UA" sz="1400" dirty="0" err="1">
                <a:latin typeface="Times New Roman" panose="02020603050405020304" pitchFamily="18" charset="0"/>
                <a:cs typeface="Times New Roman" panose="02020603050405020304" pitchFamily="18" charset="0"/>
              </a:rPr>
              <a:t>Studio</a:t>
            </a:r>
            <a:r>
              <a:rPr lang="uk-UA" sz="1400" dirty="0">
                <a:latin typeface="Times New Roman" panose="02020603050405020304" pitchFamily="18" charset="0"/>
                <a:cs typeface="Times New Roman" panose="02020603050405020304" pitchFamily="18" charset="0"/>
              </a:rPr>
              <a:t> має простий та інтуїтивно зрозумілий інтерфейс, що полегшує роботу з кодом та розвиток програмного забезпечення.</a:t>
            </a:r>
            <a:endParaRPr lang="ru-RU" sz="1400" dirty="0">
              <a:latin typeface="Times New Roman" panose="02020603050405020304" pitchFamily="18" charset="0"/>
              <a:cs typeface="Times New Roman" panose="02020603050405020304" pitchFamily="18" charset="0"/>
            </a:endParaRPr>
          </a:p>
          <a:p>
            <a:pPr lvl="0"/>
            <a:r>
              <a:rPr lang="uk-UA" sz="1400" dirty="0" err="1">
                <a:latin typeface="Times New Roman" panose="02020603050405020304" pitchFamily="18" charset="0"/>
                <a:cs typeface="Times New Roman" panose="02020603050405020304" pitchFamily="18" charset="0"/>
              </a:rPr>
              <a:t>Кросплатформенність</a:t>
            </a:r>
            <a:r>
              <a:rPr lang="uk-UA" sz="1400" dirty="0">
                <a:latin typeface="Times New Roman" panose="02020603050405020304" pitchFamily="18" charset="0"/>
                <a:cs typeface="Times New Roman" panose="02020603050405020304" pitchFamily="18" charset="0"/>
              </a:rPr>
              <a:t>: </a:t>
            </a:r>
            <a:r>
              <a:rPr lang="uk-UA" sz="1400" dirty="0" err="1">
                <a:latin typeface="Times New Roman" panose="02020603050405020304" pitchFamily="18" charset="0"/>
                <a:cs typeface="Times New Roman" panose="02020603050405020304" pitchFamily="18" charset="0"/>
              </a:rPr>
              <a:t>Visual</a:t>
            </a:r>
            <a:r>
              <a:rPr lang="uk-UA" sz="1400" dirty="0">
                <a:latin typeface="Times New Roman" panose="02020603050405020304" pitchFamily="18" charset="0"/>
                <a:cs typeface="Times New Roman" panose="02020603050405020304" pitchFamily="18" charset="0"/>
              </a:rPr>
              <a:t> </a:t>
            </a:r>
            <a:r>
              <a:rPr lang="uk-UA" sz="1400" dirty="0" err="1">
                <a:latin typeface="Times New Roman" panose="02020603050405020304" pitchFamily="18" charset="0"/>
                <a:cs typeface="Times New Roman" panose="02020603050405020304" pitchFamily="18" charset="0"/>
              </a:rPr>
              <a:t>Studio</a:t>
            </a:r>
            <a:r>
              <a:rPr lang="uk-UA" sz="1400" dirty="0">
                <a:latin typeface="Times New Roman" panose="02020603050405020304" pitchFamily="18" charset="0"/>
                <a:cs typeface="Times New Roman" panose="02020603050405020304" pitchFamily="18" charset="0"/>
              </a:rPr>
              <a:t> підтримує різні операційні системи, такі як Windows, </a:t>
            </a:r>
            <a:r>
              <a:rPr lang="uk-UA" sz="1400" dirty="0" err="1">
                <a:latin typeface="Times New Roman" panose="02020603050405020304" pitchFamily="18" charset="0"/>
                <a:cs typeface="Times New Roman" panose="02020603050405020304" pitchFamily="18" charset="0"/>
              </a:rPr>
              <a:t>Linux</a:t>
            </a:r>
            <a:r>
              <a:rPr lang="uk-UA" sz="1400" dirty="0">
                <a:latin typeface="Times New Roman" panose="02020603050405020304" pitchFamily="18" charset="0"/>
                <a:cs typeface="Times New Roman" panose="02020603050405020304" pitchFamily="18" charset="0"/>
              </a:rPr>
              <a:t> і </a:t>
            </a:r>
            <a:r>
              <a:rPr lang="uk-UA" sz="1400" dirty="0" err="1">
                <a:latin typeface="Times New Roman" panose="02020603050405020304" pitchFamily="18" charset="0"/>
                <a:cs typeface="Times New Roman" panose="02020603050405020304" pitchFamily="18" charset="0"/>
              </a:rPr>
              <a:t>macOS</a:t>
            </a:r>
            <a:r>
              <a:rPr lang="uk-UA" sz="1400" dirty="0">
                <a:latin typeface="Times New Roman" panose="02020603050405020304" pitchFamily="18" charset="0"/>
                <a:cs typeface="Times New Roman" panose="02020603050405020304" pitchFamily="18" charset="0"/>
              </a:rPr>
              <a:t>, що дозволяє розробляти додатки на різних платформах</a:t>
            </a:r>
            <a:endParaRPr lang="uk-UA" sz="1400" dirty="0">
              <a:latin typeface="Times New Roman"/>
              <a:cs typeface="Times New Roman"/>
            </a:endParaRPr>
          </a:p>
        </p:txBody>
      </p:sp>
      <p:pic>
        <p:nvPicPr>
          <p:cNvPr id="4" name="Рисунок 4">
            <a:extLst>
              <a:ext uri="{FF2B5EF4-FFF2-40B4-BE49-F238E27FC236}">
                <a16:creationId xmlns:a16="http://schemas.microsoft.com/office/drawing/2014/main" id="{88D13C5C-ECBF-00D7-F9EF-DDF4E2944629}"/>
              </a:ext>
            </a:extLst>
          </p:cNvPr>
          <p:cNvPicPr>
            <a:picLocks noChangeAspect="1"/>
          </p:cNvPicPr>
          <p:nvPr/>
        </p:nvPicPr>
        <p:blipFill>
          <a:blip r:embed="rId2"/>
          <a:stretch>
            <a:fillRect/>
          </a:stretch>
        </p:blipFill>
        <p:spPr>
          <a:xfrm>
            <a:off x="8115300" y="1790698"/>
            <a:ext cx="3276600" cy="3276600"/>
          </a:xfrm>
          <a:prstGeom prst="rect">
            <a:avLst/>
          </a:prstGeom>
        </p:spPr>
      </p:pic>
    </p:spTree>
    <p:extLst>
      <p:ext uri="{BB962C8B-B14F-4D97-AF65-F5344CB8AC3E}">
        <p14:creationId xmlns:p14="http://schemas.microsoft.com/office/powerpoint/2010/main" val="256096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208CCB-EAE4-EE2A-ABB2-43A506799BEA}"/>
              </a:ext>
            </a:extLst>
          </p:cNvPr>
          <p:cNvSpPr>
            <a:spLocks noGrp="1"/>
          </p:cNvSpPr>
          <p:nvPr>
            <p:ph type="title"/>
          </p:nvPr>
        </p:nvSpPr>
        <p:spPr>
          <a:xfrm>
            <a:off x="724453" y="919186"/>
            <a:ext cx="10744394" cy="718363"/>
          </a:xfrm>
        </p:spPr>
        <p:txBody>
          <a:bodyPr vert="horz" lIns="91440" tIns="45720" rIns="91440" bIns="45720" rtlCol="0" anchor="t">
            <a:normAutofit/>
          </a:bodyPr>
          <a:lstStyle/>
          <a:p>
            <a:r>
              <a:rPr lang="en-US"/>
              <a:t>Приклади використання додатку</a:t>
            </a:r>
          </a:p>
        </p:txBody>
      </p:sp>
      <p:sp>
        <p:nvSpPr>
          <p:cNvPr id="3" name="Місце для вмісту 2">
            <a:extLst>
              <a:ext uri="{FF2B5EF4-FFF2-40B4-BE49-F238E27FC236}">
                <a16:creationId xmlns:a16="http://schemas.microsoft.com/office/drawing/2014/main" id="{091FF8E7-B9E1-0F51-C339-BF7A85C594C7}"/>
              </a:ext>
            </a:extLst>
          </p:cNvPr>
          <p:cNvSpPr>
            <a:spLocks noGrp="1"/>
          </p:cNvSpPr>
          <p:nvPr>
            <p:ph idx="1"/>
          </p:nvPr>
        </p:nvSpPr>
        <p:spPr>
          <a:xfrm>
            <a:off x="724453" y="1685365"/>
            <a:ext cx="6590747" cy="718363"/>
          </a:xfrm>
        </p:spPr>
        <p:txBody>
          <a:bodyPr vert="horz" lIns="91440" tIns="45720" rIns="91440" bIns="45720" rtlCol="0" anchor="t">
            <a:normAutofit/>
          </a:bodyPr>
          <a:lstStyle/>
          <a:p>
            <a:pPr marL="0" indent="0">
              <a:buNone/>
            </a:pPr>
            <a:r>
              <a:rPr lang="uk-UA" sz="1800" dirty="0">
                <a:latin typeface="Times New Roman" panose="02020603050405020304" pitchFamily="18" charset="0"/>
                <a:cs typeface="Times New Roman" panose="02020603050405020304" pitchFamily="18" charset="0"/>
              </a:rPr>
              <a:t>Форма авторизації та доступні форми для адміністратора </a:t>
            </a:r>
            <a:endParaRPr lang="en-US" sz="1800" dirty="0">
              <a:latin typeface="Times New Roman" panose="02020603050405020304" pitchFamily="18" charset="0"/>
              <a:cs typeface="Times New Roman" panose="02020603050405020304" pitchFamily="18" charset="0"/>
            </a:endParaRPr>
          </a:p>
        </p:txBody>
      </p:sp>
      <p:pic>
        <p:nvPicPr>
          <p:cNvPr id="2050" name="Рисунок 1">
            <a:extLst>
              <a:ext uri="{FF2B5EF4-FFF2-40B4-BE49-F238E27FC236}">
                <a16:creationId xmlns:a16="http://schemas.microsoft.com/office/drawing/2014/main" id="{90608673-A7D2-45BB-9BAD-95FB65007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755" y="2595374"/>
            <a:ext cx="1957585" cy="3629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Рисунок 6">
            <a:extLst>
              <a:ext uri="{FF2B5EF4-FFF2-40B4-BE49-F238E27FC236}">
                <a16:creationId xmlns:a16="http://schemas.microsoft.com/office/drawing/2014/main" id="{50AC9B94-5F3F-46B4-86B2-850E1B6F53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173" y="2590896"/>
            <a:ext cx="1948771" cy="363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4078596"/>
      </p:ext>
    </p:extLst>
  </p:cSld>
  <p:clrMapOvr>
    <a:masterClrMapping/>
  </p:clrMapOvr>
</p:sld>
</file>

<file path=ppt/theme/theme1.xml><?xml version="1.0" encoding="utf-8"?>
<a:theme xmlns:a="http://schemas.openxmlformats.org/drawingml/2006/main" name="Уголки">
  <a:themeElements>
    <a:clrScheme name="Уголки">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Уголки">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Уголк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TM10001105[[fn=Уголки]]</Template>
  <TotalTime>90</TotalTime>
  <Words>1030</Words>
  <Application>Microsoft Office PowerPoint</Application>
  <PresentationFormat>Широкоэкранный</PresentationFormat>
  <Paragraphs>68</Paragraphs>
  <Slides>19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19</vt:i4>
      </vt:variant>
    </vt:vector>
  </HeadingPairs>
  <TitlesOfParts>
    <vt:vector size="23" baseType="lpstr">
      <vt:lpstr>Arial</vt:lpstr>
      <vt:lpstr>Franklin Gothic Book</vt:lpstr>
      <vt:lpstr>Times New Roman</vt:lpstr>
      <vt:lpstr>Уголки</vt:lpstr>
      <vt:lpstr>Презентація на тему «додатку для дитячого садку з вибором умов роботи груп»</vt:lpstr>
      <vt:lpstr>Вступ</vt:lpstr>
      <vt:lpstr>Постановка задачі</vt:lpstr>
      <vt:lpstr>Основні задачі</vt:lpstr>
      <vt:lpstr>Основні об'єкти</vt:lpstr>
      <vt:lpstr>Вибір СУБД</vt:lpstr>
      <vt:lpstr>Вибір СУБД переваги</vt:lpstr>
      <vt:lpstr>Середовище розробки</vt:lpstr>
      <vt:lpstr>Приклади використання додатку</vt:lpstr>
      <vt:lpstr>Приклади використання додатку</vt:lpstr>
      <vt:lpstr>Приклади використання додатку</vt:lpstr>
      <vt:lpstr>Приклади використання додатку</vt:lpstr>
      <vt:lpstr>Приклади використання додатку</vt:lpstr>
      <vt:lpstr>Приклади використання додатку</vt:lpstr>
      <vt:lpstr>Приклади використання додатку</vt:lpstr>
      <vt:lpstr>Приклади використання додатку</vt:lpstr>
      <vt:lpstr>Приклади використання додатку</vt:lpstr>
      <vt:lpstr>Приклади використання додатку</vt:lpstr>
      <vt:lpstr>Висновок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
  <cp:lastModifiedBy>Василий петров</cp:lastModifiedBy>
  <cp:revision>541</cp:revision>
  <dcterms:created xsi:type="dcterms:W3CDTF">2023-05-29T06:41:34Z</dcterms:created>
  <dcterms:modified xsi:type="dcterms:W3CDTF">2023-06-03T17:11:04Z</dcterms:modified>
</cp:coreProperties>
</file>