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1" Type="http://schemas.openxmlformats.org/officeDocument/2006/relationships/hyperlink" Target="https://www.kaggle.com/free4ever1/instagram-fake-spammer-genuine-accounts"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free4ever1/instagram-fake-spammer-genuine-account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607CF6-77CD-4C84-8E14-EFD0B69391E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39CC5C8-1B12-46B0-880E-3691C990D613}">
      <dgm:prSet/>
      <dgm:spPr/>
      <dgm:t>
        <a:bodyPr/>
        <a:lstStyle/>
        <a:p>
          <a:r>
            <a:rPr lang="en-ID" b="0"/>
            <a:t>Persebaran informasi di media sosial Instagram terjadi dengan sangat cepat. Banyak informasi khususnya informasi yang buruk seperti hoax,ujaran kebencian, dan sebagainya disebarkan oleh pengguna Instagram.Biasanya kredibilitas suatu informasi dilihat dari akun yang menyebarkan.</a:t>
          </a:r>
          <a:endParaRPr lang="en-US" b="0"/>
        </a:p>
      </dgm:t>
    </dgm:pt>
    <dgm:pt modelId="{1A150F5D-6A98-4017-8F6A-7ED7B0409C6F}" type="parTrans" cxnId="{B4B5FA53-006F-475D-9E39-02A42BC456CF}">
      <dgm:prSet/>
      <dgm:spPr/>
      <dgm:t>
        <a:bodyPr/>
        <a:lstStyle/>
        <a:p>
          <a:endParaRPr lang="en-US"/>
        </a:p>
      </dgm:t>
    </dgm:pt>
    <dgm:pt modelId="{F61A2DAB-E77D-433F-A4A0-3D3D889C89EF}" type="sibTrans" cxnId="{B4B5FA53-006F-475D-9E39-02A42BC456CF}">
      <dgm:prSet/>
      <dgm:spPr/>
      <dgm:t>
        <a:bodyPr/>
        <a:lstStyle/>
        <a:p>
          <a:endParaRPr lang="en-US"/>
        </a:p>
      </dgm:t>
    </dgm:pt>
    <dgm:pt modelId="{6C1B4AB9-9D56-4ABD-8A2A-4E6932ABB46A}">
      <dgm:prSet/>
      <dgm:spPr/>
      <dgm:t>
        <a:bodyPr/>
        <a:lstStyle/>
        <a:p>
          <a:r>
            <a:rPr lang="en-ID" b="0"/>
            <a:t>Kebanyakan informasi buruk disebarkan oleh pengguna dengan fake account yang kadang dibuat menyerupai real account. Oleh karena itu penting untuk bisa mendeteksi jenis suatu akun demi kenyamanan pengguna.</a:t>
          </a:r>
          <a:endParaRPr lang="en-US" b="0"/>
        </a:p>
      </dgm:t>
    </dgm:pt>
    <dgm:pt modelId="{CD6AFA73-3E1A-4779-93DD-628357200CBA}" type="parTrans" cxnId="{BFCFFA5C-716A-40E5-B637-6E2FA87E7ACB}">
      <dgm:prSet/>
      <dgm:spPr/>
      <dgm:t>
        <a:bodyPr/>
        <a:lstStyle/>
        <a:p>
          <a:endParaRPr lang="en-US"/>
        </a:p>
      </dgm:t>
    </dgm:pt>
    <dgm:pt modelId="{8A91CCA5-2121-4335-88A1-3123279DF78E}" type="sibTrans" cxnId="{BFCFFA5C-716A-40E5-B637-6E2FA87E7ACB}">
      <dgm:prSet/>
      <dgm:spPr/>
      <dgm:t>
        <a:bodyPr/>
        <a:lstStyle/>
        <a:p>
          <a:endParaRPr lang="en-US"/>
        </a:p>
      </dgm:t>
    </dgm:pt>
    <dgm:pt modelId="{36423FEB-30B2-4D9A-A5BD-2EF2AEB04A80}" type="pres">
      <dgm:prSet presAssocID="{75607CF6-77CD-4C84-8E14-EFD0B69391E7}" presName="vert0" presStyleCnt="0">
        <dgm:presLayoutVars>
          <dgm:dir/>
          <dgm:animOne val="branch"/>
          <dgm:animLvl val="lvl"/>
        </dgm:presLayoutVars>
      </dgm:prSet>
      <dgm:spPr/>
    </dgm:pt>
    <dgm:pt modelId="{3AC7F0D8-5A51-4061-B225-6D0D0D2352B1}" type="pres">
      <dgm:prSet presAssocID="{539CC5C8-1B12-46B0-880E-3691C990D613}" presName="thickLine" presStyleLbl="alignNode1" presStyleIdx="0" presStyleCnt="2"/>
      <dgm:spPr/>
    </dgm:pt>
    <dgm:pt modelId="{F0DE920B-7CC1-4C8F-8EE1-95261F0ED39D}" type="pres">
      <dgm:prSet presAssocID="{539CC5C8-1B12-46B0-880E-3691C990D613}" presName="horz1" presStyleCnt="0"/>
      <dgm:spPr/>
    </dgm:pt>
    <dgm:pt modelId="{ED7D034C-B91E-4146-AC75-4B3F3AC4BDD3}" type="pres">
      <dgm:prSet presAssocID="{539CC5C8-1B12-46B0-880E-3691C990D613}" presName="tx1" presStyleLbl="revTx" presStyleIdx="0" presStyleCnt="2"/>
      <dgm:spPr/>
    </dgm:pt>
    <dgm:pt modelId="{2FC60FD6-4C19-4ACA-BDFE-FAD6F1352ADC}" type="pres">
      <dgm:prSet presAssocID="{539CC5C8-1B12-46B0-880E-3691C990D613}" presName="vert1" presStyleCnt="0"/>
      <dgm:spPr/>
    </dgm:pt>
    <dgm:pt modelId="{8ADECB7F-86A2-4139-AF7D-9E85D0382B5F}" type="pres">
      <dgm:prSet presAssocID="{6C1B4AB9-9D56-4ABD-8A2A-4E6932ABB46A}" presName="thickLine" presStyleLbl="alignNode1" presStyleIdx="1" presStyleCnt="2"/>
      <dgm:spPr/>
    </dgm:pt>
    <dgm:pt modelId="{CAA7C7D2-0958-44E5-8EBD-0E48EDAC7C31}" type="pres">
      <dgm:prSet presAssocID="{6C1B4AB9-9D56-4ABD-8A2A-4E6932ABB46A}" presName="horz1" presStyleCnt="0"/>
      <dgm:spPr/>
    </dgm:pt>
    <dgm:pt modelId="{39A60736-C1DD-4883-8FD3-4DF91F78DDDF}" type="pres">
      <dgm:prSet presAssocID="{6C1B4AB9-9D56-4ABD-8A2A-4E6932ABB46A}" presName="tx1" presStyleLbl="revTx" presStyleIdx="1" presStyleCnt="2"/>
      <dgm:spPr/>
    </dgm:pt>
    <dgm:pt modelId="{7CA36DD9-FA2E-48A2-A2E9-874BCD48D206}" type="pres">
      <dgm:prSet presAssocID="{6C1B4AB9-9D56-4ABD-8A2A-4E6932ABB46A}" presName="vert1" presStyleCnt="0"/>
      <dgm:spPr/>
    </dgm:pt>
  </dgm:ptLst>
  <dgm:cxnLst>
    <dgm:cxn modelId="{BFCFFA5C-716A-40E5-B637-6E2FA87E7ACB}" srcId="{75607CF6-77CD-4C84-8E14-EFD0B69391E7}" destId="{6C1B4AB9-9D56-4ABD-8A2A-4E6932ABB46A}" srcOrd="1" destOrd="0" parTransId="{CD6AFA73-3E1A-4779-93DD-628357200CBA}" sibTransId="{8A91CCA5-2121-4335-88A1-3123279DF78E}"/>
    <dgm:cxn modelId="{D4E3BA4A-16E6-4674-B8FE-F02BDC764214}" type="presOf" srcId="{539CC5C8-1B12-46B0-880E-3691C990D613}" destId="{ED7D034C-B91E-4146-AC75-4B3F3AC4BDD3}" srcOrd="0" destOrd="0" presId="urn:microsoft.com/office/officeart/2008/layout/LinedList"/>
    <dgm:cxn modelId="{B4B5FA53-006F-475D-9E39-02A42BC456CF}" srcId="{75607CF6-77CD-4C84-8E14-EFD0B69391E7}" destId="{539CC5C8-1B12-46B0-880E-3691C990D613}" srcOrd="0" destOrd="0" parTransId="{1A150F5D-6A98-4017-8F6A-7ED7B0409C6F}" sibTransId="{F61A2DAB-E77D-433F-A4A0-3D3D889C89EF}"/>
    <dgm:cxn modelId="{6028C2D9-B5DB-431E-9A53-A14A5FAD562E}" type="presOf" srcId="{75607CF6-77CD-4C84-8E14-EFD0B69391E7}" destId="{36423FEB-30B2-4D9A-A5BD-2EF2AEB04A80}" srcOrd="0" destOrd="0" presId="urn:microsoft.com/office/officeart/2008/layout/LinedList"/>
    <dgm:cxn modelId="{A9064FE4-3F2C-4A3C-ADEC-8902BD5724CB}" type="presOf" srcId="{6C1B4AB9-9D56-4ABD-8A2A-4E6932ABB46A}" destId="{39A60736-C1DD-4883-8FD3-4DF91F78DDDF}" srcOrd="0" destOrd="0" presId="urn:microsoft.com/office/officeart/2008/layout/LinedList"/>
    <dgm:cxn modelId="{9861A1F8-48F3-4D31-8C1A-934B2C469970}" type="presParOf" srcId="{36423FEB-30B2-4D9A-A5BD-2EF2AEB04A80}" destId="{3AC7F0D8-5A51-4061-B225-6D0D0D2352B1}" srcOrd="0" destOrd="0" presId="urn:microsoft.com/office/officeart/2008/layout/LinedList"/>
    <dgm:cxn modelId="{99B85DE2-AF61-49F8-B130-7B818DAE316A}" type="presParOf" srcId="{36423FEB-30B2-4D9A-A5BD-2EF2AEB04A80}" destId="{F0DE920B-7CC1-4C8F-8EE1-95261F0ED39D}" srcOrd="1" destOrd="0" presId="urn:microsoft.com/office/officeart/2008/layout/LinedList"/>
    <dgm:cxn modelId="{C9887465-ADF7-41DE-9805-5A78E98069FF}" type="presParOf" srcId="{F0DE920B-7CC1-4C8F-8EE1-95261F0ED39D}" destId="{ED7D034C-B91E-4146-AC75-4B3F3AC4BDD3}" srcOrd="0" destOrd="0" presId="urn:microsoft.com/office/officeart/2008/layout/LinedList"/>
    <dgm:cxn modelId="{9C56CAC4-D8C7-4AE4-A33E-5FC5C0CDB6C0}" type="presParOf" srcId="{F0DE920B-7CC1-4C8F-8EE1-95261F0ED39D}" destId="{2FC60FD6-4C19-4ACA-BDFE-FAD6F1352ADC}" srcOrd="1" destOrd="0" presId="urn:microsoft.com/office/officeart/2008/layout/LinedList"/>
    <dgm:cxn modelId="{2AD2BA67-9BD4-41C7-ADF5-7032D8514E11}" type="presParOf" srcId="{36423FEB-30B2-4D9A-A5BD-2EF2AEB04A80}" destId="{8ADECB7F-86A2-4139-AF7D-9E85D0382B5F}" srcOrd="2" destOrd="0" presId="urn:microsoft.com/office/officeart/2008/layout/LinedList"/>
    <dgm:cxn modelId="{4320B974-949E-49FB-849B-2E1754CB9CE3}" type="presParOf" srcId="{36423FEB-30B2-4D9A-A5BD-2EF2AEB04A80}" destId="{CAA7C7D2-0958-44E5-8EBD-0E48EDAC7C31}" srcOrd="3" destOrd="0" presId="urn:microsoft.com/office/officeart/2008/layout/LinedList"/>
    <dgm:cxn modelId="{99936AC5-DC04-4392-B1E1-568FD82B2B80}" type="presParOf" srcId="{CAA7C7D2-0958-44E5-8EBD-0E48EDAC7C31}" destId="{39A60736-C1DD-4883-8FD3-4DF91F78DDDF}" srcOrd="0" destOrd="0" presId="urn:microsoft.com/office/officeart/2008/layout/LinedList"/>
    <dgm:cxn modelId="{4A623073-6534-4141-A91C-589F0B3B33C5}" type="presParOf" srcId="{CAA7C7D2-0958-44E5-8EBD-0E48EDAC7C31}" destId="{7CA36DD9-FA2E-48A2-A2E9-874BCD48D2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721D88-134C-4471-A3EE-C9375E60AF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1873724-A529-4863-BA80-AEADD082D1BC}">
      <dgm:prSet/>
      <dgm:spPr/>
      <dgm:t>
        <a:bodyPr/>
        <a:lstStyle/>
        <a:p>
          <a:r>
            <a:rPr lang="en-ID" b="1"/>
            <a:t>Jumlah data yang digunakan: 576 data</a:t>
          </a:r>
          <a:endParaRPr lang="en-US"/>
        </a:p>
      </dgm:t>
    </dgm:pt>
    <dgm:pt modelId="{DF178E70-4CE3-45B8-8F0E-7223B1AF3377}" type="parTrans" cxnId="{B3481EB6-52A1-4F2C-A750-E0D55810D250}">
      <dgm:prSet/>
      <dgm:spPr/>
      <dgm:t>
        <a:bodyPr/>
        <a:lstStyle/>
        <a:p>
          <a:endParaRPr lang="en-US"/>
        </a:p>
      </dgm:t>
    </dgm:pt>
    <dgm:pt modelId="{D07300CA-5809-4F65-AF33-C123176BAACD}" type="sibTrans" cxnId="{B3481EB6-52A1-4F2C-A750-E0D55810D250}">
      <dgm:prSet/>
      <dgm:spPr/>
      <dgm:t>
        <a:bodyPr/>
        <a:lstStyle/>
        <a:p>
          <a:endParaRPr lang="en-US"/>
        </a:p>
      </dgm:t>
    </dgm:pt>
    <dgm:pt modelId="{B63E99BD-F52C-4DAB-B519-41C93F083739}">
      <dgm:prSet/>
      <dgm:spPr/>
      <dgm:t>
        <a:bodyPr/>
        <a:lstStyle/>
        <a:p>
          <a:r>
            <a:rPr lang="en-ID" b="1"/>
            <a:t>Kelas data : Fake Account &amp; Real Account </a:t>
          </a:r>
          <a:endParaRPr lang="en-US"/>
        </a:p>
      </dgm:t>
    </dgm:pt>
    <dgm:pt modelId="{01B0C515-094F-4252-BB2D-A6B8CDA57579}" type="parTrans" cxnId="{3342B44C-B650-4C29-A0F3-4FD233FDEB50}">
      <dgm:prSet/>
      <dgm:spPr/>
      <dgm:t>
        <a:bodyPr/>
        <a:lstStyle/>
        <a:p>
          <a:endParaRPr lang="en-US"/>
        </a:p>
      </dgm:t>
    </dgm:pt>
    <dgm:pt modelId="{4D94731D-4066-4005-A8ED-BBBBD5E54998}" type="sibTrans" cxnId="{3342B44C-B650-4C29-A0F3-4FD233FDEB50}">
      <dgm:prSet/>
      <dgm:spPr/>
      <dgm:t>
        <a:bodyPr/>
        <a:lstStyle/>
        <a:p>
          <a:endParaRPr lang="en-US"/>
        </a:p>
      </dgm:t>
    </dgm:pt>
    <dgm:pt modelId="{B421181D-0060-4ED5-BD84-5C70F083989A}">
      <dgm:prSet/>
      <dgm:spPr/>
      <dgm:t>
        <a:bodyPr/>
        <a:lstStyle/>
        <a:p>
          <a:r>
            <a:rPr lang="en-ID" b="1"/>
            <a:t>Sumber Data : </a:t>
          </a:r>
          <a:r>
            <a:rPr lang="en-ID" b="1">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https://www.kaggle.com/free4ever1/instagram-fake-spammer-genuine-accounts</a:t>
          </a:r>
          <a:endParaRPr lang="en-US">
            <a:solidFill>
              <a:schemeClr val="bg1"/>
            </a:solidFill>
          </a:endParaRPr>
        </a:p>
      </dgm:t>
    </dgm:pt>
    <dgm:pt modelId="{B3CF84F0-ED93-4CCD-BE37-A68CBA7F0D34}" type="parTrans" cxnId="{F0A70DE5-6410-4BCC-A547-13028701FCCF}">
      <dgm:prSet/>
      <dgm:spPr/>
      <dgm:t>
        <a:bodyPr/>
        <a:lstStyle/>
        <a:p>
          <a:endParaRPr lang="en-US"/>
        </a:p>
      </dgm:t>
    </dgm:pt>
    <dgm:pt modelId="{6118E8FF-2CB0-4971-8CB5-F0D3BEA87379}" type="sibTrans" cxnId="{F0A70DE5-6410-4BCC-A547-13028701FCCF}">
      <dgm:prSet/>
      <dgm:spPr/>
      <dgm:t>
        <a:bodyPr/>
        <a:lstStyle/>
        <a:p>
          <a:endParaRPr lang="en-US"/>
        </a:p>
      </dgm:t>
    </dgm:pt>
    <dgm:pt modelId="{ED72DB44-78FB-46D9-80F1-D07A94C0C259}">
      <dgm:prSet/>
      <dgm:spPr/>
      <dgm:t>
        <a:bodyPr/>
        <a:lstStyle/>
        <a:p>
          <a:r>
            <a:rPr lang="en-ID" b="1"/>
            <a:t>Tujuan : Menentukan apakah sebuah akun </a:t>
          </a:r>
          <a:r>
            <a:rPr lang="en-ID" b="1" i="1"/>
            <a:t>fake </a:t>
          </a:r>
          <a:r>
            <a:rPr lang="en-ID" b="1"/>
            <a:t>atau bukan</a:t>
          </a:r>
          <a:endParaRPr lang="en-US"/>
        </a:p>
      </dgm:t>
    </dgm:pt>
    <dgm:pt modelId="{CCF4833F-5806-4524-BCC9-D3F7CAF7C2A1}" type="parTrans" cxnId="{96BE7D48-475D-44D5-A8F8-807D68305A96}">
      <dgm:prSet/>
      <dgm:spPr/>
      <dgm:t>
        <a:bodyPr/>
        <a:lstStyle/>
        <a:p>
          <a:endParaRPr lang="en-US"/>
        </a:p>
      </dgm:t>
    </dgm:pt>
    <dgm:pt modelId="{766D36AC-66EF-4C17-BFE9-3FBACAF5528D}" type="sibTrans" cxnId="{96BE7D48-475D-44D5-A8F8-807D68305A96}">
      <dgm:prSet/>
      <dgm:spPr/>
      <dgm:t>
        <a:bodyPr/>
        <a:lstStyle/>
        <a:p>
          <a:endParaRPr lang="en-US"/>
        </a:p>
      </dgm:t>
    </dgm:pt>
    <dgm:pt modelId="{97ADFD1B-82BE-460F-9E58-896D2039F57B}" type="pres">
      <dgm:prSet presAssocID="{BD721D88-134C-4471-A3EE-C9375E60AFD7}" presName="linear" presStyleCnt="0">
        <dgm:presLayoutVars>
          <dgm:animLvl val="lvl"/>
          <dgm:resizeHandles val="exact"/>
        </dgm:presLayoutVars>
      </dgm:prSet>
      <dgm:spPr/>
    </dgm:pt>
    <dgm:pt modelId="{D7294C16-651B-43B4-9415-C87A1E4AF87D}" type="pres">
      <dgm:prSet presAssocID="{91873724-A529-4863-BA80-AEADD082D1BC}" presName="parentText" presStyleLbl="node1" presStyleIdx="0" presStyleCnt="4">
        <dgm:presLayoutVars>
          <dgm:chMax val="0"/>
          <dgm:bulletEnabled val="1"/>
        </dgm:presLayoutVars>
      </dgm:prSet>
      <dgm:spPr/>
    </dgm:pt>
    <dgm:pt modelId="{A6F39C27-3475-4D86-8A00-825402373981}" type="pres">
      <dgm:prSet presAssocID="{D07300CA-5809-4F65-AF33-C123176BAACD}" presName="spacer" presStyleCnt="0"/>
      <dgm:spPr/>
    </dgm:pt>
    <dgm:pt modelId="{F963C032-D202-49C9-BFEC-D22F331E48BA}" type="pres">
      <dgm:prSet presAssocID="{B63E99BD-F52C-4DAB-B519-41C93F083739}" presName="parentText" presStyleLbl="node1" presStyleIdx="1" presStyleCnt="4">
        <dgm:presLayoutVars>
          <dgm:chMax val="0"/>
          <dgm:bulletEnabled val="1"/>
        </dgm:presLayoutVars>
      </dgm:prSet>
      <dgm:spPr/>
    </dgm:pt>
    <dgm:pt modelId="{81E12DDE-E018-4C93-B7C4-16946B7AF476}" type="pres">
      <dgm:prSet presAssocID="{4D94731D-4066-4005-A8ED-BBBBD5E54998}" presName="spacer" presStyleCnt="0"/>
      <dgm:spPr/>
    </dgm:pt>
    <dgm:pt modelId="{0C35FD4E-C794-4FF1-900D-FDEF516EA64B}" type="pres">
      <dgm:prSet presAssocID="{B421181D-0060-4ED5-BD84-5C70F083989A}" presName="parentText" presStyleLbl="node1" presStyleIdx="2" presStyleCnt="4">
        <dgm:presLayoutVars>
          <dgm:chMax val="0"/>
          <dgm:bulletEnabled val="1"/>
        </dgm:presLayoutVars>
      </dgm:prSet>
      <dgm:spPr/>
    </dgm:pt>
    <dgm:pt modelId="{BC5D1A3D-789A-4E66-920C-A420B228D054}" type="pres">
      <dgm:prSet presAssocID="{6118E8FF-2CB0-4971-8CB5-F0D3BEA87379}" presName="spacer" presStyleCnt="0"/>
      <dgm:spPr/>
    </dgm:pt>
    <dgm:pt modelId="{9D1A6BE8-A7F2-4345-8767-83FF70A6680F}" type="pres">
      <dgm:prSet presAssocID="{ED72DB44-78FB-46D9-80F1-D07A94C0C259}" presName="parentText" presStyleLbl="node1" presStyleIdx="3" presStyleCnt="4">
        <dgm:presLayoutVars>
          <dgm:chMax val="0"/>
          <dgm:bulletEnabled val="1"/>
        </dgm:presLayoutVars>
      </dgm:prSet>
      <dgm:spPr/>
    </dgm:pt>
  </dgm:ptLst>
  <dgm:cxnLst>
    <dgm:cxn modelId="{D5EB6A02-B315-44DF-A0D0-EA5B3EE08D3A}" type="presOf" srcId="{BD721D88-134C-4471-A3EE-C9375E60AFD7}" destId="{97ADFD1B-82BE-460F-9E58-896D2039F57B}" srcOrd="0" destOrd="0" presId="urn:microsoft.com/office/officeart/2005/8/layout/vList2"/>
    <dgm:cxn modelId="{47E9093E-7442-4C73-9342-93D5C29BFDEA}" type="presOf" srcId="{ED72DB44-78FB-46D9-80F1-D07A94C0C259}" destId="{9D1A6BE8-A7F2-4345-8767-83FF70A6680F}" srcOrd="0" destOrd="0" presId="urn:microsoft.com/office/officeart/2005/8/layout/vList2"/>
    <dgm:cxn modelId="{70BEDE47-E270-4BC8-8C87-20C33E1C41F5}" type="presOf" srcId="{B63E99BD-F52C-4DAB-B519-41C93F083739}" destId="{F963C032-D202-49C9-BFEC-D22F331E48BA}" srcOrd="0" destOrd="0" presId="urn:microsoft.com/office/officeart/2005/8/layout/vList2"/>
    <dgm:cxn modelId="{96BE7D48-475D-44D5-A8F8-807D68305A96}" srcId="{BD721D88-134C-4471-A3EE-C9375E60AFD7}" destId="{ED72DB44-78FB-46D9-80F1-D07A94C0C259}" srcOrd="3" destOrd="0" parTransId="{CCF4833F-5806-4524-BCC9-D3F7CAF7C2A1}" sibTransId="{766D36AC-66EF-4C17-BFE9-3FBACAF5528D}"/>
    <dgm:cxn modelId="{3342B44C-B650-4C29-A0F3-4FD233FDEB50}" srcId="{BD721D88-134C-4471-A3EE-C9375E60AFD7}" destId="{B63E99BD-F52C-4DAB-B519-41C93F083739}" srcOrd="1" destOrd="0" parTransId="{01B0C515-094F-4252-BB2D-A6B8CDA57579}" sibTransId="{4D94731D-4066-4005-A8ED-BBBBD5E54998}"/>
    <dgm:cxn modelId="{B3481EB6-52A1-4F2C-A750-E0D55810D250}" srcId="{BD721D88-134C-4471-A3EE-C9375E60AFD7}" destId="{91873724-A529-4863-BA80-AEADD082D1BC}" srcOrd="0" destOrd="0" parTransId="{DF178E70-4CE3-45B8-8F0E-7223B1AF3377}" sibTransId="{D07300CA-5809-4F65-AF33-C123176BAACD}"/>
    <dgm:cxn modelId="{642F2AC1-FAF3-4988-892A-E17F4CAA2162}" type="presOf" srcId="{B421181D-0060-4ED5-BD84-5C70F083989A}" destId="{0C35FD4E-C794-4FF1-900D-FDEF516EA64B}" srcOrd="0" destOrd="0" presId="urn:microsoft.com/office/officeart/2005/8/layout/vList2"/>
    <dgm:cxn modelId="{2933A0C9-D582-40DD-B5DC-E80A2E3D0962}" type="presOf" srcId="{91873724-A529-4863-BA80-AEADD082D1BC}" destId="{D7294C16-651B-43B4-9415-C87A1E4AF87D}" srcOrd="0" destOrd="0" presId="urn:microsoft.com/office/officeart/2005/8/layout/vList2"/>
    <dgm:cxn modelId="{F0A70DE5-6410-4BCC-A547-13028701FCCF}" srcId="{BD721D88-134C-4471-A3EE-C9375E60AFD7}" destId="{B421181D-0060-4ED5-BD84-5C70F083989A}" srcOrd="2" destOrd="0" parTransId="{B3CF84F0-ED93-4CCD-BE37-A68CBA7F0D34}" sibTransId="{6118E8FF-2CB0-4971-8CB5-F0D3BEA87379}"/>
    <dgm:cxn modelId="{A89F1143-8C0C-4C8D-8139-3CE64B8AC6DF}" type="presParOf" srcId="{97ADFD1B-82BE-460F-9E58-896D2039F57B}" destId="{D7294C16-651B-43B4-9415-C87A1E4AF87D}" srcOrd="0" destOrd="0" presId="urn:microsoft.com/office/officeart/2005/8/layout/vList2"/>
    <dgm:cxn modelId="{D3573865-2A8C-4174-B3F5-03EBC0A108DE}" type="presParOf" srcId="{97ADFD1B-82BE-460F-9E58-896D2039F57B}" destId="{A6F39C27-3475-4D86-8A00-825402373981}" srcOrd="1" destOrd="0" presId="urn:microsoft.com/office/officeart/2005/8/layout/vList2"/>
    <dgm:cxn modelId="{AFB39589-0923-48B8-B1A8-336B7E7E343F}" type="presParOf" srcId="{97ADFD1B-82BE-460F-9E58-896D2039F57B}" destId="{F963C032-D202-49C9-BFEC-D22F331E48BA}" srcOrd="2" destOrd="0" presId="urn:microsoft.com/office/officeart/2005/8/layout/vList2"/>
    <dgm:cxn modelId="{062DEEC4-4AFE-4448-BE3C-69B8536F1156}" type="presParOf" srcId="{97ADFD1B-82BE-460F-9E58-896D2039F57B}" destId="{81E12DDE-E018-4C93-B7C4-16946B7AF476}" srcOrd="3" destOrd="0" presId="urn:microsoft.com/office/officeart/2005/8/layout/vList2"/>
    <dgm:cxn modelId="{DD4A33AB-92D8-4516-BCE4-95541F9FC30F}" type="presParOf" srcId="{97ADFD1B-82BE-460F-9E58-896D2039F57B}" destId="{0C35FD4E-C794-4FF1-900D-FDEF516EA64B}" srcOrd="4" destOrd="0" presId="urn:microsoft.com/office/officeart/2005/8/layout/vList2"/>
    <dgm:cxn modelId="{0EE9F019-7449-4178-AECE-0C20E4CC7D97}" type="presParOf" srcId="{97ADFD1B-82BE-460F-9E58-896D2039F57B}" destId="{BC5D1A3D-789A-4E66-920C-A420B228D054}" srcOrd="5" destOrd="0" presId="urn:microsoft.com/office/officeart/2005/8/layout/vList2"/>
    <dgm:cxn modelId="{5877E981-2D23-4493-9ACA-8BF8EEB15F5E}" type="presParOf" srcId="{97ADFD1B-82BE-460F-9E58-896D2039F57B}" destId="{9D1A6BE8-A7F2-4345-8767-83FF70A6680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FC65B9-5A8C-4DCC-9D37-620B8BD3F859}"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35DEF989-9E3B-46E4-BE1E-7BA19F5DD8E2}">
      <dgm:prSet/>
      <dgm:spPr/>
      <dgm:t>
        <a:bodyPr/>
        <a:lstStyle/>
        <a:p>
          <a:r>
            <a:rPr lang="en-US"/>
            <a:t>Sumber yang kredible</a:t>
          </a:r>
        </a:p>
      </dgm:t>
    </dgm:pt>
    <dgm:pt modelId="{C81CC14A-77FD-41F6-B0A1-262A8ABB8411}" type="parTrans" cxnId="{B1AFC524-DF00-47D7-AB43-192ACBB6F842}">
      <dgm:prSet/>
      <dgm:spPr/>
      <dgm:t>
        <a:bodyPr/>
        <a:lstStyle/>
        <a:p>
          <a:endParaRPr lang="en-US"/>
        </a:p>
      </dgm:t>
    </dgm:pt>
    <dgm:pt modelId="{F3F3F304-E8BA-436A-9CFE-F08D7784CD4F}" type="sibTrans" cxnId="{B1AFC524-DF00-47D7-AB43-192ACBB6F842}">
      <dgm:prSet/>
      <dgm:spPr/>
      <dgm:t>
        <a:bodyPr/>
        <a:lstStyle/>
        <a:p>
          <a:endParaRPr lang="en-US"/>
        </a:p>
      </dgm:t>
    </dgm:pt>
    <dgm:pt modelId="{AF6A9941-82F6-4D74-8BB9-FC4473FA4788}">
      <dgm:prSet/>
      <dgm:spPr/>
      <dgm:t>
        <a:bodyPr/>
        <a:lstStyle/>
        <a:p>
          <a:r>
            <a:rPr lang="en-US"/>
            <a:t>Dokumentasi yang jelas</a:t>
          </a:r>
        </a:p>
      </dgm:t>
    </dgm:pt>
    <dgm:pt modelId="{9E60AC27-2C6C-4CB6-BC27-AEE6B1E90830}" type="parTrans" cxnId="{92C0EEB7-4D1E-472A-95B8-7B43D717CA09}">
      <dgm:prSet/>
      <dgm:spPr/>
      <dgm:t>
        <a:bodyPr/>
        <a:lstStyle/>
        <a:p>
          <a:endParaRPr lang="en-US"/>
        </a:p>
      </dgm:t>
    </dgm:pt>
    <dgm:pt modelId="{1EEF08A5-CF72-4AE4-818A-C80B74074442}" type="sibTrans" cxnId="{92C0EEB7-4D1E-472A-95B8-7B43D717CA09}">
      <dgm:prSet/>
      <dgm:spPr/>
      <dgm:t>
        <a:bodyPr/>
        <a:lstStyle/>
        <a:p>
          <a:endParaRPr lang="en-US"/>
        </a:p>
      </dgm:t>
    </dgm:pt>
    <dgm:pt modelId="{C1910676-79BB-4099-983E-054A9F084052}">
      <dgm:prSet/>
      <dgm:spPr/>
      <dgm:t>
        <a:bodyPr/>
        <a:lstStyle/>
        <a:p>
          <a:r>
            <a:rPr lang="en-US"/>
            <a:t>Jumlah data cukup banyak</a:t>
          </a:r>
        </a:p>
      </dgm:t>
    </dgm:pt>
    <dgm:pt modelId="{F69D86B0-85D0-415D-9BE6-06EA43A8EF2D}" type="parTrans" cxnId="{8E11280A-A2CE-419F-B30D-0EA3E359EFFC}">
      <dgm:prSet/>
      <dgm:spPr/>
      <dgm:t>
        <a:bodyPr/>
        <a:lstStyle/>
        <a:p>
          <a:endParaRPr lang="en-US"/>
        </a:p>
      </dgm:t>
    </dgm:pt>
    <dgm:pt modelId="{99BB6A95-3B2B-491E-8518-72CB61B3C901}" type="sibTrans" cxnId="{8E11280A-A2CE-419F-B30D-0EA3E359EFFC}">
      <dgm:prSet/>
      <dgm:spPr/>
      <dgm:t>
        <a:bodyPr/>
        <a:lstStyle/>
        <a:p>
          <a:endParaRPr lang="en-US"/>
        </a:p>
      </dgm:t>
    </dgm:pt>
    <dgm:pt modelId="{2CD8C80C-C121-4231-A324-732EFAE346B1}">
      <dgm:prSet/>
      <dgm:spPr/>
      <dgm:t>
        <a:bodyPr/>
        <a:lstStyle/>
        <a:p>
          <a:r>
            <a:rPr lang="en-US"/>
            <a:t>Proporsi antara kedua jenis data seimbang</a:t>
          </a:r>
        </a:p>
      </dgm:t>
    </dgm:pt>
    <dgm:pt modelId="{B0549A4B-9F45-4136-BFD2-05F5931148A6}" type="parTrans" cxnId="{05471720-A2C7-4666-83D2-E05B188705D5}">
      <dgm:prSet/>
      <dgm:spPr/>
      <dgm:t>
        <a:bodyPr/>
        <a:lstStyle/>
        <a:p>
          <a:endParaRPr lang="en-US"/>
        </a:p>
      </dgm:t>
    </dgm:pt>
    <dgm:pt modelId="{D1708710-3CCB-4186-ACCA-81379B3237C0}" type="sibTrans" cxnId="{05471720-A2C7-4666-83D2-E05B188705D5}">
      <dgm:prSet/>
      <dgm:spPr/>
      <dgm:t>
        <a:bodyPr/>
        <a:lstStyle/>
        <a:p>
          <a:endParaRPr lang="en-US"/>
        </a:p>
      </dgm:t>
    </dgm:pt>
    <dgm:pt modelId="{5D950F0E-A354-4331-9D35-737EF86EFFC6}" type="pres">
      <dgm:prSet presAssocID="{5CFC65B9-5A8C-4DCC-9D37-620B8BD3F859}" presName="matrix" presStyleCnt="0">
        <dgm:presLayoutVars>
          <dgm:chMax val="1"/>
          <dgm:dir/>
          <dgm:resizeHandles val="exact"/>
        </dgm:presLayoutVars>
      </dgm:prSet>
      <dgm:spPr/>
    </dgm:pt>
    <dgm:pt modelId="{1973F325-A623-4094-8AA7-9F3E259EAD55}" type="pres">
      <dgm:prSet presAssocID="{5CFC65B9-5A8C-4DCC-9D37-620B8BD3F859}" presName="diamond" presStyleLbl="bgShp" presStyleIdx="0" presStyleCnt="1"/>
      <dgm:spPr/>
    </dgm:pt>
    <dgm:pt modelId="{90C5700D-8400-411F-8510-59839FB14CB0}" type="pres">
      <dgm:prSet presAssocID="{5CFC65B9-5A8C-4DCC-9D37-620B8BD3F859}" presName="quad1" presStyleLbl="node1" presStyleIdx="0" presStyleCnt="4">
        <dgm:presLayoutVars>
          <dgm:chMax val="0"/>
          <dgm:chPref val="0"/>
          <dgm:bulletEnabled val="1"/>
        </dgm:presLayoutVars>
      </dgm:prSet>
      <dgm:spPr/>
    </dgm:pt>
    <dgm:pt modelId="{42CF7082-528B-4E98-9153-8AD43FE875ED}" type="pres">
      <dgm:prSet presAssocID="{5CFC65B9-5A8C-4DCC-9D37-620B8BD3F859}" presName="quad2" presStyleLbl="node1" presStyleIdx="1" presStyleCnt="4">
        <dgm:presLayoutVars>
          <dgm:chMax val="0"/>
          <dgm:chPref val="0"/>
          <dgm:bulletEnabled val="1"/>
        </dgm:presLayoutVars>
      </dgm:prSet>
      <dgm:spPr/>
    </dgm:pt>
    <dgm:pt modelId="{54974F11-8B65-47B1-8E88-12B15F1AEC65}" type="pres">
      <dgm:prSet presAssocID="{5CFC65B9-5A8C-4DCC-9D37-620B8BD3F859}" presName="quad3" presStyleLbl="node1" presStyleIdx="2" presStyleCnt="4">
        <dgm:presLayoutVars>
          <dgm:chMax val="0"/>
          <dgm:chPref val="0"/>
          <dgm:bulletEnabled val="1"/>
        </dgm:presLayoutVars>
      </dgm:prSet>
      <dgm:spPr/>
    </dgm:pt>
    <dgm:pt modelId="{FA72F207-BAA9-4A02-9C38-2E7F518F9DBA}" type="pres">
      <dgm:prSet presAssocID="{5CFC65B9-5A8C-4DCC-9D37-620B8BD3F859}" presName="quad4" presStyleLbl="node1" presStyleIdx="3" presStyleCnt="4">
        <dgm:presLayoutVars>
          <dgm:chMax val="0"/>
          <dgm:chPref val="0"/>
          <dgm:bulletEnabled val="1"/>
        </dgm:presLayoutVars>
      </dgm:prSet>
      <dgm:spPr/>
    </dgm:pt>
  </dgm:ptLst>
  <dgm:cxnLst>
    <dgm:cxn modelId="{8E11280A-A2CE-419F-B30D-0EA3E359EFFC}" srcId="{5CFC65B9-5A8C-4DCC-9D37-620B8BD3F859}" destId="{C1910676-79BB-4099-983E-054A9F084052}" srcOrd="2" destOrd="0" parTransId="{F69D86B0-85D0-415D-9BE6-06EA43A8EF2D}" sibTransId="{99BB6A95-3B2B-491E-8518-72CB61B3C901}"/>
    <dgm:cxn modelId="{2D33890E-3905-491A-B4E4-0A8BB0B48798}" type="presOf" srcId="{C1910676-79BB-4099-983E-054A9F084052}" destId="{54974F11-8B65-47B1-8E88-12B15F1AEC65}" srcOrd="0" destOrd="0" presId="urn:microsoft.com/office/officeart/2005/8/layout/matrix3"/>
    <dgm:cxn modelId="{970AB215-3809-4338-9508-B9012956F7D9}" type="presOf" srcId="{AF6A9941-82F6-4D74-8BB9-FC4473FA4788}" destId="{42CF7082-528B-4E98-9153-8AD43FE875ED}" srcOrd="0" destOrd="0" presId="urn:microsoft.com/office/officeart/2005/8/layout/matrix3"/>
    <dgm:cxn modelId="{05471720-A2C7-4666-83D2-E05B188705D5}" srcId="{5CFC65B9-5A8C-4DCC-9D37-620B8BD3F859}" destId="{2CD8C80C-C121-4231-A324-732EFAE346B1}" srcOrd="3" destOrd="0" parTransId="{B0549A4B-9F45-4136-BFD2-05F5931148A6}" sibTransId="{D1708710-3CCB-4186-ACCA-81379B3237C0}"/>
    <dgm:cxn modelId="{B1AFC524-DF00-47D7-AB43-192ACBB6F842}" srcId="{5CFC65B9-5A8C-4DCC-9D37-620B8BD3F859}" destId="{35DEF989-9E3B-46E4-BE1E-7BA19F5DD8E2}" srcOrd="0" destOrd="0" parTransId="{C81CC14A-77FD-41F6-B0A1-262A8ABB8411}" sibTransId="{F3F3F304-E8BA-436A-9CFE-F08D7784CD4F}"/>
    <dgm:cxn modelId="{A8C1A92C-79C1-47F8-B23E-775978342B81}" type="presOf" srcId="{2CD8C80C-C121-4231-A324-732EFAE346B1}" destId="{FA72F207-BAA9-4A02-9C38-2E7F518F9DBA}" srcOrd="0" destOrd="0" presId="urn:microsoft.com/office/officeart/2005/8/layout/matrix3"/>
    <dgm:cxn modelId="{B3C88047-0C1F-49D2-A8AD-93FD6EB2884B}" type="presOf" srcId="{35DEF989-9E3B-46E4-BE1E-7BA19F5DD8E2}" destId="{90C5700D-8400-411F-8510-59839FB14CB0}" srcOrd="0" destOrd="0" presId="urn:microsoft.com/office/officeart/2005/8/layout/matrix3"/>
    <dgm:cxn modelId="{ACF60455-459D-4833-8431-51804CA17CDE}" type="presOf" srcId="{5CFC65B9-5A8C-4DCC-9D37-620B8BD3F859}" destId="{5D950F0E-A354-4331-9D35-737EF86EFFC6}" srcOrd="0" destOrd="0" presId="urn:microsoft.com/office/officeart/2005/8/layout/matrix3"/>
    <dgm:cxn modelId="{92C0EEB7-4D1E-472A-95B8-7B43D717CA09}" srcId="{5CFC65B9-5A8C-4DCC-9D37-620B8BD3F859}" destId="{AF6A9941-82F6-4D74-8BB9-FC4473FA4788}" srcOrd="1" destOrd="0" parTransId="{9E60AC27-2C6C-4CB6-BC27-AEE6B1E90830}" sibTransId="{1EEF08A5-CF72-4AE4-818A-C80B74074442}"/>
    <dgm:cxn modelId="{BB291A72-CE4E-4D67-9694-1FDF7EF44A68}" type="presParOf" srcId="{5D950F0E-A354-4331-9D35-737EF86EFFC6}" destId="{1973F325-A623-4094-8AA7-9F3E259EAD55}" srcOrd="0" destOrd="0" presId="urn:microsoft.com/office/officeart/2005/8/layout/matrix3"/>
    <dgm:cxn modelId="{7A2F0B82-B485-498B-8720-58787169025E}" type="presParOf" srcId="{5D950F0E-A354-4331-9D35-737EF86EFFC6}" destId="{90C5700D-8400-411F-8510-59839FB14CB0}" srcOrd="1" destOrd="0" presId="urn:microsoft.com/office/officeart/2005/8/layout/matrix3"/>
    <dgm:cxn modelId="{8C3447CD-E985-41D3-B985-CC8C5D09E83B}" type="presParOf" srcId="{5D950F0E-A354-4331-9D35-737EF86EFFC6}" destId="{42CF7082-528B-4E98-9153-8AD43FE875ED}" srcOrd="2" destOrd="0" presId="urn:microsoft.com/office/officeart/2005/8/layout/matrix3"/>
    <dgm:cxn modelId="{A51C70C2-2121-4199-A0BE-1FA3B9F87A8C}" type="presParOf" srcId="{5D950F0E-A354-4331-9D35-737EF86EFFC6}" destId="{54974F11-8B65-47B1-8E88-12B15F1AEC65}" srcOrd="3" destOrd="0" presId="urn:microsoft.com/office/officeart/2005/8/layout/matrix3"/>
    <dgm:cxn modelId="{0AD499D5-5B8D-47D3-80F9-EB13F1CC0298}" type="presParOf" srcId="{5D950F0E-A354-4331-9D35-737EF86EFFC6}" destId="{FA72F207-BAA9-4A02-9C38-2E7F518F9DB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7F0D8-5A51-4061-B225-6D0D0D2352B1}">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7D034C-B91E-4146-AC75-4B3F3AC4BDD3}">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D" sz="2700" b="0" kern="1200"/>
            <a:t>Persebaran informasi di media sosial Instagram terjadi dengan sangat cepat. Banyak informasi khususnya informasi yang buruk seperti hoax,ujaran kebencian, dan sebagainya disebarkan oleh pengguna Instagram.Biasanya kredibilitas suatu informasi dilihat dari akun yang menyebarkan.</a:t>
          </a:r>
          <a:endParaRPr lang="en-US" sz="2700" b="0" kern="1200"/>
        </a:p>
      </dsp:txBody>
      <dsp:txXfrm>
        <a:off x="0" y="0"/>
        <a:ext cx="10515600" cy="2175669"/>
      </dsp:txXfrm>
    </dsp:sp>
    <dsp:sp modelId="{8ADECB7F-86A2-4139-AF7D-9E85D0382B5F}">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60736-C1DD-4883-8FD3-4DF91F78DDDF}">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D" sz="2700" b="0" kern="1200"/>
            <a:t>Kebanyakan informasi buruk disebarkan oleh pengguna dengan fake account yang kadang dibuat menyerupai real account. Oleh karena itu penting untuk bisa mendeteksi jenis suatu akun demi kenyamanan pengguna.</a:t>
          </a:r>
          <a:endParaRPr lang="en-US" sz="2700" b="0" kern="1200"/>
        </a:p>
      </dsp:txBody>
      <dsp:txXfrm>
        <a:off x="0" y="2175669"/>
        <a:ext cx="10515600" cy="2175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94C16-651B-43B4-9415-C87A1E4AF87D}">
      <dsp:nvSpPr>
        <dsp:cNvPr id="0" name=""/>
        <dsp:cNvSpPr/>
      </dsp:nvSpPr>
      <dsp:spPr>
        <a:xfrm>
          <a:off x="0" y="71356"/>
          <a:ext cx="10515600" cy="998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D" sz="2500" b="1" kern="1200"/>
            <a:t>Jumlah data yang digunakan: 576 data</a:t>
          </a:r>
          <a:endParaRPr lang="en-US" sz="2500" kern="1200"/>
        </a:p>
      </dsp:txBody>
      <dsp:txXfrm>
        <a:off x="48726" y="120082"/>
        <a:ext cx="10418148" cy="900704"/>
      </dsp:txXfrm>
    </dsp:sp>
    <dsp:sp modelId="{F963C032-D202-49C9-BFEC-D22F331E48BA}">
      <dsp:nvSpPr>
        <dsp:cNvPr id="0" name=""/>
        <dsp:cNvSpPr/>
      </dsp:nvSpPr>
      <dsp:spPr>
        <a:xfrm>
          <a:off x="0" y="1141512"/>
          <a:ext cx="10515600" cy="998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D" sz="2500" b="1" kern="1200"/>
            <a:t>Kelas data : Fake Account &amp; Real Account </a:t>
          </a:r>
          <a:endParaRPr lang="en-US" sz="2500" kern="1200"/>
        </a:p>
      </dsp:txBody>
      <dsp:txXfrm>
        <a:off x="48726" y="1190238"/>
        <a:ext cx="10418148" cy="900704"/>
      </dsp:txXfrm>
    </dsp:sp>
    <dsp:sp modelId="{0C35FD4E-C794-4FF1-900D-FDEF516EA64B}">
      <dsp:nvSpPr>
        <dsp:cNvPr id="0" name=""/>
        <dsp:cNvSpPr/>
      </dsp:nvSpPr>
      <dsp:spPr>
        <a:xfrm>
          <a:off x="0" y="2211669"/>
          <a:ext cx="10515600" cy="998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D" sz="2500" b="1" kern="1200"/>
            <a:t>Sumber Data : </a:t>
          </a:r>
          <a:r>
            <a:rPr lang="en-ID" sz="2500" b="1" kern="120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https://www.kaggle.com/free4ever1/instagram-fake-spammer-genuine-accounts</a:t>
          </a:r>
          <a:endParaRPr lang="en-US" sz="2500" kern="1200">
            <a:solidFill>
              <a:schemeClr val="bg1"/>
            </a:solidFill>
          </a:endParaRPr>
        </a:p>
      </dsp:txBody>
      <dsp:txXfrm>
        <a:off x="48726" y="2260395"/>
        <a:ext cx="10418148" cy="900704"/>
      </dsp:txXfrm>
    </dsp:sp>
    <dsp:sp modelId="{9D1A6BE8-A7F2-4345-8767-83FF70A6680F}">
      <dsp:nvSpPr>
        <dsp:cNvPr id="0" name=""/>
        <dsp:cNvSpPr/>
      </dsp:nvSpPr>
      <dsp:spPr>
        <a:xfrm>
          <a:off x="0" y="3281825"/>
          <a:ext cx="10515600" cy="998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D" sz="2500" b="1" kern="1200"/>
            <a:t>Tujuan : Menentukan apakah sebuah akun </a:t>
          </a:r>
          <a:r>
            <a:rPr lang="en-ID" sz="2500" b="1" i="1" kern="1200"/>
            <a:t>fake </a:t>
          </a:r>
          <a:r>
            <a:rPr lang="en-ID" sz="2500" b="1" kern="1200"/>
            <a:t>atau bukan</a:t>
          </a:r>
          <a:endParaRPr lang="en-US" sz="2500" kern="1200"/>
        </a:p>
      </dsp:txBody>
      <dsp:txXfrm>
        <a:off x="48726" y="3330551"/>
        <a:ext cx="10418148" cy="900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3F325-A623-4094-8AA7-9F3E259EAD55}">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C5700D-8400-411F-8510-59839FB14CB0}">
      <dsp:nvSpPr>
        <dsp:cNvPr id="0" name=""/>
        <dsp:cNvSpPr/>
      </dsp:nvSpPr>
      <dsp:spPr>
        <a:xfrm>
          <a:off x="349550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Sumber yang kredible</a:t>
          </a:r>
        </a:p>
      </dsp:txBody>
      <dsp:txXfrm>
        <a:off x="3578350" y="496219"/>
        <a:ext cx="1531337" cy="1531337"/>
      </dsp:txXfrm>
    </dsp:sp>
    <dsp:sp modelId="{42CF7082-528B-4E98-9153-8AD43FE875ED}">
      <dsp:nvSpPr>
        <dsp:cNvPr id="0" name=""/>
        <dsp:cNvSpPr/>
      </dsp:nvSpPr>
      <dsp:spPr>
        <a:xfrm>
          <a:off x="532307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Dokumentasi yang jelas</a:t>
          </a:r>
        </a:p>
      </dsp:txBody>
      <dsp:txXfrm>
        <a:off x="5405912" y="496219"/>
        <a:ext cx="1531337" cy="1531337"/>
      </dsp:txXfrm>
    </dsp:sp>
    <dsp:sp modelId="{54974F11-8B65-47B1-8E88-12B15F1AEC65}">
      <dsp:nvSpPr>
        <dsp:cNvPr id="0" name=""/>
        <dsp:cNvSpPr/>
      </dsp:nvSpPr>
      <dsp:spPr>
        <a:xfrm>
          <a:off x="349550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Jumlah data cukup banyak</a:t>
          </a:r>
        </a:p>
      </dsp:txBody>
      <dsp:txXfrm>
        <a:off x="3578350" y="2323781"/>
        <a:ext cx="1531337" cy="1531337"/>
      </dsp:txXfrm>
    </dsp:sp>
    <dsp:sp modelId="{FA72F207-BAA9-4A02-9C38-2E7F518F9DBA}">
      <dsp:nvSpPr>
        <dsp:cNvPr id="0" name=""/>
        <dsp:cNvSpPr/>
      </dsp:nvSpPr>
      <dsp:spPr>
        <a:xfrm>
          <a:off x="532307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Proporsi antara kedua jenis data seimbang</a:t>
          </a:r>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3/26/2022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15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3/26/2022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67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3/26/2022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27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3/26/2022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32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3/26/2022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79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3/26/2022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723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3/26/2022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766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3/26/2022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9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3/26/2022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33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3/26/2022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9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3/26/2022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89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3/26/2022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939134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5"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2">
            <a:extLst>
              <a:ext uri="{FF2B5EF4-FFF2-40B4-BE49-F238E27FC236}">
                <a16:creationId xmlns:a16="http://schemas.microsoft.com/office/drawing/2014/main" id="{69F3A873-D70C-B73B-F624-CB306D36BEE2}"/>
              </a:ext>
            </a:extLst>
          </p:cNvPr>
          <p:cNvPicPr>
            <a:picLocks noChangeAspect="1"/>
          </p:cNvPicPr>
          <p:nvPr/>
        </p:nvPicPr>
        <p:blipFill rotWithShape="1">
          <a:blip r:embed="rId2">
            <a:duotone>
              <a:schemeClr val="accent1">
                <a:shade val="45000"/>
                <a:satMod val="135000"/>
              </a:schemeClr>
              <a:prstClr val="white"/>
            </a:duotone>
            <a:alphaModFix amt="35000"/>
          </a:blip>
          <a:srcRect l="2708" r="8468"/>
          <a:stretch/>
        </p:blipFill>
        <p:spPr>
          <a:xfrm>
            <a:off x="1" y="10"/>
            <a:ext cx="12183122" cy="6857989"/>
          </a:xfrm>
          <a:prstGeom prst="rect">
            <a:avLst/>
          </a:prstGeom>
        </p:spPr>
      </p:pic>
      <p:sp>
        <p:nvSpPr>
          <p:cNvPr id="2" name="Title 1">
            <a:extLst>
              <a:ext uri="{FF2B5EF4-FFF2-40B4-BE49-F238E27FC236}">
                <a16:creationId xmlns:a16="http://schemas.microsoft.com/office/drawing/2014/main" id="{4747089E-4822-4F6B-B95E-9B0A918626B4}"/>
              </a:ext>
            </a:extLst>
          </p:cNvPr>
          <p:cNvSpPr>
            <a:spLocks noGrp="1"/>
          </p:cNvSpPr>
          <p:nvPr>
            <p:ph type="ctrTitle"/>
          </p:nvPr>
        </p:nvSpPr>
        <p:spPr>
          <a:xfrm>
            <a:off x="313432" y="1810578"/>
            <a:ext cx="7844327" cy="3670098"/>
          </a:xfrm>
        </p:spPr>
        <p:txBody>
          <a:bodyPr anchor="b">
            <a:normAutofit/>
          </a:bodyPr>
          <a:lstStyle/>
          <a:p>
            <a:r>
              <a:rPr lang="en-US" sz="5100" b="1">
                <a:solidFill>
                  <a:srgbClr val="FFFFFF"/>
                </a:solidFill>
                <a:effectLst/>
                <a:latin typeface="Hack"/>
              </a:rPr>
              <a:t>Machine Learning Pendeteksi Fake Account</a:t>
            </a:r>
            <a:r>
              <a:rPr lang="en-US" sz="5100" b="1" i="1">
                <a:solidFill>
                  <a:srgbClr val="FFFFFF"/>
                </a:solidFill>
                <a:latin typeface="Hack"/>
              </a:rPr>
              <a:t> </a:t>
            </a:r>
            <a:r>
              <a:rPr lang="en-US" sz="5100" b="1">
                <a:solidFill>
                  <a:srgbClr val="FFFFFF"/>
                </a:solidFill>
                <a:effectLst/>
                <a:latin typeface="Hack"/>
              </a:rPr>
              <a:t>Instagram</a:t>
            </a:r>
            <a:br>
              <a:rPr lang="en-US" sz="5100" b="1">
                <a:solidFill>
                  <a:srgbClr val="FFFFFF"/>
                </a:solidFill>
                <a:effectLst/>
                <a:latin typeface="Hack"/>
              </a:rPr>
            </a:br>
            <a:endParaRPr lang="en-ID" sz="5100">
              <a:solidFill>
                <a:srgbClr val="FFFFFF"/>
              </a:solidFill>
            </a:endParaRP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pic>
        <p:nvPicPr>
          <p:cNvPr id="7" name="Graphic 6">
            <a:extLst>
              <a:ext uri="{FF2B5EF4-FFF2-40B4-BE49-F238E27FC236}">
                <a16:creationId xmlns:a16="http://schemas.microsoft.com/office/drawing/2014/main" id="{85175F46-2E4E-4710-99D2-57C904BABF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6553" y="2407043"/>
            <a:ext cx="2477168" cy="2477168"/>
          </a:xfrm>
          <a:prstGeom prst="rect">
            <a:avLst/>
          </a:prstGeom>
        </p:spPr>
      </p:pic>
    </p:spTree>
    <p:extLst>
      <p:ext uri="{BB962C8B-B14F-4D97-AF65-F5344CB8AC3E}">
        <p14:creationId xmlns:p14="http://schemas.microsoft.com/office/powerpoint/2010/main" val="6562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11CB-A0C1-40DD-A402-30937F802877}"/>
              </a:ext>
            </a:extLst>
          </p:cNvPr>
          <p:cNvSpPr>
            <a:spLocks noGrp="1"/>
          </p:cNvSpPr>
          <p:nvPr>
            <p:ph type="title"/>
          </p:nvPr>
        </p:nvSpPr>
        <p:spPr/>
        <p:txBody>
          <a:bodyPr/>
          <a:lstStyle/>
          <a:p>
            <a:r>
              <a:rPr lang="en-US" b="1"/>
              <a:t>Latar Belakang</a:t>
            </a:r>
            <a:endParaRPr lang="en-ID" b="1"/>
          </a:p>
        </p:txBody>
      </p:sp>
      <p:graphicFrame>
        <p:nvGraphicFramePr>
          <p:cNvPr id="5" name="Content Placeholder 2">
            <a:extLst>
              <a:ext uri="{FF2B5EF4-FFF2-40B4-BE49-F238E27FC236}">
                <a16:creationId xmlns:a16="http://schemas.microsoft.com/office/drawing/2014/main" id="{603A4C1E-ACFE-73D4-9322-0F642EEB10FE}"/>
              </a:ext>
            </a:extLst>
          </p:cNvPr>
          <p:cNvGraphicFramePr>
            <a:graphicFrameLocks noGrp="1"/>
          </p:cNvGraphicFramePr>
          <p:nvPr>
            <p:ph idx="1"/>
            <p:extLst>
              <p:ext uri="{D42A27DB-BD31-4B8C-83A1-F6EECF244321}">
                <p14:modId xmlns:p14="http://schemas.microsoft.com/office/powerpoint/2010/main" val="11396707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1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B6BD-AD3C-48C8-B74E-4CCD1121EDCD}"/>
              </a:ext>
            </a:extLst>
          </p:cNvPr>
          <p:cNvSpPr>
            <a:spLocks noGrp="1"/>
          </p:cNvSpPr>
          <p:nvPr>
            <p:ph type="title"/>
          </p:nvPr>
        </p:nvSpPr>
        <p:spPr/>
        <p:txBody>
          <a:bodyPr/>
          <a:lstStyle/>
          <a:p>
            <a:r>
              <a:rPr lang="en-US"/>
              <a:t>Dataset</a:t>
            </a:r>
            <a:endParaRPr lang="en-ID"/>
          </a:p>
        </p:txBody>
      </p:sp>
      <p:graphicFrame>
        <p:nvGraphicFramePr>
          <p:cNvPr id="5" name="Content Placeholder 2">
            <a:extLst>
              <a:ext uri="{FF2B5EF4-FFF2-40B4-BE49-F238E27FC236}">
                <a16:creationId xmlns:a16="http://schemas.microsoft.com/office/drawing/2014/main" id="{992974E3-3487-87E3-A13E-382C4F2F05DF}"/>
              </a:ext>
            </a:extLst>
          </p:cNvPr>
          <p:cNvGraphicFramePr>
            <a:graphicFrameLocks noGrp="1"/>
          </p:cNvGraphicFramePr>
          <p:nvPr>
            <p:ph idx="1"/>
            <p:extLst>
              <p:ext uri="{D42A27DB-BD31-4B8C-83A1-F6EECF244321}">
                <p14:modId xmlns:p14="http://schemas.microsoft.com/office/powerpoint/2010/main" val="186031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53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BFDA-2D35-48D0-BFE8-02498B1542CF}"/>
              </a:ext>
            </a:extLst>
          </p:cNvPr>
          <p:cNvSpPr>
            <a:spLocks noGrp="1"/>
          </p:cNvSpPr>
          <p:nvPr>
            <p:ph type="title"/>
          </p:nvPr>
        </p:nvSpPr>
        <p:spPr/>
        <p:txBody>
          <a:bodyPr/>
          <a:lstStyle/>
          <a:p>
            <a:r>
              <a:rPr lang="en-US"/>
              <a:t>Alasan Pemilihan  Dataset</a:t>
            </a:r>
            <a:endParaRPr lang="en-ID"/>
          </a:p>
        </p:txBody>
      </p:sp>
      <p:graphicFrame>
        <p:nvGraphicFramePr>
          <p:cNvPr id="22" name="Content Placeholder 2">
            <a:extLst>
              <a:ext uri="{FF2B5EF4-FFF2-40B4-BE49-F238E27FC236}">
                <a16:creationId xmlns:a16="http://schemas.microsoft.com/office/drawing/2014/main" id="{5AD6F65C-98C0-4FA0-3781-A62D47C9E1A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177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407C5-7F9D-4CB2-B5EA-32B809A53A33}"/>
              </a:ext>
            </a:extLst>
          </p:cNvPr>
          <p:cNvSpPr>
            <a:spLocks noGrp="1"/>
          </p:cNvSpPr>
          <p:nvPr>
            <p:ph type="title"/>
          </p:nvPr>
        </p:nvSpPr>
        <p:spPr>
          <a:xfrm>
            <a:off x="715890" y="552867"/>
            <a:ext cx="6347918" cy="864082"/>
          </a:xfrm>
        </p:spPr>
        <p:txBody>
          <a:bodyPr vert="horz" lIns="91440" tIns="45720" rIns="91440" bIns="45720" rtlCol="0" anchor="ctr">
            <a:normAutofit fontScale="90000"/>
          </a:bodyPr>
          <a:lstStyle/>
          <a:p>
            <a:r>
              <a:rPr lang="en-US" sz="6600" b="1" i="0" kern="1200" cap="all" baseline="0">
                <a:solidFill>
                  <a:schemeClr val="bg1"/>
                </a:solidFill>
                <a:latin typeface="+mj-lt"/>
                <a:ea typeface="+mj-ea"/>
                <a:cs typeface="+mj-cs"/>
              </a:rPr>
              <a:t>Grafik</a:t>
            </a:r>
          </a:p>
        </p:txBody>
      </p:sp>
      <p:sp>
        <p:nvSpPr>
          <p:cNvPr id="2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1367" y="1059736"/>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pic>
        <p:nvPicPr>
          <p:cNvPr id="7" name="Content Placeholder 6" descr="Logo&#10;&#10;Description automatically generated">
            <a:extLst>
              <a:ext uri="{FF2B5EF4-FFF2-40B4-BE49-F238E27FC236}">
                <a16:creationId xmlns:a16="http://schemas.microsoft.com/office/drawing/2014/main" id="{632DE0CE-E2DA-4AD5-AB84-DC800ACD67FA}"/>
              </a:ext>
            </a:extLst>
          </p:cNvPr>
          <p:cNvPicPr>
            <a:picLocks noGrp="1" noChangeAspect="1"/>
          </p:cNvPicPr>
          <p:nvPr>
            <p:ph sz="half" idx="1"/>
          </p:nvPr>
        </p:nvPicPr>
        <p:blipFill>
          <a:blip r:embed="rId2">
            <a:alphaModFix/>
            <a:extLst>
              <a:ext uri="{28A0092B-C50C-407E-A947-70E740481C1C}">
                <a14:useLocalDpi xmlns:a14="http://schemas.microsoft.com/office/drawing/2010/main" val="0"/>
              </a:ext>
            </a:extLst>
          </a:blip>
          <a:stretch>
            <a:fillRect/>
          </a:stretch>
        </p:blipFill>
        <p:spPr>
          <a:xfrm>
            <a:off x="715890" y="1923818"/>
            <a:ext cx="5080449" cy="4335317"/>
          </a:xfrm>
          <a:prstGeom prst="rect">
            <a:avLst/>
          </a:prstGeom>
        </p:spPr>
      </p:pic>
      <p:pic>
        <p:nvPicPr>
          <p:cNvPr id="13" name="Content Placeholder 12" descr="Chart, scatter chart&#10;&#10;Description automatically generated">
            <a:extLst>
              <a:ext uri="{FF2B5EF4-FFF2-40B4-BE49-F238E27FC236}">
                <a16:creationId xmlns:a16="http://schemas.microsoft.com/office/drawing/2014/main" id="{891FF0FC-1B70-4CEC-8DBA-3EAD642202A9}"/>
              </a:ext>
            </a:extLst>
          </p:cNvPr>
          <p:cNvPicPr>
            <a:picLocks noGrp="1" noChangeAspect="1"/>
          </p:cNvPicPr>
          <p:nvPr>
            <p:ph sz="half" idx="2"/>
          </p:nvPr>
        </p:nvPicPr>
        <p:blipFill>
          <a:blip r:embed="rId3">
            <a:alphaModFix/>
            <a:extLst>
              <a:ext uri="{28A0092B-C50C-407E-A947-70E740481C1C}">
                <a14:useLocalDpi xmlns:a14="http://schemas.microsoft.com/office/drawing/2010/main" val="0"/>
              </a:ext>
            </a:extLst>
          </a:blip>
          <a:stretch>
            <a:fillRect/>
          </a:stretch>
        </p:blipFill>
        <p:spPr>
          <a:xfrm>
            <a:off x="6465342" y="1969816"/>
            <a:ext cx="5223926" cy="3621576"/>
          </a:xfrm>
          <a:prstGeom prst="rect">
            <a:avLst/>
          </a:prstGeom>
        </p:spPr>
      </p:pic>
      <p:sp>
        <p:nvSpPr>
          <p:cNvPr id="2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15814" y="248293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2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52738" y="3556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Tree>
    <p:extLst>
      <p:ext uri="{BB962C8B-B14F-4D97-AF65-F5344CB8AC3E}">
        <p14:creationId xmlns:p14="http://schemas.microsoft.com/office/powerpoint/2010/main" val="230976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27CA14-2AF3-45F2-9B6F-A7D1906AEB22}"/>
              </a:ext>
            </a:extLst>
          </p:cNvPr>
          <p:cNvSpPr>
            <a:spLocks noGrp="1"/>
          </p:cNvSpPr>
          <p:nvPr>
            <p:ph type="title"/>
          </p:nvPr>
        </p:nvSpPr>
        <p:spPr>
          <a:xfrm>
            <a:off x="6225434" y="221538"/>
            <a:ext cx="5268632" cy="1716255"/>
          </a:xfrm>
        </p:spPr>
        <p:txBody>
          <a:bodyPr vert="horz" lIns="91440" tIns="45720" rIns="91440" bIns="45720" rtlCol="0" anchor="b">
            <a:noAutofit/>
          </a:bodyPr>
          <a:lstStyle/>
          <a:p>
            <a:r>
              <a:rPr lang="en-US" kern="1200">
                <a:solidFill>
                  <a:schemeClr val="tx1"/>
                </a:solidFill>
                <a:latin typeface="+mj-lt"/>
                <a:ea typeface="+mj-ea"/>
                <a:cs typeface="+mj-cs"/>
              </a:rPr>
              <a:t>Modelling Machine Learning</a:t>
            </a:r>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1CCCD24-9D5F-4435-BBCF-57EBA8A24364}"/>
              </a:ext>
            </a:extLst>
          </p:cNvPr>
          <p:cNvSpPr txBox="1"/>
          <p:nvPr/>
        </p:nvSpPr>
        <p:spPr>
          <a:xfrm>
            <a:off x="6392583" y="2645922"/>
            <a:ext cx="4434721" cy="3710427"/>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a:t>Imputasi : Simple Imputer</a:t>
            </a:r>
          </a:p>
          <a:p>
            <a:pPr marL="285750" indent="-228600">
              <a:lnSpc>
                <a:spcPct val="90000"/>
              </a:lnSpc>
              <a:spcAft>
                <a:spcPts val="600"/>
              </a:spcAft>
              <a:buFont typeface="Arial" panose="020B0604020202020204" pitchFamily="34" charset="0"/>
              <a:buChar char="•"/>
            </a:pPr>
            <a:r>
              <a:rPr lang="en-US" sz="2400"/>
              <a:t>Scaling : Standard Scaler</a:t>
            </a:r>
          </a:p>
          <a:p>
            <a:pPr marL="285750" indent="-228600">
              <a:lnSpc>
                <a:spcPct val="90000"/>
              </a:lnSpc>
              <a:spcAft>
                <a:spcPts val="600"/>
              </a:spcAft>
              <a:buFont typeface="Arial" panose="020B0604020202020204" pitchFamily="34" charset="0"/>
              <a:buChar char="•"/>
            </a:pPr>
            <a:r>
              <a:rPr lang="en-US" sz="2400"/>
              <a:t>Metode : Klasifikasi</a:t>
            </a: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id="{82B9EB60-6E74-48F0-8D80-A3B97DBC337A}"/>
              </a:ext>
            </a:extLst>
          </p:cNvPr>
          <p:cNvGraphicFramePr>
            <a:graphicFrameLocks noGrp="1"/>
          </p:cNvGraphicFramePr>
          <p:nvPr>
            <p:ph idx="1"/>
            <p:extLst>
              <p:ext uri="{D42A27DB-BD31-4B8C-83A1-F6EECF244321}">
                <p14:modId xmlns:p14="http://schemas.microsoft.com/office/powerpoint/2010/main" val="3974010552"/>
              </p:ext>
            </p:extLst>
          </p:nvPr>
        </p:nvGraphicFramePr>
        <p:xfrm>
          <a:off x="279143" y="573743"/>
          <a:ext cx="5221627" cy="5988145"/>
        </p:xfrm>
        <a:graphic>
          <a:graphicData uri="http://schemas.openxmlformats.org/drawingml/2006/table">
            <a:tbl>
              <a:tblPr firstRow="1" bandRow="1">
                <a:tableStyleId>{5C22544A-7EE6-4342-B048-85BDC9FD1C3A}</a:tableStyleId>
              </a:tblPr>
              <a:tblGrid>
                <a:gridCol w="2154869">
                  <a:extLst>
                    <a:ext uri="{9D8B030D-6E8A-4147-A177-3AD203B41FA5}">
                      <a16:colId xmlns:a16="http://schemas.microsoft.com/office/drawing/2014/main" val="1042462354"/>
                    </a:ext>
                  </a:extLst>
                </a:gridCol>
                <a:gridCol w="1533379">
                  <a:extLst>
                    <a:ext uri="{9D8B030D-6E8A-4147-A177-3AD203B41FA5}">
                      <a16:colId xmlns:a16="http://schemas.microsoft.com/office/drawing/2014/main" val="3020339953"/>
                    </a:ext>
                  </a:extLst>
                </a:gridCol>
                <a:gridCol w="1533379">
                  <a:extLst>
                    <a:ext uri="{9D8B030D-6E8A-4147-A177-3AD203B41FA5}">
                      <a16:colId xmlns:a16="http://schemas.microsoft.com/office/drawing/2014/main" val="2394331944"/>
                    </a:ext>
                  </a:extLst>
                </a:gridCol>
              </a:tblGrid>
              <a:tr h="499767">
                <a:tc rowSpan="2">
                  <a:txBody>
                    <a:bodyPr/>
                    <a:lstStyle/>
                    <a:p>
                      <a:pPr algn="ctr"/>
                      <a:r>
                        <a:rPr lang="en-US" sz="2200"/>
                        <a:t>Model Machine Learning</a:t>
                      </a:r>
                      <a:endParaRPr lang="en-ID" sz="2200"/>
                    </a:p>
                  </a:txBody>
                  <a:tcPr marL="114030" marR="114030" marT="57014" marB="57014" anchor="ctr"/>
                </a:tc>
                <a:tc gridSpan="2">
                  <a:txBody>
                    <a:bodyPr/>
                    <a:lstStyle/>
                    <a:p>
                      <a:pPr algn="ctr"/>
                      <a:r>
                        <a:rPr lang="en-US" sz="2200"/>
                        <a:t>F1-Score</a:t>
                      </a:r>
                      <a:endParaRPr lang="en-ID" sz="2200"/>
                    </a:p>
                  </a:txBody>
                  <a:tcPr marL="114030" marR="114030" marT="57014" marB="57014" anchor="ctr"/>
                </a:tc>
                <a:tc hMerge="1">
                  <a:txBody>
                    <a:bodyPr/>
                    <a:lstStyle/>
                    <a:p>
                      <a:endParaRPr lang="en-ID"/>
                    </a:p>
                  </a:txBody>
                  <a:tcPr/>
                </a:tc>
                <a:extLst>
                  <a:ext uri="{0D108BD9-81ED-4DB2-BD59-A6C34878D82A}">
                    <a16:rowId xmlns:a16="http://schemas.microsoft.com/office/drawing/2014/main" val="193700596"/>
                  </a:ext>
                </a:extLst>
              </a:tr>
              <a:tr h="842244">
                <a:tc vMerge="1">
                  <a:txBody>
                    <a:bodyPr/>
                    <a:lstStyle/>
                    <a:p>
                      <a:endParaRPr lang="en-ID"/>
                    </a:p>
                  </a:txBody>
                  <a:tcPr/>
                </a:tc>
                <a:tc>
                  <a:txBody>
                    <a:bodyPr/>
                    <a:lstStyle/>
                    <a:p>
                      <a:pPr algn="ctr"/>
                      <a:r>
                        <a:rPr lang="en-US" sz="2200" b="1"/>
                        <a:t>Fake Account</a:t>
                      </a:r>
                      <a:endParaRPr lang="en-ID" sz="2200" b="1"/>
                    </a:p>
                  </a:txBody>
                  <a:tcPr marL="114030" marR="114030" marT="57014" marB="57014" anchor="ctr"/>
                </a:tc>
                <a:tc>
                  <a:txBody>
                    <a:bodyPr/>
                    <a:lstStyle/>
                    <a:p>
                      <a:pPr algn="ctr"/>
                      <a:r>
                        <a:rPr lang="en-US" sz="2200" b="1"/>
                        <a:t>Real Account</a:t>
                      </a:r>
                      <a:endParaRPr lang="en-ID" sz="2200" b="1"/>
                    </a:p>
                  </a:txBody>
                  <a:tcPr marL="114030" marR="114030" marT="57014" marB="57014" anchor="ctr"/>
                </a:tc>
                <a:extLst>
                  <a:ext uri="{0D108BD9-81ED-4DB2-BD59-A6C34878D82A}">
                    <a16:rowId xmlns:a16="http://schemas.microsoft.com/office/drawing/2014/main" val="68838124"/>
                  </a:ext>
                </a:extLst>
              </a:tr>
              <a:tr h="842244">
                <a:tc>
                  <a:txBody>
                    <a:bodyPr/>
                    <a:lstStyle/>
                    <a:p>
                      <a:pPr algn="ctr"/>
                      <a:r>
                        <a:rPr lang="en-US" sz="2200"/>
                        <a:t>Logistic Regression</a:t>
                      </a:r>
                      <a:endParaRPr lang="en-ID" sz="2200"/>
                    </a:p>
                  </a:txBody>
                  <a:tcPr marL="114030" marR="114030" marT="57014" marB="57014" anchor="ctr"/>
                </a:tc>
                <a:tc>
                  <a:txBody>
                    <a:bodyPr/>
                    <a:lstStyle/>
                    <a:p>
                      <a:pPr algn="ctr"/>
                      <a:r>
                        <a:rPr lang="en-US" sz="2200"/>
                        <a:t>0.91</a:t>
                      </a:r>
                      <a:endParaRPr lang="en-ID" sz="2200"/>
                    </a:p>
                  </a:txBody>
                  <a:tcPr marL="114030" marR="114030" marT="57014" marB="57014" anchor="ctr"/>
                </a:tc>
                <a:tc>
                  <a:txBody>
                    <a:bodyPr/>
                    <a:lstStyle/>
                    <a:p>
                      <a:pPr algn="ctr"/>
                      <a:r>
                        <a:rPr lang="en-US" sz="2200"/>
                        <a:t>0.92</a:t>
                      </a:r>
                      <a:endParaRPr lang="en-ID" sz="2200"/>
                    </a:p>
                  </a:txBody>
                  <a:tcPr marL="114030" marR="114030" marT="57014" marB="57014" anchor="ctr"/>
                </a:tc>
                <a:extLst>
                  <a:ext uri="{0D108BD9-81ED-4DB2-BD59-A6C34878D82A}">
                    <a16:rowId xmlns:a16="http://schemas.microsoft.com/office/drawing/2014/main" val="3310574860"/>
                  </a:ext>
                </a:extLst>
              </a:tr>
              <a:tr h="842244">
                <a:tc>
                  <a:txBody>
                    <a:bodyPr/>
                    <a:lstStyle/>
                    <a:p>
                      <a:pPr algn="ctr"/>
                      <a:r>
                        <a:rPr lang="en-US" sz="2200" b="1"/>
                        <a:t>K-Nearest Neighbor</a:t>
                      </a:r>
                      <a:endParaRPr lang="en-ID" sz="2200" b="1"/>
                    </a:p>
                  </a:txBody>
                  <a:tcPr marL="114030" marR="114030" marT="57014" marB="57014" anchor="ctr"/>
                </a:tc>
                <a:tc>
                  <a:txBody>
                    <a:bodyPr/>
                    <a:lstStyle/>
                    <a:p>
                      <a:pPr algn="ctr"/>
                      <a:r>
                        <a:rPr lang="en-US" sz="2200" b="1"/>
                        <a:t>0.94</a:t>
                      </a:r>
                      <a:endParaRPr lang="en-ID" sz="2200" b="1"/>
                    </a:p>
                  </a:txBody>
                  <a:tcPr marL="114030" marR="114030" marT="57014" marB="57014" anchor="ctr"/>
                </a:tc>
                <a:tc>
                  <a:txBody>
                    <a:bodyPr/>
                    <a:lstStyle/>
                    <a:p>
                      <a:pPr algn="ctr"/>
                      <a:r>
                        <a:rPr lang="en-US" sz="2200" b="1"/>
                        <a:t>0.94</a:t>
                      </a:r>
                      <a:endParaRPr lang="en-ID" sz="2200" b="1"/>
                    </a:p>
                  </a:txBody>
                  <a:tcPr marL="114030" marR="114030" marT="57014" marB="57014" anchor="ctr"/>
                </a:tc>
                <a:extLst>
                  <a:ext uri="{0D108BD9-81ED-4DB2-BD59-A6C34878D82A}">
                    <a16:rowId xmlns:a16="http://schemas.microsoft.com/office/drawing/2014/main" val="2345112093"/>
                  </a:ext>
                </a:extLst>
              </a:tr>
              <a:tr h="842244">
                <a:tc>
                  <a:txBody>
                    <a:bodyPr/>
                    <a:lstStyle/>
                    <a:p>
                      <a:pPr algn="ctr"/>
                      <a:r>
                        <a:rPr lang="en-US" sz="2200"/>
                        <a:t>Support Vector Machine</a:t>
                      </a:r>
                      <a:endParaRPr lang="en-ID" sz="2200"/>
                    </a:p>
                  </a:txBody>
                  <a:tcPr marL="114030" marR="114030" marT="57014" marB="57014" anchor="ctr"/>
                </a:tc>
                <a:tc>
                  <a:txBody>
                    <a:bodyPr/>
                    <a:lstStyle/>
                    <a:p>
                      <a:pPr algn="ctr"/>
                      <a:r>
                        <a:rPr lang="en-US" sz="2200"/>
                        <a:t>0.90</a:t>
                      </a:r>
                      <a:endParaRPr lang="en-ID" sz="2200"/>
                    </a:p>
                  </a:txBody>
                  <a:tcPr marL="114030" marR="114030" marT="57014" marB="57014" anchor="ctr"/>
                </a:tc>
                <a:tc>
                  <a:txBody>
                    <a:bodyPr/>
                    <a:lstStyle/>
                    <a:p>
                      <a:pPr algn="ctr"/>
                      <a:r>
                        <a:rPr lang="en-US" sz="2200"/>
                        <a:t>0.91</a:t>
                      </a:r>
                      <a:endParaRPr lang="en-ID" sz="2200"/>
                    </a:p>
                  </a:txBody>
                  <a:tcPr marL="114030" marR="114030" marT="57014" marB="57014" anchor="ctr"/>
                </a:tc>
                <a:extLst>
                  <a:ext uri="{0D108BD9-81ED-4DB2-BD59-A6C34878D82A}">
                    <a16:rowId xmlns:a16="http://schemas.microsoft.com/office/drawing/2014/main" val="2994808163"/>
                  </a:ext>
                </a:extLst>
              </a:tr>
              <a:tr h="499767">
                <a:tc>
                  <a:txBody>
                    <a:bodyPr/>
                    <a:lstStyle/>
                    <a:p>
                      <a:pPr algn="ctr"/>
                      <a:r>
                        <a:rPr lang="en-US" sz="2200"/>
                        <a:t>Decision Tree</a:t>
                      </a:r>
                      <a:endParaRPr lang="en-ID" sz="2200"/>
                    </a:p>
                  </a:txBody>
                  <a:tcPr marL="114030" marR="114030" marT="57014" marB="57014" anchor="ctr"/>
                </a:tc>
                <a:tc>
                  <a:txBody>
                    <a:bodyPr/>
                    <a:lstStyle/>
                    <a:p>
                      <a:pPr algn="ctr"/>
                      <a:r>
                        <a:rPr lang="en-US" sz="2200"/>
                        <a:t>0.88</a:t>
                      </a:r>
                      <a:endParaRPr lang="en-ID" sz="2200"/>
                    </a:p>
                  </a:txBody>
                  <a:tcPr marL="114030" marR="114030" marT="57014" marB="57014" anchor="ctr"/>
                </a:tc>
                <a:tc>
                  <a:txBody>
                    <a:bodyPr/>
                    <a:lstStyle/>
                    <a:p>
                      <a:pPr algn="ctr"/>
                      <a:r>
                        <a:rPr lang="en-US" sz="2200"/>
                        <a:t>0.89</a:t>
                      </a:r>
                      <a:endParaRPr lang="en-ID" sz="2200"/>
                    </a:p>
                  </a:txBody>
                  <a:tcPr marL="114030" marR="114030" marT="57014" marB="57014" anchor="ctr"/>
                </a:tc>
                <a:extLst>
                  <a:ext uri="{0D108BD9-81ED-4DB2-BD59-A6C34878D82A}">
                    <a16:rowId xmlns:a16="http://schemas.microsoft.com/office/drawing/2014/main" val="1093738459"/>
                  </a:ext>
                </a:extLst>
              </a:tr>
              <a:tr h="842244">
                <a:tc>
                  <a:txBody>
                    <a:bodyPr/>
                    <a:lstStyle/>
                    <a:p>
                      <a:pPr algn="ctr"/>
                      <a:r>
                        <a:rPr lang="en-US" sz="2200"/>
                        <a:t>Random Forest</a:t>
                      </a:r>
                      <a:endParaRPr lang="en-ID" sz="2200"/>
                    </a:p>
                  </a:txBody>
                  <a:tcPr marL="114030" marR="114030" marT="57014" marB="57014" anchor="ctr"/>
                </a:tc>
                <a:tc>
                  <a:txBody>
                    <a:bodyPr/>
                    <a:lstStyle/>
                    <a:p>
                      <a:pPr algn="ctr"/>
                      <a:r>
                        <a:rPr lang="en-US" sz="2200"/>
                        <a:t>0.93</a:t>
                      </a:r>
                      <a:endParaRPr lang="en-ID" sz="2200"/>
                    </a:p>
                  </a:txBody>
                  <a:tcPr marL="114030" marR="114030" marT="57014" marB="57014" anchor="ctr"/>
                </a:tc>
                <a:tc>
                  <a:txBody>
                    <a:bodyPr/>
                    <a:lstStyle/>
                    <a:p>
                      <a:pPr algn="ctr"/>
                      <a:r>
                        <a:rPr lang="en-US" sz="2200"/>
                        <a:t>0.93</a:t>
                      </a:r>
                      <a:endParaRPr lang="en-ID" sz="2200"/>
                    </a:p>
                  </a:txBody>
                  <a:tcPr marL="114030" marR="114030" marT="57014" marB="57014" anchor="ctr"/>
                </a:tc>
                <a:extLst>
                  <a:ext uri="{0D108BD9-81ED-4DB2-BD59-A6C34878D82A}">
                    <a16:rowId xmlns:a16="http://schemas.microsoft.com/office/drawing/2014/main" val="1381834811"/>
                  </a:ext>
                </a:extLst>
              </a:tr>
              <a:tr h="499767">
                <a:tc>
                  <a:txBody>
                    <a:bodyPr/>
                    <a:lstStyle/>
                    <a:p>
                      <a:pPr algn="ctr"/>
                      <a:r>
                        <a:rPr lang="en-US" sz="2200"/>
                        <a:t>Naïve Bayes</a:t>
                      </a:r>
                      <a:endParaRPr lang="en-ID" sz="2200"/>
                    </a:p>
                  </a:txBody>
                  <a:tcPr marL="114030" marR="114030" marT="57014" marB="57014" anchor="ctr"/>
                </a:tc>
                <a:tc>
                  <a:txBody>
                    <a:bodyPr/>
                    <a:lstStyle/>
                    <a:p>
                      <a:pPr algn="ctr"/>
                      <a:r>
                        <a:rPr lang="en-US" sz="2200"/>
                        <a:t>0.76</a:t>
                      </a:r>
                      <a:endParaRPr lang="en-ID" sz="2200"/>
                    </a:p>
                  </a:txBody>
                  <a:tcPr marL="114030" marR="114030" marT="57014" marB="57014" anchor="ctr"/>
                </a:tc>
                <a:tc>
                  <a:txBody>
                    <a:bodyPr/>
                    <a:lstStyle/>
                    <a:p>
                      <a:pPr algn="ctr"/>
                      <a:r>
                        <a:rPr lang="en-US" sz="2200"/>
                        <a:t>0.61</a:t>
                      </a:r>
                      <a:endParaRPr lang="en-ID" sz="2200"/>
                    </a:p>
                  </a:txBody>
                  <a:tcPr marL="114030" marR="114030" marT="57014" marB="57014" anchor="ctr"/>
                </a:tc>
                <a:extLst>
                  <a:ext uri="{0D108BD9-81ED-4DB2-BD59-A6C34878D82A}">
                    <a16:rowId xmlns:a16="http://schemas.microsoft.com/office/drawing/2014/main" val="1727287143"/>
                  </a:ext>
                </a:extLst>
              </a:tr>
            </a:tbl>
          </a:graphicData>
        </a:graphic>
      </p:graphicFrame>
    </p:spTree>
    <p:extLst>
      <p:ext uri="{BB962C8B-B14F-4D97-AF65-F5344CB8AC3E}">
        <p14:creationId xmlns:p14="http://schemas.microsoft.com/office/powerpoint/2010/main" val="371402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95914-8C63-42B2-B1A2-1143302AD7C4}"/>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6100" b="1" i="0" kern="1200" cap="all" baseline="0">
                <a:solidFill>
                  <a:schemeClr val="bg1"/>
                </a:solidFill>
                <a:latin typeface="+mj-lt"/>
                <a:ea typeface="+mj-ea"/>
                <a:cs typeface="+mj-cs"/>
              </a:rPr>
              <a:t>Deploy Model Menjadi API Menggunakan Flask</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26785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0400C-9B3C-43F6-B0B5-03A73C37EDC4}"/>
              </a:ext>
            </a:extLst>
          </p:cNvPr>
          <p:cNvSpPr>
            <a:spLocks noGrp="1"/>
          </p:cNvSpPr>
          <p:nvPr>
            <p:ph type="title"/>
          </p:nvPr>
        </p:nvSpPr>
        <p:spPr>
          <a:xfrm>
            <a:off x="994873" y="2271449"/>
            <a:ext cx="6347918" cy="3670098"/>
          </a:xfrm>
        </p:spPr>
        <p:txBody>
          <a:bodyPr vert="horz" lIns="91440" tIns="45720" rIns="91440" bIns="45720" rtlCol="0" anchor="b">
            <a:normAutofit/>
          </a:bodyPr>
          <a:lstStyle/>
          <a:p>
            <a:r>
              <a:rPr lang="en-US" sz="6600" b="1" i="0" kern="1200" cap="all" baseline="0">
                <a:solidFill>
                  <a:schemeClr val="bg1"/>
                </a:solidFill>
                <a:latin typeface="+mj-lt"/>
                <a:ea typeface="+mj-ea"/>
                <a:cs typeface="+mj-cs"/>
              </a:rPr>
              <a:t>Terima Kasih</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Tree>
    <p:extLst>
      <p:ext uri="{BB962C8B-B14F-4D97-AF65-F5344CB8AC3E}">
        <p14:creationId xmlns:p14="http://schemas.microsoft.com/office/powerpoint/2010/main" val="3869949077"/>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54</TotalTime>
  <Words>193</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Hack</vt:lpstr>
      <vt:lpstr>Univers</vt:lpstr>
      <vt:lpstr>GradientVTI</vt:lpstr>
      <vt:lpstr>Machine Learning Pendeteksi Fake Account Instagram </vt:lpstr>
      <vt:lpstr>Latar Belakang</vt:lpstr>
      <vt:lpstr>Dataset</vt:lpstr>
      <vt:lpstr>Alasan Pemilihan  Dataset</vt:lpstr>
      <vt:lpstr>Grafik</vt:lpstr>
      <vt:lpstr>Modelling Machine Learning</vt:lpstr>
      <vt:lpstr>Deploy Model Menjadi API Menggunakan Flask</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Pendeteksi Fake Account Instagram </dc:title>
  <dc:creator>Yamatogija</dc:creator>
  <cp:lastModifiedBy>Yamatogija</cp:lastModifiedBy>
  <cp:revision>1</cp:revision>
  <dcterms:created xsi:type="dcterms:W3CDTF">2022-03-26T06:36:38Z</dcterms:created>
  <dcterms:modified xsi:type="dcterms:W3CDTF">2022-03-26T07:31:12Z</dcterms:modified>
</cp:coreProperties>
</file>