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71" r:id="rId6"/>
    <p:sldId id="258" r:id="rId7"/>
    <p:sldId id="259" r:id="rId8"/>
    <p:sldId id="260" r:id="rId9"/>
    <p:sldId id="262" r:id="rId10"/>
    <p:sldId id="263" r:id="rId11"/>
    <p:sldId id="274" r:id="rId12"/>
    <p:sldId id="264" r:id="rId13"/>
    <p:sldId id="265" r:id="rId14"/>
    <p:sldId id="273" r:id="rId15"/>
    <p:sldId id="272" r:id="rId16"/>
    <p:sldId id="266" r:id="rId17"/>
    <p:sldId id="267" r:id="rId18"/>
    <p:sldId id="268" r:id="rId19"/>
    <p:sldId id="269" r:id="rId20"/>
    <p:sldId id="270" r:id="rId21"/>
  </p:sldIdLst>
  <p:sldSz cx="9144000" cy="6858000" type="screen4x3"/>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1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294560"/>
          </a:xfrm>
          <a:prstGeom prst="rect">
            <a:avLst/>
          </a:prstGeom>
          <a:blipFill rotWithShape="0">
            <a:blip r:embed="rId14" cstate="print"/>
            <a:stretch>
              <a:fillRect/>
            </a:stretch>
          </a:blipFill>
          <a:ln>
            <a:noFill/>
          </a:ln>
        </p:spPr>
        <p:style>
          <a:lnRef idx="0">
            <a:scrgbClr r="0" g="0" b="0"/>
          </a:lnRef>
          <a:fillRef idx="0">
            <a:scrgbClr r="0" g="0" b="0"/>
          </a:fillRef>
          <a:effectRef idx="0">
            <a:scrgbClr r="0" g="0" b="0"/>
          </a:effectRef>
          <a:fontRef idx="minor"/>
        </p:style>
      </p:sp>
      <p:sp>
        <p:nvSpPr>
          <p:cNvPr id="5" name="CustomShape 2"/>
          <p:cNvSpPr/>
          <p:nvPr/>
        </p:nvSpPr>
        <p:spPr>
          <a:xfrm>
            <a:off x="0" y="5483160"/>
            <a:ext cx="9143280" cy="1374120"/>
          </a:xfrm>
          <a:prstGeom prst="rect">
            <a:avLst/>
          </a:prstGeom>
          <a:blipFill rotWithShape="0">
            <a:blip r:embed="rId15" cstate="print"/>
            <a:stretch>
              <a:fillRect/>
            </a:stretch>
          </a:blipFill>
          <a:ln>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0"/>
            <a:ext cx="9143280" cy="1294560"/>
          </a:xfrm>
          <a:prstGeom prst="rect">
            <a:avLst/>
          </a:prstGeom>
          <a:blipFill rotWithShape="0">
            <a:blip r:embed="rId14" cstate="print"/>
            <a:stretch>
              <a:fillRect/>
            </a:stretch>
          </a:blipFill>
          <a:ln>
            <a:noFill/>
          </a:ln>
        </p:spPr>
        <p:style>
          <a:lnRef idx="0">
            <a:scrgbClr r="0" g="0" b="0"/>
          </a:lnRef>
          <a:fillRef idx="0">
            <a:scrgbClr r="0" g="0" b="0"/>
          </a:fillRef>
          <a:effectRef idx="0">
            <a:scrgbClr r="0" g="0" b="0"/>
          </a:effectRef>
          <a:fontRef idx="minor"/>
        </p:style>
      </p:sp>
      <p:sp>
        <p:nvSpPr>
          <p:cNvPr id="41" name="CustomShape 2"/>
          <p:cNvSpPr/>
          <p:nvPr/>
        </p:nvSpPr>
        <p:spPr>
          <a:xfrm>
            <a:off x="0" y="5483160"/>
            <a:ext cx="9143280" cy="1374120"/>
          </a:xfrm>
          <a:prstGeom prst="rect">
            <a:avLst/>
          </a:prstGeom>
          <a:blipFill rotWithShape="0">
            <a:blip r:embed="rId15" cstate="print"/>
            <a:stretch>
              <a:fillRect/>
            </a:stretch>
          </a:blipFill>
          <a:ln>
            <a:noFill/>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3"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0" y="0"/>
            <a:ext cx="9143280" cy="1294560"/>
          </a:xfrm>
          <a:prstGeom prst="rect">
            <a:avLst/>
          </a:prstGeom>
          <a:blipFill rotWithShape="0">
            <a:blip r:embed="rId14" cstate="print"/>
            <a:stretch>
              <a:fillRect/>
            </a:stretch>
          </a:blipFill>
          <a:ln>
            <a:noFill/>
          </a:ln>
        </p:spPr>
        <p:style>
          <a:lnRef idx="0">
            <a:scrgbClr r="0" g="0" b="0"/>
          </a:lnRef>
          <a:fillRef idx="0">
            <a:scrgbClr r="0" g="0" b="0"/>
          </a:fillRef>
          <a:effectRef idx="0">
            <a:scrgbClr r="0" g="0" b="0"/>
          </a:effectRef>
          <a:fontRef idx="minor"/>
        </p:style>
      </p:sp>
      <p:sp>
        <p:nvSpPr>
          <p:cNvPr id="81" name="CustomShape 2"/>
          <p:cNvSpPr/>
          <p:nvPr/>
        </p:nvSpPr>
        <p:spPr>
          <a:xfrm>
            <a:off x="0" y="5483160"/>
            <a:ext cx="9143280" cy="1374120"/>
          </a:xfrm>
          <a:prstGeom prst="rect">
            <a:avLst/>
          </a:prstGeom>
          <a:blipFill rotWithShape="0">
            <a:blip r:embed="rId15" cstate="print"/>
            <a:stretch>
              <a:fillRect/>
            </a:stretch>
          </a:blipFill>
          <a:ln>
            <a:noFill/>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3"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
          <p:cNvGrpSpPr/>
          <p:nvPr/>
        </p:nvGrpSpPr>
        <p:grpSpPr>
          <a:xfrm>
            <a:off x="0" y="1371600"/>
            <a:ext cx="9143280" cy="2513880"/>
            <a:chOff x="0" y="1371600"/>
            <a:chExt cx="9143280" cy="2513880"/>
          </a:xfrm>
        </p:grpSpPr>
        <p:sp>
          <p:nvSpPr>
            <p:cNvPr id="121" name="CustomShape 2"/>
            <p:cNvSpPr/>
            <p:nvPr/>
          </p:nvSpPr>
          <p:spPr>
            <a:xfrm>
              <a:off x="0" y="1371600"/>
              <a:ext cx="4571280" cy="2513880"/>
            </a:xfrm>
            <a:custGeom>
              <a:avLst/>
              <a:gdLst/>
              <a:ahLst/>
              <a:cxnLst/>
              <a:rect l="l" t="t" r="r" b="b"/>
              <a:pathLst>
                <a:path w="4572000" h="2514600">
                  <a:moveTo>
                    <a:pt x="0" y="2514600"/>
                  </a:moveTo>
                  <a:lnTo>
                    <a:pt x="4572000" y="2514600"/>
                  </a:lnTo>
                  <a:lnTo>
                    <a:pt x="4572000" y="0"/>
                  </a:lnTo>
                  <a:lnTo>
                    <a:pt x="0" y="0"/>
                  </a:lnTo>
                  <a:lnTo>
                    <a:pt x="0" y="2514600"/>
                  </a:lnTo>
                  <a:close/>
                </a:path>
              </a:pathLst>
            </a:custGeom>
            <a:solidFill>
              <a:srgbClr val="D639D6"/>
            </a:solidFill>
            <a:ln>
              <a:noFill/>
            </a:ln>
          </p:spPr>
          <p:style>
            <a:lnRef idx="0">
              <a:scrgbClr r="0" g="0" b="0"/>
            </a:lnRef>
            <a:fillRef idx="0">
              <a:scrgbClr r="0" g="0" b="0"/>
            </a:fillRef>
            <a:effectRef idx="0">
              <a:scrgbClr r="0" g="0" b="0"/>
            </a:effectRef>
            <a:fontRef idx="minor"/>
          </p:style>
        </p:sp>
        <p:sp>
          <p:nvSpPr>
            <p:cNvPr id="122" name="CustomShape 3"/>
            <p:cNvSpPr/>
            <p:nvPr/>
          </p:nvSpPr>
          <p:spPr>
            <a:xfrm>
              <a:off x="4572000" y="1371600"/>
              <a:ext cx="4571280" cy="251388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sp>
        <p:nvSpPr>
          <p:cNvPr id="123" name="CustomShape 4"/>
          <p:cNvSpPr/>
          <p:nvPr/>
        </p:nvSpPr>
        <p:spPr>
          <a:xfrm>
            <a:off x="76320" y="152280"/>
            <a:ext cx="3199680" cy="68508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
        <p:nvSpPr>
          <p:cNvPr id="125" name="CustomShape 6"/>
          <p:cNvSpPr/>
          <p:nvPr/>
        </p:nvSpPr>
        <p:spPr>
          <a:xfrm>
            <a:off x="-108520" y="1916832"/>
            <a:ext cx="4751958" cy="1940796"/>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algn="ctr"/>
            <a:r>
              <a:rPr lang="en-US" spc="-1" dirty="0" smtClean="0">
                <a:latin typeface="Times New Roman" pitchFamily="18" charset="0"/>
                <a:cs typeface="Times New Roman" pitchFamily="18" charset="0"/>
              </a:rPr>
              <a:t> </a:t>
            </a:r>
          </a:p>
          <a:p>
            <a:pPr algn="ctr"/>
            <a:r>
              <a:rPr lang="en-US" sz="1600" spc="-1" dirty="0" smtClean="0">
                <a:latin typeface="Times New Roman" pitchFamily="18" charset="0"/>
                <a:cs typeface="Times New Roman" pitchFamily="18" charset="0"/>
              </a:rPr>
              <a:t>RANCANG BANGUN APLIKASI PENDETEKSI </a:t>
            </a:r>
          </a:p>
          <a:p>
            <a:pPr algn="ctr"/>
            <a:r>
              <a:rPr lang="en-US" sz="1600" spc="-1" dirty="0" smtClean="0">
                <a:latin typeface="Times New Roman" pitchFamily="18" charset="0"/>
                <a:cs typeface="Times New Roman" pitchFamily="18" charset="0"/>
              </a:rPr>
              <a:t>PENYAKIT DIABETES SECARA DINI MENGGUNAKAN </a:t>
            </a:r>
          </a:p>
          <a:p>
            <a:pPr algn="ctr"/>
            <a:r>
              <a:rPr lang="en-US" sz="1600" spc="-1" dirty="0" smtClean="0">
                <a:latin typeface="Times New Roman" pitchFamily="18" charset="0"/>
                <a:cs typeface="Times New Roman" pitchFamily="18" charset="0"/>
              </a:rPr>
              <a:t>ALGORITMA BINARY LOGISTIC REGRESSION </a:t>
            </a:r>
          </a:p>
          <a:p>
            <a:pPr algn="ctr"/>
            <a:endParaRPr lang="en-US" b="0" strike="noStrike" spc="-1" dirty="0">
              <a:latin typeface="Times New Roman" pitchFamily="18" charset="0"/>
              <a:cs typeface="Times New Roman" pitchFamily="18" charset="0"/>
            </a:endParaRPr>
          </a:p>
        </p:txBody>
      </p:sp>
      <p:grpSp>
        <p:nvGrpSpPr>
          <p:cNvPr id="126" name="Group 7"/>
          <p:cNvGrpSpPr/>
          <p:nvPr/>
        </p:nvGrpSpPr>
        <p:grpSpPr>
          <a:xfrm>
            <a:off x="78840" y="4343400"/>
            <a:ext cx="6636300" cy="1537920"/>
            <a:chOff x="78840" y="4343400"/>
            <a:chExt cx="6016320" cy="1537920"/>
          </a:xfrm>
        </p:grpSpPr>
        <p:sp>
          <p:nvSpPr>
            <p:cNvPr id="127" name="CustomShape 8"/>
            <p:cNvSpPr/>
            <p:nvPr/>
          </p:nvSpPr>
          <p:spPr>
            <a:xfrm>
              <a:off x="78840" y="4343400"/>
              <a:ext cx="1410120" cy="15379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2000" b="1" strike="noStrike" spc="-1" dirty="0" err="1">
                  <a:solidFill>
                    <a:srgbClr val="000000"/>
                  </a:solidFill>
                  <a:latin typeface="Times New Roman"/>
                  <a:ea typeface="DejaVu Sans"/>
                </a:rPr>
                <a:t>N</a:t>
              </a:r>
              <a:r>
                <a:rPr lang="en-US" sz="2000" b="1" strike="noStrike" spc="7" dirty="0" err="1">
                  <a:solidFill>
                    <a:srgbClr val="000000"/>
                  </a:solidFill>
                  <a:latin typeface="Times New Roman"/>
                  <a:ea typeface="DejaVu Sans"/>
                </a:rPr>
                <a:t>a</a:t>
              </a:r>
              <a:r>
                <a:rPr lang="en-US" sz="2000" b="1" strike="noStrike" spc="-1" dirty="0" err="1">
                  <a:solidFill>
                    <a:srgbClr val="000000"/>
                  </a:solidFill>
                  <a:latin typeface="Times New Roman"/>
                  <a:ea typeface="DejaVu Sans"/>
                </a:rPr>
                <a:t>ma</a:t>
              </a:r>
              <a:r>
                <a:rPr lang="en-US" sz="2000" b="1" strike="noStrike" spc="-1" dirty="0">
                  <a:solidFill>
                    <a:srgbClr val="000000"/>
                  </a:solidFill>
                  <a:latin typeface="Times New Roman"/>
                  <a:ea typeface="DejaVu Sans"/>
                </a:rPr>
                <a:t>  </a:t>
              </a:r>
              <a:endParaRPr lang="id-ID" sz="2000" b="1" strike="noStrike" spc="-1" dirty="0" smtClean="0">
                <a:solidFill>
                  <a:srgbClr val="000000"/>
                </a:solidFill>
                <a:latin typeface="Times New Roman"/>
                <a:ea typeface="DejaVu Sans"/>
              </a:endParaRPr>
            </a:p>
            <a:p>
              <a:pPr marL="12600">
                <a:lnSpc>
                  <a:spcPct val="100000"/>
                </a:lnSpc>
                <a:spcBef>
                  <a:spcPts val="99"/>
                </a:spcBef>
              </a:pPr>
              <a:r>
                <a:rPr lang="en-US" sz="2000" b="1" strike="noStrike" spc="-1" dirty="0" smtClean="0">
                  <a:solidFill>
                    <a:srgbClr val="000000"/>
                  </a:solidFill>
                  <a:latin typeface="Times New Roman"/>
                  <a:ea typeface="DejaVu Sans"/>
                </a:rPr>
                <a:t>NPM</a:t>
              </a:r>
              <a:endParaRPr lang="en-US" sz="2000" b="0" strike="noStrike" spc="-1" dirty="0">
                <a:latin typeface="Arial"/>
              </a:endParaRPr>
            </a:p>
            <a:p>
              <a:pPr marL="12600">
                <a:lnSpc>
                  <a:spcPct val="100000"/>
                </a:lnSpc>
                <a:spcBef>
                  <a:spcPts val="6"/>
                </a:spcBef>
              </a:pPr>
              <a:r>
                <a:rPr lang="en-US" sz="2000" b="1" strike="noStrike" spc="-1" dirty="0" err="1">
                  <a:solidFill>
                    <a:srgbClr val="000000"/>
                  </a:solidFill>
                  <a:latin typeface="Times New Roman"/>
                  <a:ea typeface="DejaVu Sans"/>
                </a:rPr>
                <a:t>Fakultas</a:t>
              </a:r>
              <a:r>
                <a:rPr lang="en-US" sz="2000" b="1" strike="noStrike" spc="-1" dirty="0">
                  <a:solidFill>
                    <a:srgbClr val="000000"/>
                  </a:solidFill>
                  <a:latin typeface="Times New Roman"/>
                  <a:ea typeface="DejaVu Sans"/>
                </a:rPr>
                <a:t>  </a:t>
              </a:r>
              <a:r>
                <a:rPr lang="en-US" sz="2000" b="1" strike="noStrike" spc="-1" dirty="0" err="1">
                  <a:solidFill>
                    <a:srgbClr val="000000"/>
                  </a:solidFill>
                  <a:latin typeface="Times New Roman"/>
                  <a:ea typeface="DejaVu Sans"/>
                </a:rPr>
                <a:t>Jurusan</a:t>
              </a:r>
              <a:r>
                <a:rPr lang="en-US" sz="2000" b="1" strike="noStrike" spc="-1" dirty="0">
                  <a:solidFill>
                    <a:srgbClr val="000000"/>
                  </a:solidFill>
                  <a:latin typeface="Times New Roman"/>
                  <a:ea typeface="DejaVu Sans"/>
                </a:rPr>
                <a:t>  </a:t>
              </a:r>
              <a:r>
                <a:rPr lang="en-US" sz="2000" b="1" strike="noStrike" spc="-1" dirty="0" err="1">
                  <a:solidFill>
                    <a:srgbClr val="000000"/>
                  </a:solidFill>
                  <a:latin typeface="Times New Roman"/>
                  <a:ea typeface="DejaVu Sans"/>
                </a:rPr>
                <a:t>Pemb</a:t>
              </a:r>
              <a:r>
                <a:rPr lang="en-US" sz="2000" b="1" strike="noStrike" spc="-7" dirty="0" err="1">
                  <a:solidFill>
                    <a:srgbClr val="000000"/>
                  </a:solidFill>
                  <a:latin typeface="Times New Roman"/>
                  <a:ea typeface="DejaVu Sans"/>
                </a:rPr>
                <a:t>i</a:t>
              </a:r>
              <a:r>
                <a:rPr lang="en-US" sz="2000" b="1" strike="noStrike" spc="-1" dirty="0" err="1">
                  <a:solidFill>
                    <a:srgbClr val="000000"/>
                  </a:solidFill>
                  <a:latin typeface="Times New Roman"/>
                  <a:ea typeface="DejaVu Sans"/>
                </a:rPr>
                <a:t>mbing</a:t>
              </a:r>
              <a:endParaRPr lang="en-US" sz="2000" b="0" strike="noStrike" spc="-1" dirty="0">
                <a:latin typeface="Arial"/>
              </a:endParaRPr>
            </a:p>
          </p:txBody>
        </p:sp>
        <p:sp>
          <p:nvSpPr>
            <p:cNvPr id="128" name="CustomShape 9"/>
            <p:cNvSpPr/>
            <p:nvPr/>
          </p:nvSpPr>
          <p:spPr>
            <a:xfrm>
              <a:off x="1907640" y="4343400"/>
              <a:ext cx="4187520" cy="15379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2000" b="1" strike="noStrike" spc="-1" dirty="0">
                  <a:solidFill>
                    <a:srgbClr val="000000"/>
                  </a:solidFill>
                  <a:latin typeface="Times New Roman"/>
                  <a:ea typeface="DejaVu Sans"/>
                </a:rPr>
                <a:t>: </a:t>
              </a:r>
              <a:r>
                <a:rPr lang="en-US" sz="2000" b="1" spc="-1" dirty="0" err="1" smtClean="0">
                  <a:solidFill>
                    <a:srgbClr val="000000"/>
                  </a:solidFill>
                  <a:latin typeface="Times New Roman"/>
                  <a:ea typeface="DejaVu Sans"/>
                </a:rPr>
                <a:t>Rezky</a:t>
              </a:r>
              <a:r>
                <a:rPr lang="en-US" sz="2000" b="1" spc="-1" dirty="0" smtClean="0">
                  <a:solidFill>
                    <a:srgbClr val="000000"/>
                  </a:solidFill>
                  <a:latin typeface="Times New Roman"/>
                  <a:ea typeface="DejaVu Sans"/>
                </a:rPr>
                <a:t> </a:t>
              </a:r>
              <a:r>
                <a:rPr lang="en-US" sz="2000" b="1" spc="-1" dirty="0" err="1" smtClean="0">
                  <a:solidFill>
                    <a:srgbClr val="000000"/>
                  </a:solidFill>
                  <a:latin typeface="Times New Roman"/>
                  <a:ea typeface="DejaVu Sans"/>
                </a:rPr>
                <a:t>Maulana</a:t>
              </a:r>
              <a:endParaRPr lang="en-US" sz="2000" b="0" strike="noStrike" spc="-1" dirty="0">
                <a:latin typeface="Arial"/>
              </a:endParaRPr>
            </a:p>
            <a:p>
              <a:pPr marL="12600">
                <a:lnSpc>
                  <a:spcPct val="100000"/>
                </a:lnSpc>
              </a:pPr>
              <a:r>
                <a:rPr lang="en-US" sz="2000" b="1" strike="noStrike" spc="-1" dirty="0">
                  <a:solidFill>
                    <a:srgbClr val="000000"/>
                  </a:solidFill>
                  <a:latin typeface="Times New Roman"/>
                  <a:ea typeface="DejaVu Sans"/>
                </a:rPr>
                <a:t>:</a:t>
              </a:r>
              <a:r>
                <a:rPr lang="en-US" sz="2000" b="1" strike="noStrike" spc="-7" dirty="0">
                  <a:solidFill>
                    <a:srgbClr val="000000"/>
                  </a:solidFill>
                  <a:latin typeface="Times New Roman"/>
                  <a:ea typeface="DejaVu Sans"/>
                </a:rPr>
                <a:t> </a:t>
              </a:r>
              <a:r>
                <a:rPr lang="en-US" sz="2000" b="1" strike="noStrike" spc="-1" dirty="0" smtClean="0">
                  <a:solidFill>
                    <a:srgbClr val="000000"/>
                  </a:solidFill>
                  <a:latin typeface="Times New Roman"/>
                  <a:ea typeface="DejaVu Sans"/>
                </a:rPr>
                <a:t>55415859	</a:t>
              </a:r>
              <a:endParaRPr lang="en-US" sz="2000" b="0" strike="noStrike" spc="-1" dirty="0">
                <a:latin typeface="Arial"/>
              </a:endParaRPr>
            </a:p>
            <a:p>
              <a:pPr marL="12600">
                <a:lnSpc>
                  <a:spcPct val="100000"/>
                </a:lnSpc>
                <a:spcBef>
                  <a:spcPts val="6"/>
                </a:spcBef>
              </a:pPr>
              <a:r>
                <a:rPr lang="en-US" sz="2000" b="1" strike="noStrike" spc="-1" dirty="0">
                  <a:solidFill>
                    <a:srgbClr val="000000"/>
                  </a:solidFill>
                  <a:latin typeface="Times New Roman"/>
                  <a:ea typeface="DejaVu Sans"/>
                </a:rPr>
                <a:t>: </a:t>
              </a:r>
              <a:r>
                <a:rPr lang="en-US" sz="2000" b="1" strike="noStrike" spc="-15" dirty="0" err="1">
                  <a:solidFill>
                    <a:srgbClr val="000000"/>
                  </a:solidFill>
                  <a:latin typeface="Times New Roman"/>
                  <a:ea typeface="DejaVu Sans"/>
                </a:rPr>
                <a:t>Teknologi</a:t>
              </a:r>
              <a:r>
                <a:rPr lang="en-US" sz="2000" b="1" strike="noStrike" spc="-100" dirty="0">
                  <a:solidFill>
                    <a:srgbClr val="000000"/>
                  </a:solidFill>
                  <a:latin typeface="Times New Roman"/>
                  <a:ea typeface="DejaVu Sans"/>
                </a:rPr>
                <a:t> </a:t>
              </a:r>
              <a:r>
                <a:rPr lang="en-US" sz="2000" b="1" strike="noStrike" spc="-1" dirty="0" err="1">
                  <a:solidFill>
                    <a:srgbClr val="000000"/>
                  </a:solidFill>
                  <a:latin typeface="Times New Roman"/>
                  <a:ea typeface="DejaVu Sans"/>
                </a:rPr>
                <a:t>Industri</a:t>
              </a:r>
              <a:endParaRPr lang="en-US" sz="2000" b="0" strike="noStrike" spc="-1" dirty="0">
                <a:latin typeface="Arial"/>
              </a:endParaRPr>
            </a:p>
            <a:p>
              <a:pPr marL="12600">
                <a:lnSpc>
                  <a:spcPct val="100000"/>
                </a:lnSpc>
              </a:pPr>
              <a:r>
                <a:rPr lang="en-US" sz="2000" b="1" strike="noStrike" spc="-1" dirty="0">
                  <a:solidFill>
                    <a:srgbClr val="000000"/>
                  </a:solidFill>
                  <a:latin typeface="Times New Roman"/>
                  <a:ea typeface="DejaVu Sans"/>
                </a:rPr>
                <a:t>: </a:t>
              </a:r>
              <a:r>
                <a:rPr lang="en-US" sz="2000" b="1" strike="noStrike" spc="-26" dirty="0" err="1">
                  <a:solidFill>
                    <a:srgbClr val="000000"/>
                  </a:solidFill>
                  <a:latin typeface="Times New Roman"/>
                  <a:ea typeface="DejaVu Sans"/>
                </a:rPr>
                <a:t>Teknik</a:t>
              </a:r>
              <a:r>
                <a:rPr lang="en-US" sz="2000" b="1" strike="noStrike" spc="-131" dirty="0">
                  <a:solidFill>
                    <a:srgbClr val="000000"/>
                  </a:solidFill>
                  <a:latin typeface="Times New Roman"/>
                  <a:ea typeface="DejaVu Sans"/>
                </a:rPr>
                <a:t> </a:t>
              </a:r>
              <a:r>
                <a:rPr lang="en-US" sz="2000" b="1" strike="noStrike" spc="-1" dirty="0" err="1">
                  <a:solidFill>
                    <a:srgbClr val="000000"/>
                  </a:solidFill>
                  <a:latin typeface="Times New Roman"/>
                  <a:ea typeface="DejaVu Sans"/>
                </a:rPr>
                <a:t>Informatika</a:t>
              </a:r>
              <a:endParaRPr lang="en-US" sz="2000" b="0" strike="noStrike" spc="-1" dirty="0">
                <a:latin typeface="Arial"/>
              </a:endParaRPr>
            </a:p>
            <a:p>
              <a:pPr marL="12600"/>
              <a:r>
                <a:rPr lang="en-US" sz="2000" b="1" strike="noStrike" spc="-1" dirty="0">
                  <a:solidFill>
                    <a:srgbClr val="000000"/>
                  </a:solidFill>
                  <a:latin typeface="Times New Roman"/>
                  <a:ea typeface="DejaVu Sans"/>
                </a:rPr>
                <a:t>: </a:t>
              </a:r>
              <a:r>
                <a:rPr lang="en-US" sz="2000" b="1" spc="-1" dirty="0" smtClean="0">
                  <a:solidFill>
                    <a:srgbClr val="000000"/>
                  </a:solidFill>
                  <a:latin typeface="Times New Roman"/>
                </a:rPr>
                <a:t>Dr. </a:t>
              </a:r>
              <a:r>
                <a:rPr lang="en-US" sz="2000" b="1" spc="-1" dirty="0" err="1" smtClean="0">
                  <a:solidFill>
                    <a:srgbClr val="000000"/>
                  </a:solidFill>
                  <a:latin typeface="Times New Roman"/>
                </a:rPr>
                <a:t>Anggraeni</a:t>
              </a:r>
              <a:r>
                <a:rPr lang="en-US" sz="2000" b="1" spc="-1" dirty="0" smtClean="0">
                  <a:solidFill>
                    <a:srgbClr val="000000"/>
                  </a:solidFill>
                  <a:latin typeface="Times New Roman"/>
                </a:rPr>
                <a:t> </a:t>
              </a:r>
              <a:r>
                <a:rPr lang="en-US" sz="2000" b="1" spc="-1" dirty="0" err="1" smtClean="0">
                  <a:solidFill>
                    <a:srgbClr val="000000"/>
                  </a:solidFill>
                  <a:latin typeface="Times New Roman"/>
                </a:rPr>
                <a:t>Ridwan</a:t>
              </a:r>
              <a:r>
                <a:rPr lang="en-US" sz="2000" b="1" spc="-1" dirty="0" smtClean="0">
                  <a:solidFill>
                    <a:srgbClr val="000000"/>
                  </a:solidFill>
                  <a:latin typeface="Times New Roman"/>
                </a:rPr>
                <a:t>, </a:t>
              </a:r>
              <a:r>
                <a:rPr lang="en-US" sz="2000" b="1" spc="-1" dirty="0" err="1" smtClean="0">
                  <a:solidFill>
                    <a:srgbClr val="000000"/>
                  </a:solidFill>
                  <a:latin typeface="Times New Roman"/>
                </a:rPr>
                <a:t>S.Kom</a:t>
              </a:r>
              <a:r>
                <a:rPr lang="en-US" sz="2000" b="1" spc="-1" dirty="0" smtClean="0">
                  <a:solidFill>
                    <a:srgbClr val="000000"/>
                  </a:solidFill>
                  <a:latin typeface="Times New Roman"/>
                </a:rPr>
                <a:t>., MMSI</a:t>
              </a:r>
              <a:endParaRPr lang="en-US" sz="2000" b="0" strike="noStrike" spc="-1" dirty="0">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52280" y="937800"/>
            <a:ext cx="7730280" cy="738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dirty="0" err="1">
                <a:solidFill>
                  <a:srgbClr val="000000"/>
                </a:solidFill>
                <a:latin typeface="Times New Roman"/>
              </a:rPr>
              <a:t>Akurasi</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ini</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di</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dasarkan</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dengan</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seberapa</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sering</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hasil</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klasifikasi</a:t>
            </a:r>
            <a:endParaRPr lang="en-US" sz="2400" b="0" strike="noStrike" spc="-1" dirty="0">
              <a:latin typeface="Arial"/>
            </a:endParaRPr>
          </a:p>
          <a:p>
            <a:pPr>
              <a:lnSpc>
                <a:spcPct val="100000"/>
              </a:lnSpc>
            </a:pPr>
            <a:r>
              <a:rPr lang="en-US" sz="2400" b="0" strike="noStrike" spc="-1" dirty="0" err="1">
                <a:solidFill>
                  <a:srgbClr val="000000"/>
                </a:solidFill>
                <a:latin typeface="Times New Roman"/>
              </a:rPr>
              <a:t>bernilai</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benar</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secara</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keseluruhan</a:t>
            </a:r>
            <a:r>
              <a:rPr lang="en-US" sz="2400" b="0" strike="noStrike" spc="-1" dirty="0">
                <a:solidFill>
                  <a:srgbClr val="000000"/>
                </a:solidFill>
                <a:latin typeface="Times New Roman"/>
              </a:rPr>
              <a:t>.</a:t>
            </a:r>
            <a:endParaRPr lang="en-US" sz="2400" b="0" strike="noStrike" spc="-1" dirty="0">
              <a:latin typeface="Arial"/>
            </a:endParaRPr>
          </a:p>
        </p:txBody>
      </p:sp>
      <p:sp>
        <p:nvSpPr>
          <p:cNvPr id="151" name="CustomShape 2"/>
          <p:cNvSpPr/>
          <p:nvPr/>
        </p:nvSpPr>
        <p:spPr>
          <a:xfrm>
            <a:off x="355680" y="0"/>
            <a:ext cx="2216056" cy="760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b="0" strike="noStrike" spc="-35" dirty="0" err="1" smtClean="0">
                <a:solidFill>
                  <a:srgbClr val="FFFFFF"/>
                </a:solidFill>
                <a:latin typeface="Times New Roman"/>
                <a:ea typeface="DejaVu Sans"/>
              </a:rPr>
              <a:t>Akurasi</a:t>
            </a:r>
            <a:r>
              <a:rPr lang="en-US" sz="4400" b="0" strike="noStrike" spc="-35" dirty="0" smtClean="0">
                <a:solidFill>
                  <a:srgbClr val="FFFFFF"/>
                </a:solidFill>
                <a:latin typeface="Times New Roman"/>
                <a:ea typeface="DejaVu Sans"/>
              </a:rPr>
              <a:t> </a:t>
            </a:r>
            <a:endParaRPr lang="en-US" sz="4400" b="0" strike="noStrike" spc="-1" dirty="0">
              <a:latin typeface="Arial"/>
            </a:endParaRPr>
          </a:p>
        </p:txBody>
      </p:sp>
      <p:sp>
        <p:nvSpPr>
          <p:cNvPr id="8196" name="Rectangle 4"/>
          <p:cNvSpPr>
            <a:spLocks noChangeArrowheads="1"/>
          </p:cNvSpPr>
          <p:nvPr/>
        </p:nvSpPr>
        <p:spPr bwMode="auto">
          <a:xfrm>
            <a:off x="2357422" y="3286124"/>
            <a:ext cx="3929090" cy="24288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19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8"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99" name="Rectangle 7"/>
          <p:cNvSpPr>
            <a:spLocks noChangeArrowheads="1"/>
          </p:cNvSpPr>
          <p:nvPr/>
        </p:nvSpPr>
        <p:spPr bwMode="auto">
          <a:xfrm>
            <a:off x="0" y="1295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00" name="Rectangle 8"/>
          <p:cNvSpPr>
            <a:spLocks noChangeArrowheads="1"/>
          </p:cNvSpPr>
          <p:nvPr/>
        </p:nvSpPr>
        <p:spPr bwMode="auto">
          <a:xfrm>
            <a:off x="0" y="2181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01" name="Rectangle 9"/>
          <p:cNvSpPr>
            <a:spLocks noChangeArrowheads="1"/>
          </p:cNvSpPr>
          <p:nvPr/>
        </p:nvSpPr>
        <p:spPr bwMode="auto">
          <a:xfrm>
            <a:off x="0" y="28765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6"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488" y="3357562"/>
            <a:ext cx="3028971" cy="571504"/>
          </a:xfrm>
          <a:prstGeom prst="rect">
            <a:avLst/>
          </a:prstGeom>
          <a:noFill/>
        </p:spPr>
      </p:pic>
      <p:pic>
        <p:nvPicPr>
          <p:cNvPr id="17"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7554" y="4071942"/>
            <a:ext cx="1914538" cy="642942"/>
          </a:xfrm>
          <a:prstGeom prst="rect">
            <a:avLst/>
          </a:prstGeom>
          <a:noFill/>
        </p:spPr>
      </p:pic>
      <p:pic>
        <p:nvPicPr>
          <p:cNvPr id="18"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143240" y="5072074"/>
            <a:ext cx="2557480" cy="357190"/>
          </a:xfrm>
          <a:prstGeom prst="rect">
            <a:avLst/>
          </a:prstGeom>
          <a:noFill/>
        </p:spPr>
      </p:pic>
      <p:pic>
        <p:nvPicPr>
          <p:cNvPr id="8202" name="Picture 10"/>
          <p:cNvPicPr>
            <a:picLocks noChangeAspect="1" noChangeArrowheads="1"/>
          </p:cNvPicPr>
          <p:nvPr/>
        </p:nvPicPr>
        <p:blipFill>
          <a:blip r:embed="rId5"/>
          <a:srcRect/>
          <a:stretch>
            <a:fillRect/>
          </a:stretch>
        </p:blipFill>
        <p:spPr bwMode="auto">
          <a:xfrm>
            <a:off x="2428860" y="1857364"/>
            <a:ext cx="3714776" cy="847725"/>
          </a:xfrm>
          <a:prstGeom prst="rect">
            <a:avLst/>
          </a:prstGeom>
          <a:noFill/>
          <a:ln w="9525">
            <a:noFill/>
            <a:miter lim="800000"/>
            <a:headEnd/>
            <a:tailEnd/>
          </a:ln>
          <a:effectLst/>
        </p:spPr>
      </p:pic>
      <p:pic>
        <p:nvPicPr>
          <p:cNvPr id="8203" name="Picture 11"/>
          <p:cNvPicPr>
            <a:picLocks noChangeAspect="1" noChangeArrowheads="1"/>
          </p:cNvPicPr>
          <p:nvPr/>
        </p:nvPicPr>
        <p:blipFill>
          <a:blip r:embed="rId6"/>
          <a:srcRect/>
          <a:stretch>
            <a:fillRect/>
          </a:stretch>
        </p:blipFill>
        <p:spPr bwMode="auto">
          <a:xfrm>
            <a:off x="2571736" y="2857496"/>
            <a:ext cx="3653080" cy="35719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754560" y="0"/>
            <a:ext cx="4133160" cy="11574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4400" b="0" strike="noStrike" spc="-35">
                <a:solidFill>
                  <a:srgbClr val="FFFFFF"/>
                </a:solidFill>
                <a:latin typeface="Times New Roman"/>
              </a:rPr>
              <a:t>Error / Loss</a:t>
            </a:r>
            <a:endParaRPr lang="en-US" sz="4400" b="0" strike="noStrike" spc="-1">
              <a:latin typeface="Arial"/>
            </a:endParaRPr>
          </a:p>
        </p:txBody>
      </p:sp>
      <p:pic>
        <p:nvPicPr>
          <p:cNvPr id="153" name="Picture 3"/>
          <p:cNvPicPr/>
          <p:nvPr/>
        </p:nvPicPr>
        <p:blipFill>
          <a:blip r:embed="rId2" cstate="print"/>
          <a:stretch/>
        </p:blipFill>
        <p:spPr>
          <a:xfrm>
            <a:off x="2895480" y="2514600"/>
            <a:ext cx="3486240" cy="2504520"/>
          </a:xfrm>
          <a:prstGeom prst="rect">
            <a:avLst/>
          </a:prstGeom>
          <a:ln>
            <a:noFill/>
          </a:ln>
        </p:spPr>
      </p:pic>
      <p:sp>
        <p:nvSpPr>
          <p:cNvPr id="154" name="CustomShape 2"/>
          <p:cNvSpPr/>
          <p:nvPr/>
        </p:nvSpPr>
        <p:spPr>
          <a:xfrm>
            <a:off x="142844" y="914400"/>
            <a:ext cx="85725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err="1" smtClean="0">
                <a:solidFill>
                  <a:srgbClr val="000000"/>
                </a:solidFill>
                <a:latin typeface="Times New Roman"/>
                <a:ea typeface="DejaVu Sans"/>
              </a:rPr>
              <a:t>Kesalahan</a:t>
            </a:r>
            <a:r>
              <a:rPr lang="en-US" sz="2400" b="0" strike="noStrike" spc="-1" dirty="0" smtClean="0">
                <a:solidFill>
                  <a:srgbClr val="000000"/>
                </a:solidFill>
                <a:latin typeface="Times New Roman"/>
                <a:ea typeface="DejaVu Sans"/>
              </a:rPr>
              <a:t> </a:t>
            </a:r>
            <a:r>
              <a:rPr lang="en-US" sz="2400" b="0" strike="noStrike" spc="-1" dirty="0" err="1">
                <a:solidFill>
                  <a:srgbClr val="000000"/>
                </a:solidFill>
                <a:latin typeface="Times New Roman"/>
                <a:ea typeface="DejaVu Sans"/>
              </a:rPr>
              <a:t>mengukur</a:t>
            </a:r>
            <a:r>
              <a:rPr lang="en-US" sz="2400" b="0" strike="noStrike" spc="-1" dirty="0">
                <a:solidFill>
                  <a:srgbClr val="000000"/>
                </a:solidFill>
                <a:latin typeface="Times New Roman"/>
                <a:ea typeface="DejaVu Sans"/>
              </a:rPr>
              <a:t> </a:t>
            </a:r>
            <a:r>
              <a:rPr lang="en-US" sz="2400" b="0" strike="noStrike" spc="-1" dirty="0" err="1">
                <a:solidFill>
                  <a:srgbClr val="000000"/>
                </a:solidFill>
                <a:latin typeface="Times New Roman"/>
                <a:ea typeface="DejaVu Sans"/>
              </a:rPr>
              <a:t>rasio</a:t>
            </a:r>
            <a:r>
              <a:rPr lang="en-US" sz="2400" b="0" strike="noStrike" spc="-1" dirty="0">
                <a:solidFill>
                  <a:srgbClr val="000000"/>
                </a:solidFill>
                <a:latin typeface="Times New Roman"/>
                <a:ea typeface="DejaVu Sans"/>
              </a:rPr>
              <a:t> </a:t>
            </a:r>
            <a:r>
              <a:rPr lang="en-US" sz="2400" b="0" strike="noStrike" spc="-1" dirty="0" err="1">
                <a:solidFill>
                  <a:srgbClr val="000000"/>
                </a:solidFill>
                <a:latin typeface="Times New Roman"/>
                <a:ea typeface="DejaVu Sans"/>
              </a:rPr>
              <a:t>prediksi</a:t>
            </a:r>
            <a:r>
              <a:rPr lang="en-US" sz="2400" b="0" strike="noStrike" spc="-1" dirty="0">
                <a:solidFill>
                  <a:srgbClr val="000000"/>
                </a:solidFill>
                <a:latin typeface="Times New Roman"/>
                <a:ea typeface="DejaVu Sans"/>
              </a:rPr>
              <a:t> yang </a:t>
            </a:r>
            <a:r>
              <a:rPr lang="en-US" sz="2400" b="0" strike="noStrike" spc="-1" dirty="0" err="1">
                <a:solidFill>
                  <a:srgbClr val="000000"/>
                </a:solidFill>
                <a:latin typeface="Times New Roman"/>
                <a:ea typeface="DejaVu Sans"/>
              </a:rPr>
              <a:t>salah</a:t>
            </a:r>
            <a:r>
              <a:rPr lang="en-US" sz="2400" b="0" strike="noStrike" spc="-1" dirty="0">
                <a:solidFill>
                  <a:srgbClr val="000000"/>
                </a:solidFill>
                <a:latin typeface="Times New Roman"/>
                <a:ea typeface="DejaVu Sans"/>
              </a:rPr>
              <a:t> </a:t>
            </a:r>
            <a:r>
              <a:rPr lang="en-US" sz="2400" b="0" strike="noStrike" spc="-1" dirty="0" err="1">
                <a:solidFill>
                  <a:srgbClr val="000000"/>
                </a:solidFill>
                <a:latin typeface="Times New Roman"/>
                <a:ea typeface="DejaVu Sans"/>
              </a:rPr>
              <a:t>atas</a:t>
            </a:r>
            <a:r>
              <a:rPr lang="en-US" sz="2400" b="0" strike="noStrike" spc="-1" dirty="0">
                <a:solidFill>
                  <a:srgbClr val="000000"/>
                </a:solidFill>
                <a:latin typeface="Times New Roman"/>
                <a:ea typeface="DejaVu Sans"/>
              </a:rPr>
              <a:t> </a:t>
            </a:r>
            <a:r>
              <a:rPr lang="en-US" sz="2400" b="0" strike="noStrike" spc="-1" dirty="0" err="1">
                <a:solidFill>
                  <a:srgbClr val="000000"/>
                </a:solidFill>
                <a:latin typeface="Times New Roman"/>
                <a:ea typeface="DejaVu Sans"/>
              </a:rPr>
              <a:t>jumlah</a:t>
            </a:r>
            <a:r>
              <a:rPr lang="en-US" sz="2400" b="0" strike="noStrike" spc="-1" dirty="0">
                <a:solidFill>
                  <a:srgbClr val="000000"/>
                </a:solidFill>
                <a:latin typeface="Times New Roman"/>
                <a:ea typeface="DejaVu Sans"/>
              </a:rPr>
              <a:t> total </a:t>
            </a:r>
            <a:r>
              <a:rPr lang="en-US" sz="2400" b="0" strike="noStrike" spc="-1" dirty="0" err="1">
                <a:solidFill>
                  <a:srgbClr val="000000"/>
                </a:solidFill>
                <a:latin typeface="Times New Roman"/>
                <a:ea typeface="DejaVu Sans"/>
              </a:rPr>
              <a:t>kejadian</a:t>
            </a:r>
            <a:r>
              <a:rPr lang="en-US" sz="2400" b="0" strike="noStrike" spc="-1" dirty="0">
                <a:solidFill>
                  <a:srgbClr val="000000"/>
                </a:solidFill>
                <a:latin typeface="Times New Roman"/>
                <a:ea typeface="DejaVu Sans"/>
              </a:rPr>
              <a:t> yang </a:t>
            </a:r>
            <a:r>
              <a:rPr lang="en-US" sz="2400" b="0" strike="noStrike" spc="-1" dirty="0" err="1">
                <a:solidFill>
                  <a:srgbClr val="000000"/>
                </a:solidFill>
                <a:latin typeface="Times New Roman"/>
                <a:ea typeface="DejaVu Sans"/>
              </a:rPr>
              <a:t>dievaluasi</a:t>
            </a:r>
            <a:r>
              <a:rPr lang="en-US" sz="2400" b="0" strike="noStrike" spc="-1" dirty="0">
                <a:solidFill>
                  <a:srgbClr val="000000"/>
                </a:solidFill>
                <a:latin typeface="Times New Roman"/>
                <a:ea typeface="DejaVu Sans"/>
              </a:rPr>
              <a:t>.</a:t>
            </a:r>
            <a:endParaRPr lang="en-US" sz="2400" b="0" strike="noStrike" spc="-1" dirty="0">
              <a:latin typeface="Arial"/>
            </a:endParaRPr>
          </a:p>
        </p:txBody>
      </p:sp>
      <p:pic>
        <p:nvPicPr>
          <p:cNvPr id="7169" name="Picture 1"/>
          <p:cNvPicPr>
            <a:picLocks noChangeAspect="1" noChangeArrowheads="1"/>
          </p:cNvPicPr>
          <p:nvPr/>
        </p:nvPicPr>
        <p:blipFill>
          <a:blip r:embed="rId3"/>
          <a:srcRect/>
          <a:stretch>
            <a:fillRect/>
          </a:stretch>
        </p:blipFill>
        <p:spPr bwMode="auto">
          <a:xfrm>
            <a:off x="2714612" y="2500306"/>
            <a:ext cx="4041266" cy="2447935"/>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229240" cy="1000108"/>
          </a:xfrm>
        </p:spPr>
        <p:txBody>
          <a:bodyPr/>
          <a:lstStyle/>
          <a:p>
            <a:r>
              <a:rPr lang="en-US" sz="4000" dirty="0" err="1">
                <a:solidFill>
                  <a:schemeClr val="bg1"/>
                </a:solidFill>
                <a:latin typeface="Times New Roman" pitchFamily="18" charset="0"/>
                <a:cs typeface="Times New Roman" pitchFamily="18" charset="0"/>
              </a:rPr>
              <a:t>Nilai</a:t>
            </a:r>
            <a:r>
              <a:rPr lang="en-US" sz="4000" dirty="0">
                <a:solidFill>
                  <a:schemeClr val="bg1"/>
                </a:solidFill>
                <a:latin typeface="Times New Roman" pitchFamily="18" charset="0"/>
                <a:cs typeface="Times New Roman" pitchFamily="18" charset="0"/>
              </a:rPr>
              <a:t> True Positive Rate </a:t>
            </a:r>
            <a:r>
              <a:rPr lang="en-US" sz="4000" dirty="0" smtClean="0">
                <a:solidFill>
                  <a:schemeClr val="bg1"/>
                </a:solidFill>
                <a:latin typeface="Times New Roman" pitchFamily="18" charset="0"/>
                <a:cs typeface="Times New Roman" pitchFamily="18" charset="0"/>
              </a:rPr>
              <a:t>Recall</a:t>
            </a:r>
            <a:endParaRPr lang="en-US" sz="4000" dirty="0">
              <a:solidFill>
                <a:schemeClr val="bg1"/>
              </a:solidFill>
              <a:latin typeface="Times New Roman" pitchFamily="18" charset="0"/>
              <a:cs typeface="Times New Roman" pitchFamily="18" charset="0"/>
            </a:endParaRPr>
          </a:p>
        </p:txBody>
      </p:sp>
      <p:sp>
        <p:nvSpPr>
          <p:cNvPr id="3" name="Subtitle 2"/>
          <p:cNvSpPr>
            <a:spLocks noGrp="1"/>
          </p:cNvSpPr>
          <p:nvPr>
            <p:ph type="subTitle"/>
          </p:nvPr>
        </p:nvSpPr>
        <p:spPr>
          <a:xfrm>
            <a:off x="457200" y="1285860"/>
            <a:ext cx="8229240" cy="1143008"/>
          </a:xfrm>
        </p:spPr>
        <p:txBody>
          <a:bodyPr/>
          <a:lstStyle/>
          <a:p>
            <a:r>
              <a:rPr lang="en-US" b="0" strike="noStrike" spc="-1" dirty="0" smtClean="0">
                <a:solidFill>
                  <a:srgbClr val="000000"/>
                </a:solidFill>
                <a:latin typeface="Times New Roman"/>
                <a:ea typeface="DejaVu Sans"/>
              </a:rPr>
              <a:t>Recall: True Positive Rate </a:t>
            </a:r>
            <a:r>
              <a:rPr lang="en-US" b="0" strike="noStrike" spc="-1" dirty="0" err="1" smtClean="0">
                <a:solidFill>
                  <a:srgbClr val="000000"/>
                </a:solidFill>
                <a:latin typeface="Times New Roman"/>
                <a:ea typeface="DejaVu Sans"/>
              </a:rPr>
              <a:t>biasa</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disebut</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nilai</a:t>
            </a:r>
            <a:r>
              <a:rPr lang="en-US" b="0" strike="noStrike" spc="-1" dirty="0" smtClean="0">
                <a:solidFill>
                  <a:srgbClr val="000000"/>
                </a:solidFill>
                <a:latin typeface="Times New Roman"/>
                <a:ea typeface="DejaVu Sans"/>
              </a:rPr>
              <a:t> recall </a:t>
            </a:r>
            <a:r>
              <a:rPr lang="en-US" b="0" strike="noStrike" spc="-1" dirty="0" err="1" smtClean="0">
                <a:solidFill>
                  <a:srgbClr val="000000"/>
                </a:solidFill>
                <a:latin typeface="Times New Roman"/>
                <a:ea typeface="DejaVu Sans"/>
              </a:rPr>
              <a:t>atau</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nilai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sensitivitas</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Perhitungan</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ini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di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dasari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dengan</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dari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semua</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hasil</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positif</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seberapa</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sering</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hasil</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prediksi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menghasilkan</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nilai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benar</a:t>
            </a:r>
            <a:endParaRPr lang="en-US" b="0" strike="noStrike" spc="-1" dirty="0" smtClean="0">
              <a:latin typeface="Arial"/>
            </a:endParaRPr>
          </a:p>
          <a:p>
            <a:endParaRPr lang="en-US" dirty="0"/>
          </a:p>
        </p:txBody>
      </p:sp>
      <p:pic>
        <p:nvPicPr>
          <p:cNvPr id="58370" name="Picture 2"/>
          <p:cNvPicPr>
            <a:picLocks noChangeAspect="1" noChangeArrowheads="1"/>
          </p:cNvPicPr>
          <p:nvPr/>
        </p:nvPicPr>
        <p:blipFill>
          <a:blip r:embed="rId2"/>
          <a:srcRect/>
          <a:stretch>
            <a:fillRect/>
          </a:stretch>
        </p:blipFill>
        <p:spPr bwMode="auto">
          <a:xfrm>
            <a:off x="1428728" y="2571744"/>
            <a:ext cx="2214578" cy="2484963"/>
          </a:xfrm>
          <a:prstGeom prst="rect">
            <a:avLst/>
          </a:prstGeom>
          <a:noFill/>
          <a:ln w="9525">
            <a:noFill/>
            <a:miter lim="800000"/>
            <a:headEnd/>
            <a:tailEnd/>
          </a:ln>
          <a:effectLst/>
        </p:spPr>
      </p:pic>
      <p:pic>
        <p:nvPicPr>
          <p:cNvPr id="58371" name="Picture 3"/>
          <p:cNvPicPr>
            <a:picLocks noChangeAspect="1" noChangeArrowheads="1"/>
          </p:cNvPicPr>
          <p:nvPr/>
        </p:nvPicPr>
        <p:blipFill>
          <a:blip r:embed="rId3"/>
          <a:srcRect/>
          <a:stretch>
            <a:fillRect/>
          </a:stretch>
        </p:blipFill>
        <p:spPr bwMode="auto">
          <a:xfrm>
            <a:off x="4143372" y="3000372"/>
            <a:ext cx="3729816"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240" cy="857232"/>
          </a:xfrm>
        </p:spPr>
        <p:txBody>
          <a:bodyPr/>
          <a:lstStyle/>
          <a:p>
            <a:r>
              <a:rPr lang="en-US" sz="4400" dirty="0" smtClean="0">
                <a:solidFill>
                  <a:schemeClr val="bg1"/>
                </a:solidFill>
                <a:latin typeface="Times New Roman" pitchFamily="18" charset="0"/>
                <a:cs typeface="Times New Roman" pitchFamily="18" charset="0"/>
              </a:rPr>
              <a:t>Precision</a:t>
            </a:r>
            <a:endParaRPr lang="en-US" sz="4400" dirty="0">
              <a:solidFill>
                <a:schemeClr val="bg1"/>
              </a:solidFill>
              <a:latin typeface="Times New Roman" pitchFamily="18" charset="0"/>
              <a:cs typeface="Times New Roman" pitchFamily="18" charset="0"/>
            </a:endParaRPr>
          </a:p>
        </p:txBody>
      </p:sp>
      <p:sp>
        <p:nvSpPr>
          <p:cNvPr id="3" name="Subtitle 2"/>
          <p:cNvSpPr>
            <a:spLocks noGrp="1"/>
          </p:cNvSpPr>
          <p:nvPr>
            <p:ph type="subTitle"/>
          </p:nvPr>
        </p:nvSpPr>
        <p:spPr>
          <a:xfrm>
            <a:off x="500034" y="1500174"/>
            <a:ext cx="7643866" cy="928694"/>
          </a:xfrm>
        </p:spPr>
        <p:txBody>
          <a:bodyPr/>
          <a:lstStyle/>
          <a:p>
            <a:r>
              <a:rPr lang="en-US" b="0" strike="noStrike" spc="-1" dirty="0" smtClean="0">
                <a:solidFill>
                  <a:srgbClr val="000000"/>
                </a:solidFill>
                <a:latin typeface="Times New Roman"/>
                <a:ea typeface="DejaVu Sans"/>
              </a:rPr>
              <a:t>Precision: Positive Predictive Value </a:t>
            </a:r>
            <a:r>
              <a:rPr lang="en-US" b="0" strike="noStrike" spc="-1" dirty="0" err="1" smtClean="0">
                <a:solidFill>
                  <a:srgbClr val="000000"/>
                </a:solidFill>
                <a:latin typeface="Times New Roman"/>
                <a:ea typeface="DejaVu Sans"/>
              </a:rPr>
              <a:t>atau</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biasa</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disebut</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nilai</a:t>
            </a:r>
            <a:r>
              <a:rPr lang="en-US" b="0" strike="noStrike" spc="-1" dirty="0" smtClean="0">
                <a:solidFill>
                  <a:srgbClr val="000000"/>
                </a:solidFill>
                <a:latin typeface="Times New Roman"/>
                <a:ea typeface="DejaVu Sans"/>
              </a:rPr>
              <a:t> precision </a:t>
            </a:r>
            <a:r>
              <a:rPr lang="en-US" b="0" strike="noStrike" spc="-1" dirty="0" err="1" smtClean="0">
                <a:solidFill>
                  <a:srgbClr val="000000"/>
                </a:solidFill>
                <a:latin typeface="Times New Roman"/>
                <a:ea typeface="DejaVu Sans"/>
              </a:rPr>
              <a:t>atau</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nilai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kepercayaan</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di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dasarkan</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seberapa</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sering</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memprediksi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secara</a:t>
            </a:r>
            <a:r>
              <a:rPr lang="en-US" b="0" strike="noStrike" spc="-1" dirty="0" smtClean="0">
                <a:solidFill>
                  <a:srgbClr val="000000"/>
                </a:solidFill>
                <a:latin typeface="Times New Roman"/>
                <a:ea typeface="DejaVu Sans"/>
              </a:rPr>
              <a:t> be</a:t>
            </a:r>
            <a:r>
              <a:rPr lang="id-ID" b="0" strike="noStrike" spc="-1" dirty="0" smtClean="0">
                <a:solidFill>
                  <a:srgbClr val="000000"/>
                </a:solidFill>
                <a:latin typeface="Times New Roman"/>
                <a:ea typeface="DejaVu Sans"/>
              </a:rPr>
              <a:t>n</a:t>
            </a:r>
            <a:r>
              <a:rPr lang="en-US" b="0" strike="noStrike" spc="-1" dirty="0" err="1" smtClean="0">
                <a:solidFill>
                  <a:srgbClr val="000000"/>
                </a:solidFill>
                <a:latin typeface="Times New Roman"/>
                <a:ea typeface="DejaVu Sans"/>
              </a:rPr>
              <a:t>ar</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dari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semua</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kelas</a:t>
            </a:r>
            <a:endParaRPr lang="en-US" dirty="0"/>
          </a:p>
        </p:txBody>
      </p:sp>
      <p:pic>
        <p:nvPicPr>
          <p:cNvPr id="57346" name="Picture 2"/>
          <p:cNvPicPr>
            <a:picLocks noChangeAspect="1" noChangeArrowheads="1"/>
          </p:cNvPicPr>
          <p:nvPr/>
        </p:nvPicPr>
        <p:blipFill>
          <a:blip r:embed="rId2"/>
          <a:srcRect/>
          <a:stretch>
            <a:fillRect/>
          </a:stretch>
        </p:blipFill>
        <p:spPr bwMode="auto">
          <a:xfrm>
            <a:off x="928662" y="2643182"/>
            <a:ext cx="2768515" cy="2571768"/>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4357686" y="3071810"/>
            <a:ext cx="3346465" cy="12144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152280" y="0"/>
            <a:ext cx="6941160" cy="11574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4400" b="0" strike="noStrike" spc="-35" dirty="0" smtClean="0">
                <a:solidFill>
                  <a:srgbClr val="FFFFFF"/>
                </a:solidFill>
                <a:latin typeface="Times New Roman"/>
              </a:rPr>
              <a:t>F1-score</a:t>
            </a:r>
            <a:endParaRPr lang="en-US" sz="4400" b="0" strike="noStrike" spc="-1" dirty="0">
              <a:latin typeface="Arial"/>
            </a:endParaRPr>
          </a:p>
        </p:txBody>
      </p:sp>
      <p:sp>
        <p:nvSpPr>
          <p:cNvPr id="159" name="CustomShape 4"/>
          <p:cNvSpPr/>
          <p:nvPr/>
        </p:nvSpPr>
        <p:spPr>
          <a:xfrm>
            <a:off x="285720" y="1285860"/>
            <a:ext cx="5143536" cy="10001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0" strike="noStrike" spc="-1" dirty="0">
                <a:solidFill>
                  <a:srgbClr val="000000"/>
                </a:solidFill>
                <a:latin typeface="Times New Roman"/>
                <a:ea typeface="DejaVu Sans"/>
              </a:rPr>
              <a:t>F1-Score: </a:t>
            </a:r>
            <a:r>
              <a:rPr lang="en-US" sz="2000" b="0" strike="noStrike" spc="-1" dirty="0" err="1">
                <a:solidFill>
                  <a:srgbClr val="000000"/>
                </a:solidFill>
                <a:latin typeface="Times New Roman"/>
                <a:ea typeface="DejaVu Sans"/>
              </a:rPr>
              <a:t>Matriks</a:t>
            </a:r>
            <a:r>
              <a:rPr lang="en-US" sz="2000" b="0" strike="noStrike" spc="-1" dirty="0">
                <a:solidFill>
                  <a:srgbClr val="000000"/>
                </a:solidFill>
                <a:latin typeface="Times New Roman"/>
                <a:ea typeface="DejaVu Sans"/>
              </a:rPr>
              <a:t> </a:t>
            </a:r>
            <a:r>
              <a:rPr lang="en-US" sz="2000" b="0" strike="noStrike" spc="-1" dirty="0" err="1">
                <a:solidFill>
                  <a:srgbClr val="000000"/>
                </a:solidFill>
                <a:latin typeface="Times New Roman"/>
                <a:ea typeface="DejaVu Sans"/>
              </a:rPr>
              <a:t>ini</a:t>
            </a:r>
            <a:r>
              <a:rPr lang="en-US" sz="2000" b="0" strike="noStrike" spc="-1" dirty="0">
                <a:solidFill>
                  <a:srgbClr val="000000"/>
                </a:solidFill>
                <a:latin typeface="Times New Roman"/>
                <a:ea typeface="DejaVu Sans"/>
              </a:rPr>
              <a:t> </a:t>
            </a:r>
            <a:r>
              <a:rPr lang="en-US" sz="2000" b="0" strike="noStrike" spc="-1" dirty="0" err="1">
                <a:solidFill>
                  <a:srgbClr val="000000"/>
                </a:solidFill>
                <a:latin typeface="Times New Roman"/>
                <a:ea typeface="DejaVu Sans"/>
              </a:rPr>
              <a:t>mewakili</a:t>
            </a:r>
            <a:r>
              <a:rPr lang="en-US" sz="2000" b="0" strike="noStrike" spc="-1" dirty="0">
                <a:solidFill>
                  <a:srgbClr val="000000"/>
                </a:solidFill>
                <a:latin typeface="Times New Roman"/>
                <a:ea typeface="DejaVu Sans"/>
              </a:rPr>
              <a:t> rata-rata </a:t>
            </a:r>
            <a:r>
              <a:rPr lang="en-US" sz="2000" b="0" strike="noStrike" spc="-1" dirty="0" err="1">
                <a:solidFill>
                  <a:srgbClr val="000000"/>
                </a:solidFill>
                <a:latin typeface="Times New Roman"/>
                <a:ea typeface="DejaVu Sans"/>
              </a:rPr>
              <a:t>harmonik</a:t>
            </a:r>
            <a:r>
              <a:rPr lang="en-US" sz="2000" b="0" strike="noStrike" spc="-1" dirty="0">
                <a:solidFill>
                  <a:srgbClr val="000000"/>
                </a:solidFill>
                <a:latin typeface="Times New Roman"/>
                <a:ea typeface="DejaVu Sans"/>
              </a:rPr>
              <a:t> </a:t>
            </a:r>
            <a:r>
              <a:rPr lang="en-US" sz="2000" b="0" strike="noStrike" spc="-1" dirty="0" err="1">
                <a:solidFill>
                  <a:srgbClr val="000000"/>
                </a:solidFill>
                <a:latin typeface="Times New Roman"/>
                <a:ea typeface="DejaVu Sans"/>
              </a:rPr>
              <a:t>antara</a:t>
            </a:r>
            <a:r>
              <a:rPr lang="en-US" sz="2000" b="0" strike="noStrike" spc="-1" dirty="0">
                <a:solidFill>
                  <a:srgbClr val="000000"/>
                </a:solidFill>
                <a:latin typeface="Times New Roman"/>
                <a:ea typeface="DejaVu Sans"/>
              </a:rPr>
              <a:t> </a:t>
            </a:r>
            <a:r>
              <a:rPr lang="en-US" sz="2000" b="0" strike="noStrike" spc="-1" dirty="0" err="1">
                <a:solidFill>
                  <a:srgbClr val="000000"/>
                </a:solidFill>
                <a:latin typeface="Times New Roman"/>
                <a:ea typeface="DejaVu Sans"/>
              </a:rPr>
              <a:t>nilai</a:t>
            </a:r>
            <a:r>
              <a:rPr lang="en-US" sz="2000" b="0" strike="noStrike" spc="-1" dirty="0">
                <a:solidFill>
                  <a:srgbClr val="000000"/>
                </a:solidFill>
                <a:latin typeface="Times New Roman"/>
                <a:ea typeface="DejaVu Sans"/>
              </a:rPr>
              <a:t> recall </a:t>
            </a:r>
            <a:r>
              <a:rPr lang="en-US" sz="2000" b="0" strike="noStrike" spc="-1" dirty="0" err="1">
                <a:solidFill>
                  <a:srgbClr val="000000"/>
                </a:solidFill>
                <a:latin typeface="Times New Roman"/>
                <a:ea typeface="DejaVu Sans"/>
              </a:rPr>
              <a:t>dan</a:t>
            </a:r>
            <a:r>
              <a:rPr lang="en-US" sz="2000" b="0" strike="noStrike" spc="-1" dirty="0">
                <a:solidFill>
                  <a:srgbClr val="000000"/>
                </a:solidFill>
                <a:latin typeface="Times New Roman"/>
                <a:ea typeface="DejaVu Sans"/>
              </a:rPr>
              <a:t> </a:t>
            </a:r>
            <a:r>
              <a:rPr lang="en-US" sz="2000" b="0" strike="noStrike" spc="-1" dirty="0" err="1" smtClean="0">
                <a:solidFill>
                  <a:srgbClr val="000000"/>
                </a:solidFill>
                <a:latin typeface="Times New Roman"/>
                <a:ea typeface="DejaVu Sans"/>
              </a:rPr>
              <a:t>presisi</a:t>
            </a:r>
            <a:r>
              <a:rPr lang="en-US" sz="2000" spc="-1" dirty="0" smtClean="0">
                <a:solidFill>
                  <a:srgbClr val="000000"/>
                </a:solidFill>
                <a:latin typeface="Times New Roman"/>
                <a:ea typeface="DejaVu Sans"/>
              </a:rPr>
              <a:t>.</a:t>
            </a:r>
            <a:endParaRPr lang="en-US" sz="2000" b="0" strike="noStrike" spc="-1" dirty="0">
              <a:latin typeface="Arial"/>
            </a:endParaRPr>
          </a:p>
        </p:txBody>
      </p:sp>
      <p:pic>
        <p:nvPicPr>
          <p:cNvPr id="6146" name="Picture 2"/>
          <p:cNvPicPr>
            <a:picLocks noChangeAspect="1" noChangeArrowheads="1"/>
          </p:cNvPicPr>
          <p:nvPr/>
        </p:nvPicPr>
        <p:blipFill>
          <a:blip r:embed="rId2"/>
          <a:srcRect/>
          <a:stretch>
            <a:fillRect/>
          </a:stretch>
        </p:blipFill>
        <p:spPr bwMode="auto">
          <a:xfrm>
            <a:off x="785786" y="2475646"/>
            <a:ext cx="3786214" cy="2546599"/>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929190" y="3214686"/>
            <a:ext cx="3478186" cy="1143008"/>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315360" y="0"/>
            <a:ext cx="3852000" cy="760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b="0" strike="noStrike" spc="-35">
                <a:solidFill>
                  <a:srgbClr val="FFFFFF"/>
                </a:solidFill>
                <a:latin typeface="Times New Roman"/>
                <a:ea typeface="DejaVu Sans"/>
              </a:rPr>
              <a:t>Hasil Klasifikasi</a:t>
            </a:r>
            <a:endParaRPr lang="en-US" sz="4400" b="0" strike="noStrike" spc="-1">
              <a:latin typeface="Arial"/>
            </a:endParaRPr>
          </a:p>
        </p:txBody>
      </p:sp>
      <p:pic>
        <p:nvPicPr>
          <p:cNvPr id="5121" name="Picture 1"/>
          <p:cNvPicPr>
            <a:picLocks noChangeAspect="1" noChangeArrowheads="1"/>
          </p:cNvPicPr>
          <p:nvPr/>
        </p:nvPicPr>
        <p:blipFill>
          <a:blip r:embed="rId2"/>
          <a:srcRect/>
          <a:stretch>
            <a:fillRect/>
          </a:stretch>
        </p:blipFill>
        <p:spPr bwMode="auto">
          <a:xfrm>
            <a:off x="1000100" y="2214554"/>
            <a:ext cx="2428892" cy="2442753"/>
          </a:xfrm>
          <a:prstGeom prst="rect">
            <a:avLst/>
          </a:prstGeom>
          <a:noFill/>
          <a:ln w="9525">
            <a:solidFill>
              <a:schemeClr val="accent1"/>
            </a:solidFill>
            <a:miter lim="800000"/>
            <a:headEnd/>
            <a:tailEnd/>
          </a:ln>
          <a:effectLst/>
        </p:spPr>
      </p:pic>
      <p:sp>
        <p:nvSpPr>
          <p:cNvPr id="5" name="CustomShape 4"/>
          <p:cNvSpPr/>
          <p:nvPr/>
        </p:nvSpPr>
        <p:spPr>
          <a:xfrm>
            <a:off x="857224" y="1571612"/>
            <a:ext cx="2857520" cy="5000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b="0" strike="noStrike" spc="-1" dirty="0" err="1" smtClean="0">
                <a:solidFill>
                  <a:srgbClr val="000000"/>
                </a:solidFill>
                <a:latin typeface="Times New Roman"/>
                <a:ea typeface="DejaVu Sans"/>
              </a:rPr>
              <a:t>Hasil</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klasifikasi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semua</a:t>
            </a:r>
            <a:r>
              <a:rPr lang="en-US" b="0" strike="noStrike" spc="-1" dirty="0" smtClean="0">
                <a:solidFill>
                  <a:srgbClr val="000000"/>
                </a:solidFill>
                <a:latin typeface="Times New Roman"/>
                <a:ea typeface="DejaVu Sans"/>
              </a:rPr>
              <a:t> data </a:t>
            </a:r>
            <a:endParaRPr lang="en-US" b="0" strike="noStrike" spc="-1" dirty="0">
              <a:latin typeface="Arial"/>
            </a:endParaRPr>
          </a:p>
        </p:txBody>
      </p:sp>
      <p:pic>
        <p:nvPicPr>
          <p:cNvPr id="5122" name="Picture 2"/>
          <p:cNvPicPr>
            <a:picLocks noChangeAspect="1" noChangeArrowheads="1"/>
          </p:cNvPicPr>
          <p:nvPr/>
        </p:nvPicPr>
        <p:blipFill>
          <a:blip r:embed="rId3"/>
          <a:srcRect/>
          <a:stretch>
            <a:fillRect/>
          </a:stretch>
        </p:blipFill>
        <p:spPr bwMode="auto">
          <a:xfrm>
            <a:off x="4714876" y="2214554"/>
            <a:ext cx="2357454" cy="2500330"/>
          </a:xfrm>
          <a:prstGeom prst="rect">
            <a:avLst/>
          </a:prstGeom>
          <a:noFill/>
          <a:ln w="9525">
            <a:solidFill>
              <a:schemeClr val="accent1"/>
            </a:solidFill>
            <a:miter lim="800000"/>
            <a:headEnd/>
            <a:tailEnd/>
          </a:ln>
          <a:effectLst/>
        </p:spPr>
      </p:pic>
      <p:sp>
        <p:nvSpPr>
          <p:cNvPr id="7" name="CustomShape 4"/>
          <p:cNvSpPr/>
          <p:nvPr/>
        </p:nvSpPr>
        <p:spPr>
          <a:xfrm>
            <a:off x="4357686" y="1500174"/>
            <a:ext cx="3786214" cy="5715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b="0" strike="noStrike" spc="-1" dirty="0" err="1" smtClean="0">
                <a:solidFill>
                  <a:srgbClr val="000000"/>
                </a:solidFill>
                <a:latin typeface="Times New Roman"/>
                <a:ea typeface="DejaVu Sans"/>
              </a:rPr>
              <a:t>Hasil</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klasifikasi</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semua</a:t>
            </a:r>
            <a:r>
              <a:rPr lang="en-US" b="0" strike="noStrike" spc="-1" dirty="0" smtClean="0">
                <a:solidFill>
                  <a:srgbClr val="000000"/>
                </a:solidFill>
                <a:latin typeface="Times New Roman"/>
                <a:ea typeface="DejaVu Sans"/>
              </a:rPr>
              <a:t> data </a:t>
            </a:r>
            <a:r>
              <a:rPr lang="en-US" b="0" strike="noStrike" spc="-1" dirty="0" err="1" smtClean="0">
                <a:solidFill>
                  <a:srgbClr val="000000"/>
                </a:solidFill>
                <a:latin typeface="Times New Roman"/>
                <a:ea typeface="DejaVu Sans"/>
              </a:rPr>
              <a:t>dengan</a:t>
            </a:r>
            <a:r>
              <a:rPr lang="en-US" b="0" strike="noStrike" spc="-1" dirty="0" smtClean="0">
                <a:solidFill>
                  <a:srgbClr val="000000"/>
                </a:solidFill>
                <a:latin typeface="Times New Roman"/>
                <a:ea typeface="DejaVu Sans"/>
              </a:rPr>
              <a:t> </a:t>
            </a:r>
            <a:r>
              <a:rPr lang="en-US" b="0" strike="noStrike" spc="-1" dirty="0" err="1" smtClean="0">
                <a:solidFill>
                  <a:srgbClr val="000000"/>
                </a:solidFill>
                <a:latin typeface="Times New Roman"/>
                <a:ea typeface="DejaVu Sans"/>
              </a:rPr>
              <a:t>prediksi</a:t>
            </a:r>
            <a:r>
              <a:rPr lang="en-US" b="0" strike="noStrike" spc="-1" dirty="0" smtClean="0">
                <a:solidFill>
                  <a:srgbClr val="000000"/>
                </a:solidFill>
                <a:latin typeface="Times New Roman"/>
                <a:ea typeface="DejaVu Sans"/>
              </a:rPr>
              <a:t> yang </a:t>
            </a:r>
            <a:r>
              <a:rPr lang="en-US" b="0" strike="noStrike" spc="-1" dirty="0" err="1" smtClean="0">
                <a:solidFill>
                  <a:srgbClr val="000000"/>
                </a:solidFill>
                <a:latin typeface="Times New Roman"/>
                <a:ea typeface="DejaVu Sans"/>
              </a:rPr>
              <a:t>salah</a:t>
            </a:r>
            <a:r>
              <a:rPr lang="en-US" b="0" strike="noStrike" spc="-1" dirty="0" smtClean="0">
                <a:solidFill>
                  <a:srgbClr val="000000"/>
                </a:solidFill>
                <a:latin typeface="Times New Roman"/>
                <a:ea typeface="DejaVu Sans"/>
              </a:rPr>
              <a:t> </a:t>
            </a:r>
            <a:endParaRPr lang="en-US"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256400" y="0"/>
            <a:ext cx="2727720" cy="11574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4400" b="0" strike="noStrike" spc="-1">
                <a:solidFill>
                  <a:srgbClr val="FFFFFF"/>
                </a:solidFill>
                <a:latin typeface="Times New Roman"/>
              </a:rPr>
              <a:t>Kesimpulan</a:t>
            </a:r>
            <a:endParaRPr lang="en-US" sz="4400" b="0" strike="noStrike" spc="-1">
              <a:latin typeface="Arial"/>
            </a:endParaRPr>
          </a:p>
        </p:txBody>
      </p:sp>
      <p:sp>
        <p:nvSpPr>
          <p:cNvPr id="163" name="CustomShape 2"/>
          <p:cNvSpPr/>
          <p:nvPr/>
        </p:nvSpPr>
        <p:spPr>
          <a:xfrm>
            <a:off x="380880" y="1077840"/>
            <a:ext cx="8076600" cy="478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indent="228600" algn="just">
              <a:lnSpc>
                <a:spcPct val="150000"/>
              </a:lnSpc>
              <a:spcBef>
                <a:spcPts val="0"/>
              </a:spcBef>
              <a:spcAft>
                <a:spcPts val="1000"/>
              </a:spcAft>
            </a:pPr>
            <a:r>
              <a:rPr lang="en-US" dirty="0" err="1" smtClean="0">
                <a:latin typeface="Times New Roman"/>
                <a:ea typeface="Calibri"/>
                <a:cs typeface="Arial"/>
              </a:rPr>
              <a:t>Pendeteksi</a:t>
            </a:r>
            <a:r>
              <a:rPr lang="en-US" dirty="0" smtClean="0">
                <a:latin typeface="Times New Roman"/>
                <a:ea typeface="Calibri"/>
                <a:cs typeface="Arial"/>
              </a:rPr>
              <a:t> </a:t>
            </a:r>
            <a:r>
              <a:rPr lang="en-US" dirty="0" err="1" smtClean="0">
                <a:latin typeface="Times New Roman"/>
                <a:ea typeface="Calibri"/>
                <a:cs typeface="Arial"/>
              </a:rPr>
              <a:t>Penyakit</a:t>
            </a:r>
            <a:r>
              <a:rPr lang="en-US" dirty="0" smtClean="0">
                <a:latin typeface="Times New Roman"/>
                <a:ea typeface="Calibri"/>
                <a:cs typeface="Arial"/>
              </a:rPr>
              <a:t> Diabetes </a:t>
            </a:r>
            <a:r>
              <a:rPr lang="en-US" dirty="0" err="1" smtClean="0">
                <a:latin typeface="Times New Roman"/>
                <a:ea typeface="Calibri"/>
                <a:cs typeface="Arial"/>
              </a:rPr>
              <a:t>Menggunakan</a:t>
            </a:r>
            <a:r>
              <a:rPr lang="en-US" dirty="0" smtClean="0">
                <a:latin typeface="Times New Roman"/>
                <a:ea typeface="Calibri"/>
                <a:cs typeface="Arial"/>
              </a:rPr>
              <a:t> </a:t>
            </a:r>
            <a:r>
              <a:rPr lang="en-US" dirty="0" err="1" smtClean="0">
                <a:latin typeface="Times New Roman"/>
                <a:ea typeface="Calibri"/>
                <a:cs typeface="Arial"/>
              </a:rPr>
              <a:t>Algoritma</a:t>
            </a:r>
            <a:r>
              <a:rPr lang="en-US" dirty="0" smtClean="0">
                <a:latin typeface="Times New Roman"/>
                <a:ea typeface="Calibri"/>
                <a:cs typeface="Arial"/>
              </a:rPr>
              <a:t> </a:t>
            </a:r>
            <a:r>
              <a:rPr lang="en-US" i="1" dirty="0" err="1" smtClean="0">
                <a:latin typeface="Times New Roman"/>
                <a:ea typeface="Calibri"/>
                <a:cs typeface="Arial"/>
              </a:rPr>
              <a:t>Logistik</a:t>
            </a:r>
            <a:r>
              <a:rPr lang="en-US" i="1" dirty="0" smtClean="0">
                <a:latin typeface="Times New Roman"/>
                <a:ea typeface="Calibri"/>
                <a:cs typeface="Arial"/>
              </a:rPr>
              <a:t> Regression binary</a:t>
            </a:r>
            <a:r>
              <a:rPr lang="en-US" dirty="0" smtClean="0">
                <a:latin typeface="Times New Roman"/>
                <a:ea typeface="Calibri"/>
                <a:cs typeface="Arial"/>
              </a:rPr>
              <a:t>  </a:t>
            </a:r>
            <a:r>
              <a:rPr lang="en-US" dirty="0" err="1" smtClean="0">
                <a:latin typeface="Times New Roman"/>
                <a:ea typeface="Calibri"/>
                <a:cs typeface="Arial"/>
              </a:rPr>
              <a:t>berbasis</a:t>
            </a:r>
            <a:r>
              <a:rPr lang="en-US" dirty="0" smtClean="0">
                <a:latin typeface="Times New Roman"/>
                <a:ea typeface="Calibri"/>
                <a:cs typeface="Arial"/>
              </a:rPr>
              <a:t> GUI </a:t>
            </a:r>
            <a:r>
              <a:rPr lang="en-US" dirty="0" err="1" smtClean="0">
                <a:latin typeface="Times New Roman"/>
                <a:ea typeface="Calibri"/>
                <a:cs typeface="Arial"/>
              </a:rPr>
              <a:t>telah</a:t>
            </a:r>
            <a:r>
              <a:rPr lang="en-US" dirty="0" smtClean="0">
                <a:latin typeface="Times New Roman"/>
                <a:ea typeface="Calibri"/>
                <a:cs typeface="Arial"/>
              </a:rPr>
              <a:t> </a:t>
            </a:r>
            <a:r>
              <a:rPr lang="en-US" dirty="0" err="1" smtClean="0">
                <a:latin typeface="Times New Roman"/>
                <a:ea typeface="Calibri"/>
                <a:cs typeface="Arial"/>
              </a:rPr>
              <a:t>berhasil</a:t>
            </a:r>
            <a:r>
              <a:rPr lang="en-US" dirty="0" smtClean="0">
                <a:latin typeface="Times New Roman"/>
                <a:ea typeface="Calibri"/>
                <a:cs typeface="Arial"/>
              </a:rPr>
              <a:t> </a:t>
            </a:r>
            <a:r>
              <a:rPr lang="en-US" dirty="0" err="1" smtClean="0">
                <a:latin typeface="Times New Roman"/>
                <a:ea typeface="Calibri"/>
                <a:cs typeface="Arial"/>
              </a:rPr>
              <a:t>dibuat</a:t>
            </a:r>
            <a:r>
              <a:rPr lang="en-US" dirty="0" smtClean="0">
                <a:latin typeface="Times New Roman"/>
                <a:ea typeface="Calibri"/>
                <a:cs typeface="Arial"/>
              </a:rPr>
              <a:t> </a:t>
            </a:r>
            <a:r>
              <a:rPr lang="en-US" dirty="0" err="1" smtClean="0">
                <a:latin typeface="Times New Roman"/>
                <a:ea typeface="Calibri"/>
                <a:cs typeface="Arial"/>
              </a:rPr>
              <a:t>dan</a:t>
            </a:r>
            <a:r>
              <a:rPr lang="en-US" dirty="0" smtClean="0">
                <a:latin typeface="Times New Roman"/>
                <a:ea typeface="Calibri"/>
                <a:cs typeface="Arial"/>
              </a:rPr>
              <a:t> </a:t>
            </a:r>
            <a:r>
              <a:rPr lang="en-US" dirty="0" err="1" smtClean="0">
                <a:latin typeface="Times New Roman"/>
                <a:ea typeface="Calibri"/>
                <a:cs typeface="Arial"/>
              </a:rPr>
              <a:t>informasi</a:t>
            </a:r>
            <a:r>
              <a:rPr lang="en-US" dirty="0" smtClean="0">
                <a:latin typeface="Times New Roman"/>
                <a:ea typeface="Calibri"/>
                <a:cs typeface="Arial"/>
              </a:rPr>
              <a:t> </a:t>
            </a:r>
            <a:r>
              <a:rPr lang="en-US" dirty="0" err="1" smtClean="0">
                <a:latin typeface="Times New Roman"/>
                <a:ea typeface="Calibri"/>
                <a:cs typeface="Arial"/>
              </a:rPr>
              <a:t>mengenai</a:t>
            </a:r>
            <a:r>
              <a:rPr lang="en-US" dirty="0" smtClean="0">
                <a:latin typeface="Times New Roman"/>
                <a:ea typeface="Calibri"/>
                <a:cs typeface="Arial"/>
              </a:rPr>
              <a:t> </a:t>
            </a:r>
            <a:r>
              <a:rPr lang="en-US" dirty="0" err="1" smtClean="0">
                <a:latin typeface="Times New Roman"/>
                <a:ea typeface="Calibri"/>
                <a:cs typeface="Arial"/>
              </a:rPr>
              <a:t>penyakit</a:t>
            </a:r>
            <a:r>
              <a:rPr lang="en-US" dirty="0" smtClean="0">
                <a:latin typeface="Times New Roman"/>
                <a:ea typeface="Calibri"/>
                <a:cs typeface="Arial"/>
              </a:rPr>
              <a:t> diabetes </a:t>
            </a:r>
            <a:r>
              <a:rPr lang="en-US" dirty="0" err="1" smtClean="0">
                <a:latin typeface="Times New Roman"/>
                <a:ea typeface="Calibri"/>
                <a:cs typeface="Arial"/>
              </a:rPr>
              <a:t>berhasil</a:t>
            </a:r>
            <a:r>
              <a:rPr lang="en-US" dirty="0" smtClean="0">
                <a:latin typeface="Times New Roman"/>
                <a:ea typeface="Calibri"/>
                <a:cs typeface="Arial"/>
              </a:rPr>
              <a:t> </a:t>
            </a:r>
            <a:r>
              <a:rPr lang="en-US" dirty="0" err="1" smtClean="0">
                <a:latin typeface="Times New Roman"/>
                <a:ea typeface="Calibri"/>
                <a:cs typeface="Arial"/>
              </a:rPr>
              <a:t>didapatkan</a:t>
            </a:r>
            <a:r>
              <a:rPr lang="en-US" dirty="0" smtClean="0">
                <a:latin typeface="Times New Roman"/>
                <a:ea typeface="Calibri"/>
                <a:cs typeface="Arial"/>
              </a:rPr>
              <a:t> </a:t>
            </a:r>
            <a:r>
              <a:rPr lang="en-US" dirty="0" err="1" smtClean="0">
                <a:latin typeface="Times New Roman"/>
                <a:ea typeface="Calibri"/>
                <a:cs typeface="Arial"/>
              </a:rPr>
              <a:t>menggunakan</a:t>
            </a:r>
            <a:r>
              <a:rPr lang="en-US" dirty="0" smtClean="0">
                <a:latin typeface="Times New Roman"/>
                <a:ea typeface="Calibri"/>
                <a:cs typeface="Arial"/>
              </a:rPr>
              <a:t> </a:t>
            </a:r>
            <a:r>
              <a:rPr lang="en-US" dirty="0" err="1" smtClean="0">
                <a:latin typeface="Times New Roman"/>
                <a:ea typeface="Calibri"/>
                <a:cs typeface="Arial"/>
              </a:rPr>
              <a:t>metode</a:t>
            </a:r>
            <a:r>
              <a:rPr lang="en-US" dirty="0" smtClean="0">
                <a:latin typeface="Times New Roman"/>
                <a:ea typeface="Calibri"/>
                <a:cs typeface="Arial"/>
              </a:rPr>
              <a:t> </a:t>
            </a:r>
            <a:r>
              <a:rPr lang="en-US" dirty="0" err="1" smtClean="0">
                <a:latin typeface="Times New Roman"/>
                <a:ea typeface="Calibri"/>
                <a:cs typeface="Arial"/>
              </a:rPr>
              <a:t>klasifikasi</a:t>
            </a:r>
            <a:r>
              <a:rPr lang="en-US" dirty="0" smtClean="0">
                <a:latin typeface="Times New Roman"/>
                <a:ea typeface="Calibri"/>
                <a:cs typeface="Arial"/>
              </a:rPr>
              <a:t> </a:t>
            </a:r>
            <a:r>
              <a:rPr lang="en-US" dirty="0" err="1" smtClean="0">
                <a:latin typeface="Times New Roman"/>
                <a:ea typeface="Calibri"/>
                <a:cs typeface="Arial"/>
              </a:rPr>
              <a:t>dengan</a:t>
            </a:r>
            <a:r>
              <a:rPr lang="en-US" dirty="0" smtClean="0">
                <a:latin typeface="Times New Roman"/>
                <a:ea typeface="Calibri"/>
                <a:cs typeface="Arial"/>
              </a:rPr>
              <a:t> </a:t>
            </a:r>
            <a:r>
              <a:rPr lang="en-US" dirty="0" err="1" smtClean="0">
                <a:latin typeface="Times New Roman"/>
                <a:ea typeface="Calibri"/>
                <a:cs typeface="Arial"/>
              </a:rPr>
              <a:t>menggunakan</a:t>
            </a:r>
            <a:r>
              <a:rPr lang="en-US" dirty="0" smtClean="0">
                <a:latin typeface="Times New Roman"/>
                <a:ea typeface="Calibri"/>
                <a:cs typeface="Arial"/>
              </a:rPr>
              <a:t> </a:t>
            </a:r>
            <a:r>
              <a:rPr lang="en-US" dirty="0" err="1" smtClean="0">
                <a:latin typeface="Times New Roman"/>
                <a:ea typeface="Calibri"/>
                <a:cs typeface="Arial"/>
              </a:rPr>
              <a:t>algoritma</a:t>
            </a:r>
            <a:r>
              <a:rPr lang="en-US" dirty="0" smtClean="0">
                <a:latin typeface="Times New Roman"/>
                <a:ea typeface="Calibri"/>
                <a:cs typeface="Arial"/>
              </a:rPr>
              <a:t> </a:t>
            </a:r>
            <a:r>
              <a:rPr lang="en-US" i="1" dirty="0" smtClean="0">
                <a:latin typeface="Times New Roman"/>
                <a:ea typeface="Calibri"/>
                <a:cs typeface="Arial"/>
              </a:rPr>
              <a:t>logistic regression binary</a:t>
            </a:r>
            <a:r>
              <a:rPr lang="en-US" dirty="0" smtClean="0">
                <a:latin typeface="Times New Roman"/>
                <a:ea typeface="Calibri"/>
                <a:cs typeface="Arial"/>
              </a:rPr>
              <a:t>. </a:t>
            </a:r>
            <a:r>
              <a:rPr lang="en-US" dirty="0" err="1" smtClean="0">
                <a:latin typeface="Times New Roman"/>
                <a:ea typeface="Calibri"/>
                <a:cs typeface="Arial"/>
              </a:rPr>
              <a:t>Informasi</a:t>
            </a:r>
            <a:r>
              <a:rPr lang="en-US" dirty="0" smtClean="0">
                <a:latin typeface="Times New Roman"/>
                <a:ea typeface="Calibri"/>
                <a:cs typeface="Arial"/>
              </a:rPr>
              <a:t> yang </a:t>
            </a:r>
            <a:r>
              <a:rPr lang="en-US" dirty="0" err="1" smtClean="0">
                <a:latin typeface="Times New Roman"/>
                <a:ea typeface="Calibri"/>
                <a:cs typeface="Arial"/>
              </a:rPr>
              <a:t>ada</a:t>
            </a:r>
            <a:r>
              <a:rPr lang="en-US" dirty="0" smtClean="0">
                <a:latin typeface="Times New Roman"/>
                <a:ea typeface="Calibri"/>
                <a:cs typeface="Arial"/>
              </a:rPr>
              <a:t> </a:t>
            </a:r>
            <a:r>
              <a:rPr lang="en-US" dirty="0" err="1" smtClean="0">
                <a:latin typeface="Times New Roman"/>
                <a:ea typeface="Calibri"/>
                <a:cs typeface="Arial"/>
              </a:rPr>
              <a:t>pada</a:t>
            </a:r>
            <a:r>
              <a:rPr lang="en-US" dirty="0" smtClean="0">
                <a:latin typeface="Times New Roman"/>
                <a:ea typeface="Calibri"/>
                <a:cs typeface="Arial"/>
              </a:rPr>
              <a:t> </a:t>
            </a:r>
            <a:r>
              <a:rPr lang="en-US" dirty="0" err="1" smtClean="0">
                <a:latin typeface="Times New Roman"/>
                <a:ea typeface="Calibri"/>
                <a:cs typeface="Arial"/>
              </a:rPr>
              <a:t>aplikasi</a:t>
            </a:r>
            <a:r>
              <a:rPr lang="en-US" dirty="0" smtClean="0">
                <a:latin typeface="Times New Roman"/>
                <a:ea typeface="Calibri"/>
                <a:cs typeface="Arial"/>
              </a:rPr>
              <a:t> </a:t>
            </a:r>
            <a:r>
              <a:rPr lang="en-US" dirty="0" err="1" smtClean="0">
                <a:latin typeface="Times New Roman"/>
                <a:ea typeface="Calibri"/>
                <a:cs typeface="Arial"/>
              </a:rPr>
              <a:t>berupa</a:t>
            </a:r>
            <a:r>
              <a:rPr lang="en-US" dirty="0" smtClean="0">
                <a:latin typeface="Times New Roman"/>
                <a:ea typeface="Calibri"/>
                <a:cs typeface="Arial"/>
              </a:rPr>
              <a:t> </a:t>
            </a:r>
            <a:r>
              <a:rPr lang="en-US" dirty="0" err="1" smtClean="0">
                <a:latin typeface="Times New Roman"/>
                <a:ea typeface="Calibri"/>
                <a:cs typeface="Arial"/>
              </a:rPr>
              <a:t>adanya</a:t>
            </a:r>
            <a:r>
              <a:rPr lang="en-US" dirty="0" smtClean="0">
                <a:latin typeface="Times New Roman"/>
                <a:ea typeface="Calibri"/>
                <a:cs typeface="Arial"/>
              </a:rPr>
              <a:t> </a:t>
            </a:r>
            <a:r>
              <a:rPr lang="en-US" dirty="0" err="1" smtClean="0">
                <a:latin typeface="Times New Roman"/>
                <a:ea typeface="Calibri"/>
                <a:cs typeface="Arial"/>
              </a:rPr>
              <a:t>indikasi</a:t>
            </a:r>
            <a:r>
              <a:rPr lang="en-US" dirty="0" smtClean="0">
                <a:latin typeface="Times New Roman"/>
                <a:ea typeface="Calibri"/>
                <a:cs typeface="Arial"/>
              </a:rPr>
              <a:t> </a:t>
            </a:r>
            <a:r>
              <a:rPr lang="en-US" dirty="0" err="1" smtClean="0">
                <a:latin typeface="Times New Roman"/>
                <a:ea typeface="Calibri"/>
                <a:cs typeface="Arial"/>
              </a:rPr>
              <a:t>penyakit</a:t>
            </a:r>
            <a:r>
              <a:rPr lang="en-US" dirty="0" smtClean="0">
                <a:latin typeface="Times New Roman"/>
                <a:ea typeface="Calibri"/>
                <a:cs typeface="Arial"/>
              </a:rPr>
              <a:t> diabetes </a:t>
            </a:r>
            <a:r>
              <a:rPr lang="en-US" dirty="0" err="1" smtClean="0">
                <a:latin typeface="Times New Roman"/>
                <a:ea typeface="Calibri"/>
                <a:cs typeface="Arial"/>
              </a:rPr>
              <a:t>atau</a:t>
            </a:r>
            <a:r>
              <a:rPr lang="en-US" dirty="0" smtClean="0">
                <a:latin typeface="Times New Roman"/>
                <a:ea typeface="Calibri"/>
                <a:cs typeface="Arial"/>
              </a:rPr>
              <a:t> </a:t>
            </a:r>
            <a:r>
              <a:rPr lang="en-US" dirty="0" err="1" smtClean="0">
                <a:latin typeface="Times New Roman"/>
                <a:ea typeface="Calibri"/>
                <a:cs typeface="Arial"/>
              </a:rPr>
              <a:t>tidak</a:t>
            </a:r>
            <a:r>
              <a:rPr lang="en-US" dirty="0" smtClean="0">
                <a:latin typeface="Times New Roman"/>
                <a:ea typeface="Calibri"/>
                <a:cs typeface="Arial"/>
              </a:rPr>
              <a:t> </a:t>
            </a:r>
            <a:r>
              <a:rPr lang="en-US" dirty="0" err="1" smtClean="0">
                <a:latin typeface="Times New Roman"/>
                <a:ea typeface="Calibri"/>
                <a:cs typeface="Arial"/>
              </a:rPr>
              <a:t>pada</a:t>
            </a:r>
            <a:r>
              <a:rPr lang="en-US" dirty="0" smtClean="0">
                <a:latin typeface="Times New Roman"/>
                <a:ea typeface="Calibri"/>
                <a:cs typeface="Arial"/>
              </a:rPr>
              <a:t> </a:t>
            </a:r>
            <a:r>
              <a:rPr lang="en-US" dirty="0" err="1" smtClean="0">
                <a:latin typeface="Times New Roman"/>
                <a:ea typeface="Calibri"/>
                <a:cs typeface="Arial"/>
              </a:rPr>
              <a:t>seorang</a:t>
            </a:r>
            <a:r>
              <a:rPr lang="en-US" dirty="0" smtClean="0">
                <a:latin typeface="Times New Roman"/>
                <a:ea typeface="Calibri"/>
                <a:cs typeface="Arial"/>
              </a:rPr>
              <a:t> </a:t>
            </a:r>
            <a:r>
              <a:rPr lang="en-US" dirty="0" err="1" smtClean="0">
                <a:latin typeface="Times New Roman"/>
                <a:ea typeface="Calibri"/>
                <a:cs typeface="Arial"/>
              </a:rPr>
              <a:t>pasien</a:t>
            </a:r>
            <a:r>
              <a:rPr lang="en-US" dirty="0" smtClean="0">
                <a:latin typeface="Times New Roman"/>
                <a:ea typeface="Calibri"/>
                <a:cs typeface="Arial"/>
              </a:rPr>
              <a:t>. </a:t>
            </a:r>
            <a:r>
              <a:rPr lang="en-US" dirty="0" err="1" smtClean="0">
                <a:latin typeface="Times New Roman"/>
                <a:ea typeface="Calibri"/>
                <a:cs typeface="Arial"/>
              </a:rPr>
              <a:t>Dengan</a:t>
            </a:r>
            <a:r>
              <a:rPr lang="en-US" dirty="0" smtClean="0">
                <a:latin typeface="Times New Roman"/>
                <a:ea typeface="Calibri"/>
                <a:cs typeface="Arial"/>
              </a:rPr>
              <a:t> </a:t>
            </a:r>
            <a:r>
              <a:rPr lang="en-US" dirty="0" err="1" smtClean="0">
                <a:latin typeface="Times New Roman"/>
                <a:ea typeface="Calibri"/>
                <a:cs typeface="Arial"/>
              </a:rPr>
              <a:t>dilakukannya</a:t>
            </a:r>
            <a:r>
              <a:rPr lang="en-US" dirty="0" smtClean="0">
                <a:latin typeface="Times New Roman"/>
                <a:ea typeface="Calibri"/>
                <a:cs typeface="Arial"/>
              </a:rPr>
              <a:t> </a:t>
            </a:r>
            <a:r>
              <a:rPr lang="en-US" dirty="0" err="1" smtClean="0">
                <a:latin typeface="Times New Roman"/>
                <a:ea typeface="Calibri"/>
                <a:cs typeface="Arial"/>
              </a:rPr>
              <a:t>pembelajaran</a:t>
            </a:r>
            <a:r>
              <a:rPr lang="en-US" dirty="0" smtClean="0">
                <a:latin typeface="Times New Roman"/>
                <a:ea typeface="Calibri"/>
                <a:cs typeface="Arial"/>
              </a:rPr>
              <a:t> </a:t>
            </a:r>
            <a:r>
              <a:rPr lang="en-US" dirty="0" err="1" smtClean="0">
                <a:latin typeface="Times New Roman"/>
                <a:ea typeface="Calibri"/>
                <a:cs typeface="Arial"/>
              </a:rPr>
              <a:t>atau</a:t>
            </a:r>
            <a:r>
              <a:rPr lang="en-US" dirty="0" smtClean="0">
                <a:latin typeface="Times New Roman"/>
                <a:ea typeface="Calibri"/>
                <a:cs typeface="Arial"/>
              </a:rPr>
              <a:t> </a:t>
            </a:r>
            <a:r>
              <a:rPr lang="en-US" dirty="0" err="1" smtClean="0">
                <a:latin typeface="Times New Roman"/>
                <a:ea typeface="Calibri"/>
                <a:cs typeface="Arial"/>
              </a:rPr>
              <a:t>latih</a:t>
            </a:r>
            <a:r>
              <a:rPr lang="en-US" dirty="0" smtClean="0">
                <a:latin typeface="Times New Roman"/>
                <a:ea typeface="Calibri"/>
                <a:cs typeface="Arial"/>
              </a:rPr>
              <a:t> </a:t>
            </a:r>
            <a:r>
              <a:rPr lang="en-US" dirty="0" err="1" smtClean="0">
                <a:latin typeface="Times New Roman"/>
                <a:ea typeface="Calibri"/>
                <a:cs typeface="Arial"/>
              </a:rPr>
              <a:t>pada</a:t>
            </a:r>
            <a:r>
              <a:rPr lang="en-US" dirty="0" smtClean="0">
                <a:latin typeface="Times New Roman"/>
                <a:ea typeface="Calibri"/>
                <a:cs typeface="Arial"/>
              </a:rPr>
              <a:t> data-data yang </a:t>
            </a:r>
            <a:r>
              <a:rPr lang="en-US" dirty="0" err="1" smtClean="0">
                <a:latin typeface="Times New Roman"/>
                <a:ea typeface="Calibri"/>
                <a:cs typeface="Arial"/>
              </a:rPr>
              <a:t>tersedia</a:t>
            </a:r>
            <a:r>
              <a:rPr lang="en-US" dirty="0" smtClean="0">
                <a:latin typeface="Times New Roman"/>
                <a:ea typeface="Calibri"/>
                <a:cs typeface="Arial"/>
              </a:rPr>
              <a:t> </a:t>
            </a:r>
            <a:r>
              <a:rPr lang="en-US" dirty="0" err="1" smtClean="0">
                <a:latin typeface="Times New Roman"/>
                <a:ea typeface="Calibri"/>
                <a:cs typeface="Arial"/>
              </a:rPr>
              <a:t>menggunakan</a:t>
            </a:r>
            <a:r>
              <a:rPr lang="en-US" dirty="0" smtClean="0">
                <a:latin typeface="Times New Roman"/>
                <a:ea typeface="Calibri"/>
                <a:cs typeface="Arial"/>
              </a:rPr>
              <a:t> </a:t>
            </a:r>
            <a:r>
              <a:rPr lang="en-US" dirty="0" err="1" smtClean="0">
                <a:latin typeface="Times New Roman"/>
                <a:ea typeface="Calibri"/>
                <a:cs typeface="Arial"/>
              </a:rPr>
              <a:t>algoritma</a:t>
            </a:r>
            <a:r>
              <a:rPr lang="en-US" dirty="0" smtClean="0">
                <a:latin typeface="Times New Roman"/>
                <a:ea typeface="Calibri"/>
                <a:cs typeface="Arial"/>
              </a:rPr>
              <a:t> </a:t>
            </a:r>
            <a:r>
              <a:rPr lang="en-US" i="1" dirty="0" smtClean="0">
                <a:latin typeface="Times New Roman"/>
                <a:ea typeface="Calibri"/>
                <a:cs typeface="Arial"/>
              </a:rPr>
              <a:t>logistic regression binary, </a:t>
            </a:r>
            <a:r>
              <a:rPr lang="en-US" dirty="0" err="1" smtClean="0">
                <a:latin typeface="Times New Roman"/>
                <a:ea typeface="Calibri"/>
                <a:cs typeface="Arial"/>
              </a:rPr>
              <a:t>maka</a:t>
            </a:r>
            <a:r>
              <a:rPr lang="en-US" dirty="0" smtClean="0">
                <a:latin typeface="Times New Roman"/>
                <a:ea typeface="Calibri"/>
                <a:cs typeface="Arial"/>
              </a:rPr>
              <a:t> </a:t>
            </a:r>
            <a:r>
              <a:rPr lang="en-US" dirty="0" err="1" smtClean="0">
                <a:latin typeface="Times New Roman"/>
                <a:ea typeface="Calibri"/>
                <a:cs typeface="Arial"/>
              </a:rPr>
              <a:t>didapatkan</a:t>
            </a:r>
            <a:r>
              <a:rPr lang="en-US" dirty="0" smtClean="0">
                <a:latin typeface="Times New Roman"/>
                <a:ea typeface="Calibri"/>
                <a:cs typeface="Arial"/>
              </a:rPr>
              <a:t> </a:t>
            </a:r>
            <a:r>
              <a:rPr lang="en-US" dirty="0" err="1" smtClean="0">
                <a:latin typeface="Times New Roman"/>
                <a:ea typeface="Calibri"/>
                <a:cs typeface="Arial"/>
              </a:rPr>
              <a:t>informasi</a:t>
            </a:r>
            <a:r>
              <a:rPr lang="en-US" dirty="0" smtClean="0">
                <a:latin typeface="Times New Roman"/>
                <a:ea typeface="Calibri"/>
                <a:cs typeface="Arial"/>
              </a:rPr>
              <a:t> </a:t>
            </a:r>
            <a:r>
              <a:rPr lang="en-US" dirty="0" err="1" smtClean="0">
                <a:latin typeface="Times New Roman"/>
                <a:ea typeface="Calibri"/>
                <a:cs typeface="Arial"/>
              </a:rPr>
              <a:t>mengenai</a:t>
            </a:r>
            <a:r>
              <a:rPr lang="en-US" dirty="0" smtClean="0">
                <a:latin typeface="Times New Roman"/>
                <a:ea typeface="Calibri"/>
                <a:cs typeface="Arial"/>
              </a:rPr>
              <a:t> </a:t>
            </a:r>
            <a:r>
              <a:rPr lang="en-US" dirty="0" err="1" smtClean="0">
                <a:latin typeface="Times New Roman"/>
                <a:ea typeface="Calibri"/>
                <a:cs typeface="Arial"/>
              </a:rPr>
              <a:t>akurasi</a:t>
            </a:r>
            <a:r>
              <a:rPr lang="en-US" dirty="0" smtClean="0">
                <a:latin typeface="Times New Roman"/>
                <a:ea typeface="Calibri"/>
                <a:cs typeface="Arial"/>
              </a:rPr>
              <a:t> = 81%, error / loss 18%, precision = 84%,  recall = 83%, f1-Score = 84%. </a:t>
            </a:r>
            <a:r>
              <a:rPr lang="en-US" dirty="0" err="1" smtClean="0">
                <a:latin typeface="Times New Roman"/>
                <a:ea typeface="Calibri"/>
                <a:cs typeface="Arial"/>
              </a:rPr>
              <a:t>Pendeteksi</a:t>
            </a:r>
            <a:r>
              <a:rPr lang="en-US" dirty="0" smtClean="0">
                <a:latin typeface="Times New Roman"/>
                <a:ea typeface="Calibri"/>
                <a:cs typeface="Arial"/>
              </a:rPr>
              <a:t> </a:t>
            </a:r>
            <a:r>
              <a:rPr lang="en-US" dirty="0" err="1" smtClean="0">
                <a:latin typeface="Times New Roman"/>
                <a:ea typeface="Calibri"/>
                <a:cs typeface="Arial"/>
              </a:rPr>
              <a:t>Penyakit</a:t>
            </a:r>
            <a:r>
              <a:rPr lang="en-US" dirty="0" smtClean="0">
                <a:latin typeface="Times New Roman"/>
                <a:ea typeface="Calibri"/>
                <a:cs typeface="Arial"/>
              </a:rPr>
              <a:t> Diabetes </a:t>
            </a:r>
            <a:r>
              <a:rPr lang="en-US" dirty="0" err="1" smtClean="0">
                <a:latin typeface="Times New Roman"/>
                <a:ea typeface="Calibri"/>
                <a:cs typeface="Arial"/>
              </a:rPr>
              <a:t>Menggunakan</a:t>
            </a:r>
            <a:r>
              <a:rPr lang="en-US" dirty="0" smtClean="0">
                <a:latin typeface="Times New Roman"/>
                <a:ea typeface="Calibri"/>
                <a:cs typeface="Arial"/>
              </a:rPr>
              <a:t> </a:t>
            </a:r>
            <a:r>
              <a:rPr lang="en-US" dirty="0" err="1" smtClean="0">
                <a:latin typeface="Times New Roman"/>
                <a:ea typeface="Calibri"/>
                <a:cs typeface="Arial"/>
              </a:rPr>
              <a:t>Algoritma</a:t>
            </a:r>
            <a:r>
              <a:rPr lang="en-US" dirty="0" smtClean="0">
                <a:latin typeface="Times New Roman"/>
                <a:ea typeface="Calibri"/>
                <a:cs typeface="Arial"/>
              </a:rPr>
              <a:t> </a:t>
            </a:r>
            <a:r>
              <a:rPr lang="en-US" i="1" dirty="0" err="1" smtClean="0">
                <a:latin typeface="Times New Roman"/>
                <a:ea typeface="Calibri"/>
                <a:cs typeface="Arial"/>
              </a:rPr>
              <a:t>Logistik</a:t>
            </a:r>
            <a:r>
              <a:rPr lang="en-US" i="1" dirty="0" smtClean="0">
                <a:latin typeface="Times New Roman"/>
                <a:ea typeface="Calibri"/>
                <a:cs typeface="Arial"/>
              </a:rPr>
              <a:t> Regression binary</a:t>
            </a:r>
            <a:r>
              <a:rPr lang="en-US" dirty="0" smtClean="0">
                <a:latin typeface="Times New Roman"/>
                <a:ea typeface="Calibri"/>
                <a:cs typeface="Arial"/>
              </a:rPr>
              <a:t>  yang </a:t>
            </a:r>
            <a:r>
              <a:rPr lang="en-US" dirty="0" err="1" smtClean="0">
                <a:latin typeface="Times New Roman"/>
                <a:ea typeface="Calibri"/>
                <a:cs typeface="Arial"/>
              </a:rPr>
              <a:t>telah</a:t>
            </a:r>
            <a:r>
              <a:rPr lang="en-US" dirty="0" smtClean="0">
                <a:latin typeface="Times New Roman"/>
                <a:ea typeface="Calibri"/>
                <a:cs typeface="Arial"/>
              </a:rPr>
              <a:t> </a:t>
            </a:r>
            <a:r>
              <a:rPr lang="en-US" dirty="0" err="1" smtClean="0">
                <a:latin typeface="Times New Roman"/>
                <a:ea typeface="Calibri"/>
                <a:cs typeface="Arial"/>
              </a:rPr>
              <a:t>dibuat</a:t>
            </a:r>
            <a:r>
              <a:rPr lang="en-US" dirty="0" smtClean="0">
                <a:latin typeface="Times New Roman"/>
                <a:ea typeface="Calibri"/>
                <a:cs typeface="Arial"/>
              </a:rPr>
              <a:t> </a:t>
            </a:r>
            <a:r>
              <a:rPr lang="en-US" dirty="0" err="1" smtClean="0">
                <a:latin typeface="Times New Roman"/>
                <a:ea typeface="Calibri"/>
                <a:cs typeface="Arial"/>
              </a:rPr>
              <a:t>ini</a:t>
            </a:r>
            <a:r>
              <a:rPr lang="en-US" dirty="0" smtClean="0">
                <a:latin typeface="Times New Roman"/>
                <a:ea typeface="Calibri"/>
                <a:cs typeface="Arial"/>
              </a:rPr>
              <a:t> </a:t>
            </a:r>
            <a:r>
              <a:rPr lang="en-US" dirty="0" err="1" smtClean="0">
                <a:latin typeface="Times New Roman"/>
                <a:ea typeface="Calibri"/>
                <a:cs typeface="Arial"/>
              </a:rPr>
              <a:t>dapat</a:t>
            </a:r>
            <a:r>
              <a:rPr lang="en-US" dirty="0" smtClean="0">
                <a:latin typeface="Times New Roman"/>
                <a:ea typeface="Calibri"/>
                <a:cs typeface="Arial"/>
              </a:rPr>
              <a:t> </a:t>
            </a:r>
            <a:r>
              <a:rPr lang="en-US" dirty="0" err="1" smtClean="0">
                <a:latin typeface="Times New Roman"/>
                <a:ea typeface="Calibri"/>
                <a:cs typeface="Arial"/>
              </a:rPr>
              <a:t>melakukan</a:t>
            </a:r>
            <a:r>
              <a:rPr lang="en-US" dirty="0" smtClean="0">
                <a:latin typeface="Times New Roman"/>
                <a:ea typeface="Calibri"/>
                <a:cs typeface="Arial"/>
              </a:rPr>
              <a:t> </a:t>
            </a:r>
            <a:r>
              <a:rPr lang="en-US" dirty="0" err="1" smtClean="0">
                <a:latin typeface="Times New Roman"/>
                <a:ea typeface="Calibri"/>
                <a:cs typeface="Arial"/>
              </a:rPr>
              <a:t>deteksi</a:t>
            </a:r>
            <a:r>
              <a:rPr lang="en-US" dirty="0" smtClean="0">
                <a:latin typeface="Times New Roman"/>
                <a:ea typeface="Calibri"/>
                <a:cs typeface="Arial"/>
              </a:rPr>
              <a:t> </a:t>
            </a:r>
            <a:r>
              <a:rPr lang="en-US" dirty="0" err="1" smtClean="0">
                <a:latin typeface="Times New Roman"/>
                <a:ea typeface="Calibri"/>
                <a:cs typeface="Arial"/>
              </a:rPr>
              <a:t>penyakit</a:t>
            </a:r>
            <a:r>
              <a:rPr lang="en-US" dirty="0" smtClean="0">
                <a:latin typeface="Times New Roman"/>
                <a:ea typeface="Calibri"/>
                <a:cs typeface="Arial"/>
              </a:rPr>
              <a:t> diabetes </a:t>
            </a:r>
            <a:r>
              <a:rPr lang="en-US" dirty="0" err="1" smtClean="0">
                <a:latin typeface="Times New Roman"/>
                <a:ea typeface="Calibri"/>
                <a:cs typeface="Arial"/>
              </a:rPr>
              <a:t>dan</a:t>
            </a:r>
            <a:r>
              <a:rPr lang="en-US" dirty="0" smtClean="0">
                <a:latin typeface="Times New Roman"/>
                <a:ea typeface="Calibri"/>
                <a:cs typeface="Arial"/>
              </a:rPr>
              <a:t> </a:t>
            </a:r>
            <a:r>
              <a:rPr lang="en-US" dirty="0" err="1" smtClean="0">
                <a:latin typeface="Times New Roman"/>
                <a:ea typeface="Calibri"/>
                <a:cs typeface="Arial"/>
              </a:rPr>
              <a:t>mendiagnosa</a:t>
            </a:r>
            <a:r>
              <a:rPr lang="en-US" dirty="0" smtClean="0">
                <a:latin typeface="Times New Roman"/>
                <a:ea typeface="Calibri"/>
                <a:cs typeface="Arial"/>
              </a:rPr>
              <a:t> </a:t>
            </a:r>
            <a:r>
              <a:rPr lang="en-US" dirty="0" err="1" smtClean="0">
                <a:latin typeface="Times New Roman"/>
                <a:ea typeface="Calibri"/>
                <a:cs typeface="Arial"/>
              </a:rPr>
              <a:t>secara</a:t>
            </a:r>
            <a:r>
              <a:rPr lang="en-US" dirty="0" smtClean="0">
                <a:latin typeface="Times New Roman"/>
                <a:ea typeface="Calibri"/>
                <a:cs typeface="Arial"/>
              </a:rPr>
              <a:t> </a:t>
            </a:r>
            <a:r>
              <a:rPr lang="en-US" dirty="0" err="1" smtClean="0">
                <a:latin typeface="Times New Roman"/>
                <a:ea typeface="Calibri"/>
                <a:cs typeface="Arial"/>
              </a:rPr>
              <a:t>dini</a:t>
            </a:r>
            <a:r>
              <a:rPr lang="en-US" dirty="0" smtClean="0">
                <a:latin typeface="Times New Roman"/>
                <a:ea typeface="Calibri"/>
                <a:cs typeface="Arial"/>
              </a:rPr>
              <a:t>. </a:t>
            </a:r>
            <a:endParaRPr lang="en-US" dirty="0" smtClean="0">
              <a:latin typeface="Calibri"/>
              <a:ea typeface="Calibri"/>
              <a:cs typeface="Arial"/>
            </a:endParaRPr>
          </a:p>
          <a:p>
            <a:pPr algn="just">
              <a:lnSpc>
                <a:spcPct val="100000"/>
              </a:lnSpc>
            </a:pPr>
            <a:endParaRPr lang="en-US" b="0" strike="noStrike" spc="-1" dirty="0">
              <a:latin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544040" y="0"/>
            <a:ext cx="1298520" cy="11574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4400" b="0" strike="noStrike" spc="-1">
                <a:solidFill>
                  <a:srgbClr val="FFFFFF"/>
                </a:solidFill>
                <a:latin typeface="Times New Roman"/>
              </a:rPr>
              <a:t>Saran</a:t>
            </a:r>
            <a:endParaRPr lang="en-US" sz="4400" b="0" strike="noStrike" spc="-1">
              <a:latin typeface="Arial"/>
            </a:endParaRPr>
          </a:p>
        </p:txBody>
      </p:sp>
      <p:sp>
        <p:nvSpPr>
          <p:cNvPr id="165" name="CustomShape 2"/>
          <p:cNvSpPr/>
          <p:nvPr/>
        </p:nvSpPr>
        <p:spPr>
          <a:xfrm>
            <a:off x="357158" y="1643050"/>
            <a:ext cx="8143932" cy="4143404"/>
          </a:xfrm>
          <a:prstGeom prst="rect">
            <a:avLst/>
          </a:prstGeom>
          <a:noFill/>
          <a:ln>
            <a:noFill/>
          </a:ln>
        </p:spPr>
        <p:style>
          <a:lnRef idx="0">
            <a:scrgbClr r="0" g="0" b="0"/>
          </a:lnRef>
          <a:fillRef idx="0">
            <a:scrgbClr r="0" g="0" b="0"/>
          </a:fillRef>
          <a:effectRef idx="0">
            <a:scrgbClr r="0" g="0" b="0"/>
          </a:effectRef>
          <a:fontRef idx="minor"/>
        </p:style>
        <p:txBody>
          <a:bodyPr lIns="0" tIns="97920" rIns="0" bIns="0"/>
          <a:lstStyle/>
          <a:p>
            <a:pPr marL="228600" marR="0" indent="228600" algn="just">
              <a:lnSpc>
                <a:spcPct val="150000"/>
              </a:lnSpc>
              <a:spcBef>
                <a:spcPts val="0"/>
              </a:spcBef>
              <a:spcAft>
                <a:spcPts val="1000"/>
              </a:spcAft>
            </a:pPr>
            <a:r>
              <a:rPr lang="en-US" sz="2000" dirty="0" smtClean="0">
                <a:latin typeface="Times New Roman"/>
                <a:ea typeface="Calibri"/>
                <a:cs typeface="Arial"/>
              </a:rPr>
              <a:t>Saran </a:t>
            </a:r>
            <a:r>
              <a:rPr lang="en-US" sz="2000" dirty="0" err="1" smtClean="0">
                <a:latin typeface="Times New Roman"/>
                <a:ea typeface="Calibri"/>
                <a:cs typeface="Arial"/>
              </a:rPr>
              <a:t>untuk</a:t>
            </a:r>
            <a:r>
              <a:rPr lang="en-US" sz="2000" dirty="0" smtClean="0">
                <a:latin typeface="Times New Roman"/>
                <a:ea typeface="Calibri"/>
                <a:cs typeface="Arial"/>
              </a:rPr>
              <a:t> </a:t>
            </a:r>
            <a:r>
              <a:rPr lang="en-US" sz="2000" dirty="0" err="1" smtClean="0">
                <a:latin typeface="Times New Roman"/>
                <a:ea typeface="Calibri"/>
                <a:cs typeface="Arial"/>
              </a:rPr>
              <a:t>pengembangan</a:t>
            </a:r>
            <a:r>
              <a:rPr lang="en-US" sz="2000" dirty="0" smtClean="0">
                <a:latin typeface="Times New Roman"/>
                <a:ea typeface="Calibri"/>
                <a:cs typeface="Arial"/>
              </a:rPr>
              <a:t> </a:t>
            </a:r>
            <a:r>
              <a:rPr lang="en-US" sz="2000" dirty="0" err="1" smtClean="0">
                <a:latin typeface="Times New Roman"/>
                <a:ea typeface="Calibri"/>
                <a:cs typeface="Arial"/>
              </a:rPr>
              <a:t>aplikasi</a:t>
            </a:r>
            <a:r>
              <a:rPr lang="en-US" sz="2000" dirty="0" smtClean="0">
                <a:latin typeface="Times New Roman"/>
                <a:ea typeface="Calibri"/>
                <a:cs typeface="Arial"/>
              </a:rPr>
              <a:t> </a:t>
            </a:r>
            <a:r>
              <a:rPr lang="en-US" sz="2000" dirty="0" err="1" smtClean="0">
                <a:latin typeface="Times New Roman"/>
                <a:ea typeface="Calibri"/>
                <a:cs typeface="Arial"/>
              </a:rPr>
              <a:t>ini</a:t>
            </a:r>
            <a:r>
              <a:rPr lang="en-US" sz="2000" dirty="0" smtClean="0">
                <a:latin typeface="Times New Roman"/>
                <a:ea typeface="Calibri"/>
                <a:cs typeface="Arial"/>
              </a:rPr>
              <a:t> </a:t>
            </a:r>
            <a:r>
              <a:rPr lang="en-US" sz="2000" dirty="0" err="1" smtClean="0">
                <a:latin typeface="Times New Roman"/>
                <a:ea typeface="Calibri"/>
                <a:cs typeface="Arial"/>
              </a:rPr>
              <a:t>yaitu</a:t>
            </a:r>
            <a:r>
              <a:rPr lang="en-US" sz="2000" dirty="0" smtClean="0">
                <a:latin typeface="Times New Roman"/>
                <a:ea typeface="Calibri"/>
                <a:cs typeface="Arial"/>
              </a:rPr>
              <a:t> </a:t>
            </a:r>
            <a:r>
              <a:rPr lang="en-US" sz="2000" dirty="0" err="1" smtClean="0">
                <a:latin typeface="Times New Roman"/>
                <a:ea typeface="Calibri"/>
                <a:cs typeface="Arial"/>
              </a:rPr>
              <a:t>menambah</a:t>
            </a:r>
            <a:r>
              <a:rPr lang="en-US" sz="2000" dirty="0" smtClean="0">
                <a:latin typeface="Times New Roman"/>
                <a:ea typeface="Calibri"/>
                <a:cs typeface="Arial"/>
              </a:rPr>
              <a:t> dataset </a:t>
            </a:r>
            <a:r>
              <a:rPr lang="en-US" sz="2000" dirty="0" err="1" smtClean="0">
                <a:latin typeface="Times New Roman"/>
                <a:ea typeface="Calibri"/>
                <a:cs typeface="Arial"/>
              </a:rPr>
              <a:t>atau</a:t>
            </a:r>
            <a:r>
              <a:rPr lang="en-US" sz="2000" dirty="0" smtClean="0">
                <a:latin typeface="Times New Roman"/>
                <a:ea typeface="Calibri"/>
                <a:cs typeface="Arial"/>
              </a:rPr>
              <a:t> data-data yang </a:t>
            </a:r>
            <a:r>
              <a:rPr lang="en-US" sz="2000" dirty="0" err="1" smtClean="0">
                <a:latin typeface="Times New Roman"/>
                <a:ea typeface="Calibri"/>
                <a:cs typeface="Arial"/>
              </a:rPr>
              <a:t>memiliki</a:t>
            </a:r>
            <a:r>
              <a:rPr lang="en-US" sz="2000" dirty="0" smtClean="0">
                <a:latin typeface="Times New Roman"/>
                <a:ea typeface="Calibri"/>
                <a:cs typeface="Arial"/>
              </a:rPr>
              <a:t> </a:t>
            </a:r>
            <a:r>
              <a:rPr lang="en-US" sz="2000" dirty="0" err="1" smtClean="0">
                <a:latin typeface="Times New Roman"/>
                <a:ea typeface="Calibri"/>
                <a:cs typeface="Arial"/>
              </a:rPr>
              <a:t>keterhubungan</a:t>
            </a:r>
            <a:r>
              <a:rPr lang="en-US" sz="2000" dirty="0" smtClean="0">
                <a:latin typeface="Times New Roman"/>
                <a:ea typeface="Calibri"/>
                <a:cs typeface="Arial"/>
              </a:rPr>
              <a:t> </a:t>
            </a:r>
            <a:r>
              <a:rPr lang="en-US" sz="2000" dirty="0" err="1" smtClean="0">
                <a:latin typeface="Times New Roman"/>
                <a:ea typeface="Calibri"/>
                <a:cs typeface="Arial"/>
              </a:rPr>
              <a:t>dengan</a:t>
            </a:r>
            <a:r>
              <a:rPr lang="en-US" sz="2000" dirty="0" smtClean="0">
                <a:latin typeface="Times New Roman"/>
                <a:ea typeface="Calibri"/>
                <a:cs typeface="Arial"/>
              </a:rPr>
              <a:t> dataset yang </a:t>
            </a:r>
            <a:r>
              <a:rPr lang="en-US" sz="2000" dirty="0" err="1" smtClean="0">
                <a:latin typeface="Times New Roman"/>
                <a:ea typeface="Calibri"/>
                <a:cs typeface="Arial"/>
              </a:rPr>
              <a:t>telah</a:t>
            </a:r>
            <a:r>
              <a:rPr lang="en-US" sz="2000" dirty="0" smtClean="0">
                <a:latin typeface="Times New Roman"/>
                <a:ea typeface="Calibri"/>
                <a:cs typeface="Arial"/>
              </a:rPr>
              <a:t> </a:t>
            </a:r>
            <a:r>
              <a:rPr lang="en-US" sz="2000" dirty="0" err="1" smtClean="0">
                <a:latin typeface="Times New Roman"/>
                <a:ea typeface="Calibri"/>
                <a:cs typeface="Arial"/>
              </a:rPr>
              <a:t>dipelajari</a:t>
            </a:r>
            <a:r>
              <a:rPr lang="en-US" sz="2000" dirty="0" smtClean="0">
                <a:latin typeface="Times New Roman"/>
                <a:ea typeface="Calibri"/>
                <a:cs typeface="Arial"/>
              </a:rPr>
              <a:t> </a:t>
            </a:r>
            <a:r>
              <a:rPr lang="en-US" sz="2000" dirty="0" err="1" smtClean="0">
                <a:latin typeface="Times New Roman"/>
                <a:ea typeface="Calibri"/>
                <a:cs typeface="Arial"/>
              </a:rPr>
              <a:t>dan</a:t>
            </a:r>
            <a:r>
              <a:rPr lang="en-US" sz="2000" dirty="0" smtClean="0">
                <a:latin typeface="Times New Roman"/>
                <a:ea typeface="Calibri"/>
                <a:cs typeface="Arial"/>
              </a:rPr>
              <a:t> </a:t>
            </a:r>
            <a:r>
              <a:rPr lang="en-US" sz="2000" dirty="0" err="1" smtClean="0">
                <a:latin typeface="Times New Roman"/>
                <a:ea typeface="Calibri"/>
                <a:cs typeface="Arial"/>
              </a:rPr>
              <a:t>diproses</a:t>
            </a:r>
            <a:r>
              <a:rPr lang="en-US" sz="2000" dirty="0" smtClean="0">
                <a:latin typeface="Times New Roman"/>
                <a:ea typeface="Calibri"/>
                <a:cs typeface="Arial"/>
              </a:rPr>
              <a:t> </a:t>
            </a:r>
            <a:r>
              <a:rPr lang="en-US" sz="2000" dirty="0" err="1" smtClean="0">
                <a:latin typeface="Times New Roman"/>
                <a:ea typeface="Calibri"/>
                <a:cs typeface="Arial"/>
              </a:rPr>
              <a:t>sebelumnya</a:t>
            </a:r>
            <a:r>
              <a:rPr lang="en-US" sz="2000" dirty="0" smtClean="0">
                <a:latin typeface="Times New Roman"/>
                <a:ea typeface="Calibri"/>
                <a:cs typeface="Arial"/>
              </a:rPr>
              <a:t>, </a:t>
            </a:r>
            <a:r>
              <a:rPr lang="en-US" sz="2000" dirty="0" err="1" smtClean="0">
                <a:latin typeface="Times New Roman"/>
                <a:ea typeface="Calibri"/>
                <a:cs typeface="Arial"/>
              </a:rPr>
              <a:t>karena</a:t>
            </a:r>
            <a:r>
              <a:rPr lang="en-US" sz="2000" dirty="0" smtClean="0">
                <a:latin typeface="Times New Roman"/>
                <a:ea typeface="Calibri"/>
                <a:cs typeface="Arial"/>
              </a:rPr>
              <a:t> </a:t>
            </a:r>
            <a:r>
              <a:rPr lang="en-US" sz="2000" dirty="0" err="1" smtClean="0">
                <a:latin typeface="Times New Roman"/>
                <a:ea typeface="Calibri"/>
                <a:cs typeface="Arial"/>
              </a:rPr>
              <a:t>semakin</a:t>
            </a:r>
            <a:r>
              <a:rPr lang="en-US" sz="2000" dirty="0" smtClean="0">
                <a:latin typeface="Times New Roman"/>
                <a:ea typeface="Calibri"/>
                <a:cs typeface="Arial"/>
              </a:rPr>
              <a:t> </a:t>
            </a:r>
            <a:r>
              <a:rPr lang="en-US" sz="2000" dirty="0" err="1" smtClean="0">
                <a:latin typeface="Times New Roman"/>
                <a:ea typeface="Calibri"/>
                <a:cs typeface="Arial"/>
              </a:rPr>
              <a:t>banyak</a:t>
            </a:r>
            <a:r>
              <a:rPr lang="en-US" sz="2000" dirty="0" smtClean="0">
                <a:latin typeface="Times New Roman"/>
                <a:ea typeface="Calibri"/>
                <a:cs typeface="Arial"/>
              </a:rPr>
              <a:t> data yang </a:t>
            </a:r>
            <a:r>
              <a:rPr lang="en-US" sz="2000" dirty="0" err="1" smtClean="0">
                <a:latin typeface="Times New Roman"/>
                <a:ea typeface="Calibri"/>
                <a:cs typeface="Arial"/>
              </a:rPr>
              <a:t>ditambahkan</a:t>
            </a:r>
            <a:r>
              <a:rPr lang="en-US" sz="2000" dirty="0" smtClean="0">
                <a:latin typeface="Times New Roman"/>
                <a:ea typeface="Calibri"/>
                <a:cs typeface="Arial"/>
              </a:rPr>
              <a:t> </a:t>
            </a:r>
            <a:r>
              <a:rPr lang="en-US" sz="2000" dirty="0" err="1" smtClean="0">
                <a:latin typeface="Times New Roman"/>
                <a:ea typeface="Calibri"/>
                <a:cs typeface="Arial"/>
              </a:rPr>
              <a:t>akan</a:t>
            </a:r>
            <a:r>
              <a:rPr lang="en-US" sz="2000" dirty="0" smtClean="0">
                <a:latin typeface="Times New Roman"/>
                <a:ea typeface="Calibri"/>
                <a:cs typeface="Arial"/>
              </a:rPr>
              <a:t> </a:t>
            </a:r>
            <a:r>
              <a:rPr lang="en-US" sz="2000" dirty="0" err="1" smtClean="0">
                <a:latin typeface="Times New Roman"/>
                <a:ea typeface="Calibri"/>
                <a:cs typeface="Arial"/>
              </a:rPr>
              <a:t>membuat</a:t>
            </a:r>
            <a:r>
              <a:rPr lang="en-US" sz="2000" dirty="0" smtClean="0">
                <a:latin typeface="Times New Roman"/>
                <a:ea typeface="Calibri"/>
                <a:cs typeface="Arial"/>
              </a:rPr>
              <a:t> model yang </a:t>
            </a:r>
            <a:r>
              <a:rPr lang="en-US" sz="2000" dirty="0" err="1" smtClean="0">
                <a:latin typeface="Times New Roman"/>
                <a:ea typeface="Calibri"/>
                <a:cs typeface="Arial"/>
              </a:rPr>
              <a:t>dilatih</a:t>
            </a:r>
            <a:r>
              <a:rPr lang="en-US" sz="2000" dirty="0" smtClean="0">
                <a:latin typeface="Times New Roman"/>
                <a:ea typeface="Calibri"/>
                <a:cs typeface="Arial"/>
              </a:rPr>
              <a:t> </a:t>
            </a:r>
            <a:r>
              <a:rPr lang="en-US" sz="2000" dirty="0" err="1" smtClean="0">
                <a:latin typeface="Times New Roman"/>
                <a:ea typeface="Calibri"/>
                <a:cs typeface="Arial"/>
              </a:rPr>
              <a:t>dapat</a:t>
            </a:r>
            <a:r>
              <a:rPr lang="en-US" sz="2000" dirty="0" smtClean="0">
                <a:latin typeface="Times New Roman"/>
                <a:ea typeface="Calibri"/>
                <a:cs typeface="Arial"/>
              </a:rPr>
              <a:t> </a:t>
            </a:r>
            <a:r>
              <a:rPr lang="en-US" sz="2000" dirty="0" err="1" smtClean="0">
                <a:latin typeface="Times New Roman"/>
                <a:ea typeface="Calibri"/>
                <a:cs typeface="Arial"/>
              </a:rPr>
              <a:t>meningkatkan</a:t>
            </a:r>
            <a:r>
              <a:rPr lang="en-US" sz="2000" dirty="0" smtClean="0">
                <a:latin typeface="Times New Roman"/>
                <a:ea typeface="Calibri"/>
                <a:cs typeface="Arial"/>
              </a:rPr>
              <a:t> </a:t>
            </a:r>
            <a:r>
              <a:rPr lang="en-US" sz="2000" dirty="0" err="1" smtClean="0">
                <a:latin typeface="Times New Roman"/>
                <a:ea typeface="Calibri"/>
                <a:cs typeface="Arial"/>
              </a:rPr>
              <a:t>tingkat</a:t>
            </a:r>
            <a:r>
              <a:rPr lang="en-US" sz="2000" dirty="0" smtClean="0">
                <a:latin typeface="Times New Roman"/>
                <a:ea typeface="Calibri"/>
                <a:cs typeface="Arial"/>
              </a:rPr>
              <a:t> </a:t>
            </a:r>
            <a:r>
              <a:rPr lang="en-US" sz="2000" dirty="0" err="1" smtClean="0">
                <a:latin typeface="Times New Roman"/>
                <a:ea typeface="Calibri"/>
                <a:cs typeface="Arial"/>
              </a:rPr>
              <a:t>akurasi</a:t>
            </a:r>
            <a:r>
              <a:rPr lang="en-US" sz="2000" dirty="0" smtClean="0">
                <a:latin typeface="Times New Roman"/>
                <a:ea typeface="Calibri"/>
                <a:cs typeface="Arial"/>
              </a:rPr>
              <a:t> </a:t>
            </a:r>
            <a:r>
              <a:rPr lang="en-US" sz="2000" dirty="0" err="1" smtClean="0">
                <a:latin typeface="Times New Roman"/>
                <a:ea typeface="Calibri"/>
                <a:cs typeface="Arial"/>
              </a:rPr>
              <a:t>dan</a:t>
            </a:r>
            <a:r>
              <a:rPr lang="en-US" sz="2000" dirty="0" smtClean="0">
                <a:latin typeface="Times New Roman"/>
                <a:ea typeface="Calibri"/>
                <a:cs typeface="Arial"/>
              </a:rPr>
              <a:t> </a:t>
            </a:r>
            <a:r>
              <a:rPr lang="en-US" sz="2000" dirty="0" err="1" smtClean="0">
                <a:latin typeface="Times New Roman"/>
                <a:ea typeface="Calibri"/>
                <a:cs typeface="Arial"/>
              </a:rPr>
              <a:t>mengurangi</a:t>
            </a:r>
            <a:r>
              <a:rPr lang="en-US" sz="2000" dirty="0" smtClean="0">
                <a:latin typeface="Times New Roman"/>
                <a:ea typeface="Calibri"/>
                <a:cs typeface="Arial"/>
              </a:rPr>
              <a:t> </a:t>
            </a:r>
            <a:r>
              <a:rPr lang="en-US" sz="2000" dirty="0" err="1" smtClean="0">
                <a:latin typeface="Times New Roman"/>
                <a:ea typeface="Calibri"/>
                <a:cs typeface="Arial"/>
              </a:rPr>
              <a:t>tingkat</a:t>
            </a:r>
            <a:r>
              <a:rPr lang="en-US" sz="2000" dirty="0" smtClean="0">
                <a:latin typeface="Times New Roman"/>
                <a:ea typeface="Calibri"/>
                <a:cs typeface="Arial"/>
              </a:rPr>
              <a:t> </a:t>
            </a:r>
            <a:r>
              <a:rPr lang="en-US" sz="2000" i="1" dirty="0" smtClean="0">
                <a:latin typeface="Times New Roman"/>
                <a:ea typeface="Calibri"/>
                <a:cs typeface="Arial"/>
              </a:rPr>
              <a:t>loss</a:t>
            </a:r>
            <a:r>
              <a:rPr lang="en-US" sz="2000" dirty="0" smtClean="0">
                <a:latin typeface="Times New Roman"/>
                <a:ea typeface="Calibri"/>
                <a:cs typeface="Arial"/>
              </a:rPr>
              <a:t>. Dan </a:t>
            </a:r>
            <a:r>
              <a:rPr lang="en-US" sz="2000" dirty="0" err="1" smtClean="0">
                <a:latin typeface="Times New Roman"/>
                <a:ea typeface="Calibri"/>
                <a:cs typeface="Arial"/>
              </a:rPr>
              <a:t>menerapkan</a:t>
            </a:r>
            <a:r>
              <a:rPr lang="en-US" sz="2000" dirty="0" smtClean="0">
                <a:latin typeface="Times New Roman"/>
                <a:ea typeface="Calibri"/>
                <a:cs typeface="Arial"/>
              </a:rPr>
              <a:t> model </a:t>
            </a:r>
            <a:r>
              <a:rPr lang="en-US" sz="2000" dirty="0" err="1" smtClean="0">
                <a:latin typeface="Times New Roman"/>
                <a:ea typeface="Calibri"/>
                <a:cs typeface="Arial"/>
              </a:rPr>
              <a:t>klasifikasi</a:t>
            </a:r>
            <a:r>
              <a:rPr lang="en-US" sz="2000" dirty="0" smtClean="0">
                <a:latin typeface="Times New Roman"/>
                <a:ea typeface="Calibri"/>
                <a:cs typeface="Arial"/>
              </a:rPr>
              <a:t> yang </a:t>
            </a:r>
            <a:r>
              <a:rPr lang="en-US" sz="2000" dirty="0" err="1" smtClean="0">
                <a:latin typeface="Times New Roman"/>
                <a:ea typeface="Calibri"/>
                <a:cs typeface="Arial"/>
              </a:rPr>
              <a:t>lainnya</a:t>
            </a:r>
            <a:r>
              <a:rPr lang="en-US" sz="2000" dirty="0" smtClean="0">
                <a:latin typeface="Times New Roman"/>
                <a:ea typeface="Calibri"/>
                <a:cs typeface="Arial"/>
              </a:rPr>
              <a:t> </a:t>
            </a:r>
            <a:r>
              <a:rPr lang="en-US" sz="2000" dirty="0" err="1" smtClean="0">
                <a:latin typeface="Times New Roman"/>
                <a:ea typeface="Calibri"/>
                <a:cs typeface="Arial"/>
              </a:rPr>
              <a:t>dan</a:t>
            </a:r>
            <a:r>
              <a:rPr lang="en-US" sz="2000" dirty="0" smtClean="0">
                <a:latin typeface="Times New Roman"/>
                <a:ea typeface="Calibri"/>
                <a:cs typeface="Arial"/>
              </a:rPr>
              <a:t> </a:t>
            </a:r>
            <a:r>
              <a:rPr lang="en-US" sz="2000" dirty="0" err="1" smtClean="0">
                <a:latin typeface="Times New Roman"/>
                <a:ea typeface="Calibri"/>
                <a:cs typeface="Arial"/>
              </a:rPr>
              <a:t>menambahkan</a:t>
            </a:r>
            <a:r>
              <a:rPr lang="en-US" sz="2000" dirty="0" smtClean="0">
                <a:latin typeface="Times New Roman"/>
                <a:ea typeface="Calibri"/>
                <a:cs typeface="Arial"/>
              </a:rPr>
              <a:t> parameter yang </a:t>
            </a:r>
            <a:r>
              <a:rPr lang="en-US" sz="2000" dirty="0" err="1" smtClean="0">
                <a:latin typeface="Times New Roman"/>
                <a:ea typeface="Calibri"/>
                <a:cs typeface="Arial"/>
              </a:rPr>
              <a:t>lebih</a:t>
            </a:r>
            <a:r>
              <a:rPr lang="en-US" sz="2000" dirty="0" smtClean="0">
                <a:latin typeface="Times New Roman"/>
                <a:ea typeface="Calibri"/>
                <a:cs typeface="Arial"/>
              </a:rPr>
              <a:t> </a:t>
            </a:r>
            <a:r>
              <a:rPr lang="en-US" sz="2000" dirty="0" err="1" smtClean="0">
                <a:latin typeface="Times New Roman"/>
                <a:ea typeface="Calibri"/>
                <a:cs typeface="Arial"/>
              </a:rPr>
              <a:t>dari</a:t>
            </a:r>
            <a:r>
              <a:rPr lang="en-US" sz="2000" dirty="0" smtClean="0">
                <a:latin typeface="Times New Roman"/>
                <a:ea typeface="Calibri"/>
                <a:cs typeface="Arial"/>
              </a:rPr>
              <a:t> data </a:t>
            </a:r>
            <a:r>
              <a:rPr lang="en-US" sz="2000" dirty="0" err="1" smtClean="0">
                <a:latin typeface="Times New Roman"/>
                <a:ea typeface="Calibri"/>
                <a:cs typeface="Arial"/>
              </a:rPr>
              <a:t>sebelumnya</a:t>
            </a:r>
            <a:r>
              <a:rPr lang="en-US" sz="2000" dirty="0" smtClean="0">
                <a:latin typeface="Times New Roman"/>
                <a:ea typeface="Calibri"/>
                <a:cs typeface="Arial"/>
              </a:rPr>
              <a:t>. Dan </a:t>
            </a:r>
            <a:r>
              <a:rPr lang="en-US" sz="2000" dirty="0" err="1" smtClean="0">
                <a:latin typeface="Times New Roman"/>
                <a:ea typeface="Calibri"/>
                <a:cs typeface="Arial"/>
              </a:rPr>
              <a:t>untuk</a:t>
            </a:r>
            <a:r>
              <a:rPr lang="en-US" sz="2000" dirty="0" smtClean="0">
                <a:latin typeface="Times New Roman"/>
                <a:ea typeface="Calibri"/>
                <a:cs typeface="Arial"/>
              </a:rPr>
              <a:t> </a:t>
            </a:r>
            <a:r>
              <a:rPr lang="en-US" sz="2000" dirty="0" err="1" smtClean="0">
                <a:latin typeface="Times New Roman"/>
                <a:ea typeface="Calibri"/>
                <a:cs typeface="Arial"/>
              </a:rPr>
              <a:t>tampilan</a:t>
            </a:r>
            <a:r>
              <a:rPr lang="en-US" sz="2000" dirty="0" smtClean="0">
                <a:latin typeface="Times New Roman"/>
                <a:ea typeface="Calibri"/>
                <a:cs typeface="Arial"/>
              </a:rPr>
              <a:t> </a:t>
            </a:r>
            <a:r>
              <a:rPr lang="en-US" sz="2000" i="1" dirty="0" smtClean="0">
                <a:latin typeface="Times New Roman"/>
                <a:ea typeface="Calibri"/>
                <a:cs typeface="Arial"/>
              </a:rPr>
              <a:t>User Interface </a:t>
            </a:r>
            <a:r>
              <a:rPr lang="en-US" sz="2000" dirty="0" err="1" smtClean="0">
                <a:latin typeface="Times New Roman"/>
                <a:ea typeface="Calibri"/>
                <a:cs typeface="Arial"/>
              </a:rPr>
              <a:t>dibuat</a:t>
            </a:r>
            <a:r>
              <a:rPr lang="en-US" sz="2000" dirty="0" smtClean="0">
                <a:latin typeface="Times New Roman"/>
                <a:ea typeface="Calibri"/>
                <a:cs typeface="Arial"/>
              </a:rPr>
              <a:t> </a:t>
            </a:r>
            <a:r>
              <a:rPr lang="en-US" sz="2000" dirty="0" err="1" smtClean="0">
                <a:latin typeface="Times New Roman"/>
                <a:ea typeface="Calibri"/>
                <a:cs typeface="Arial"/>
              </a:rPr>
              <a:t>lebih</a:t>
            </a:r>
            <a:r>
              <a:rPr lang="en-US" sz="2000" dirty="0" smtClean="0">
                <a:latin typeface="Times New Roman"/>
                <a:ea typeface="Calibri"/>
                <a:cs typeface="Arial"/>
              </a:rPr>
              <a:t> </a:t>
            </a:r>
            <a:r>
              <a:rPr lang="en-US" sz="2000" dirty="0" err="1" smtClean="0">
                <a:latin typeface="Times New Roman"/>
                <a:ea typeface="Calibri"/>
                <a:cs typeface="Arial"/>
              </a:rPr>
              <a:t>menarik</a:t>
            </a:r>
            <a:r>
              <a:rPr lang="en-US" sz="2000" dirty="0" smtClean="0">
                <a:latin typeface="Times New Roman"/>
                <a:ea typeface="Calibri"/>
                <a:cs typeface="Arial"/>
              </a:rPr>
              <a:t>.  </a:t>
            </a:r>
            <a:endParaRPr lang="en-US" sz="2000" dirty="0" smtClean="0">
              <a:latin typeface="Calibri"/>
              <a:ea typeface="Calibri"/>
              <a:cs typeface="Arial"/>
            </a:endParaRPr>
          </a:p>
          <a:p>
            <a:pPr algn="just">
              <a:lnSpc>
                <a:spcPct val="100000"/>
              </a:lnSpc>
            </a:pPr>
            <a:endParaRPr lang="en-US" sz="2400" b="0" strike="noStrike" spc="-1" dirty="0">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2943000" y="2709000"/>
            <a:ext cx="3257640" cy="115812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3320">
              <a:lnSpc>
                <a:spcPct val="100000"/>
              </a:lnSpc>
              <a:spcBef>
                <a:spcPts val="105"/>
              </a:spcBef>
            </a:pPr>
            <a:r>
              <a:rPr lang="en-US" sz="4400" b="0" strike="noStrike" spc="-80">
                <a:solidFill>
                  <a:srgbClr val="000000"/>
                </a:solidFill>
                <a:latin typeface="Arial"/>
              </a:rPr>
              <a:t>Terima</a:t>
            </a:r>
            <a:r>
              <a:rPr lang="en-US" sz="4400" b="0" strike="noStrike" spc="-60">
                <a:solidFill>
                  <a:srgbClr val="000000"/>
                </a:solidFill>
                <a:latin typeface="Arial"/>
              </a:rPr>
              <a:t> </a:t>
            </a:r>
            <a:r>
              <a:rPr lang="en-US" sz="4400" b="0" strike="noStrike" spc="-1">
                <a:solidFill>
                  <a:srgbClr val="000000"/>
                </a:solidFill>
                <a:latin typeface="Arial"/>
              </a:rPr>
              <a:t>Kasih</a:t>
            </a:r>
            <a:endParaRPr lang="en-US" sz="4400" b="0" strike="noStrike" spc="-1">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3960" y="0"/>
            <a:ext cx="5488920" cy="115812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en-US" sz="4400" b="0" strike="noStrike" spc="-1" dirty="0" err="1">
                <a:solidFill>
                  <a:srgbClr val="FFFFFF"/>
                </a:solidFill>
                <a:latin typeface="Times New Roman"/>
              </a:rPr>
              <a:t>Latar</a:t>
            </a:r>
            <a:r>
              <a:rPr lang="en-US" sz="4400" b="0" strike="noStrike" spc="-1" dirty="0">
                <a:solidFill>
                  <a:srgbClr val="FFFFFF"/>
                </a:solidFill>
                <a:latin typeface="Times New Roman"/>
              </a:rPr>
              <a:t> </a:t>
            </a:r>
            <a:r>
              <a:rPr lang="en-US" sz="4400" b="0" strike="noStrike" spc="-1" dirty="0" err="1">
                <a:solidFill>
                  <a:srgbClr val="FFFFFF"/>
                </a:solidFill>
                <a:latin typeface="Times New Roman"/>
              </a:rPr>
              <a:t>Belakang</a:t>
            </a:r>
            <a:r>
              <a:rPr lang="en-US" sz="4400" b="0" strike="noStrike" spc="-92" dirty="0">
                <a:solidFill>
                  <a:srgbClr val="FFFFFF"/>
                </a:solidFill>
                <a:latin typeface="Times New Roman"/>
              </a:rPr>
              <a:t> </a:t>
            </a:r>
            <a:r>
              <a:rPr lang="en-US" sz="4400" b="0" strike="noStrike" spc="-1" dirty="0" err="1">
                <a:solidFill>
                  <a:srgbClr val="FFFFFF"/>
                </a:solidFill>
                <a:latin typeface="Times New Roman"/>
              </a:rPr>
              <a:t>Masalah</a:t>
            </a:r>
            <a:endParaRPr lang="en-US" sz="4400" b="0" strike="noStrike" spc="-1" dirty="0">
              <a:latin typeface="Arial"/>
            </a:endParaRPr>
          </a:p>
        </p:txBody>
      </p:sp>
      <p:sp>
        <p:nvSpPr>
          <p:cNvPr id="130" name="CustomShape 2"/>
          <p:cNvSpPr/>
          <p:nvPr/>
        </p:nvSpPr>
        <p:spPr>
          <a:xfrm>
            <a:off x="285720" y="1196280"/>
            <a:ext cx="8358246" cy="41731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355680" indent="-342360" algn="just">
              <a:lnSpc>
                <a:spcPct val="150000"/>
              </a:lnSpc>
              <a:spcBef>
                <a:spcPts val="99"/>
              </a:spcBef>
            </a:pPr>
            <a:r>
              <a:rPr lang="en-US" sz="2100" b="0" strike="noStrike" spc="-1" dirty="0">
                <a:solidFill>
                  <a:srgbClr val="000000"/>
                </a:solidFill>
                <a:latin typeface="Times New Roman"/>
                <a:ea typeface="DejaVu Sans"/>
              </a:rPr>
              <a:t>	</a:t>
            </a:r>
            <a:r>
              <a:rPr lang="en-US" spc="-1" dirty="0" smtClean="0">
                <a:solidFill>
                  <a:srgbClr val="000000"/>
                </a:solidFill>
                <a:latin typeface="Times New Roman"/>
              </a:rPr>
              <a:t>Diabetes </a:t>
            </a:r>
            <a:r>
              <a:rPr lang="en-US" spc="-1" dirty="0" err="1" smtClean="0">
                <a:solidFill>
                  <a:srgbClr val="000000"/>
                </a:solidFill>
                <a:latin typeface="Times New Roman"/>
              </a:rPr>
              <a:t>termasuk</a:t>
            </a:r>
            <a:r>
              <a:rPr lang="en-US" spc="-1" dirty="0" smtClean="0">
                <a:solidFill>
                  <a:srgbClr val="000000"/>
                </a:solidFill>
                <a:latin typeface="Times New Roman"/>
              </a:rPr>
              <a:t> </a:t>
            </a:r>
            <a:r>
              <a:rPr lang="en-US" spc="-1" dirty="0" err="1" smtClean="0">
                <a:solidFill>
                  <a:srgbClr val="000000"/>
                </a:solidFill>
                <a:latin typeface="Times New Roman"/>
              </a:rPr>
              <a:t>masalah</a:t>
            </a:r>
            <a:r>
              <a:rPr lang="en-US" spc="-1" dirty="0" smtClean="0">
                <a:solidFill>
                  <a:srgbClr val="000000"/>
                </a:solidFill>
                <a:latin typeface="Times New Roman"/>
              </a:rPr>
              <a:t> </a:t>
            </a:r>
            <a:r>
              <a:rPr lang="en-US" spc="-1" dirty="0" err="1" smtClean="0">
                <a:solidFill>
                  <a:srgbClr val="000000"/>
                </a:solidFill>
                <a:latin typeface="Times New Roman"/>
              </a:rPr>
              <a:t>kesehatan</a:t>
            </a:r>
            <a:r>
              <a:rPr lang="en-US" spc="-1" dirty="0" smtClean="0">
                <a:solidFill>
                  <a:srgbClr val="000000"/>
                </a:solidFill>
                <a:latin typeface="Times New Roman"/>
              </a:rPr>
              <a:t> </a:t>
            </a:r>
            <a:r>
              <a:rPr lang="en-US" spc="-1" dirty="0" err="1" smtClean="0">
                <a:solidFill>
                  <a:srgbClr val="000000"/>
                </a:solidFill>
                <a:latin typeface="Times New Roman"/>
              </a:rPr>
              <a:t>masyarakat</a:t>
            </a:r>
            <a:r>
              <a:rPr lang="en-US" spc="-1" dirty="0" smtClean="0">
                <a:solidFill>
                  <a:srgbClr val="000000"/>
                </a:solidFill>
                <a:latin typeface="Times New Roman"/>
              </a:rPr>
              <a:t> yang paling </a:t>
            </a:r>
            <a:r>
              <a:rPr lang="en-US" spc="-1" dirty="0" err="1" smtClean="0">
                <a:solidFill>
                  <a:srgbClr val="000000"/>
                </a:solidFill>
                <a:latin typeface="Times New Roman"/>
              </a:rPr>
              <a:t>penting</a:t>
            </a:r>
            <a:r>
              <a:rPr lang="en-US" spc="-1" dirty="0" smtClean="0">
                <a:solidFill>
                  <a:srgbClr val="000000"/>
                </a:solidFill>
                <a:latin typeface="Times New Roman"/>
              </a:rPr>
              <a:t>, </a:t>
            </a:r>
            <a:r>
              <a:rPr lang="en-US" spc="-1" dirty="0" err="1" smtClean="0">
                <a:solidFill>
                  <a:srgbClr val="000000"/>
                </a:solidFill>
                <a:latin typeface="Times New Roman"/>
              </a:rPr>
              <a:t>dan</a:t>
            </a:r>
            <a:r>
              <a:rPr lang="en-US" spc="-1" dirty="0" smtClean="0">
                <a:solidFill>
                  <a:srgbClr val="000000"/>
                </a:solidFill>
                <a:latin typeface="Times New Roman"/>
              </a:rPr>
              <a:t> </a:t>
            </a:r>
            <a:r>
              <a:rPr lang="en-US" spc="-1" dirty="0" err="1" smtClean="0">
                <a:solidFill>
                  <a:srgbClr val="000000"/>
                </a:solidFill>
                <a:latin typeface="Times New Roman"/>
              </a:rPr>
              <a:t>menjadi</a:t>
            </a:r>
            <a:r>
              <a:rPr lang="en-US" spc="-1" dirty="0" smtClean="0">
                <a:solidFill>
                  <a:srgbClr val="000000"/>
                </a:solidFill>
                <a:latin typeface="Times New Roman"/>
              </a:rPr>
              <a:t> </a:t>
            </a:r>
            <a:r>
              <a:rPr lang="en-US" spc="-1" dirty="0" err="1" smtClean="0">
                <a:solidFill>
                  <a:srgbClr val="000000"/>
                </a:solidFill>
                <a:latin typeface="Times New Roman"/>
              </a:rPr>
              <a:t>salah</a:t>
            </a:r>
            <a:r>
              <a:rPr lang="en-US" spc="-1" dirty="0" smtClean="0">
                <a:solidFill>
                  <a:srgbClr val="000000"/>
                </a:solidFill>
                <a:latin typeface="Times New Roman"/>
              </a:rPr>
              <a:t> </a:t>
            </a:r>
            <a:r>
              <a:rPr lang="en-US" spc="-1" dirty="0" err="1" smtClean="0">
                <a:solidFill>
                  <a:srgbClr val="000000"/>
                </a:solidFill>
                <a:latin typeface="Times New Roman"/>
              </a:rPr>
              <a:t>satu</a:t>
            </a:r>
            <a:r>
              <a:rPr lang="en-US" spc="-1" dirty="0" smtClean="0">
                <a:solidFill>
                  <a:srgbClr val="000000"/>
                </a:solidFill>
                <a:latin typeface="Times New Roman"/>
              </a:rPr>
              <a:t> </a:t>
            </a:r>
            <a:r>
              <a:rPr lang="en-US" spc="-1" dirty="0" err="1" smtClean="0">
                <a:solidFill>
                  <a:srgbClr val="000000"/>
                </a:solidFill>
                <a:latin typeface="Times New Roman"/>
              </a:rPr>
              <a:t>dari</a:t>
            </a:r>
            <a:r>
              <a:rPr lang="en-US" spc="-1" dirty="0" smtClean="0">
                <a:solidFill>
                  <a:srgbClr val="000000"/>
                </a:solidFill>
                <a:latin typeface="Times New Roman"/>
              </a:rPr>
              <a:t> </a:t>
            </a:r>
            <a:r>
              <a:rPr lang="en-US" spc="-1" dirty="0" err="1" smtClean="0">
                <a:solidFill>
                  <a:srgbClr val="000000"/>
                </a:solidFill>
                <a:latin typeface="Times New Roman"/>
              </a:rPr>
              <a:t>empat</a:t>
            </a:r>
            <a:r>
              <a:rPr lang="en-US" spc="-1" dirty="0" smtClean="0">
                <a:solidFill>
                  <a:srgbClr val="000000"/>
                </a:solidFill>
                <a:latin typeface="Times New Roman"/>
              </a:rPr>
              <a:t> </a:t>
            </a:r>
            <a:r>
              <a:rPr lang="en-US" spc="-1" dirty="0" err="1" smtClean="0">
                <a:solidFill>
                  <a:srgbClr val="000000"/>
                </a:solidFill>
                <a:latin typeface="Times New Roman"/>
              </a:rPr>
              <a:t>penyakit</a:t>
            </a:r>
            <a:r>
              <a:rPr lang="en-US" spc="-1" dirty="0" smtClean="0">
                <a:solidFill>
                  <a:srgbClr val="000000"/>
                </a:solidFill>
                <a:latin typeface="Times New Roman"/>
              </a:rPr>
              <a:t> </a:t>
            </a:r>
            <a:r>
              <a:rPr lang="en-US" spc="-1" dirty="0" err="1" smtClean="0">
                <a:solidFill>
                  <a:srgbClr val="000000"/>
                </a:solidFill>
                <a:latin typeface="Times New Roman"/>
              </a:rPr>
              <a:t>tidak</a:t>
            </a:r>
            <a:r>
              <a:rPr lang="en-US" spc="-1" dirty="0" smtClean="0">
                <a:solidFill>
                  <a:srgbClr val="000000"/>
                </a:solidFill>
                <a:latin typeface="Times New Roman"/>
              </a:rPr>
              <a:t> </a:t>
            </a:r>
            <a:r>
              <a:rPr lang="en-US" spc="-1" dirty="0" err="1" smtClean="0">
                <a:solidFill>
                  <a:srgbClr val="000000"/>
                </a:solidFill>
                <a:latin typeface="Times New Roman"/>
              </a:rPr>
              <a:t>menular</a:t>
            </a:r>
            <a:r>
              <a:rPr lang="en-US" spc="-1" dirty="0" smtClean="0">
                <a:solidFill>
                  <a:srgbClr val="000000"/>
                </a:solidFill>
                <a:latin typeface="Times New Roman"/>
              </a:rPr>
              <a:t> </a:t>
            </a:r>
            <a:r>
              <a:rPr lang="en-US" spc="-1" dirty="0" err="1" smtClean="0">
                <a:solidFill>
                  <a:srgbClr val="000000"/>
                </a:solidFill>
                <a:latin typeface="Times New Roman"/>
              </a:rPr>
              <a:t>prioritas</a:t>
            </a:r>
            <a:r>
              <a:rPr lang="en-US" spc="-1" dirty="0" smtClean="0">
                <a:solidFill>
                  <a:srgbClr val="000000"/>
                </a:solidFill>
                <a:latin typeface="Times New Roman"/>
              </a:rPr>
              <a:t> yang </a:t>
            </a:r>
            <a:r>
              <a:rPr lang="en-US" spc="-1" dirty="0" err="1" smtClean="0">
                <a:solidFill>
                  <a:srgbClr val="000000"/>
                </a:solidFill>
                <a:latin typeface="Times New Roman"/>
              </a:rPr>
              <a:t>menjadi</a:t>
            </a:r>
            <a:r>
              <a:rPr lang="en-US" spc="-1" dirty="0" smtClean="0">
                <a:solidFill>
                  <a:srgbClr val="000000"/>
                </a:solidFill>
                <a:latin typeface="Times New Roman"/>
              </a:rPr>
              <a:t> target </a:t>
            </a:r>
            <a:r>
              <a:rPr lang="en-US" spc="-1" dirty="0" err="1" smtClean="0">
                <a:solidFill>
                  <a:srgbClr val="000000"/>
                </a:solidFill>
                <a:latin typeface="Times New Roman"/>
              </a:rPr>
              <a:t>tindak</a:t>
            </a:r>
            <a:r>
              <a:rPr lang="en-US" spc="-1" dirty="0" smtClean="0">
                <a:solidFill>
                  <a:srgbClr val="000000"/>
                </a:solidFill>
                <a:latin typeface="Times New Roman"/>
              </a:rPr>
              <a:t> </a:t>
            </a:r>
            <a:r>
              <a:rPr lang="en-US" spc="-1" dirty="0" err="1" smtClean="0">
                <a:solidFill>
                  <a:srgbClr val="000000"/>
                </a:solidFill>
                <a:latin typeface="Times New Roman"/>
              </a:rPr>
              <a:t>lanjut</a:t>
            </a:r>
            <a:r>
              <a:rPr lang="en-US" spc="-1" dirty="0" smtClean="0">
                <a:solidFill>
                  <a:srgbClr val="000000"/>
                </a:solidFill>
                <a:latin typeface="Times New Roman"/>
              </a:rPr>
              <a:t> </a:t>
            </a:r>
            <a:r>
              <a:rPr lang="en-US" spc="-1" dirty="0" err="1" smtClean="0">
                <a:solidFill>
                  <a:srgbClr val="000000"/>
                </a:solidFill>
                <a:latin typeface="Times New Roman"/>
              </a:rPr>
              <a:t>oleh</a:t>
            </a:r>
            <a:r>
              <a:rPr lang="en-US" spc="-1" dirty="0" smtClean="0">
                <a:solidFill>
                  <a:srgbClr val="000000"/>
                </a:solidFill>
                <a:latin typeface="Times New Roman"/>
              </a:rPr>
              <a:t> </a:t>
            </a:r>
            <a:r>
              <a:rPr lang="en-US" spc="-1" dirty="0" err="1" smtClean="0">
                <a:solidFill>
                  <a:srgbClr val="000000"/>
                </a:solidFill>
                <a:latin typeface="Times New Roman"/>
              </a:rPr>
              <a:t>para</a:t>
            </a:r>
            <a:r>
              <a:rPr lang="en-US" spc="-1" dirty="0" smtClean="0">
                <a:solidFill>
                  <a:srgbClr val="000000"/>
                </a:solidFill>
                <a:latin typeface="Times New Roman"/>
              </a:rPr>
              <a:t> </a:t>
            </a:r>
            <a:r>
              <a:rPr lang="en-US" spc="-1" dirty="0" err="1" smtClean="0">
                <a:solidFill>
                  <a:srgbClr val="000000"/>
                </a:solidFill>
                <a:latin typeface="Times New Roman"/>
              </a:rPr>
              <a:t>pemimpin</a:t>
            </a:r>
            <a:r>
              <a:rPr lang="en-US" spc="-1" dirty="0" smtClean="0">
                <a:solidFill>
                  <a:srgbClr val="000000"/>
                </a:solidFill>
                <a:latin typeface="Times New Roman"/>
              </a:rPr>
              <a:t> </a:t>
            </a:r>
            <a:r>
              <a:rPr lang="en-US" spc="-1" dirty="0" err="1" smtClean="0">
                <a:solidFill>
                  <a:srgbClr val="000000"/>
                </a:solidFill>
                <a:latin typeface="Times New Roman"/>
              </a:rPr>
              <a:t>dunia</a:t>
            </a:r>
            <a:r>
              <a:rPr lang="en-US" spc="-1" dirty="0" smtClean="0">
                <a:solidFill>
                  <a:srgbClr val="000000"/>
                </a:solidFill>
                <a:latin typeface="Times New Roman"/>
              </a:rPr>
              <a:t>. </a:t>
            </a:r>
            <a:r>
              <a:rPr lang="en-US" spc="-1" dirty="0" err="1" smtClean="0">
                <a:solidFill>
                  <a:srgbClr val="000000"/>
                </a:solidFill>
                <a:latin typeface="Times New Roman"/>
              </a:rPr>
              <a:t>Jumlah</a:t>
            </a:r>
            <a:r>
              <a:rPr lang="en-US" spc="-1" dirty="0" smtClean="0">
                <a:solidFill>
                  <a:srgbClr val="000000"/>
                </a:solidFill>
                <a:latin typeface="Times New Roman"/>
              </a:rPr>
              <a:t> </a:t>
            </a:r>
            <a:r>
              <a:rPr lang="en-US" spc="-1" dirty="0" err="1" smtClean="0">
                <a:solidFill>
                  <a:srgbClr val="000000"/>
                </a:solidFill>
                <a:latin typeface="Times New Roman"/>
              </a:rPr>
              <a:t>kasus</a:t>
            </a:r>
            <a:r>
              <a:rPr lang="en-US" spc="-1" dirty="0" smtClean="0">
                <a:solidFill>
                  <a:srgbClr val="000000"/>
                </a:solidFill>
                <a:latin typeface="Times New Roman"/>
              </a:rPr>
              <a:t> </a:t>
            </a:r>
            <a:r>
              <a:rPr lang="en-US" spc="-1" dirty="0" err="1" smtClean="0">
                <a:solidFill>
                  <a:srgbClr val="000000"/>
                </a:solidFill>
                <a:latin typeface="Times New Roman"/>
              </a:rPr>
              <a:t>dan</a:t>
            </a:r>
            <a:r>
              <a:rPr lang="en-US" spc="-1" dirty="0" smtClean="0">
                <a:solidFill>
                  <a:srgbClr val="000000"/>
                </a:solidFill>
                <a:latin typeface="Times New Roman"/>
              </a:rPr>
              <a:t> </a:t>
            </a:r>
            <a:r>
              <a:rPr lang="en-US" spc="-1" dirty="0" err="1" smtClean="0">
                <a:solidFill>
                  <a:srgbClr val="000000"/>
                </a:solidFill>
                <a:latin typeface="Times New Roman"/>
              </a:rPr>
              <a:t>prevalensi</a:t>
            </a:r>
            <a:r>
              <a:rPr lang="en-US" spc="-1" dirty="0" smtClean="0">
                <a:solidFill>
                  <a:srgbClr val="000000"/>
                </a:solidFill>
                <a:latin typeface="Times New Roman"/>
              </a:rPr>
              <a:t> diabetes </a:t>
            </a:r>
            <a:r>
              <a:rPr lang="en-US" spc="-1" dirty="0" err="1" smtClean="0">
                <a:solidFill>
                  <a:srgbClr val="000000"/>
                </a:solidFill>
                <a:latin typeface="Times New Roman"/>
              </a:rPr>
              <a:t>terus</a:t>
            </a:r>
            <a:r>
              <a:rPr lang="en-US" spc="-1" dirty="0" smtClean="0">
                <a:solidFill>
                  <a:srgbClr val="000000"/>
                </a:solidFill>
                <a:latin typeface="Times New Roman"/>
              </a:rPr>
              <a:t> </a:t>
            </a:r>
            <a:r>
              <a:rPr lang="en-US" spc="-1" dirty="0" err="1" smtClean="0">
                <a:solidFill>
                  <a:srgbClr val="000000"/>
                </a:solidFill>
                <a:latin typeface="Times New Roman"/>
              </a:rPr>
              <a:t>meningkat</a:t>
            </a:r>
            <a:r>
              <a:rPr lang="en-US" spc="-1" dirty="0" smtClean="0">
                <a:solidFill>
                  <a:srgbClr val="000000"/>
                </a:solidFill>
                <a:latin typeface="Times New Roman"/>
              </a:rPr>
              <a:t> </a:t>
            </a:r>
            <a:r>
              <a:rPr lang="en-US" spc="-1" dirty="0" err="1" smtClean="0">
                <a:solidFill>
                  <a:srgbClr val="000000"/>
                </a:solidFill>
                <a:latin typeface="Times New Roman"/>
              </a:rPr>
              <a:t>selama</a:t>
            </a:r>
            <a:r>
              <a:rPr lang="en-US" spc="-1" dirty="0" smtClean="0">
                <a:solidFill>
                  <a:srgbClr val="000000"/>
                </a:solidFill>
                <a:latin typeface="Times New Roman"/>
              </a:rPr>
              <a:t> </a:t>
            </a:r>
            <a:r>
              <a:rPr lang="en-US" spc="-1" dirty="0" err="1" smtClean="0">
                <a:solidFill>
                  <a:srgbClr val="000000"/>
                </a:solidFill>
                <a:latin typeface="Times New Roman"/>
              </a:rPr>
              <a:t>beberapa</a:t>
            </a:r>
            <a:r>
              <a:rPr lang="en-US" spc="-1" dirty="0" smtClean="0">
                <a:solidFill>
                  <a:srgbClr val="000000"/>
                </a:solidFill>
                <a:latin typeface="Times New Roman"/>
              </a:rPr>
              <a:t> </a:t>
            </a:r>
            <a:r>
              <a:rPr lang="en-US" spc="-1" dirty="0" err="1" smtClean="0">
                <a:solidFill>
                  <a:srgbClr val="000000"/>
                </a:solidFill>
                <a:latin typeface="Times New Roman"/>
              </a:rPr>
              <a:t>dekade</a:t>
            </a:r>
            <a:r>
              <a:rPr lang="en-US" spc="-1" dirty="0" smtClean="0">
                <a:solidFill>
                  <a:srgbClr val="000000"/>
                </a:solidFill>
                <a:latin typeface="Times New Roman"/>
              </a:rPr>
              <a:t> </a:t>
            </a:r>
            <a:r>
              <a:rPr lang="en-US" spc="-1" dirty="0" err="1" smtClean="0">
                <a:solidFill>
                  <a:srgbClr val="000000"/>
                </a:solidFill>
                <a:latin typeface="Times New Roman"/>
              </a:rPr>
              <a:t>terakhir</a:t>
            </a:r>
            <a:r>
              <a:rPr lang="en-US" spc="-1" dirty="0" smtClean="0">
                <a:solidFill>
                  <a:srgbClr val="000000"/>
                </a:solidFill>
                <a:latin typeface="Times New Roman"/>
              </a:rPr>
              <a:t>. Diabetes </a:t>
            </a:r>
            <a:r>
              <a:rPr lang="en-US" spc="-1" dirty="0" err="1" smtClean="0">
                <a:solidFill>
                  <a:srgbClr val="000000"/>
                </a:solidFill>
                <a:latin typeface="Times New Roman"/>
              </a:rPr>
              <a:t>menyebabkan</a:t>
            </a:r>
            <a:r>
              <a:rPr lang="en-US" spc="-1" dirty="0" smtClean="0">
                <a:solidFill>
                  <a:srgbClr val="000000"/>
                </a:solidFill>
                <a:latin typeface="Times New Roman"/>
              </a:rPr>
              <a:t> 1,5 </a:t>
            </a:r>
            <a:r>
              <a:rPr lang="en-US" spc="-1" dirty="0" err="1" smtClean="0">
                <a:solidFill>
                  <a:srgbClr val="000000"/>
                </a:solidFill>
                <a:latin typeface="Times New Roman"/>
              </a:rPr>
              <a:t>juta</a:t>
            </a:r>
            <a:r>
              <a:rPr lang="en-US" spc="-1" dirty="0" smtClean="0">
                <a:solidFill>
                  <a:srgbClr val="000000"/>
                </a:solidFill>
                <a:latin typeface="Times New Roman"/>
              </a:rPr>
              <a:t> </a:t>
            </a:r>
            <a:r>
              <a:rPr lang="en-US" spc="-1" dirty="0" err="1" smtClean="0">
                <a:solidFill>
                  <a:srgbClr val="000000"/>
                </a:solidFill>
                <a:latin typeface="Times New Roman"/>
              </a:rPr>
              <a:t>kematian</a:t>
            </a:r>
            <a:r>
              <a:rPr lang="en-US" spc="-1" dirty="0" smtClean="0">
                <a:solidFill>
                  <a:srgbClr val="000000"/>
                </a:solidFill>
                <a:latin typeface="Times New Roman"/>
              </a:rPr>
              <a:t> </a:t>
            </a:r>
            <a:r>
              <a:rPr lang="en-US" spc="-1" dirty="0" err="1" smtClean="0">
                <a:solidFill>
                  <a:srgbClr val="000000"/>
                </a:solidFill>
                <a:latin typeface="Times New Roman"/>
              </a:rPr>
              <a:t>pada</a:t>
            </a:r>
            <a:r>
              <a:rPr lang="en-US" spc="-1" dirty="0" smtClean="0">
                <a:solidFill>
                  <a:srgbClr val="000000"/>
                </a:solidFill>
                <a:latin typeface="Times New Roman"/>
              </a:rPr>
              <a:t> </a:t>
            </a:r>
            <a:r>
              <a:rPr lang="en-US" spc="-1" dirty="0" err="1" smtClean="0">
                <a:solidFill>
                  <a:srgbClr val="000000"/>
                </a:solidFill>
                <a:latin typeface="Times New Roman"/>
              </a:rPr>
              <a:t>tahun</a:t>
            </a:r>
            <a:r>
              <a:rPr lang="en-US" spc="-1" dirty="0" smtClean="0">
                <a:solidFill>
                  <a:srgbClr val="000000"/>
                </a:solidFill>
                <a:latin typeface="Times New Roman"/>
              </a:rPr>
              <a:t> 2012. WHO </a:t>
            </a:r>
            <a:r>
              <a:rPr lang="en-US" spc="-1" dirty="0" err="1" smtClean="0">
                <a:solidFill>
                  <a:srgbClr val="000000"/>
                </a:solidFill>
                <a:latin typeface="Times New Roman"/>
              </a:rPr>
              <a:t>memperkirakan</a:t>
            </a:r>
            <a:r>
              <a:rPr lang="en-US" spc="-1" dirty="0" smtClean="0">
                <a:solidFill>
                  <a:srgbClr val="000000"/>
                </a:solidFill>
                <a:latin typeface="Times New Roman"/>
              </a:rPr>
              <a:t> </a:t>
            </a:r>
            <a:r>
              <a:rPr lang="en-US" spc="-1" dirty="0" err="1" smtClean="0">
                <a:solidFill>
                  <a:srgbClr val="000000"/>
                </a:solidFill>
                <a:latin typeface="Times New Roman"/>
              </a:rPr>
              <a:t>bahwa</a:t>
            </a:r>
            <a:r>
              <a:rPr lang="en-US" spc="-1" dirty="0" smtClean="0">
                <a:solidFill>
                  <a:srgbClr val="000000"/>
                </a:solidFill>
                <a:latin typeface="Times New Roman"/>
              </a:rPr>
              <a:t>, </a:t>
            </a:r>
            <a:r>
              <a:rPr lang="en-US" spc="-1" dirty="0" err="1" smtClean="0">
                <a:solidFill>
                  <a:srgbClr val="000000"/>
                </a:solidFill>
                <a:latin typeface="Times New Roman"/>
              </a:rPr>
              <a:t>secara</a:t>
            </a:r>
            <a:r>
              <a:rPr lang="en-US" spc="-1" dirty="0" smtClean="0">
                <a:solidFill>
                  <a:srgbClr val="000000"/>
                </a:solidFill>
                <a:latin typeface="Times New Roman"/>
              </a:rPr>
              <a:t> global, 422 </a:t>
            </a:r>
            <a:r>
              <a:rPr lang="en-US" spc="-1" dirty="0" err="1" smtClean="0">
                <a:solidFill>
                  <a:srgbClr val="000000"/>
                </a:solidFill>
                <a:latin typeface="Times New Roman"/>
              </a:rPr>
              <a:t>juta</a:t>
            </a:r>
            <a:r>
              <a:rPr lang="en-US" spc="-1" dirty="0" smtClean="0">
                <a:solidFill>
                  <a:srgbClr val="000000"/>
                </a:solidFill>
                <a:latin typeface="Times New Roman"/>
              </a:rPr>
              <a:t> </a:t>
            </a:r>
            <a:r>
              <a:rPr lang="en-US" spc="-1" dirty="0" err="1" smtClean="0">
                <a:solidFill>
                  <a:srgbClr val="000000"/>
                </a:solidFill>
                <a:latin typeface="Times New Roman"/>
              </a:rPr>
              <a:t>orang</a:t>
            </a:r>
            <a:r>
              <a:rPr lang="en-US" spc="-1" dirty="0" smtClean="0">
                <a:solidFill>
                  <a:srgbClr val="000000"/>
                </a:solidFill>
                <a:latin typeface="Times New Roman"/>
              </a:rPr>
              <a:t> </a:t>
            </a:r>
            <a:r>
              <a:rPr lang="en-US" spc="-1" dirty="0" err="1" smtClean="0">
                <a:solidFill>
                  <a:srgbClr val="000000"/>
                </a:solidFill>
                <a:latin typeface="Times New Roman"/>
              </a:rPr>
              <a:t>dewasa</a:t>
            </a:r>
            <a:r>
              <a:rPr lang="en-US" spc="-1" dirty="0" smtClean="0">
                <a:solidFill>
                  <a:srgbClr val="000000"/>
                </a:solidFill>
                <a:latin typeface="Times New Roman"/>
              </a:rPr>
              <a:t> </a:t>
            </a:r>
            <a:r>
              <a:rPr lang="en-US" spc="-1" dirty="0" err="1" smtClean="0">
                <a:solidFill>
                  <a:srgbClr val="000000"/>
                </a:solidFill>
                <a:latin typeface="Times New Roman"/>
              </a:rPr>
              <a:t>berusia</a:t>
            </a:r>
            <a:r>
              <a:rPr lang="en-US" spc="-1" dirty="0" smtClean="0">
                <a:solidFill>
                  <a:srgbClr val="000000"/>
                </a:solidFill>
                <a:latin typeface="Times New Roman"/>
              </a:rPr>
              <a:t> </a:t>
            </a:r>
            <a:r>
              <a:rPr lang="en-US" spc="-1" dirty="0" err="1" smtClean="0">
                <a:solidFill>
                  <a:srgbClr val="000000"/>
                </a:solidFill>
                <a:latin typeface="Times New Roman"/>
              </a:rPr>
              <a:t>di</a:t>
            </a:r>
            <a:r>
              <a:rPr lang="en-US" spc="-1" dirty="0" smtClean="0">
                <a:solidFill>
                  <a:srgbClr val="000000"/>
                </a:solidFill>
                <a:latin typeface="Times New Roman"/>
              </a:rPr>
              <a:t> </a:t>
            </a:r>
            <a:r>
              <a:rPr lang="en-US" spc="-1" dirty="0" err="1" smtClean="0">
                <a:solidFill>
                  <a:srgbClr val="000000"/>
                </a:solidFill>
                <a:latin typeface="Times New Roman"/>
              </a:rPr>
              <a:t>atas</a:t>
            </a:r>
            <a:r>
              <a:rPr lang="en-US" spc="-1" dirty="0" smtClean="0">
                <a:solidFill>
                  <a:srgbClr val="000000"/>
                </a:solidFill>
                <a:latin typeface="Times New Roman"/>
              </a:rPr>
              <a:t> 18 </a:t>
            </a:r>
            <a:r>
              <a:rPr lang="en-US" spc="-1" dirty="0" err="1" smtClean="0">
                <a:solidFill>
                  <a:srgbClr val="000000"/>
                </a:solidFill>
                <a:latin typeface="Times New Roman"/>
              </a:rPr>
              <a:t>tahun</a:t>
            </a:r>
            <a:r>
              <a:rPr lang="en-US" spc="-1" dirty="0" smtClean="0">
                <a:solidFill>
                  <a:srgbClr val="000000"/>
                </a:solidFill>
                <a:latin typeface="Times New Roman"/>
              </a:rPr>
              <a:t> </a:t>
            </a:r>
            <a:r>
              <a:rPr lang="en-US" spc="-1" dirty="0" err="1" smtClean="0">
                <a:solidFill>
                  <a:srgbClr val="000000"/>
                </a:solidFill>
                <a:latin typeface="Times New Roman"/>
              </a:rPr>
              <a:t>hidup</a:t>
            </a:r>
            <a:r>
              <a:rPr lang="en-US" spc="-1" dirty="0" smtClean="0">
                <a:solidFill>
                  <a:srgbClr val="000000"/>
                </a:solidFill>
                <a:latin typeface="Times New Roman"/>
              </a:rPr>
              <a:t> </a:t>
            </a:r>
            <a:r>
              <a:rPr lang="en-US" spc="-1" dirty="0" err="1" smtClean="0">
                <a:solidFill>
                  <a:srgbClr val="000000"/>
                </a:solidFill>
                <a:latin typeface="Times New Roman"/>
              </a:rPr>
              <a:t>dengan</a:t>
            </a:r>
            <a:r>
              <a:rPr lang="en-US" spc="-1" dirty="0" smtClean="0">
                <a:solidFill>
                  <a:srgbClr val="000000"/>
                </a:solidFill>
                <a:latin typeface="Times New Roman"/>
              </a:rPr>
              <a:t> diabetes </a:t>
            </a:r>
            <a:r>
              <a:rPr lang="en-US" spc="-1" dirty="0" err="1" smtClean="0">
                <a:solidFill>
                  <a:srgbClr val="000000"/>
                </a:solidFill>
                <a:latin typeface="Times New Roman"/>
              </a:rPr>
              <a:t>pada</a:t>
            </a:r>
            <a:r>
              <a:rPr lang="en-US" spc="-1" dirty="0" smtClean="0">
                <a:solidFill>
                  <a:srgbClr val="000000"/>
                </a:solidFill>
                <a:latin typeface="Times New Roman"/>
              </a:rPr>
              <a:t> </a:t>
            </a:r>
            <a:r>
              <a:rPr lang="en-US" spc="-1" dirty="0" err="1" smtClean="0">
                <a:solidFill>
                  <a:srgbClr val="000000"/>
                </a:solidFill>
                <a:latin typeface="Times New Roman"/>
              </a:rPr>
              <a:t>tahun</a:t>
            </a:r>
            <a:r>
              <a:rPr lang="en-US" spc="-1" dirty="0" smtClean="0">
                <a:solidFill>
                  <a:srgbClr val="000000"/>
                </a:solidFill>
                <a:latin typeface="Times New Roman"/>
              </a:rPr>
              <a:t> 2014. </a:t>
            </a:r>
            <a:r>
              <a:rPr lang="en-US" spc="-1" dirty="0" err="1" smtClean="0">
                <a:solidFill>
                  <a:srgbClr val="000000"/>
                </a:solidFill>
                <a:latin typeface="Times New Roman"/>
              </a:rPr>
              <a:t>Jumlah</a:t>
            </a:r>
            <a:r>
              <a:rPr lang="en-US" spc="-1" dirty="0" smtClean="0">
                <a:solidFill>
                  <a:srgbClr val="000000"/>
                </a:solidFill>
                <a:latin typeface="Times New Roman"/>
              </a:rPr>
              <a:t> </a:t>
            </a:r>
            <a:r>
              <a:rPr lang="en-US" spc="-1" dirty="0" err="1" smtClean="0">
                <a:solidFill>
                  <a:srgbClr val="000000"/>
                </a:solidFill>
                <a:latin typeface="Times New Roman"/>
              </a:rPr>
              <a:t>terbesar</a:t>
            </a:r>
            <a:r>
              <a:rPr lang="en-US" spc="-1" dirty="0" smtClean="0">
                <a:solidFill>
                  <a:srgbClr val="000000"/>
                </a:solidFill>
                <a:latin typeface="Times New Roman"/>
              </a:rPr>
              <a:t> </a:t>
            </a:r>
            <a:r>
              <a:rPr lang="en-US" spc="-1" dirty="0" err="1" smtClean="0">
                <a:solidFill>
                  <a:srgbClr val="000000"/>
                </a:solidFill>
                <a:latin typeface="Times New Roman"/>
              </a:rPr>
              <a:t>orang</a:t>
            </a:r>
            <a:r>
              <a:rPr lang="en-US" spc="-1" dirty="0" smtClean="0">
                <a:solidFill>
                  <a:srgbClr val="000000"/>
                </a:solidFill>
                <a:latin typeface="Times New Roman"/>
              </a:rPr>
              <a:t> </a:t>
            </a:r>
            <a:r>
              <a:rPr lang="en-US" spc="-1" dirty="0" err="1" smtClean="0">
                <a:solidFill>
                  <a:srgbClr val="000000"/>
                </a:solidFill>
                <a:latin typeface="Times New Roman"/>
              </a:rPr>
              <a:t>dengan</a:t>
            </a:r>
            <a:r>
              <a:rPr lang="en-US" spc="-1" dirty="0" smtClean="0">
                <a:solidFill>
                  <a:srgbClr val="000000"/>
                </a:solidFill>
                <a:latin typeface="Times New Roman"/>
              </a:rPr>
              <a:t> diabetes </a:t>
            </a:r>
            <a:r>
              <a:rPr lang="en-US" spc="-1" dirty="0" err="1" smtClean="0">
                <a:solidFill>
                  <a:srgbClr val="000000"/>
                </a:solidFill>
                <a:latin typeface="Times New Roman"/>
              </a:rPr>
              <a:t>diperkirakan</a:t>
            </a:r>
            <a:r>
              <a:rPr lang="en-US" spc="-1" dirty="0" smtClean="0">
                <a:solidFill>
                  <a:srgbClr val="000000"/>
                </a:solidFill>
                <a:latin typeface="Times New Roman"/>
              </a:rPr>
              <a:t> </a:t>
            </a:r>
            <a:r>
              <a:rPr lang="en-US" spc="-1" dirty="0" err="1" smtClean="0">
                <a:solidFill>
                  <a:srgbClr val="000000"/>
                </a:solidFill>
                <a:latin typeface="Times New Roman"/>
              </a:rPr>
              <a:t>berasal</a:t>
            </a:r>
            <a:r>
              <a:rPr lang="en-US" spc="-1" dirty="0" smtClean="0">
                <a:solidFill>
                  <a:srgbClr val="000000"/>
                </a:solidFill>
                <a:latin typeface="Times New Roman"/>
              </a:rPr>
              <a:t> </a:t>
            </a:r>
            <a:r>
              <a:rPr lang="en-US" spc="-1" dirty="0" err="1" smtClean="0">
                <a:solidFill>
                  <a:srgbClr val="000000"/>
                </a:solidFill>
                <a:latin typeface="Times New Roman"/>
              </a:rPr>
              <a:t>dari</a:t>
            </a:r>
            <a:r>
              <a:rPr lang="en-US" spc="-1" dirty="0" smtClean="0">
                <a:solidFill>
                  <a:srgbClr val="000000"/>
                </a:solidFill>
                <a:latin typeface="Times New Roman"/>
              </a:rPr>
              <a:t> Asia Tenggara </a:t>
            </a:r>
            <a:r>
              <a:rPr lang="en-US" spc="-1" dirty="0" err="1" smtClean="0">
                <a:solidFill>
                  <a:srgbClr val="000000"/>
                </a:solidFill>
                <a:latin typeface="Times New Roman"/>
              </a:rPr>
              <a:t>dan</a:t>
            </a:r>
            <a:r>
              <a:rPr lang="en-US" spc="-1" dirty="0" smtClean="0">
                <a:solidFill>
                  <a:srgbClr val="000000"/>
                </a:solidFill>
                <a:latin typeface="Times New Roman"/>
              </a:rPr>
              <a:t> </a:t>
            </a:r>
            <a:r>
              <a:rPr lang="en-US" spc="-1" dirty="0" err="1" smtClean="0">
                <a:solidFill>
                  <a:srgbClr val="000000"/>
                </a:solidFill>
                <a:latin typeface="Times New Roman"/>
              </a:rPr>
              <a:t>Pasifik</a:t>
            </a:r>
            <a:r>
              <a:rPr lang="en-US" spc="-1" dirty="0" smtClean="0">
                <a:solidFill>
                  <a:srgbClr val="000000"/>
                </a:solidFill>
                <a:latin typeface="Times New Roman"/>
              </a:rPr>
              <a:t> Barat, </a:t>
            </a:r>
            <a:r>
              <a:rPr lang="en-US" spc="-1" dirty="0" err="1" smtClean="0">
                <a:solidFill>
                  <a:srgbClr val="000000"/>
                </a:solidFill>
                <a:latin typeface="Times New Roman"/>
              </a:rPr>
              <a:t>terhitung</a:t>
            </a:r>
            <a:r>
              <a:rPr lang="en-US" spc="-1" dirty="0" smtClean="0">
                <a:solidFill>
                  <a:srgbClr val="000000"/>
                </a:solidFill>
                <a:latin typeface="Times New Roman"/>
              </a:rPr>
              <a:t> </a:t>
            </a:r>
            <a:r>
              <a:rPr lang="en-US" spc="-1" dirty="0" err="1" smtClean="0">
                <a:solidFill>
                  <a:srgbClr val="000000"/>
                </a:solidFill>
                <a:latin typeface="Times New Roman"/>
              </a:rPr>
              <a:t>sekitar</a:t>
            </a:r>
            <a:r>
              <a:rPr lang="en-US" spc="-1" dirty="0" smtClean="0">
                <a:solidFill>
                  <a:srgbClr val="000000"/>
                </a:solidFill>
                <a:latin typeface="Times New Roman"/>
              </a:rPr>
              <a:t> </a:t>
            </a:r>
            <a:r>
              <a:rPr lang="en-US" spc="-1" dirty="0" err="1" smtClean="0">
                <a:solidFill>
                  <a:srgbClr val="000000"/>
                </a:solidFill>
                <a:latin typeface="Times New Roman"/>
              </a:rPr>
              <a:t>setengah</a:t>
            </a:r>
            <a:r>
              <a:rPr lang="en-US" spc="-1" dirty="0" smtClean="0">
                <a:solidFill>
                  <a:srgbClr val="000000"/>
                </a:solidFill>
                <a:latin typeface="Times New Roman"/>
              </a:rPr>
              <a:t> </a:t>
            </a:r>
            <a:r>
              <a:rPr lang="en-US" spc="-1" dirty="0" err="1" smtClean="0">
                <a:solidFill>
                  <a:srgbClr val="000000"/>
                </a:solidFill>
                <a:latin typeface="Times New Roman"/>
              </a:rPr>
              <a:t>kasus</a:t>
            </a:r>
            <a:r>
              <a:rPr lang="en-US" spc="-1" dirty="0" smtClean="0">
                <a:solidFill>
                  <a:srgbClr val="000000"/>
                </a:solidFill>
                <a:latin typeface="Times New Roman"/>
              </a:rPr>
              <a:t> diabetes </a:t>
            </a:r>
            <a:r>
              <a:rPr lang="en-US" spc="-1" dirty="0" err="1" smtClean="0">
                <a:solidFill>
                  <a:srgbClr val="000000"/>
                </a:solidFill>
                <a:latin typeface="Times New Roman"/>
              </a:rPr>
              <a:t>di</a:t>
            </a:r>
            <a:r>
              <a:rPr lang="en-US" spc="-1" dirty="0" smtClean="0">
                <a:solidFill>
                  <a:srgbClr val="000000"/>
                </a:solidFill>
                <a:latin typeface="Times New Roman"/>
              </a:rPr>
              <a:t> </a:t>
            </a:r>
            <a:r>
              <a:rPr lang="en-US" spc="-1" dirty="0" err="1" smtClean="0">
                <a:solidFill>
                  <a:srgbClr val="000000"/>
                </a:solidFill>
                <a:latin typeface="Times New Roman"/>
              </a:rPr>
              <a:t>dunia</a:t>
            </a:r>
            <a:r>
              <a:rPr lang="en-US" spc="-1" dirty="0" smtClean="0">
                <a:solidFill>
                  <a:srgbClr val="000000"/>
                </a:solidFill>
                <a:latin typeface="Times New Roman"/>
              </a:rPr>
              <a:t>. Di </a:t>
            </a:r>
            <a:r>
              <a:rPr lang="en-US" spc="-1" dirty="0" err="1" smtClean="0">
                <a:solidFill>
                  <a:srgbClr val="000000"/>
                </a:solidFill>
                <a:latin typeface="Times New Roman"/>
              </a:rPr>
              <a:t>seluruh</a:t>
            </a:r>
            <a:r>
              <a:rPr lang="en-US" spc="-1" dirty="0" smtClean="0">
                <a:solidFill>
                  <a:srgbClr val="000000"/>
                </a:solidFill>
                <a:latin typeface="Times New Roman"/>
              </a:rPr>
              <a:t> </a:t>
            </a:r>
            <a:r>
              <a:rPr lang="en-US" spc="-1" dirty="0" err="1" smtClean="0">
                <a:solidFill>
                  <a:srgbClr val="000000"/>
                </a:solidFill>
                <a:latin typeface="Times New Roman"/>
              </a:rPr>
              <a:t>dunia</a:t>
            </a:r>
            <a:r>
              <a:rPr lang="en-US" spc="-1" dirty="0" smtClean="0">
                <a:solidFill>
                  <a:srgbClr val="000000"/>
                </a:solidFill>
                <a:latin typeface="Times New Roman"/>
              </a:rPr>
              <a:t>, </a:t>
            </a:r>
            <a:r>
              <a:rPr lang="en-US" spc="-1" dirty="0" err="1" smtClean="0">
                <a:solidFill>
                  <a:srgbClr val="000000"/>
                </a:solidFill>
                <a:latin typeface="Times New Roman"/>
              </a:rPr>
              <a:t>jumlah</a:t>
            </a:r>
            <a:r>
              <a:rPr lang="en-US" spc="-1" dirty="0" smtClean="0">
                <a:solidFill>
                  <a:srgbClr val="000000"/>
                </a:solidFill>
                <a:latin typeface="Times New Roman"/>
              </a:rPr>
              <a:t> </a:t>
            </a:r>
            <a:r>
              <a:rPr lang="en-US" spc="-1" dirty="0" err="1" smtClean="0">
                <a:solidFill>
                  <a:srgbClr val="000000"/>
                </a:solidFill>
                <a:latin typeface="Times New Roman"/>
              </a:rPr>
              <a:t>penderita</a:t>
            </a:r>
            <a:r>
              <a:rPr lang="en-US" spc="-1" dirty="0" smtClean="0">
                <a:solidFill>
                  <a:srgbClr val="000000"/>
                </a:solidFill>
                <a:latin typeface="Times New Roman"/>
              </a:rPr>
              <a:t> diabetes </a:t>
            </a:r>
            <a:r>
              <a:rPr lang="en-US" spc="-1" dirty="0" err="1" smtClean="0">
                <a:solidFill>
                  <a:srgbClr val="000000"/>
                </a:solidFill>
                <a:latin typeface="Times New Roman"/>
              </a:rPr>
              <a:t>telah</a:t>
            </a:r>
            <a:r>
              <a:rPr lang="en-US" spc="-1" dirty="0" smtClean="0">
                <a:solidFill>
                  <a:srgbClr val="000000"/>
                </a:solidFill>
                <a:latin typeface="Times New Roman"/>
              </a:rPr>
              <a:t> </a:t>
            </a:r>
            <a:r>
              <a:rPr lang="en-US" spc="-1" dirty="0" err="1" smtClean="0">
                <a:solidFill>
                  <a:srgbClr val="000000"/>
                </a:solidFill>
                <a:latin typeface="Times New Roman"/>
              </a:rPr>
              <a:t>meningkat</a:t>
            </a:r>
            <a:r>
              <a:rPr lang="en-US" spc="-1" dirty="0" smtClean="0">
                <a:solidFill>
                  <a:srgbClr val="000000"/>
                </a:solidFill>
                <a:latin typeface="Times New Roman"/>
              </a:rPr>
              <a:t> </a:t>
            </a:r>
            <a:r>
              <a:rPr lang="en-US" spc="-1" dirty="0" err="1" smtClean="0">
                <a:solidFill>
                  <a:srgbClr val="000000"/>
                </a:solidFill>
                <a:latin typeface="Times New Roman"/>
              </a:rPr>
              <a:t>secara</a:t>
            </a:r>
            <a:r>
              <a:rPr lang="en-US" spc="-1" dirty="0" smtClean="0">
                <a:solidFill>
                  <a:srgbClr val="000000"/>
                </a:solidFill>
                <a:latin typeface="Times New Roman"/>
              </a:rPr>
              <a:t> </a:t>
            </a:r>
            <a:r>
              <a:rPr lang="en-US" spc="-1" dirty="0" err="1" smtClean="0">
                <a:solidFill>
                  <a:srgbClr val="000000"/>
                </a:solidFill>
                <a:latin typeface="Times New Roman"/>
              </a:rPr>
              <a:t>substansial</a:t>
            </a:r>
            <a:r>
              <a:rPr lang="en-US" spc="-1" dirty="0" smtClean="0">
                <a:solidFill>
                  <a:srgbClr val="000000"/>
                </a:solidFill>
                <a:latin typeface="Times New Roman"/>
              </a:rPr>
              <a:t> </a:t>
            </a:r>
            <a:r>
              <a:rPr lang="en-US" spc="-1" dirty="0" err="1" smtClean="0">
                <a:solidFill>
                  <a:srgbClr val="000000"/>
                </a:solidFill>
                <a:latin typeface="Times New Roman"/>
              </a:rPr>
              <a:t>antara</a:t>
            </a:r>
            <a:r>
              <a:rPr lang="en-US" spc="-1" dirty="0" smtClean="0">
                <a:solidFill>
                  <a:srgbClr val="000000"/>
                </a:solidFill>
                <a:latin typeface="Times New Roman"/>
              </a:rPr>
              <a:t> </a:t>
            </a:r>
            <a:r>
              <a:rPr lang="en-US" spc="-1" dirty="0" err="1" smtClean="0">
                <a:solidFill>
                  <a:srgbClr val="000000"/>
                </a:solidFill>
                <a:latin typeface="Times New Roman"/>
              </a:rPr>
              <a:t>tahun</a:t>
            </a:r>
            <a:r>
              <a:rPr lang="en-US" spc="-1" dirty="0" smtClean="0">
                <a:solidFill>
                  <a:srgbClr val="000000"/>
                </a:solidFill>
                <a:latin typeface="Times New Roman"/>
              </a:rPr>
              <a:t> 1980 </a:t>
            </a:r>
            <a:r>
              <a:rPr lang="en-US" spc="-1" dirty="0" err="1" smtClean="0">
                <a:solidFill>
                  <a:srgbClr val="000000"/>
                </a:solidFill>
                <a:latin typeface="Times New Roman"/>
              </a:rPr>
              <a:t>dan</a:t>
            </a:r>
            <a:r>
              <a:rPr lang="en-US" spc="-1" dirty="0" smtClean="0">
                <a:solidFill>
                  <a:srgbClr val="000000"/>
                </a:solidFill>
                <a:latin typeface="Times New Roman"/>
              </a:rPr>
              <a:t> 2014, </a:t>
            </a:r>
            <a:r>
              <a:rPr lang="en-US" spc="-1" dirty="0" err="1" smtClean="0">
                <a:solidFill>
                  <a:srgbClr val="000000"/>
                </a:solidFill>
                <a:latin typeface="Times New Roman"/>
              </a:rPr>
              <a:t>meningkat</a:t>
            </a:r>
            <a:r>
              <a:rPr lang="en-US" spc="-1" dirty="0" smtClean="0">
                <a:solidFill>
                  <a:srgbClr val="000000"/>
                </a:solidFill>
                <a:latin typeface="Times New Roman"/>
              </a:rPr>
              <a:t> </a:t>
            </a:r>
            <a:r>
              <a:rPr lang="en-US" spc="-1" dirty="0" err="1" smtClean="0">
                <a:solidFill>
                  <a:srgbClr val="000000"/>
                </a:solidFill>
                <a:latin typeface="Times New Roman"/>
              </a:rPr>
              <a:t>dari</a:t>
            </a:r>
            <a:r>
              <a:rPr lang="en-US" spc="-1" dirty="0" smtClean="0">
                <a:solidFill>
                  <a:srgbClr val="000000"/>
                </a:solidFill>
                <a:latin typeface="Times New Roman"/>
              </a:rPr>
              <a:t> 108 </a:t>
            </a:r>
            <a:r>
              <a:rPr lang="en-US" spc="-1" dirty="0" err="1" smtClean="0">
                <a:solidFill>
                  <a:srgbClr val="000000"/>
                </a:solidFill>
                <a:latin typeface="Times New Roman"/>
              </a:rPr>
              <a:t>juta</a:t>
            </a:r>
            <a:r>
              <a:rPr lang="en-US" spc="-1" dirty="0" smtClean="0">
                <a:solidFill>
                  <a:srgbClr val="000000"/>
                </a:solidFill>
                <a:latin typeface="Times New Roman"/>
              </a:rPr>
              <a:t> </a:t>
            </a:r>
            <a:r>
              <a:rPr lang="en-US" spc="-1" dirty="0" err="1" smtClean="0">
                <a:solidFill>
                  <a:srgbClr val="000000"/>
                </a:solidFill>
                <a:latin typeface="Times New Roman"/>
              </a:rPr>
              <a:t>menjadi</a:t>
            </a:r>
            <a:r>
              <a:rPr lang="en-US" spc="-1" dirty="0" smtClean="0">
                <a:solidFill>
                  <a:srgbClr val="000000"/>
                </a:solidFill>
                <a:latin typeface="Times New Roman"/>
              </a:rPr>
              <a:t> 422 </a:t>
            </a:r>
            <a:r>
              <a:rPr lang="en-US" spc="-1" dirty="0" err="1" smtClean="0">
                <a:solidFill>
                  <a:srgbClr val="000000"/>
                </a:solidFill>
                <a:latin typeface="Times New Roman"/>
              </a:rPr>
              <a:t>juta</a:t>
            </a:r>
            <a:r>
              <a:rPr lang="en-US" spc="-1" dirty="0" smtClean="0">
                <a:solidFill>
                  <a:srgbClr val="000000"/>
                </a:solidFill>
                <a:latin typeface="Times New Roman"/>
              </a:rPr>
              <a:t> </a:t>
            </a:r>
            <a:r>
              <a:rPr lang="en-US" spc="-1" dirty="0" err="1" smtClean="0">
                <a:solidFill>
                  <a:srgbClr val="000000"/>
                </a:solidFill>
                <a:latin typeface="Times New Roman"/>
              </a:rPr>
              <a:t>atau</a:t>
            </a:r>
            <a:r>
              <a:rPr lang="en-US" spc="-1" dirty="0" smtClean="0">
                <a:solidFill>
                  <a:srgbClr val="000000"/>
                </a:solidFill>
                <a:latin typeface="Times New Roman"/>
              </a:rPr>
              <a:t> </a:t>
            </a:r>
            <a:r>
              <a:rPr lang="en-US" spc="-1" dirty="0" err="1" smtClean="0">
                <a:solidFill>
                  <a:srgbClr val="000000"/>
                </a:solidFill>
                <a:latin typeface="Times New Roman"/>
              </a:rPr>
              <a:t>sekitar</a:t>
            </a:r>
            <a:r>
              <a:rPr lang="en-US" spc="-1" dirty="0" smtClean="0">
                <a:solidFill>
                  <a:srgbClr val="000000"/>
                </a:solidFill>
                <a:latin typeface="Times New Roman"/>
              </a:rPr>
              <a:t> </a:t>
            </a:r>
            <a:r>
              <a:rPr lang="en-US" spc="-1" dirty="0" err="1" smtClean="0">
                <a:solidFill>
                  <a:srgbClr val="000000"/>
                </a:solidFill>
                <a:latin typeface="Times New Roman"/>
              </a:rPr>
              <a:t>empat</a:t>
            </a:r>
            <a:r>
              <a:rPr lang="en-US" spc="-1" dirty="0" smtClean="0">
                <a:solidFill>
                  <a:srgbClr val="000000"/>
                </a:solidFill>
                <a:latin typeface="Times New Roman"/>
              </a:rPr>
              <a:t> kali </a:t>
            </a:r>
            <a:r>
              <a:rPr lang="en-US" spc="-1" dirty="0" err="1" smtClean="0">
                <a:solidFill>
                  <a:srgbClr val="000000"/>
                </a:solidFill>
                <a:latin typeface="Times New Roman"/>
              </a:rPr>
              <a:t>lipat</a:t>
            </a:r>
            <a:r>
              <a:rPr lang="en-US" spc="-1" dirty="0" smtClean="0">
                <a:solidFill>
                  <a:srgbClr val="000000"/>
                </a:solidFill>
                <a:latin typeface="Times New Roman"/>
              </a:rPr>
              <a:t>.</a:t>
            </a:r>
          </a:p>
          <a:p>
            <a:pPr marL="355680" indent="-342360" algn="just">
              <a:spcBef>
                <a:spcPts val="99"/>
              </a:spcBef>
            </a:pPr>
            <a:endParaRPr lang="en-US" sz="2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240" cy="857232"/>
          </a:xfrm>
        </p:spPr>
        <p:txBody>
          <a:bodyPr/>
          <a:lstStyle/>
          <a:p>
            <a:r>
              <a:rPr lang="en-US" sz="4400" dirty="0" err="1" smtClean="0">
                <a:solidFill>
                  <a:schemeClr val="bg1"/>
                </a:solidFill>
                <a:latin typeface="Times New Roman" pitchFamily="18" charset="0"/>
                <a:cs typeface="Times New Roman" pitchFamily="18" charset="0"/>
              </a:rPr>
              <a:t>Latar</a:t>
            </a:r>
            <a:r>
              <a:rPr lang="en-US" sz="4400" dirty="0" smtClean="0">
                <a:solidFill>
                  <a:schemeClr val="bg1"/>
                </a:solidFill>
                <a:latin typeface="Times New Roman" pitchFamily="18" charset="0"/>
                <a:cs typeface="Times New Roman" pitchFamily="18" charset="0"/>
              </a:rPr>
              <a:t> </a:t>
            </a:r>
            <a:r>
              <a:rPr lang="en-US" sz="4400" dirty="0" err="1" smtClean="0">
                <a:solidFill>
                  <a:schemeClr val="bg1"/>
                </a:solidFill>
                <a:latin typeface="Times New Roman" pitchFamily="18" charset="0"/>
                <a:cs typeface="Times New Roman" pitchFamily="18" charset="0"/>
              </a:rPr>
              <a:t>Belakang</a:t>
            </a:r>
            <a:r>
              <a:rPr lang="en-US" sz="4400" dirty="0" smtClean="0">
                <a:solidFill>
                  <a:schemeClr val="bg1"/>
                </a:solidFill>
                <a:latin typeface="Times New Roman" pitchFamily="18" charset="0"/>
                <a:cs typeface="Times New Roman" pitchFamily="18" charset="0"/>
              </a:rPr>
              <a:t> </a:t>
            </a:r>
            <a:r>
              <a:rPr lang="en-US" sz="4400" dirty="0" err="1" smtClean="0">
                <a:solidFill>
                  <a:schemeClr val="bg1"/>
                </a:solidFill>
                <a:latin typeface="Times New Roman" pitchFamily="18" charset="0"/>
                <a:cs typeface="Times New Roman" pitchFamily="18" charset="0"/>
              </a:rPr>
              <a:t>Masalah</a:t>
            </a:r>
            <a:endParaRPr lang="en-US" sz="4400" dirty="0">
              <a:solidFill>
                <a:schemeClr val="bg1"/>
              </a:solidFill>
              <a:latin typeface="Times New Roman" pitchFamily="18" charset="0"/>
              <a:cs typeface="Times New Roman" pitchFamily="18" charset="0"/>
            </a:endParaRPr>
          </a:p>
        </p:txBody>
      </p:sp>
      <p:sp>
        <p:nvSpPr>
          <p:cNvPr id="3" name="Subtitle 2"/>
          <p:cNvSpPr>
            <a:spLocks noGrp="1"/>
          </p:cNvSpPr>
          <p:nvPr>
            <p:ph type="subTitle"/>
          </p:nvPr>
        </p:nvSpPr>
        <p:spPr>
          <a:xfrm>
            <a:off x="214282" y="1285860"/>
            <a:ext cx="8715436" cy="4500594"/>
          </a:xfrm>
        </p:spPr>
        <p:txBody>
          <a:bodyPr>
            <a:normAutofit fontScale="92500"/>
          </a:bodyPr>
          <a:lstStyle/>
          <a:p>
            <a:pPr marL="0" marR="0" indent="360045" algn="just">
              <a:lnSpc>
                <a:spcPct val="160000"/>
              </a:lnSpc>
              <a:spcBef>
                <a:spcPts val="0"/>
              </a:spcBef>
              <a:spcAft>
                <a:spcPts val="1000"/>
              </a:spcAft>
            </a:pPr>
            <a:r>
              <a:rPr lang="id-ID" dirty="0" smtClean="0">
                <a:solidFill>
                  <a:srgbClr val="000000"/>
                </a:solidFill>
                <a:latin typeface="Times New Roman" pitchFamily="18" charset="0"/>
                <a:ea typeface="Times New Roman"/>
                <a:cs typeface="Times New Roman" pitchFamily="18" charset="0"/>
              </a:rPr>
              <a:t>Proses untuk mendeteksi penyakit diabetes umumnya masih menggunakan cara manual yaitu dengan melakukan konsultasi secara langsung ke dokter spesialis penyakit diabetes atau dokter penyakit dalam dan melakukan beberapa pemeriksaan laboratorium yang kemudian harus dikonsultasikan lagi dengan dokter spesialis penyakit diabetes</a:t>
            </a:r>
            <a:r>
              <a:rPr lang="en-US" dirty="0" smtClean="0">
                <a:solidFill>
                  <a:srgbClr val="000000"/>
                </a:solidFill>
                <a:latin typeface="Times New Roman" pitchFamily="18" charset="0"/>
                <a:ea typeface="Times New Roman"/>
                <a:cs typeface="Times New Roman" pitchFamily="18" charset="0"/>
              </a:rPr>
              <a:t> </a:t>
            </a:r>
            <a:r>
              <a:rPr lang="en-US" dirty="0" err="1" smtClean="0">
                <a:solidFill>
                  <a:srgbClr val="000000"/>
                </a:solidFill>
                <a:latin typeface="Times New Roman" pitchFamily="18" charset="0"/>
                <a:ea typeface="Times New Roman"/>
                <a:cs typeface="Times New Roman" pitchFamily="18" charset="0"/>
              </a:rPr>
              <a:t>sebelum</a:t>
            </a:r>
            <a:r>
              <a:rPr lang="en-US" dirty="0" smtClean="0">
                <a:solidFill>
                  <a:srgbClr val="000000"/>
                </a:solidFill>
                <a:latin typeface="Times New Roman" pitchFamily="18" charset="0"/>
                <a:ea typeface="Times New Roman"/>
                <a:cs typeface="Times New Roman" pitchFamily="18" charset="0"/>
              </a:rPr>
              <a:t> </a:t>
            </a:r>
            <a:r>
              <a:rPr lang="en-US" dirty="0" err="1" smtClean="0">
                <a:solidFill>
                  <a:srgbClr val="000000"/>
                </a:solidFill>
                <a:latin typeface="Times New Roman" pitchFamily="18" charset="0"/>
                <a:ea typeface="Times New Roman"/>
                <a:cs typeface="Times New Roman" pitchFamily="18" charset="0"/>
              </a:rPr>
              <a:t>mendapatkan</a:t>
            </a:r>
            <a:r>
              <a:rPr lang="en-US" dirty="0" smtClean="0">
                <a:solidFill>
                  <a:srgbClr val="000000"/>
                </a:solidFill>
                <a:latin typeface="Times New Roman" pitchFamily="18" charset="0"/>
                <a:ea typeface="Times New Roman"/>
                <a:cs typeface="Times New Roman" pitchFamily="18" charset="0"/>
              </a:rPr>
              <a:t> </a:t>
            </a:r>
            <a:r>
              <a:rPr lang="en-US" dirty="0" err="1" smtClean="0">
                <a:solidFill>
                  <a:srgbClr val="000000"/>
                </a:solidFill>
                <a:latin typeface="Times New Roman" pitchFamily="18" charset="0"/>
                <a:ea typeface="Times New Roman"/>
                <a:cs typeface="Times New Roman" pitchFamily="18" charset="0"/>
              </a:rPr>
              <a:t>hasil</a:t>
            </a:r>
            <a:r>
              <a:rPr lang="en-US" dirty="0" smtClean="0">
                <a:solidFill>
                  <a:srgbClr val="000000"/>
                </a:solidFill>
                <a:latin typeface="Times New Roman" pitchFamily="18" charset="0"/>
                <a:ea typeface="Times New Roman"/>
                <a:cs typeface="Times New Roman" pitchFamily="18" charset="0"/>
              </a:rPr>
              <a:t> </a:t>
            </a:r>
            <a:r>
              <a:rPr lang="en-US" dirty="0" err="1" smtClean="0">
                <a:solidFill>
                  <a:srgbClr val="000000"/>
                </a:solidFill>
                <a:latin typeface="Times New Roman" pitchFamily="18" charset="0"/>
                <a:ea typeface="Times New Roman"/>
                <a:cs typeface="Times New Roman" pitchFamily="18" charset="0"/>
              </a:rPr>
              <a:t>diagnosa</a:t>
            </a:r>
            <a:r>
              <a:rPr lang="id-ID" dirty="0" smtClean="0">
                <a:solidFill>
                  <a:srgbClr val="000000"/>
                </a:solidFill>
                <a:latin typeface="Times New Roman" pitchFamily="18" charset="0"/>
                <a:ea typeface="Times New Roman"/>
                <a:cs typeface="Times New Roman" pitchFamily="18" charset="0"/>
              </a:rPr>
              <a:t>.</a:t>
            </a:r>
            <a:r>
              <a:rPr lang="en-US" dirty="0" smtClean="0">
                <a:solidFill>
                  <a:srgbClr val="000000"/>
                </a:solidFill>
                <a:latin typeface="Times New Roman" pitchFamily="18" charset="0"/>
                <a:ea typeface="Times New Roman"/>
                <a:cs typeface="Times New Roman" pitchFamily="18" charset="0"/>
              </a:rPr>
              <a:t> </a:t>
            </a:r>
          </a:p>
          <a:p>
            <a:pPr marL="0" marR="0" indent="360045" algn="just">
              <a:lnSpc>
                <a:spcPct val="160000"/>
              </a:lnSpc>
              <a:spcBef>
                <a:spcPts val="0"/>
              </a:spcBef>
              <a:spcAft>
                <a:spcPts val="1000"/>
              </a:spcAft>
            </a:pPr>
            <a:r>
              <a:rPr lang="id-ID" dirty="0" smtClean="0">
                <a:solidFill>
                  <a:srgbClr val="000000"/>
                </a:solidFill>
                <a:latin typeface="Times New Roman" pitchFamily="18" charset="0"/>
                <a:ea typeface="Times New Roman"/>
                <a:cs typeface="Times New Roman" pitchFamily="18" charset="0"/>
              </a:rPr>
              <a:t>Penelitian dalam mendiagnosa penyakit dengan menggunakan teknologi komputer semakin meningkat. Salah satu peran Teknologi Informasi dalam pendeteksian dini penyakit</a:t>
            </a:r>
            <a:r>
              <a:rPr lang="en-US" dirty="0" smtClean="0">
                <a:solidFill>
                  <a:srgbClr val="000000"/>
                </a:solidFill>
                <a:latin typeface="Times New Roman" pitchFamily="18" charset="0"/>
                <a:ea typeface="Times New Roman"/>
                <a:cs typeface="Times New Roman" pitchFamily="18" charset="0"/>
              </a:rPr>
              <a:t> diabetes</a:t>
            </a:r>
            <a:r>
              <a:rPr lang="id-ID" dirty="0" smtClean="0">
                <a:solidFill>
                  <a:srgbClr val="000000"/>
                </a:solidFill>
                <a:latin typeface="Times New Roman" pitchFamily="18" charset="0"/>
                <a:ea typeface="Times New Roman"/>
                <a:cs typeface="Times New Roman" pitchFamily="18" charset="0"/>
              </a:rPr>
              <a:t> sudah dilakukan dengan teknologi Data mining </a:t>
            </a:r>
            <a:r>
              <a:rPr lang="en-US" dirty="0" smtClean="0">
                <a:solidFill>
                  <a:srgbClr val="000000"/>
                </a:solidFill>
                <a:latin typeface="Times New Roman" pitchFamily="18" charset="0"/>
                <a:ea typeface="Times New Roman"/>
                <a:cs typeface="Times New Roman" pitchFamily="18" charset="0"/>
              </a:rPr>
              <a:t>yang </a:t>
            </a:r>
            <a:r>
              <a:rPr lang="en-US" dirty="0" err="1" smtClean="0">
                <a:solidFill>
                  <a:srgbClr val="000000"/>
                </a:solidFill>
                <a:latin typeface="Times New Roman" pitchFamily="18" charset="0"/>
                <a:ea typeface="Times New Roman"/>
                <a:cs typeface="Times New Roman" pitchFamily="18" charset="0"/>
              </a:rPr>
              <a:t>dapat</a:t>
            </a:r>
            <a:r>
              <a:rPr lang="en-US" dirty="0" smtClean="0">
                <a:solidFill>
                  <a:srgbClr val="000000"/>
                </a:solidFill>
                <a:latin typeface="Times New Roman" pitchFamily="18" charset="0"/>
                <a:ea typeface="Times New Roman"/>
                <a:cs typeface="Times New Roman" pitchFamily="18" charset="0"/>
              </a:rPr>
              <a:t> </a:t>
            </a:r>
            <a:r>
              <a:rPr lang="id-ID" dirty="0" smtClean="0">
                <a:solidFill>
                  <a:srgbClr val="000000"/>
                </a:solidFill>
                <a:latin typeface="Times New Roman" pitchFamily="18" charset="0"/>
                <a:ea typeface="Times New Roman"/>
                <a:cs typeface="Times New Roman" pitchFamily="18" charset="0"/>
              </a:rPr>
              <a:t>mengetahui pola tersembunyi pada dataset medis. Pola tersebut dapat dimanfaatkan untuk mengungkapkan ada atau tidak ada suatu penyakit. Implementasi yang akurat dan efisien dibutuhkan teknik data mining yang tepat. </a:t>
            </a:r>
            <a:r>
              <a:rPr lang="en-US" dirty="0" smtClean="0">
                <a:solidFill>
                  <a:srgbClr val="000000"/>
                </a:solidFill>
                <a:latin typeface="Times New Roman" pitchFamily="18" charset="0"/>
                <a:ea typeface="Times New Roman"/>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380880" y="0"/>
            <a:ext cx="3887280" cy="115812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en-US" sz="4400" b="0" strike="noStrike" spc="1">
                <a:solidFill>
                  <a:srgbClr val="FFFFFF"/>
                </a:solidFill>
                <a:latin typeface="Times New Roman"/>
              </a:rPr>
              <a:t>Batasan Masalah</a:t>
            </a:r>
            <a:endParaRPr lang="en-US" sz="4400" b="0" strike="noStrike" spc="-1">
              <a:latin typeface="Arial"/>
            </a:endParaRPr>
          </a:p>
        </p:txBody>
      </p:sp>
      <p:sp>
        <p:nvSpPr>
          <p:cNvPr id="132" name="CustomShape 2"/>
          <p:cNvSpPr/>
          <p:nvPr/>
        </p:nvSpPr>
        <p:spPr>
          <a:xfrm>
            <a:off x="536040" y="1905120"/>
            <a:ext cx="8072640" cy="29638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355680" indent="-342360" algn="just">
              <a:lnSpc>
                <a:spcPct val="150000"/>
              </a:lnSpc>
              <a:spcBef>
                <a:spcPts val="99"/>
              </a:spcBef>
              <a:buClr>
                <a:srgbClr val="000000"/>
              </a:buClr>
              <a:buFont typeface="Arial"/>
              <a:buChar char="•"/>
            </a:pPr>
            <a:r>
              <a:rPr lang="en-US" sz="2400" dirty="0" smtClean="0">
                <a:latin typeface="Times New Roman"/>
                <a:ea typeface="Times New Roman"/>
              </a:rPr>
              <a:t>D</a:t>
            </a:r>
            <a:r>
              <a:rPr lang="id-ID" sz="2400" dirty="0" smtClean="0">
                <a:latin typeface="Times New Roman"/>
                <a:ea typeface="Times New Roman"/>
              </a:rPr>
              <a:t>ataset yang digunakan didapatkan dari situs Kaggle.com. </a:t>
            </a:r>
            <a:endParaRPr lang="en-US" sz="2400" dirty="0" smtClean="0">
              <a:latin typeface="Times New Roman"/>
              <a:ea typeface="Times New Roman"/>
            </a:endParaRPr>
          </a:p>
          <a:p>
            <a:pPr marL="355680" indent="-342360" algn="just">
              <a:lnSpc>
                <a:spcPct val="150000"/>
              </a:lnSpc>
              <a:spcBef>
                <a:spcPts val="99"/>
              </a:spcBef>
              <a:buClr>
                <a:srgbClr val="000000"/>
              </a:buClr>
              <a:buFont typeface="Arial"/>
              <a:buChar char="•"/>
            </a:pPr>
            <a:r>
              <a:rPr lang="id-ID" sz="2400" dirty="0" smtClean="0">
                <a:latin typeface="Times New Roman"/>
                <a:ea typeface="Times New Roman"/>
              </a:rPr>
              <a:t>Aplikasi </a:t>
            </a:r>
            <a:r>
              <a:rPr lang="en-US" sz="2400" dirty="0" err="1" smtClean="0">
                <a:latin typeface="Times New Roman"/>
                <a:ea typeface="Times New Roman"/>
              </a:rPr>
              <a:t>Pendeteksi</a:t>
            </a:r>
            <a:r>
              <a:rPr lang="id-ID" sz="2400" dirty="0" smtClean="0">
                <a:latin typeface="Times New Roman"/>
                <a:ea typeface="Times New Roman"/>
              </a:rPr>
              <a:t> </a:t>
            </a:r>
            <a:r>
              <a:rPr lang="en-US" sz="2400" dirty="0" smtClean="0">
                <a:latin typeface="Times New Roman"/>
                <a:ea typeface="Times New Roman"/>
              </a:rPr>
              <a:t>P</a:t>
            </a:r>
            <a:r>
              <a:rPr lang="id-ID" sz="2400" dirty="0" smtClean="0">
                <a:latin typeface="Times New Roman"/>
                <a:ea typeface="Times New Roman"/>
              </a:rPr>
              <a:t>enyakit </a:t>
            </a:r>
            <a:r>
              <a:rPr lang="en-US" sz="2400" dirty="0" smtClean="0">
                <a:latin typeface="Times New Roman"/>
                <a:ea typeface="Times New Roman"/>
              </a:rPr>
              <a:t>D</a:t>
            </a:r>
            <a:r>
              <a:rPr lang="id-ID" sz="2400" dirty="0" smtClean="0">
                <a:latin typeface="Times New Roman"/>
                <a:ea typeface="Times New Roman"/>
              </a:rPr>
              <a:t>iabetes ini menggunakan algoritma </a:t>
            </a:r>
            <a:r>
              <a:rPr lang="id-ID" sz="2400" i="1" dirty="0" smtClean="0">
                <a:latin typeface="Times New Roman"/>
                <a:ea typeface="Times New Roman"/>
              </a:rPr>
              <a:t>Logistic Regression</a:t>
            </a:r>
            <a:r>
              <a:rPr lang="id-ID" sz="2400" dirty="0" smtClean="0">
                <a:latin typeface="Times New Roman"/>
                <a:ea typeface="Times New Roman"/>
              </a:rPr>
              <a:t> </a:t>
            </a:r>
            <a:r>
              <a:rPr lang="id-ID" sz="2400" i="1" dirty="0" smtClean="0">
                <a:latin typeface="Times New Roman"/>
                <a:ea typeface="Times New Roman"/>
              </a:rPr>
              <a:t>Binar</a:t>
            </a:r>
            <a:r>
              <a:rPr lang="en-US" sz="2400" i="1" dirty="0" smtClean="0">
                <a:latin typeface="Times New Roman"/>
                <a:ea typeface="Times New Roman"/>
              </a:rPr>
              <a:t>y </a:t>
            </a:r>
          </a:p>
          <a:p>
            <a:pPr marL="355680" indent="-342360" algn="just">
              <a:lnSpc>
                <a:spcPct val="150000"/>
              </a:lnSpc>
              <a:spcBef>
                <a:spcPts val="99"/>
              </a:spcBef>
              <a:buClr>
                <a:srgbClr val="000000"/>
              </a:buClr>
              <a:buFont typeface="Arial"/>
              <a:buChar char="•"/>
            </a:pPr>
            <a:r>
              <a:rPr lang="en-US" sz="2400" dirty="0" smtClean="0">
                <a:latin typeface="Times New Roman"/>
                <a:ea typeface="Times New Roman"/>
              </a:rPr>
              <a:t>Data yang </a:t>
            </a:r>
            <a:r>
              <a:rPr lang="en-US" sz="2400" dirty="0" err="1" smtClean="0">
                <a:latin typeface="Times New Roman"/>
                <a:ea typeface="Times New Roman"/>
              </a:rPr>
              <a:t>didapat</a:t>
            </a:r>
            <a:r>
              <a:rPr lang="en-US" sz="2400" dirty="0" smtClean="0">
                <a:latin typeface="Times New Roman"/>
                <a:ea typeface="Times New Roman"/>
              </a:rPr>
              <a:t> </a:t>
            </a:r>
            <a:r>
              <a:rPr lang="en-US" sz="2400" dirty="0" err="1" smtClean="0">
                <a:latin typeface="Times New Roman"/>
                <a:ea typeface="Times New Roman"/>
              </a:rPr>
              <a:t>diolah</a:t>
            </a:r>
            <a:r>
              <a:rPr lang="en-US" sz="2400" dirty="0" smtClean="0">
                <a:latin typeface="Times New Roman"/>
                <a:ea typeface="Times New Roman"/>
              </a:rPr>
              <a:t> </a:t>
            </a:r>
            <a:r>
              <a:rPr lang="en-US" sz="2400" dirty="0" err="1" smtClean="0">
                <a:latin typeface="Times New Roman"/>
                <a:ea typeface="Times New Roman"/>
              </a:rPr>
              <a:t>menggunakan</a:t>
            </a:r>
            <a:r>
              <a:rPr lang="en-US" sz="2400" dirty="0" smtClean="0">
                <a:latin typeface="Times New Roman"/>
                <a:ea typeface="Times New Roman"/>
              </a:rPr>
              <a:t> </a:t>
            </a:r>
            <a:r>
              <a:rPr lang="en-US" sz="2400" dirty="0" err="1" smtClean="0">
                <a:latin typeface="Times New Roman"/>
                <a:ea typeface="Times New Roman"/>
              </a:rPr>
              <a:t>teknik</a:t>
            </a:r>
            <a:r>
              <a:rPr lang="en-US" sz="2400" dirty="0" smtClean="0">
                <a:latin typeface="Times New Roman"/>
                <a:ea typeface="Times New Roman"/>
              </a:rPr>
              <a:t> </a:t>
            </a:r>
            <a:r>
              <a:rPr lang="en-US" sz="2400" i="1" dirty="0" smtClean="0">
                <a:latin typeface="Times New Roman"/>
                <a:ea typeface="Times New Roman"/>
              </a:rPr>
              <a:t>data mining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868680" y="0"/>
            <a:ext cx="3902760" cy="6829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4400" b="0" strike="noStrike" spc="-21">
                <a:solidFill>
                  <a:srgbClr val="FFFFFF"/>
                </a:solidFill>
                <a:latin typeface="Times New Roman"/>
                <a:ea typeface="DejaVu Sans"/>
              </a:rPr>
              <a:t>Tujuan</a:t>
            </a:r>
            <a:r>
              <a:rPr lang="en-US" sz="4400" b="0" strike="noStrike" spc="-92">
                <a:solidFill>
                  <a:srgbClr val="FFFFFF"/>
                </a:solidFill>
                <a:latin typeface="Times New Roman"/>
                <a:ea typeface="DejaVu Sans"/>
              </a:rPr>
              <a:t> </a:t>
            </a:r>
            <a:r>
              <a:rPr lang="en-US" sz="4400" b="0" strike="noStrike" spc="-1">
                <a:solidFill>
                  <a:srgbClr val="FFFFFF"/>
                </a:solidFill>
                <a:latin typeface="Times New Roman"/>
                <a:ea typeface="DejaVu Sans"/>
              </a:rPr>
              <a:t>Penulisan</a:t>
            </a:r>
            <a:endParaRPr lang="en-US" sz="4400" b="0" strike="noStrike" spc="-1">
              <a:latin typeface="Arial"/>
            </a:endParaRPr>
          </a:p>
        </p:txBody>
      </p:sp>
      <p:sp>
        <p:nvSpPr>
          <p:cNvPr id="134" name="CustomShape 2"/>
          <p:cNvSpPr/>
          <p:nvPr/>
        </p:nvSpPr>
        <p:spPr>
          <a:xfrm>
            <a:off x="533520" y="2057400"/>
            <a:ext cx="8253322" cy="2300294"/>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indent="360045" algn="just">
              <a:lnSpc>
                <a:spcPct val="150000"/>
              </a:lnSpc>
              <a:spcAft>
                <a:spcPts val="1000"/>
              </a:spcAft>
            </a:pPr>
            <a:r>
              <a:rPr lang="id-ID" sz="2400" dirty="0" smtClean="0">
                <a:latin typeface="Times New Roman"/>
                <a:ea typeface="Times New Roman"/>
              </a:rPr>
              <a:t>Tujuan yang ingin dicapai dalam penelitian ini adalah membangun aplikasi </a:t>
            </a:r>
            <a:r>
              <a:rPr lang="en-US" sz="2400" dirty="0" err="1" smtClean="0">
                <a:latin typeface="Times New Roman"/>
                <a:ea typeface="Times New Roman"/>
              </a:rPr>
              <a:t>pendeteksi</a:t>
            </a:r>
            <a:r>
              <a:rPr lang="en-US" sz="2400" dirty="0" smtClean="0">
                <a:latin typeface="Times New Roman"/>
                <a:ea typeface="Times New Roman"/>
              </a:rPr>
              <a:t> </a:t>
            </a:r>
            <a:r>
              <a:rPr lang="en-US" sz="2400" dirty="0" err="1" smtClean="0">
                <a:latin typeface="Times New Roman"/>
                <a:ea typeface="Times New Roman"/>
              </a:rPr>
              <a:t>penyakit</a:t>
            </a:r>
            <a:r>
              <a:rPr lang="en-US" sz="2400" dirty="0" smtClean="0">
                <a:latin typeface="Times New Roman"/>
                <a:ea typeface="Times New Roman"/>
              </a:rPr>
              <a:t> diabetes </a:t>
            </a:r>
            <a:r>
              <a:rPr lang="en-US" sz="2400" dirty="0" err="1" smtClean="0">
                <a:latin typeface="Times New Roman"/>
                <a:ea typeface="Times New Roman"/>
              </a:rPr>
              <a:t>dengan</a:t>
            </a:r>
            <a:r>
              <a:rPr lang="en-US" sz="2400" dirty="0" smtClean="0">
                <a:latin typeface="Times New Roman"/>
                <a:ea typeface="Times New Roman"/>
              </a:rPr>
              <a:t> </a:t>
            </a:r>
            <a:r>
              <a:rPr lang="en-US" sz="2400" dirty="0" err="1" smtClean="0">
                <a:latin typeface="Times New Roman"/>
                <a:ea typeface="Times New Roman"/>
              </a:rPr>
              <a:t>menggunakan</a:t>
            </a:r>
            <a:r>
              <a:rPr lang="en-US" sz="2400" dirty="0" smtClean="0">
                <a:latin typeface="Times New Roman"/>
                <a:ea typeface="Times New Roman"/>
              </a:rPr>
              <a:t> </a:t>
            </a:r>
            <a:r>
              <a:rPr lang="en-US" sz="2400" dirty="0" err="1" smtClean="0">
                <a:latin typeface="Times New Roman"/>
                <a:ea typeface="Times New Roman"/>
              </a:rPr>
              <a:t>algoritma</a:t>
            </a:r>
            <a:r>
              <a:rPr lang="en-US" sz="2400" dirty="0" smtClean="0">
                <a:latin typeface="Times New Roman"/>
                <a:ea typeface="Times New Roman"/>
              </a:rPr>
              <a:t> </a:t>
            </a:r>
            <a:r>
              <a:rPr lang="en-US" sz="2400" i="1" dirty="0" smtClean="0">
                <a:latin typeface="Times New Roman"/>
                <a:ea typeface="Times New Roman"/>
              </a:rPr>
              <a:t>Binary Logistic Regression </a:t>
            </a:r>
            <a:r>
              <a:rPr lang="en-US" sz="2400" dirty="0" smtClean="0">
                <a:latin typeface="Times New Roman"/>
                <a:ea typeface="Times New Roman"/>
              </a:rPr>
              <a:t>yang </a:t>
            </a:r>
            <a:r>
              <a:rPr lang="en-US" sz="2400" dirty="0" err="1" smtClean="0">
                <a:latin typeface="Times New Roman"/>
                <a:ea typeface="Times New Roman"/>
              </a:rPr>
              <a:t>dapat</a:t>
            </a:r>
            <a:r>
              <a:rPr lang="en-US" sz="2400" dirty="0" smtClean="0">
                <a:latin typeface="Times New Roman"/>
                <a:ea typeface="Times New Roman"/>
              </a:rPr>
              <a:t> </a:t>
            </a:r>
            <a:r>
              <a:rPr lang="en-US" sz="2400" dirty="0" err="1" smtClean="0">
                <a:latin typeface="Times New Roman"/>
                <a:ea typeface="Times New Roman"/>
              </a:rPr>
              <a:t>menunjukkan</a:t>
            </a:r>
            <a:r>
              <a:rPr lang="en-US" sz="2400" dirty="0" smtClean="0">
                <a:latin typeface="Times New Roman"/>
                <a:ea typeface="Times New Roman"/>
              </a:rPr>
              <a:t> </a:t>
            </a:r>
            <a:r>
              <a:rPr lang="en-US" sz="2400" dirty="0" err="1" smtClean="0">
                <a:latin typeface="Times New Roman"/>
                <a:ea typeface="Times New Roman"/>
              </a:rPr>
              <a:t>nilai</a:t>
            </a:r>
            <a:r>
              <a:rPr lang="en-US" sz="2400" dirty="0" smtClean="0">
                <a:latin typeface="Times New Roman"/>
                <a:ea typeface="Times New Roman"/>
              </a:rPr>
              <a:t> </a:t>
            </a:r>
            <a:r>
              <a:rPr lang="en-US" sz="2400" dirty="0" err="1" smtClean="0">
                <a:latin typeface="Times New Roman"/>
                <a:ea typeface="Times New Roman"/>
              </a:rPr>
              <a:t>akurasi</a:t>
            </a:r>
            <a:r>
              <a:rPr lang="en-US" sz="2400" dirty="0" smtClean="0">
                <a:latin typeface="Times New Roman"/>
                <a:ea typeface="Times New Roman"/>
              </a:rPr>
              <a:t> </a:t>
            </a:r>
            <a:r>
              <a:rPr lang="en-US" sz="2400" dirty="0" err="1" smtClean="0">
                <a:latin typeface="Times New Roman"/>
                <a:ea typeface="Times New Roman"/>
              </a:rPr>
              <a:t>prediksi</a:t>
            </a:r>
            <a:r>
              <a:rPr lang="en-US" sz="2400" dirty="0" smtClean="0">
                <a:latin typeface="Times New Roman"/>
                <a:ea typeface="Times New Roman"/>
              </a:rPr>
              <a:t> </a:t>
            </a:r>
            <a:r>
              <a:rPr lang="en-US" sz="2400" dirty="0" err="1" smtClean="0">
                <a:latin typeface="Times New Roman"/>
                <a:ea typeface="Times New Roman"/>
              </a:rPr>
              <a:t>penyakit</a:t>
            </a:r>
            <a:r>
              <a:rPr lang="en-US" sz="2400" dirty="0" smtClean="0">
                <a:latin typeface="Times New Roman"/>
                <a:ea typeface="Times New Roman"/>
              </a:rPr>
              <a:t> diabetes. </a:t>
            </a:r>
            <a:endParaRPr lang="en-US" sz="2000" dirty="0">
              <a:latin typeface="Calibri"/>
              <a:ea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04920" y="0"/>
            <a:ext cx="5942880" cy="6829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4400" b="0" strike="noStrike" spc="-1">
                <a:solidFill>
                  <a:srgbClr val="FFFFFF"/>
                </a:solidFill>
                <a:latin typeface="Times New Roman"/>
                <a:ea typeface="DejaVu Sans"/>
              </a:rPr>
              <a:t>Flowchart Program</a:t>
            </a:r>
            <a:endParaRPr lang="en-US" sz="4400" b="0" strike="noStrike" spc="-1">
              <a:latin typeface="Arial"/>
            </a:endParaRPr>
          </a:p>
        </p:txBody>
      </p:sp>
      <p:pic>
        <p:nvPicPr>
          <p:cNvPr id="5" name="image12.png"/>
          <p:cNvPicPr/>
          <p:nvPr/>
        </p:nvPicPr>
        <p:blipFill>
          <a:blip r:embed="rId2" cstate="print"/>
          <a:srcRect b="58442"/>
          <a:stretch>
            <a:fillRect/>
          </a:stretch>
        </p:blipFill>
        <p:spPr>
          <a:xfrm>
            <a:off x="785786" y="1571612"/>
            <a:ext cx="3929090" cy="3643338"/>
          </a:xfrm>
          <a:prstGeom prst="rect">
            <a:avLst/>
          </a:prstGeom>
        </p:spPr>
      </p:pic>
      <p:pic>
        <p:nvPicPr>
          <p:cNvPr id="4" name="image12.png"/>
          <p:cNvPicPr/>
          <p:nvPr/>
        </p:nvPicPr>
        <p:blipFill>
          <a:blip r:embed="rId2" cstate="print"/>
          <a:srcRect t="41558"/>
          <a:stretch>
            <a:fillRect/>
          </a:stretch>
        </p:blipFill>
        <p:spPr>
          <a:xfrm>
            <a:off x="4000496" y="1500174"/>
            <a:ext cx="3500462" cy="378621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70440" y="0"/>
            <a:ext cx="4734360" cy="6829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4400" b="0" strike="noStrike" spc="-1">
                <a:solidFill>
                  <a:srgbClr val="FFFFFF"/>
                </a:solidFill>
                <a:latin typeface="Times New Roman"/>
                <a:ea typeface="DejaVu Sans"/>
              </a:rPr>
              <a:t>Rancangan Aplikasi</a:t>
            </a:r>
            <a:endParaRPr lang="en-US" sz="4400" b="0" strike="noStrike" spc="-1">
              <a:latin typeface="Arial"/>
            </a:endParaRPr>
          </a:p>
        </p:txBody>
      </p:sp>
      <p:sp>
        <p:nvSpPr>
          <p:cNvPr id="140" name="CustomShape 2"/>
          <p:cNvSpPr/>
          <p:nvPr/>
        </p:nvSpPr>
        <p:spPr>
          <a:xfrm>
            <a:off x="304920" y="913320"/>
            <a:ext cx="2717640" cy="3783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2400" b="0" strike="noStrike" spc="-1">
                <a:solidFill>
                  <a:srgbClr val="000000"/>
                </a:solidFill>
                <a:latin typeface="Times New Roman"/>
                <a:ea typeface="DejaVu Sans"/>
              </a:rPr>
              <a:t>Halaman Utama</a:t>
            </a:r>
            <a:endParaRPr lang="en-US" sz="2400" b="0" strike="noStrike" spc="-1">
              <a:latin typeface="Arial"/>
            </a:endParaRPr>
          </a:p>
        </p:txBody>
      </p:sp>
      <p:pic>
        <p:nvPicPr>
          <p:cNvPr id="1026" name="Picture 2" descr="D:\Skripsi InsyaAllah Cepat Selesai\rezky's assets\New Mockup .png"/>
          <p:cNvPicPr>
            <a:picLocks noChangeAspect="1" noChangeArrowheads="1"/>
          </p:cNvPicPr>
          <p:nvPr/>
        </p:nvPicPr>
        <p:blipFill>
          <a:blip r:embed="rId2"/>
          <a:srcRect/>
          <a:stretch>
            <a:fillRect/>
          </a:stretch>
        </p:blipFill>
        <p:spPr bwMode="auto">
          <a:xfrm>
            <a:off x="2571736" y="785794"/>
            <a:ext cx="3643338" cy="5242103"/>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80880" y="0"/>
            <a:ext cx="236160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600">
              <a:lnSpc>
                <a:spcPct val="100000"/>
              </a:lnSpc>
              <a:spcBef>
                <a:spcPts val="99"/>
              </a:spcBef>
            </a:pPr>
            <a:r>
              <a:rPr lang="en-US" sz="4400" b="0" strike="noStrike" spc="-1" dirty="0" err="1">
                <a:solidFill>
                  <a:srgbClr val="FFFFFF"/>
                </a:solidFill>
                <a:latin typeface="Times New Roman"/>
                <a:ea typeface="DejaVu Sans"/>
              </a:rPr>
              <a:t>Lanjutan</a:t>
            </a:r>
            <a:endParaRPr lang="en-US" sz="4400" b="0" strike="noStrike" spc="-1" dirty="0">
              <a:latin typeface="Arial"/>
            </a:endParaRPr>
          </a:p>
        </p:txBody>
      </p:sp>
      <p:sp>
        <p:nvSpPr>
          <p:cNvPr id="143" name="CustomShape 2"/>
          <p:cNvSpPr/>
          <p:nvPr/>
        </p:nvSpPr>
        <p:spPr>
          <a:xfrm>
            <a:off x="309960" y="1066680"/>
            <a:ext cx="104076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12600">
              <a:lnSpc>
                <a:spcPct val="100000"/>
              </a:lnSpc>
              <a:spcBef>
                <a:spcPts val="99"/>
              </a:spcBef>
            </a:pPr>
            <a:r>
              <a:rPr lang="en-US" sz="2400" b="0" strike="noStrike" spc="-1">
                <a:solidFill>
                  <a:srgbClr val="000000"/>
                </a:solidFill>
                <a:latin typeface="Times New Roman"/>
                <a:ea typeface="DejaVu Sans"/>
              </a:rPr>
              <a:t>Output</a:t>
            </a:r>
            <a:endParaRPr lang="en-US" sz="2400" b="0" strike="noStrike" spc="-1">
              <a:latin typeface="Arial"/>
            </a:endParaRPr>
          </a:p>
        </p:txBody>
      </p:sp>
      <p:pic>
        <p:nvPicPr>
          <p:cNvPr id="146" name="Picture 11"/>
          <p:cNvPicPr/>
          <p:nvPr/>
        </p:nvPicPr>
        <p:blipFill>
          <a:blip r:embed="rId2" cstate="print"/>
          <a:stretch/>
        </p:blipFill>
        <p:spPr>
          <a:xfrm>
            <a:off x="2857488" y="4071942"/>
            <a:ext cx="3628440" cy="1551960"/>
          </a:xfrm>
          <a:prstGeom prst="rect">
            <a:avLst/>
          </a:prstGeom>
          <a:ln>
            <a:noFill/>
          </a:ln>
        </p:spPr>
      </p:pic>
      <p:pic>
        <p:nvPicPr>
          <p:cNvPr id="2050" name="Picture 2" descr="D:\Skripsi InsyaAllah Cepat Selesai\rezky's assets\New Mockup 2 copy.png"/>
          <p:cNvPicPr>
            <a:picLocks noChangeAspect="1" noChangeArrowheads="1"/>
          </p:cNvPicPr>
          <p:nvPr/>
        </p:nvPicPr>
        <p:blipFill>
          <a:blip r:embed="rId3"/>
          <a:srcRect/>
          <a:stretch>
            <a:fillRect/>
          </a:stretch>
        </p:blipFill>
        <p:spPr bwMode="auto">
          <a:xfrm>
            <a:off x="1000100" y="2000240"/>
            <a:ext cx="3371850" cy="1809750"/>
          </a:xfrm>
          <a:prstGeom prst="rect">
            <a:avLst/>
          </a:prstGeom>
          <a:noFill/>
        </p:spPr>
      </p:pic>
      <p:pic>
        <p:nvPicPr>
          <p:cNvPr id="2051" name="Picture 3" descr="D:\Skripsi InsyaAllah Cepat Selesai\rezky's assets\New Mockup 2.png"/>
          <p:cNvPicPr>
            <a:picLocks noChangeAspect="1" noChangeArrowheads="1"/>
          </p:cNvPicPr>
          <p:nvPr/>
        </p:nvPicPr>
        <p:blipFill>
          <a:blip r:embed="rId4"/>
          <a:srcRect/>
          <a:stretch>
            <a:fillRect/>
          </a:stretch>
        </p:blipFill>
        <p:spPr bwMode="auto">
          <a:xfrm>
            <a:off x="4714876" y="2000240"/>
            <a:ext cx="3643338" cy="1809750"/>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6400816" cy="714356"/>
          </a:xfrm>
        </p:spPr>
        <p:txBody>
          <a:bodyPr/>
          <a:lstStyle/>
          <a:p>
            <a:r>
              <a:rPr lang="en-US" sz="3200" dirty="0" err="1" smtClean="0">
                <a:solidFill>
                  <a:schemeClr val="bg1">
                    <a:lumMod val="95000"/>
                  </a:schemeClr>
                </a:solidFill>
                <a:latin typeface="Times New Roman" pitchFamily="18" charset="0"/>
                <a:cs typeface="Times New Roman" pitchFamily="18" charset="0"/>
              </a:rPr>
              <a:t>Algoritma</a:t>
            </a:r>
            <a:r>
              <a:rPr lang="en-US" sz="3200" dirty="0" smtClean="0">
                <a:solidFill>
                  <a:schemeClr val="bg1">
                    <a:lumMod val="95000"/>
                  </a:schemeClr>
                </a:solidFill>
                <a:latin typeface="Times New Roman" pitchFamily="18" charset="0"/>
                <a:cs typeface="Times New Roman" pitchFamily="18" charset="0"/>
              </a:rPr>
              <a:t> Binary Logistic Regression</a:t>
            </a:r>
            <a:endParaRPr lang="en-US" sz="3200" dirty="0">
              <a:solidFill>
                <a:schemeClr val="bg1">
                  <a:lumMod val="95000"/>
                </a:schemeClr>
              </a:solidFill>
              <a:latin typeface="Times New Roman" pitchFamily="18" charset="0"/>
              <a:cs typeface="Times New Roman" pitchFamily="18" charset="0"/>
            </a:endParaRPr>
          </a:p>
        </p:txBody>
      </p:sp>
      <p:sp>
        <p:nvSpPr>
          <p:cNvPr id="3" name="Subtitle 2"/>
          <p:cNvSpPr>
            <a:spLocks noGrp="1"/>
          </p:cNvSpPr>
          <p:nvPr>
            <p:ph type="subTitle"/>
          </p:nvPr>
        </p:nvSpPr>
        <p:spPr>
          <a:xfrm>
            <a:off x="457200" y="1000108"/>
            <a:ext cx="8229240" cy="1143008"/>
          </a:xfrm>
        </p:spPr>
        <p:txBody>
          <a:bodyPr/>
          <a:lstStyle/>
          <a:p>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28860" y="3143248"/>
            <a:ext cx="4346730" cy="1000132"/>
          </a:xfrm>
          <a:prstGeom prst="rect">
            <a:avLst/>
          </a:prstGeom>
          <a:noFill/>
          <a:ln>
            <a:solidFill>
              <a:schemeClr val="tx1">
                <a:lumMod val="50000"/>
                <a:lumOff val="50000"/>
              </a:schemeClr>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Words>494</Words>
  <Application>Microsoft Office PowerPoint</Application>
  <PresentationFormat>On-screen Show (4:3)</PresentationFormat>
  <Paragraphs>49</Paragraphs>
  <Slides>18</Slides>
  <Notes>0</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Office Theme</vt:lpstr>
      <vt:lpstr>Office Theme</vt:lpstr>
      <vt:lpstr>Slide 1</vt:lpstr>
      <vt:lpstr>Slide 2</vt:lpstr>
      <vt:lpstr>Latar Belakang Masalah</vt:lpstr>
      <vt:lpstr>Slide 4</vt:lpstr>
      <vt:lpstr>Slide 5</vt:lpstr>
      <vt:lpstr>Slide 6</vt:lpstr>
      <vt:lpstr>Slide 7</vt:lpstr>
      <vt:lpstr>Slide 8</vt:lpstr>
      <vt:lpstr>Algoritma Binary Logistic Regression</vt:lpstr>
      <vt:lpstr>Slide 10</vt:lpstr>
      <vt:lpstr>Slide 11</vt:lpstr>
      <vt:lpstr>Nilai True Positive Rate Recall</vt:lpstr>
      <vt:lpstr>Precision</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Kriptografi Dengan Algoritma AES pada File Berformat Txt Menggunakan Python 2.6 + PyCrypto</dc:title>
  <dc:creator>Aviv Arifian D</dc:creator>
  <cp:lastModifiedBy>Rezky's</cp:lastModifiedBy>
  <cp:revision>66</cp:revision>
  <dcterms:created xsi:type="dcterms:W3CDTF">2018-08-08T13:49:33Z</dcterms:created>
  <dcterms:modified xsi:type="dcterms:W3CDTF">2019-09-16T09:38:28Z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2017-08-26T00:00:00Z</vt:filetime>
  </property>
  <property fmtid="{D5CDD505-2E9C-101B-9397-08002B2CF9AE}" pid="4" name="Creator">
    <vt:lpwstr>Microsoft® PowerPoint® 2010</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2018-08-08T00:00:00Z</vt:filetime>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15</vt:i4>
  </property>
</Properties>
</file>