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7"/>
    <p:restoredTop sz="96291"/>
  </p:normalViewPr>
  <p:slideViewPr>
    <p:cSldViewPr snapToGrid="0" snapToObjects="1">
      <p:cViewPr varScale="1">
        <p:scale>
          <a:sx n="123" d="100"/>
          <a:sy n="123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301A-C90A-B14B-8D34-A8C07CD4F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361" y="1219200"/>
            <a:ext cx="10490507" cy="2286429"/>
          </a:xfrm>
        </p:spPr>
        <p:txBody>
          <a:bodyPr/>
          <a:lstStyle/>
          <a:p>
            <a:r>
              <a:rPr lang="en-US" dirty="0"/>
              <a:t>Employee Promotion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560D2-A6B3-7F42-BAA4-07673907E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Rezky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Dwiseptiyan</a:t>
            </a:r>
            <a:r>
              <a:rPr lang="en-US" dirty="0">
                <a:solidFill>
                  <a:schemeClr val="tx1"/>
                </a:solidFill>
              </a:rPr>
              <a:t> – jcdsah03</a:t>
            </a:r>
          </a:p>
          <a:p>
            <a:r>
              <a:rPr lang="en-US" dirty="0">
                <a:solidFill>
                  <a:schemeClr val="tx1"/>
                </a:solidFill>
              </a:rPr>
              <a:t>Dataset : </a:t>
            </a:r>
            <a:r>
              <a:rPr lang="en-US" dirty="0" err="1">
                <a:solidFill>
                  <a:schemeClr val="tx1"/>
                </a:solidFill>
              </a:rPr>
              <a:t>HR_Analytics_Classification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Kaggle : (https://</a:t>
            </a:r>
            <a:r>
              <a:rPr lang="en-US" dirty="0" err="1">
                <a:solidFill>
                  <a:schemeClr val="tx1"/>
                </a:solidFill>
              </a:rPr>
              <a:t>www.kaggle.com</a:t>
            </a:r>
            <a:r>
              <a:rPr lang="en-US" dirty="0">
                <a:solidFill>
                  <a:schemeClr val="tx1"/>
                </a:solidFill>
              </a:rPr>
              <a:t>/bhrt97/</a:t>
            </a:r>
            <a:r>
              <a:rPr lang="en-US" dirty="0" err="1">
                <a:solidFill>
                  <a:schemeClr val="tx1"/>
                </a:solidFill>
              </a:rPr>
              <a:t>hr</a:t>
            </a:r>
            <a:r>
              <a:rPr lang="en-US" dirty="0">
                <a:solidFill>
                  <a:schemeClr val="tx1"/>
                </a:solidFill>
              </a:rPr>
              <a:t>-analytics-classification)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43621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ACAC2A-F224-6D49-ACC4-44A51DB93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845" y="240653"/>
            <a:ext cx="8549043" cy="3989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267FA9-8F27-B841-A56B-B401A1D96260}"/>
              </a:ext>
            </a:extLst>
          </p:cNvPr>
          <p:cNvSpPr txBox="1"/>
          <p:nvPr/>
        </p:nvSpPr>
        <p:spPr>
          <a:xfrm>
            <a:off x="500273" y="4622569"/>
            <a:ext cx="11191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Lamanya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di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pada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pada </a:t>
            </a:r>
            <a:r>
              <a:rPr lang="en-US" dirty="0" err="1"/>
              <a:t>grafis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1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11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yang </a:t>
            </a:r>
            <a:r>
              <a:rPr lang="en-US" dirty="0" err="1"/>
              <a:t>sedikit</a:t>
            </a:r>
            <a:r>
              <a:rPr lang="en-US" dirty="0"/>
              <a:t>. Dari 12 </a:t>
            </a:r>
            <a:r>
              <a:rPr lang="en-US" dirty="0" err="1"/>
              <a:t>sampai</a:t>
            </a:r>
            <a:r>
              <a:rPr lang="en-US" dirty="0"/>
              <a:t> 34 </a:t>
            </a:r>
            <a:r>
              <a:rPr lang="en-US" dirty="0" err="1"/>
              <a:t>tahun</a:t>
            </a:r>
            <a:r>
              <a:rPr lang="en-US" dirty="0"/>
              <a:t> pun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beraturan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922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13C75D-3F48-F543-9EB2-970C153E403D}"/>
              </a:ext>
            </a:extLst>
          </p:cNvPr>
          <p:cNvSpPr txBox="1"/>
          <p:nvPr/>
        </p:nvSpPr>
        <p:spPr>
          <a:xfrm>
            <a:off x="2280744" y="4832131"/>
            <a:ext cx="8303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Dari data region, employee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dipromosikan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region 4, 17, 25, 28, 23, 22, 3, 7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probabilty</a:t>
            </a:r>
            <a:r>
              <a:rPr lang="en-US" dirty="0"/>
              <a:t> &gt; 10%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4A01FC-39A9-D344-830E-EF85FBBDE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48" y="483476"/>
            <a:ext cx="10214742" cy="408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2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78E8F0-B4E6-CB40-A321-6FC6F950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55" y="285530"/>
            <a:ext cx="5559973" cy="3243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42D953-6757-0845-B76E-25352B65B782}"/>
              </a:ext>
            </a:extLst>
          </p:cNvPr>
          <p:cNvSpPr txBox="1"/>
          <p:nvPr/>
        </p:nvSpPr>
        <p:spPr>
          <a:xfrm>
            <a:off x="6253655" y="4162097"/>
            <a:ext cx="499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yang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traning</a:t>
            </a:r>
            <a:r>
              <a:rPr lang="en-US" dirty="0"/>
              <a:t> 1 kali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dipromosikan</a:t>
            </a:r>
            <a:r>
              <a:rPr lang="en-US" dirty="0"/>
              <a:t> paling </a:t>
            </a:r>
            <a:r>
              <a:rPr lang="en-US" dirty="0" err="1"/>
              <a:t>tinggi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FAF4F-4B1E-8649-B83F-FACAA3250F92}"/>
              </a:ext>
            </a:extLst>
          </p:cNvPr>
          <p:cNvSpPr txBox="1"/>
          <p:nvPr/>
        </p:nvSpPr>
        <p:spPr>
          <a:xfrm>
            <a:off x="6484883" y="798786"/>
            <a:ext cx="5244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Rata - rata </a:t>
            </a:r>
            <a:r>
              <a:rPr lang="en-US" dirty="0" err="1"/>
              <a:t>nilai</a:t>
            </a:r>
            <a:r>
              <a:rPr lang="en-US" dirty="0"/>
              <a:t> training test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dipromosikan</a:t>
            </a:r>
            <a:r>
              <a:rPr lang="en-US" dirty="0"/>
              <a:t>, </a:t>
            </a:r>
            <a:r>
              <a:rPr lang="en-US" dirty="0" err="1"/>
              <a:t>terlihat</a:t>
            </a:r>
            <a:r>
              <a:rPr lang="en-US" dirty="0"/>
              <a:t> </a:t>
            </a:r>
          </a:p>
          <a:p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,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rata - rata </a:t>
            </a:r>
            <a:r>
              <a:rPr lang="en-US" dirty="0" err="1"/>
              <a:t>nilai</a:t>
            </a:r>
            <a:r>
              <a:rPr lang="en-US" dirty="0"/>
              <a:t> training test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88 </a:t>
            </a:r>
            <a:r>
              <a:rPr lang="en-US" dirty="0" err="1"/>
              <a:t>sampai</a:t>
            </a:r>
            <a:r>
              <a:rPr lang="en-US" dirty="0"/>
              <a:t> 99,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presentase</a:t>
            </a:r>
            <a:r>
              <a:rPr lang="en-US" dirty="0"/>
              <a:t> </a:t>
            </a:r>
          </a:p>
          <a:p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yang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37BC5E-5E27-2346-BC3F-CD0FD46E3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55" y="3528848"/>
            <a:ext cx="5559973" cy="304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0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94ED85-A022-3746-AA71-904D3E89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8EF8DF-D996-9E47-9EC2-6BEE09A5AAFE}"/>
              </a:ext>
            </a:extLst>
          </p:cNvPr>
          <p:cNvSpPr/>
          <p:nvPr/>
        </p:nvSpPr>
        <p:spPr>
          <a:xfrm>
            <a:off x="646112" y="1675853"/>
            <a:ext cx="111359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F3F3F3"/>
                </a:solidFill>
              </a:rPr>
              <a:t>Jenis</a:t>
            </a:r>
            <a:r>
              <a:rPr lang="en-ID" dirty="0">
                <a:solidFill>
                  <a:srgbClr val="F3F3F3"/>
                </a:solidFill>
              </a:rPr>
              <a:t>: Supervised Learning</a:t>
            </a:r>
          </a:p>
          <a:p>
            <a:pPr lvl="0"/>
            <a:endParaRPr lang="en-ID" dirty="0">
              <a:solidFill>
                <a:srgbClr val="F3F3F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F3F3F3"/>
                </a:solidFill>
              </a:rPr>
              <a:t>Metode</a:t>
            </a:r>
            <a:r>
              <a:rPr lang="en-ID" dirty="0">
                <a:solidFill>
                  <a:srgbClr val="F3F3F3"/>
                </a:solidFill>
              </a:rPr>
              <a:t>: </a:t>
            </a:r>
            <a:r>
              <a:rPr lang="en-ID" dirty="0" err="1">
                <a:solidFill>
                  <a:srgbClr val="F3F3F3"/>
                </a:solidFill>
              </a:rPr>
              <a:t>Klasifikasi</a:t>
            </a:r>
            <a:endParaRPr lang="en-ID" dirty="0">
              <a:solidFill>
                <a:srgbClr val="F3F3F3"/>
              </a:solidFill>
            </a:endParaRPr>
          </a:p>
          <a:p>
            <a:endParaRPr lang="en-ID" dirty="0">
              <a:solidFill>
                <a:srgbClr val="F3F3F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F3F3F3"/>
                </a:solidFill>
              </a:rPr>
              <a:t>Model : Logistic Regression, Decision Tree, </a:t>
            </a:r>
            <a:r>
              <a:rPr lang="en-ID" dirty="0" err="1">
                <a:solidFill>
                  <a:srgbClr val="F3F3F3"/>
                </a:solidFill>
              </a:rPr>
              <a:t>KNeighbors</a:t>
            </a:r>
            <a:r>
              <a:rPr lang="en-ID" dirty="0">
                <a:solidFill>
                  <a:srgbClr val="F3F3F3"/>
                </a:solidFill>
              </a:rPr>
              <a:t>, Random Forest, AdaBoost, </a:t>
            </a:r>
            <a:r>
              <a:rPr lang="en-ID" dirty="0" err="1">
                <a:solidFill>
                  <a:srgbClr val="F3F3F3"/>
                </a:solidFill>
              </a:rPr>
              <a:t>GradientBoost</a:t>
            </a:r>
            <a:r>
              <a:rPr lang="en-ID" dirty="0">
                <a:solidFill>
                  <a:srgbClr val="F3F3F3"/>
                </a:solidFill>
              </a:rPr>
              <a:t>, </a:t>
            </a:r>
            <a:r>
              <a:rPr lang="en-ID" dirty="0" err="1">
                <a:solidFill>
                  <a:srgbClr val="F3F3F3"/>
                </a:solidFill>
              </a:rPr>
              <a:t>XGBoost</a:t>
            </a:r>
            <a:endParaRPr lang="en-ID" dirty="0">
              <a:solidFill>
                <a:srgbClr val="F3F3F3"/>
              </a:solidFill>
            </a:endParaRPr>
          </a:p>
          <a:p>
            <a:endParaRPr lang="en-ID" dirty="0">
              <a:solidFill>
                <a:srgbClr val="F3F3F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F3F3F3"/>
                </a:solidFill>
              </a:rPr>
              <a:t>Scoring Metrics : 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>
              <a:solidFill>
                <a:srgbClr val="F3F3F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F3F3F3"/>
                </a:solidFill>
              </a:rPr>
              <a:t>Resampling : </a:t>
            </a:r>
            <a:r>
              <a:rPr lang="en-ID" dirty="0" err="1">
                <a:solidFill>
                  <a:srgbClr val="F3F3F3"/>
                </a:solidFill>
              </a:rPr>
              <a:t>RandomUnderSampler</a:t>
            </a:r>
            <a:r>
              <a:rPr lang="en-ID" dirty="0">
                <a:solidFill>
                  <a:srgbClr val="F3F3F3"/>
                </a:solidFill>
              </a:rPr>
              <a:t>, </a:t>
            </a:r>
            <a:r>
              <a:rPr lang="en-ID" dirty="0" err="1">
                <a:solidFill>
                  <a:srgbClr val="F3F3F3"/>
                </a:solidFill>
              </a:rPr>
              <a:t>RandomOverSampler</a:t>
            </a:r>
            <a:r>
              <a:rPr lang="en-ID" dirty="0">
                <a:solidFill>
                  <a:srgbClr val="F3F3F3"/>
                </a:solidFill>
              </a:rPr>
              <a:t>, SMOTE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>
              <a:solidFill>
                <a:srgbClr val="F3F3F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F3F3F3"/>
                </a:solidFill>
              </a:rPr>
              <a:t>Hyperparamtuning</a:t>
            </a:r>
            <a:r>
              <a:rPr lang="en-ID" dirty="0">
                <a:solidFill>
                  <a:srgbClr val="F3F3F3"/>
                </a:solidFill>
              </a:rPr>
              <a:t> : Logistic Regression, </a:t>
            </a:r>
            <a:r>
              <a:rPr lang="en-ID" dirty="0" err="1">
                <a:solidFill>
                  <a:srgbClr val="F3F3F3"/>
                </a:solidFill>
              </a:rPr>
              <a:t>RandomOverSampler</a:t>
            </a:r>
            <a:r>
              <a:rPr lang="en-ID" dirty="0">
                <a:solidFill>
                  <a:srgbClr val="F3F3F3"/>
                </a:solidFill>
              </a:rPr>
              <a:t>, </a:t>
            </a:r>
            <a:r>
              <a:rPr lang="en-ID" dirty="0" err="1">
                <a:solidFill>
                  <a:srgbClr val="F3F3F3"/>
                </a:solidFill>
              </a:rPr>
              <a:t>GridSearchCV</a:t>
            </a:r>
            <a:endParaRPr lang="en-ID" dirty="0">
              <a:solidFill>
                <a:srgbClr val="F3F3F3"/>
              </a:solidFill>
            </a:endParaRPr>
          </a:p>
          <a:p>
            <a:endParaRPr lang="en-ID" dirty="0">
              <a:solidFill>
                <a:srgbClr val="F3F3F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F3F3F3"/>
                </a:solidFill>
              </a:rPr>
              <a:t>Target: </a:t>
            </a:r>
            <a:r>
              <a:rPr lang="en-ID" dirty="0" err="1">
                <a:solidFill>
                  <a:srgbClr val="F3F3F3"/>
                </a:solidFill>
              </a:rPr>
              <a:t>Memberikan</a:t>
            </a:r>
            <a:r>
              <a:rPr lang="en-ID" dirty="0">
                <a:solidFill>
                  <a:srgbClr val="F3F3F3"/>
                </a:solidFill>
              </a:rPr>
              <a:t> </a:t>
            </a:r>
            <a:r>
              <a:rPr lang="en-ID" dirty="0" err="1">
                <a:solidFill>
                  <a:srgbClr val="F3F3F3"/>
                </a:solidFill>
              </a:rPr>
              <a:t>rekomendasi</a:t>
            </a:r>
            <a:r>
              <a:rPr lang="en-ID" dirty="0">
                <a:solidFill>
                  <a:srgbClr val="F3F3F3"/>
                </a:solidFill>
              </a:rPr>
              <a:t> </a:t>
            </a:r>
            <a:r>
              <a:rPr lang="en-ID" dirty="0" err="1">
                <a:solidFill>
                  <a:srgbClr val="F3F3F3"/>
                </a:solidFill>
              </a:rPr>
              <a:t>karyawan</a:t>
            </a:r>
            <a:r>
              <a:rPr lang="en-ID" dirty="0">
                <a:solidFill>
                  <a:srgbClr val="F3F3F3"/>
                </a:solidFill>
              </a:rPr>
              <a:t> yang </a:t>
            </a:r>
            <a:r>
              <a:rPr lang="en-ID" dirty="0" err="1">
                <a:solidFill>
                  <a:srgbClr val="F3F3F3"/>
                </a:solidFill>
              </a:rPr>
              <a:t>layak</a:t>
            </a:r>
            <a:r>
              <a:rPr lang="en-ID" dirty="0">
                <a:solidFill>
                  <a:srgbClr val="F3F3F3"/>
                </a:solidFill>
              </a:rPr>
              <a:t> </a:t>
            </a:r>
            <a:r>
              <a:rPr lang="en-ID" dirty="0" err="1">
                <a:solidFill>
                  <a:srgbClr val="F3F3F3"/>
                </a:solidFill>
              </a:rPr>
              <a:t>untuk</a:t>
            </a:r>
            <a:r>
              <a:rPr lang="en-ID" dirty="0">
                <a:solidFill>
                  <a:srgbClr val="F3F3F3"/>
                </a:solidFill>
              </a:rPr>
              <a:t> </a:t>
            </a:r>
            <a:r>
              <a:rPr lang="en-ID" dirty="0" err="1">
                <a:solidFill>
                  <a:srgbClr val="F3F3F3"/>
                </a:solidFill>
              </a:rPr>
              <a:t>dipromosikan</a:t>
            </a:r>
            <a:endParaRPr lang="en-ID"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2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668;p39">
            <a:extLst>
              <a:ext uri="{FF2B5EF4-FFF2-40B4-BE49-F238E27FC236}">
                <a16:creationId xmlns:a16="http://schemas.microsoft.com/office/drawing/2014/main" id="{E993F7C0-5079-7141-B89B-E9A04335D5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481980"/>
              </p:ext>
            </p:extLst>
          </p:nvPr>
        </p:nvGraphicFramePr>
        <p:xfrm>
          <a:off x="1422180" y="1962897"/>
          <a:ext cx="9347640" cy="1828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9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8455">
                  <a:extLst>
                    <a:ext uri="{9D8B030D-6E8A-4147-A177-3AD203B41FA5}">
                      <a16:colId xmlns:a16="http://schemas.microsoft.com/office/drawing/2014/main" val="417087681"/>
                    </a:ext>
                  </a:extLst>
                </a:gridCol>
                <a:gridCol w="1168455">
                  <a:extLst>
                    <a:ext uri="{9D8B030D-6E8A-4147-A177-3AD203B41FA5}">
                      <a16:colId xmlns:a16="http://schemas.microsoft.com/office/drawing/2014/main" val="29202213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</a:rPr>
                        <a:t>LR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</a:rPr>
                        <a:t>KNN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DT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</a:rPr>
                        <a:t>RF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</a:rPr>
                        <a:t>XGB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3F3F3"/>
                          </a:solidFill>
                        </a:rPr>
                        <a:t>ADAB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3F3F3"/>
                          </a:solidFill>
                        </a:rPr>
                        <a:t>GB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3F3F3"/>
                          </a:solidFill>
                        </a:rPr>
                        <a:t>Mean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096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3F3F3"/>
                          </a:solidFill>
                        </a:rPr>
                        <a:t>STD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en-ID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9024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</a:rPr>
                        <a:t>Recall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8BA2486-6CF7-E343-A270-32099868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57821"/>
            <a:ext cx="9404723" cy="766482"/>
          </a:xfrm>
        </p:spPr>
        <p:txBody>
          <a:bodyPr/>
          <a:lstStyle/>
          <a:p>
            <a:r>
              <a:rPr lang="en-US" dirty="0"/>
              <a:t>Model Metrics</a:t>
            </a:r>
          </a:p>
        </p:txBody>
      </p:sp>
    </p:spTree>
    <p:extLst>
      <p:ext uri="{BB962C8B-B14F-4D97-AF65-F5344CB8AC3E}">
        <p14:creationId xmlns:p14="http://schemas.microsoft.com/office/powerpoint/2010/main" val="292445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8068FA6-974B-BE47-AF82-F195D846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57821"/>
            <a:ext cx="9404723" cy="766482"/>
          </a:xfrm>
        </p:spPr>
        <p:txBody>
          <a:bodyPr/>
          <a:lstStyle/>
          <a:p>
            <a:r>
              <a:rPr lang="en-US" dirty="0"/>
              <a:t>Random Under Sampler</a:t>
            </a:r>
          </a:p>
        </p:txBody>
      </p:sp>
      <p:graphicFrame>
        <p:nvGraphicFramePr>
          <p:cNvPr id="9" name="Google Shape;1668;p39">
            <a:extLst>
              <a:ext uri="{FF2B5EF4-FFF2-40B4-BE49-F238E27FC236}">
                <a16:creationId xmlns:a16="http://schemas.microsoft.com/office/drawing/2014/main" id="{CB84AD7D-0197-B943-99D0-037FE79D9D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988611"/>
              </p:ext>
            </p:extLst>
          </p:nvPr>
        </p:nvGraphicFramePr>
        <p:xfrm>
          <a:off x="3174862" y="2286075"/>
          <a:ext cx="5842275" cy="1828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9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</a:rPr>
                        <a:t>LR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</a:rPr>
                        <a:t>KNN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DT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</a:rPr>
                        <a:t>RF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3F3F3"/>
                          </a:solidFill>
                        </a:rPr>
                        <a:t>Mean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  <a:endParaRPr lang="en-ID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096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3F3F3"/>
                          </a:solidFill>
                        </a:rPr>
                        <a:t>STD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en-ID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9024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</a:rPr>
                        <a:t>Recall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068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7D64D32-E8E9-8947-8350-2BE12F24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57821"/>
            <a:ext cx="9404723" cy="766482"/>
          </a:xfrm>
        </p:spPr>
        <p:txBody>
          <a:bodyPr/>
          <a:lstStyle/>
          <a:p>
            <a:r>
              <a:rPr lang="en-US" dirty="0"/>
              <a:t>Random Over Sampler</a:t>
            </a:r>
          </a:p>
        </p:txBody>
      </p:sp>
      <p:graphicFrame>
        <p:nvGraphicFramePr>
          <p:cNvPr id="7" name="Google Shape;1668;p39">
            <a:extLst>
              <a:ext uri="{FF2B5EF4-FFF2-40B4-BE49-F238E27FC236}">
                <a16:creationId xmlns:a16="http://schemas.microsoft.com/office/drawing/2014/main" id="{FC2DB29D-244A-C04A-A356-DD0D58FCC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266758"/>
              </p:ext>
            </p:extLst>
          </p:nvPr>
        </p:nvGraphicFramePr>
        <p:xfrm>
          <a:off x="3174862" y="2173104"/>
          <a:ext cx="5842275" cy="1828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9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</a:rPr>
                        <a:t>LR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</a:rPr>
                        <a:t>KNN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DT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</a:rPr>
                        <a:t>RF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3F3F3"/>
                          </a:solidFill>
                        </a:rPr>
                        <a:t>Mean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lang="en-ID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096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3F3F3"/>
                          </a:solidFill>
                        </a:rPr>
                        <a:t>STD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en-ID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9024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</a:rPr>
                        <a:t>Recall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70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163763F-50E0-8D44-8B90-59187863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57821"/>
            <a:ext cx="9404723" cy="766482"/>
          </a:xfrm>
        </p:spPr>
        <p:txBody>
          <a:bodyPr/>
          <a:lstStyle/>
          <a:p>
            <a:r>
              <a:rPr lang="en-US" dirty="0"/>
              <a:t>SMOTE</a:t>
            </a:r>
          </a:p>
        </p:txBody>
      </p:sp>
      <p:graphicFrame>
        <p:nvGraphicFramePr>
          <p:cNvPr id="7" name="Google Shape;1668;p39">
            <a:extLst>
              <a:ext uri="{FF2B5EF4-FFF2-40B4-BE49-F238E27FC236}">
                <a16:creationId xmlns:a16="http://schemas.microsoft.com/office/drawing/2014/main" id="{93815867-F550-B842-B842-150DD1B430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865779"/>
              </p:ext>
            </p:extLst>
          </p:nvPr>
        </p:nvGraphicFramePr>
        <p:xfrm>
          <a:off x="3174862" y="1920856"/>
          <a:ext cx="5842275" cy="1828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9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</a:rPr>
                        <a:t>LR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</a:rPr>
                        <a:t>KNN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DT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</a:rPr>
                        <a:t>RF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3F3F3"/>
                          </a:solidFill>
                        </a:rPr>
                        <a:t>Mean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</a:t>
                      </a:r>
                      <a:endParaRPr lang="en-ID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096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3F3F3"/>
                          </a:solidFill>
                        </a:rPr>
                        <a:t>STD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en-ID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9024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</a:rPr>
                        <a:t>Recall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394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036C7A-DC31-1A4B-972B-8C70DEE8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57821"/>
            <a:ext cx="9404723" cy="766482"/>
          </a:xfrm>
        </p:spPr>
        <p:txBody>
          <a:bodyPr/>
          <a:lstStyle/>
          <a:p>
            <a:r>
              <a:rPr lang="en-US" dirty="0"/>
              <a:t>Hyperparameter Tuning</a:t>
            </a:r>
          </a:p>
        </p:txBody>
      </p:sp>
      <p:graphicFrame>
        <p:nvGraphicFramePr>
          <p:cNvPr id="6" name="Google Shape;1668;p39">
            <a:extLst>
              <a:ext uri="{FF2B5EF4-FFF2-40B4-BE49-F238E27FC236}">
                <a16:creationId xmlns:a16="http://schemas.microsoft.com/office/drawing/2014/main" id="{EFD86A4B-2729-A64F-B763-C41FA0B0C2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004319"/>
              </p:ext>
            </p:extLst>
          </p:nvPr>
        </p:nvGraphicFramePr>
        <p:xfrm>
          <a:off x="2914648" y="2148915"/>
          <a:ext cx="5893021" cy="16458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9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</a:rPr>
                        <a:t>LR Before Tuning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</a:rPr>
                        <a:t>After Tunning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</a:rPr>
                        <a:t>Accuracy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dirty="0"/>
                        <a:t>0.76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dirty="0"/>
                        <a:t>0.76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</a:rPr>
                        <a:t>Recall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dirty="0"/>
                        <a:t>0.80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091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2632DCA-97C2-F34C-BA7F-0F0B0129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57821"/>
            <a:ext cx="9404723" cy="766482"/>
          </a:xfrm>
        </p:spPr>
        <p:txBody>
          <a:bodyPr/>
          <a:lstStyle/>
          <a:p>
            <a:r>
              <a:rPr lang="en-US" dirty="0"/>
              <a:t>Summary &amp; Recommendation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26CC6-AEDC-8B4A-8D67-EB2C1E156571}"/>
              </a:ext>
            </a:extLst>
          </p:cNvPr>
          <p:cNvSpPr txBox="1"/>
          <p:nvPr/>
        </p:nvSpPr>
        <p:spPr>
          <a:xfrm>
            <a:off x="646110" y="1418896"/>
            <a:ext cx="10631489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 lvl="0" indent="-285750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ID" b="1" dirty="0" err="1">
                <a:ea typeface="Dosis"/>
                <a:cs typeface="Dosis"/>
                <a:sym typeface="Dosis"/>
              </a:rPr>
              <a:t>Lakukan</a:t>
            </a:r>
            <a:r>
              <a:rPr lang="en-ID" b="1" dirty="0">
                <a:ea typeface="Dosis"/>
                <a:cs typeface="Dosis"/>
                <a:sym typeface="Dosis"/>
              </a:rPr>
              <a:t> Audit KPI</a:t>
            </a:r>
          </a:p>
          <a:p>
            <a:pPr marL="146050" lvl="0">
              <a:lnSpc>
                <a:spcPct val="150000"/>
              </a:lnSpc>
              <a:buClr>
                <a:schemeClr val="accent3"/>
              </a:buClr>
              <a:buSzPts val="1300"/>
            </a:pPr>
            <a:r>
              <a:rPr lang="en-ID" dirty="0" err="1">
                <a:ea typeface="Dosis ExtraLight"/>
                <a:cs typeface="Dosis ExtraLight"/>
                <a:sym typeface="Dosis ExtraLight"/>
              </a:rPr>
              <a:t>Jumlah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karyawan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yang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tidak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mencapai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KPI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tergolong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cukup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besar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dari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keseluruhan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data</a:t>
            </a:r>
            <a:endParaRPr lang="en-ID" b="1" dirty="0">
              <a:ea typeface="Dosis ExtraLight"/>
              <a:cs typeface="Dosis ExtraLight"/>
              <a:sym typeface="Dosis"/>
            </a:endParaRPr>
          </a:p>
          <a:p>
            <a:pPr marL="431800" lvl="0" indent="-285750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ID" b="1" dirty="0" err="1">
                <a:ea typeface="Dosis"/>
                <a:cs typeface="Dosis"/>
                <a:sym typeface="Dosis"/>
              </a:rPr>
              <a:t>Perbanyak</a:t>
            </a:r>
            <a:r>
              <a:rPr lang="en-ID" b="1" dirty="0">
                <a:ea typeface="Dosis"/>
                <a:cs typeface="Dosis"/>
                <a:sym typeface="Dosis"/>
              </a:rPr>
              <a:t>  </a:t>
            </a:r>
            <a:r>
              <a:rPr lang="en-ID" b="1" dirty="0" err="1">
                <a:ea typeface="Dosis"/>
                <a:cs typeface="Dosis"/>
                <a:sym typeface="Dosis"/>
              </a:rPr>
              <a:t>Kompetisi</a:t>
            </a:r>
            <a:r>
              <a:rPr lang="en-ID" b="1" dirty="0">
                <a:ea typeface="Dosis"/>
                <a:cs typeface="Dosis"/>
                <a:sym typeface="Dosis"/>
              </a:rPr>
              <a:t> </a:t>
            </a:r>
            <a:r>
              <a:rPr lang="en-ID" b="1" dirty="0" err="1">
                <a:ea typeface="Dosis"/>
                <a:cs typeface="Dosis"/>
                <a:sym typeface="Dosis"/>
              </a:rPr>
              <a:t>atau</a:t>
            </a:r>
            <a:r>
              <a:rPr lang="en-ID" b="1" dirty="0">
                <a:ea typeface="Dosis"/>
                <a:cs typeface="Dosis"/>
                <a:sym typeface="Dosis"/>
              </a:rPr>
              <a:t> Awards</a:t>
            </a:r>
          </a:p>
          <a:p>
            <a:pPr marL="146050" lvl="0">
              <a:lnSpc>
                <a:spcPct val="150000"/>
              </a:lnSpc>
              <a:buSzPts val="1300"/>
            </a:pPr>
            <a:r>
              <a:rPr lang="en-ID" dirty="0" err="1">
                <a:ea typeface="Dosis ExtraLight"/>
                <a:cs typeface="Dosis ExtraLight"/>
                <a:sym typeface="Dosis ExtraLight"/>
              </a:rPr>
              <a:t>Karyawan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yang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memiliki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rata-rata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nilai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training yang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tinggi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dan juga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karyawan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yang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mendapatkan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penghargaan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memiliki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peluang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lebih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besar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untuk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dipromosikan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. </a:t>
            </a:r>
          </a:p>
          <a:p>
            <a:pPr marL="431800" lvl="0" indent="-285750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ID" b="1" dirty="0" err="1">
                <a:ea typeface="Dosis ExtraLight"/>
                <a:cs typeface="Dosis ExtraLight"/>
                <a:sym typeface="Dosis ExtraLight"/>
              </a:rPr>
              <a:t>Lakukan</a:t>
            </a:r>
            <a:r>
              <a:rPr lang="en-ID" b="1" dirty="0">
                <a:ea typeface="Dosis ExtraLight"/>
                <a:cs typeface="Dosis ExtraLight"/>
                <a:sym typeface="Dosis ExtraLight"/>
              </a:rPr>
              <a:t> Program </a:t>
            </a:r>
            <a:r>
              <a:rPr lang="en-ID" b="1" dirty="0" err="1">
                <a:ea typeface="Dosis ExtraLight"/>
                <a:cs typeface="Dosis ExtraLight"/>
                <a:sym typeface="Dosis ExtraLight"/>
              </a:rPr>
              <a:t>Pengembangan</a:t>
            </a:r>
            <a:r>
              <a:rPr lang="en-ID" b="1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b="1" dirty="0" err="1">
                <a:ea typeface="Dosis ExtraLight"/>
                <a:cs typeface="Dosis ExtraLight"/>
                <a:sym typeface="Dosis ExtraLight"/>
              </a:rPr>
              <a:t>Diri</a:t>
            </a:r>
            <a:r>
              <a:rPr lang="en-ID" b="1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b="1" dirty="0" err="1">
                <a:ea typeface="Dosis ExtraLight"/>
                <a:cs typeface="Dosis ExtraLight"/>
                <a:sym typeface="Dosis ExtraLight"/>
              </a:rPr>
              <a:t>Karyawan</a:t>
            </a:r>
            <a:endParaRPr lang="en-ID" b="1" dirty="0">
              <a:ea typeface="Dosis ExtraLight"/>
              <a:cs typeface="Dosis ExtraLight"/>
              <a:sym typeface="Dosis ExtraLight"/>
            </a:endParaRPr>
          </a:p>
          <a:p>
            <a:pPr marL="146050" lvl="0">
              <a:lnSpc>
                <a:spcPct val="150000"/>
              </a:lnSpc>
              <a:buClr>
                <a:schemeClr val="accent3"/>
              </a:buClr>
              <a:buSzPts val="1300"/>
            </a:pPr>
            <a:r>
              <a:rPr lang="en-ID" dirty="0" err="1">
                <a:ea typeface="Dosis ExtraLight"/>
                <a:cs typeface="Dosis ExtraLight"/>
                <a:sym typeface="Dosis ExtraLight"/>
              </a:rPr>
              <a:t>Dapat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dilihat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rata-rata training score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karyawan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masih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banyak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yang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dibawah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80, dan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sebaiknya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sebelumnya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training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lebih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baik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karyawan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harus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melakukan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persiapan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diri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dahulu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agar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tidak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melakukan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training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secara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berulang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</a:p>
          <a:p>
            <a:pPr marL="431800" lvl="0" indent="-285750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ID" b="1" dirty="0" err="1">
                <a:ea typeface="Dosis ExtraLight"/>
                <a:cs typeface="Dosis ExtraLight"/>
                <a:sym typeface="Dosis ExtraLight"/>
              </a:rPr>
              <a:t>Lakukan</a:t>
            </a:r>
            <a:r>
              <a:rPr lang="en-ID" b="1" dirty="0">
                <a:ea typeface="Dosis ExtraLight"/>
                <a:cs typeface="Dosis ExtraLight"/>
                <a:sym typeface="Dosis ExtraLight"/>
              </a:rPr>
              <a:t> Audit Region</a:t>
            </a:r>
          </a:p>
          <a:p>
            <a:pPr marL="146050" lvl="0">
              <a:lnSpc>
                <a:spcPct val="150000"/>
              </a:lnSpc>
              <a:buClr>
                <a:schemeClr val="accent3"/>
              </a:buClr>
              <a:buSzPts val="1300"/>
            </a:pPr>
            <a:r>
              <a:rPr lang="en-ID" dirty="0" err="1">
                <a:ea typeface="Dosis ExtraLight"/>
                <a:cs typeface="Dosis ExtraLight"/>
                <a:sym typeface="Dosis ExtraLight"/>
              </a:rPr>
              <a:t>Terlihat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beberapa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region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memilik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tingkat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probalitas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yang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kecil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untuk</a:t>
            </a:r>
            <a:r>
              <a:rPr lang="en-ID" dirty="0">
                <a:ea typeface="Dosis ExtraLight"/>
                <a:cs typeface="Dosis ExtraLight"/>
                <a:sym typeface="Dosis ExtraLight"/>
              </a:rPr>
              <a:t> </a:t>
            </a:r>
            <a:r>
              <a:rPr lang="en-ID" dirty="0" err="1">
                <a:ea typeface="Dosis ExtraLight"/>
                <a:cs typeface="Dosis ExtraLight"/>
                <a:sym typeface="Dosis ExtraLight"/>
              </a:rPr>
              <a:t>dipromosikan</a:t>
            </a:r>
            <a:endParaRPr lang="en-ID" dirty="0">
              <a:ea typeface="Dosis ExtraLight"/>
              <a:cs typeface="Dosis ExtraLight"/>
              <a:sym typeface="Dosis ExtraLigh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1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0223-BCA1-6B44-A151-F42061D5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1F7FE5-DB8A-8740-8F25-CD55AA1DD2D8}"/>
              </a:ext>
            </a:extLst>
          </p:cNvPr>
          <p:cNvSpPr txBox="1"/>
          <p:nvPr/>
        </p:nvSpPr>
        <p:spPr>
          <a:xfrm>
            <a:off x="646111" y="1481959"/>
            <a:ext cx="112200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Problem Statement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Data Overview &amp; Preprocessing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Insights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Modelling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Summary &amp;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955400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5D65-E84D-1D4E-82BC-E74F8C22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996221"/>
            <a:ext cx="9404723" cy="1400530"/>
          </a:xfrm>
        </p:spPr>
        <p:txBody>
          <a:bodyPr/>
          <a:lstStyle/>
          <a:p>
            <a:pPr algn="ctr"/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218730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AFBDE3-4ACB-AA4C-A181-E0720DE59588}"/>
              </a:ext>
            </a:extLst>
          </p:cNvPr>
          <p:cNvSpPr/>
          <p:nvPr/>
        </p:nvSpPr>
        <p:spPr>
          <a:xfrm>
            <a:off x="646111" y="1627073"/>
            <a:ext cx="9597588" cy="3057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D" b="1" dirty="0" err="1">
                <a:ea typeface="Dosis"/>
                <a:cs typeface="Dosis"/>
                <a:sym typeface="Dosis"/>
              </a:rPr>
              <a:t>Tujuan</a:t>
            </a:r>
            <a:r>
              <a:rPr lang="en-ID" b="1" dirty="0">
                <a:ea typeface="Dosis"/>
                <a:cs typeface="Dosis"/>
                <a:sym typeface="Dosis"/>
              </a:rPr>
              <a:t>: </a:t>
            </a:r>
          </a:p>
          <a:p>
            <a:pPr lvl="0">
              <a:spcBef>
                <a:spcPts val="1600"/>
              </a:spcBef>
            </a:pPr>
            <a:r>
              <a:rPr lang="en-ID" dirty="0" err="1">
                <a:ea typeface="Dosis"/>
                <a:cs typeface="Dosis"/>
                <a:sym typeface="Dosis"/>
              </a:rPr>
              <a:t>Meningkatkan</a:t>
            </a:r>
            <a:r>
              <a:rPr lang="en-ID" dirty="0"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ea typeface="Dosis"/>
                <a:cs typeface="Dosis"/>
                <a:sym typeface="Dosis"/>
              </a:rPr>
              <a:t>efektivitas</a:t>
            </a:r>
            <a:r>
              <a:rPr lang="en-ID" dirty="0"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ea typeface="Dosis"/>
                <a:cs typeface="Dosis"/>
                <a:sym typeface="Dosis"/>
              </a:rPr>
              <a:t>dalam</a:t>
            </a:r>
            <a:r>
              <a:rPr lang="en-ID" dirty="0">
                <a:ea typeface="Dosis"/>
                <a:cs typeface="Dosis"/>
                <a:sym typeface="Dosis"/>
              </a:rPr>
              <a:t> proses </a:t>
            </a:r>
            <a:r>
              <a:rPr lang="en-ID" dirty="0" err="1">
                <a:ea typeface="Dosis"/>
                <a:cs typeface="Dosis"/>
                <a:sym typeface="Dosis"/>
              </a:rPr>
              <a:t>evaluasi</a:t>
            </a:r>
            <a:r>
              <a:rPr lang="en-ID" dirty="0"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ea typeface="Dosis"/>
                <a:cs typeface="Dosis"/>
                <a:sym typeface="Dosis"/>
              </a:rPr>
              <a:t>prediksi</a:t>
            </a:r>
            <a:r>
              <a:rPr lang="en-ID" dirty="0"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ea typeface="Dosis"/>
                <a:cs typeface="Dosis"/>
                <a:sym typeface="Dosis"/>
              </a:rPr>
              <a:t>promosi</a:t>
            </a:r>
            <a:r>
              <a:rPr lang="en-ID" dirty="0"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ea typeface="Dosis"/>
                <a:cs typeface="Dosis"/>
                <a:sym typeface="Dosis"/>
              </a:rPr>
              <a:t>karyawan</a:t>
            </a:r>
            <a:r>
              <a:rPr lang="en-ID" dirty="0">
                <a:ea typeface="Dosis"/>
                <a:cs typeface="Dosis"/>
                <a:sym typeface="Dosis"/>
              </a:rPr>
              <a:t> </a:t>
            </a:r>
          </a:p>
          <a:p>
            <a:pPr lvl="0">
              <a:spcBef>
                <a:spcPts val="1600"/>
              </a:spcBef>
            </a:pPr>
            <a:r>
              <a:rPr lang="en-ID" b="1" dirty="0">
                <a:ea typeface="Dosis"/>
                <a:cs typeface="Dosis"/>
                <a:sym typeface="Dosis"/>
              </a:rPr>
              <a:t>Objective : </a:t>
            </a:r>
          </a:p>
          <a:p>
            <a:pPr lvl="0">
              <a:spcBef>
                <a:spcPts val="1600"/>
              </a:spcBef>
            </a:pPr>
            <a:r>
              <a:rPr lang="en-ID" dirty="0" err="1">
                <a:ea typeface="Dosis"/>
                <a:cs typeface="Dosis"/>
                <a:sym typeface="Dosis"/>
              </a:rPr>
              <a:t>Membuat</a:t>
            </a:r>
            <a:r>
              <a:rPr lang="en-ID" dirty="0">
                <a:ea typeface="Dosis"/>
                <a:cs typeface="Dosis"/>
                <a:sym typeface="Dosis"/>
              </a:rPr>
              <a:t> model machine learning yang </a:t>
            </a:r>
            <a:r>
              <a:rPr lang="en-ID" dirty="0" err="1">
                <a:ea typeface="Dosis"/>
                <a:cs typeface="Dosis"/>
                <a:sym typeface="Dosis"/>
              </a:rPr>
              <a:t>dapat</a:t>
            </a:r>
            <a:r>
              <a:rPr lang="en-ID" dirty="0"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ea typeface="Dosis"/>
                <a:cs typeface="Dosis"/>
                <a:sym typeface="Dosis"/>
              </a:rPr>
              <a:t>menentukan</a:t>
            </a:r>
            <a:r>
              <a:rPr lang="en-ID" dirty="0"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ea typeface="Dosis"/>
                <a:cs typeface="Dosis"/>
                <a:sym typeface="Dosis"/>
              </a:rPr>
              <a:t>apakah</a:t>
            </a:r>
            <a:r>
              <a:rPr lang="en-ID" dirty="0"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ea typeface="Dosis"/>
                <a:cs typeface="Dosis"/>
                <a:sym typeface="Dosis"/>
              </a:rPr>
              <a:t>seorang</a:t>
            </a:r>
            <a:r>
              <a:rPr lang="en-ID" dirty="0"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ea typeface="Dosis"/>
                <a:cs typeface="Dosis"/>
                <a:sym typeface="Dosis"/>
              </a:rPr>
              <a:t>karyawan</a:t>
            </a:r>
            <a:r>
              <a:rPr lang="en-ID" dirty="0"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ea typeface="Dosis"/>
                <a:cs typeface="Dosis"/>
                <a:sym typeface="Dosis"/>
              </a:rPr>
              <a:t>layak</a:t>
            </a:r>
            <a:r>
              <a:rPr lang="en-ID" dirty="0"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ea typeface="Dosis"/>
                <a:cs typeface="Dosis"/>
                <a:sym typeface="Dosis"/>
              </a:rPr>
              <a:t>dipromosikan</a:t>
            </a:r>
            <a:r>
              <a:rPr lang="en-ID" dirty="0"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ea typeface="Dosis"/>
                <a:cs typeface="Dosis"/>
                <a:sym typeface="Dosis"/>
              </a:rPr>
              <a:t>atau</a:t>
            </a:r>
            <a:r>
              <a:rPr lang="en-ID" dirty="0">
                <a:ea typeface="Dosis"/>
                <a:cs typeface="Dosis"/>
                <a:sym typeface="Dosis"/>
              </a:rPr>
              <a:t> </a:t>
            </a:r>
            <a:r>
              <a:rPr lang="en-ID" dirty="0" err="1">
                <a:ea typeface="Dosis"/>
                <a:cs typeface="Dosis"/>
                <a:sym typeface="Dosis"/>
              </a:rPr>
              <a:t>tidak</a:t>
            </a:r>
            <a:r>
              <a:rPr lang="en-ID" dirty="0">
                <a:ea typeface="Dosis"/>
                <a:cs typeface="Dosis"/>
                <a:sym typeface="Dosis"/>
              </a:rPr>
              <a:t> </a:t>
            </a:r>
          </a:p>
          <a:p>
            <a:pPr lvl="0">
              <a:spcBef>
                <a:spcPts val="1600"/>
              </a:spcBef>
            </a:pPr>
            <a:r>
              <a:rPr lang="en-ID" b="1" dirty="0" err="1">
                <a:ea typeface="Dosis"/>
                <a:cs typeface="Dosis"/>
                <a:sym typeface="Dosis"/>
              </a:rPr>
              <a:t>Evaluasi</a:t>
            </a:r>
            <a:r>
              <a:rPr lang="en-ID" b="1" dirty="0">
                <a:ea typeface="Dosis"/>
                <a:cs typeface="Dosis"/>
                <a:sym typeface="Dosis"/>
              </a:rPr>
              <a:t> :</a:t>
            </a:r>
          </a:p>
          <a:p>
            <a:pPr lvl="0">
              <a:spcBef>
                <a:spcPts val="1600"/>
              </a:spcBef>
            </a:pPr>
            <a:r>
              <a:rPr lang="en-ID" dirty="0" err="1"/>
              <a:t>Menekankan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oleh team HR.</a:t>
            </a:r>
            <a:endParaRPr lang="en-ID" b="1" dirty="0">
              <a:ea typeface="Dosis"/>
              <a:cs typeface="Dosis"/>
              <a:sym typeface="Dosi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1B7D36-3C01-244D-87AA-DC7207B1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06204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68;p26">
            <a:extLst>
              <a:ext uri="{FF2B5EF4-FFF2-40B4-BE49-F238E27FC236}">
                <a16:creationId xmlns:a16="http://schemas.microsoft.com/office/drawing/2014/main" id="{25032B20-F688-5645-93D3-432509CB6123}"/>
              </a:ext>
            </a:extLst>
          </p:cNvPr>
          <p:cNvSpPr txBox="1">
            <a:spLocks/>
          </p:cNvSpPr>
          <p:nvPr/>
        </p:nvSpPr>
        <p:spPr>
          <a:xfrm>
            <a:off x="7413209" y="5059491"/>
            <a:ext cx="3553478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ID" dirty="0" err="1">
                <a:latin typeface="+mn-lt"/>
              </a:rPr>
              <a:t>Menghabiskan</a:t>
            </a:r>
            <a:r>
              <a:rPr lang="en-ID" dirty="0">
                <a:latin typeface="+mn-lt"/>
              </a:rPr>
              <a:t> </a:t>
            </a:r>
            <a:r>
              <a:rPr lang="en-ID" b="1" dirty="0" err="1">
                <a:latin typeface="+mn-lt"/>
                <a:ea typeface="Dosis"/>
                <a:cs typeface="Dosis"/>
                <a:sym typeface="Dosis"/>
              </a:rPr>
              <a:t>banyak</a:t>
            </a:r>
            <a:r>
              <a:rPr lang="en-ID" b="1" dirty="0">
                <a:latin typeface="+mn-lt"/>
                <a:ea typeface="Dosis"/>
                <a:cs typeface="Dosis"/>
                <a:sym typeface="Dosis"/>
              </a:rPr>
              <a:t> </a:t>
            </a:r>
            <a:r>
              <a:rPr lang="en-ID" b="1" dirty="0" err="1">
                <a:latin typeface="+mn-lt"/>
                <a:ea typeface="Dosis"/>
                <a:cs typeface="Dosis"/>
                <a:sym typeface="Dosis"/>
              </a:rPr>
              <a:t>waktu</a:t>
            </a:r>
            <a:r>
              <a:rPr lang="en-ID" b="1" dirty="0">
                <a:latin typeface="+mn-lt"/>
                <a:ea typeface="Dosis"/>
                <a:cs typeface="Dosis"/>
                <a:sym typeface="Dosis"/>
              </a:rPr>
              <a:t> dan </a:t>
            </a:r>
            <a:r>
              <a:rPr lang="en-ID" b="1" dirty="0" err="1">
                <a:latin typeface="+mn-lt"/>
                <a:ea typeface="Dosis"/>
                <a:cs typeface="Dosis"/>
                <a:sym typeface="Dosis"/>
              </a:rPr>
              <a:t>personil</a:t>
            </a:r>
            <a:r>
              <a:rPr lang="en-ID" dirty="0">
                <a:latin typeface="+mn-lt"/>
              </a:rPr>
              <a:t> HR</a:t>
            </a:r>
          </a:p>
        </p:txBody>
      </p:sp>
      <p:sp>
        <p:nvSpPr>
          <p:cNvPr id="5" name="Google Shape;769;p26">
            <a:extLst>
              <a:ext uri="{FF2B5EF4-FFF2-40B4-BE49-F238E27FC236}">
                <a16:creationId xmlns:a16="http://schemas.microsoft.com/office/drawing/2014/main" id="{1413033F-DB2B-5441-B4B4-6BAD174A72EC}"/>
              </a:ext>
            </a:extLst>
          </p:cNvPr>
          <p:cNvSpPr txBox="1">
            <a:spLocks/>
          </p:cNvSpPr>
          <p:nvPr/>
        </p:nvSpPr>
        <p:spPr>
          <a:xfrm>
            <a:off x="822287" y="5020938"/>
            <a:ext cx="389409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ID" dirty="0" err="1">
                <a:latin typeface="+mn-lt"/>
              </a:rPr>
              <a:t>Semua</a:t>
            </a:r>
            <a:r>
              <a:rPr lang="en-ID" dirty="0">
                <a:latin typeface="+mn-lt"/>
              </a:rPr>
              <a:t> proses </a:t>
            </a:r>
            <a:r>
              <a:rPr lang="en-ID" dirty="0" err="1">
                <a:latin typeface="+mn-lt"/>
              </a:rPr>
              <a:t>masih</a:t>
            </a:r>
            <a:r>
              <a:rPr lang="en-ID" dirty="0">
                <a:latin typeface="+mn-lt"/>
              </a:rPr>
              <a:t> </a:t>
            </a:r>
            <a:r>
              <a:rPr lang="en-ID" dirty="0" err="1">
                <a:latin typeface="+mn-lt"/>
              </a:rPr>
              <a:t>dilakukan</a:t>
            </a:r>
            <a:r>
              <a:rPr lang="en-ID" dirty="0">
                <a:latin typeface="+mn-lt"/>
              </a:rPr>
              <a:t> </a:t>
            </a:r>
            <a:r>
              <a:rPr lang="en-ID" dirty="0" err="1">
                <a:latin typeface="+mn-lt"/>
              </a:rPr>
              <a:t>secara</a:t>
            </a:r>
            <a:r>
              <a:rPr lang="en-ID" dirty="0">
                <a:latin typeface="+mn-lt"/>
              </a:rPr>
              <a:t> </a:t>
            </a:r>
            <a:r>
              <a:rPr lang="en-ID" b="1" dirty="0">
                <a:latin typeface="+mn-lt"/>
                <a:ea typeface="Dosis"/>
                <a:cs typeface="Dosis"/>
                <a:sym typeface="Dosis"/>
              </a:rPr>
              <a:t>manual</a:t>
            </a:r>
          </a:p>
        </p:txBody>
      </p:sp>
      <p:grpSp>
        <p:nvGrpSpPr>
          <p:cNvPr id="16" name="Google Shape;780;p26">
            <a:extLst>
              <a:ext uri="{FF2B5EF4-FFF2-40B4-BE49-F238E27FC236}">
                <a16:creationId xmlns:a16="http://schemas.microsoft.com/office/drawing/2014/main" id="{3AC93A87-3196-6042-A4CE-720BBE6DFD88}"/>
              </a:ext>
            </a:extLst>
          </p:cNvPr>
          <p:cNvGrpSpPr/>
          <p:nvPr/>
        </p:nvGrpSpPr>
        <p:grpSpPr>
          <a:xfrm>
            <a:off x="2262643" y="4087835"/>
            <a:ext cx="520405" cy="580029"/>
            <a:chOff x="1751901" y="1502716"/>
            <a:chExt cx="362677" cy="362677"/>
          </a:xfrm>
        </p:grpSpPr>
        <p:sp>
          <p:nvSpPr>
            <p:cNvPr id="17" name="Google Shape;781;p26">
              <a:extLst>
                <a:ext uri="{FF2B5EF4-FFF2-40B4-BE49-F238E27FC236}">
                  <a16:creationId xmlns:a16="http://schemas.microsoft.com/office/drawing/2014/main" id="{8D313410-0FA0-8C4C-8CAF-3102E7991EAA}"/>
                </a:ext>
              </a:extLst>
            </p:cNvPr>
            <p:cNvSpPr/>
            <p:nvPr/>
          </p:nvSpPr>
          <p:spPr>
            <a:xfrm>
              <a:off x="1751901" y="1502716"/>
              <a:ext cx="362677" cy="362677"/>
            </a:xfrm>
            <a:custGeom>
              <a:avLst/>
              <a:gdLst/>
              <a:ahLst/>
              <a:cxnLst/>
              <a:rect l="l" t="t" r="r" b="b"/>
              <a:pathLst>
                <a:path w="13811" h="13811" extrusionOk="0">
                  <a:moveTo>
                    <a:pt x="6901" y="0"/>
                  </a:moveTo>
                  <a:cubicBezTo>
                    <a:pt x="3092" y="0"/>
                    <a:pt x="0" y="3091"/>
                    <a:pt x="0" y="6900"/>
                  </a:cubicBezTo>
                  <a:cubicBezTo>
                    <a:pt x="0" y="10719"/>
                    <a:pt x="3092" y="13810"/>
                    <a:pt x="6901" y="13810"/>
                  </a:cubicBezTo>
                  <a:cubicBezTo>
                    <a:pt x="10719" y="13810"/>
                    <a:pt x="13810" y="10719"/>
                    <a:pt x="13810" y="6900"/>
                  </a:cubicBezTo>
                  <a:cubicBezTo>
                    <a:pt x="13810" y="3091"/>
                    <a:pt x="10719" y="0"/>
                    <a:pt x="6901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82;p26">
              <a:extLst>
                <a:ext uri="{FF2B5EF4-FFF2-40B4-BE49-F238E27FC236}">
                  <a16:creationId xmlns:a16="http://schemas.microsoft.com/office/drawing/2014/main" id="{54A56DD5-8CD0-9C43-B1AC-D1BA802FA158}"/>
                </a:ext>
              </a:extLst>
            </p:cNvPr>
            <p:cNvSpPr/>
            <p:nvPr/>
          </p:nvSpPr>
          <p:spPr>
            <a:xfrm>
              <a:off x="1779027" y="1529843"/>
              <a:ext cx="308397" cy="308397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5868" y="1"/>
                  </a:moveTo>
                  <a:cubicBezTo>
                    <a:pt x="2633" y="1"/>
                    <a:pt x="1" y="2633"/>
                    <a:pt x="1" y="5867"/>
                  </a:cubicBezTo>
                  <a:cubicBezTo>
                    <a:pt x="1" y="9112"/>
                    <a:pt x="2633" y="11744"/>
                    <a:pt x="5868" y="11744"/>
                  </a:cubicBezTo>
                  <a:cubicBezTo>
                    <a:pt x="9112" y="11744"/>
                    <a:pt x="11744" y="9112"/>
                    <a:pt x="11744" y="5867"/>
                  </a:cubicBezTo>
                  <a:cubicBezTo>
                    <a:pt x="11744" y="2633"/>
                    <a:pt x="9112" y="1"/>
                    <a:pt x="5868" y="1"/>
                  </a:cubicBezTo>
                  <a:close/>
                </a:path>
              </a:pathLst>
            </a:custGeom>
            <a:solidFill>
              <a:srgbClr val="F0F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83;p26">
              <a:extLst>
                <a:ext uri="{FF2B5EF4-FFF2-40B4-BE49-F238E27FC236}">
                  <a16:creationId xmlns:a16="http://schemas.microsoft.com/office/drawing/2014/main" id="{A28FD3CD-0F97-AA43-83F6-B1EE7A3A821F}"/>
                </a:ext>
              </a:extLst>
            </p:cNvPr>
            <p:cNvSpPr/>
            <p:nvPr/>
          </p:nvSpPr>
          <p:spPr>
            <a:xfrm>
              <a:off x="1927816" y="1551035"/>
              <a:ext cx="10845" cy="138416"/>
            </a:xfrm>
            <a:custGeom>
              <a:avLst/>
              <a:gdLst/>
              <a:ahLst/>
              <a:cxnLst/>
              <a:rect l="l" t="t" r="r" b="b"/>
              <a:pathLst>
                <a:path w="413" h="5271" extrusionOk="0">
                  <a:moveTo>
                    <a:pt x="206" y="0"/>
                  </a:moveTo>
                  <a:cubicBezTo>
                    <a:pt x="103" y="0"/>
                    <a:pt x="1" y="70"/>
                    <a:pt x="1" y="208"/>
                  </a:cubicBezTo>
                  <a:lnTo>
                    <a:pt x="1" y="5060"/>
                  </a:lnTo>
                  <a:cubicBezTo>
                    <a:pt x="1" y="5175"/>
                    <a:pt x="87" y="5271"/>
                    <a:pt x="202" y="5271"/>
                  </a:cubicBezTo>
                  <a:cubicBezTo>
                    <a:pt x="316" y="5271"/>
                    <a:pt x="412" y="5175"/>
                    <a:pt x="412" y="5060"/>
                  </a:cubicBezTo>
                  <a:lnTo>
                    <a:pt x="412" y="208"/>
                  </a:lnTo>
                  <a:cubicBezTo>
                    <a:pt x="412" y="70"/>
                    <a:pt x="309" y="0"/>
                    <a:pt x="206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84;p26">
              <a:extLst>
                <a:ext uri="{FF2B5EF4-FFF2-40B4-BE49-F238E27FC236}">
                  <a16:creationId xmlns:a16="http://schemas.microsoft.com/office/drawing/2014/main" id="{1C937E88-6F29-D248-870F-1244E9926E69}"/>
                </a:ext>
              </a:extLst>
            </p:cNvPr>
            <p:cNvSpPr/>
            <p:nvPr/>
          </p:nvSpPr>
          <p:spPr>
            <a:xfrm>
              <a:off x="1925821" y="1678632"/>
              <a:ext cx="142014" cy="10819"/>
            </a:xfrm>
            <a:custGeom>
              <a:avLst/>
              <a:gdLst/>
              <a:ahLst/>
              <a:cxnLst/>
              <a:rect l="l" t="t" r="r" b="b"/>
              <a:pathLst>
                <a:path w="5408" h="412" extrusionOk="0">
                  <a:moveTo>
                    <a:pt x="278" y="0"/>
                  </a:moveTo>
                  <a:cubicBezTo>
                    <a:pt x="0" y="0"/>
                    <a:pt x="0" y="412"/>
                    <a:pt x="278" y="412"/>
                  </a:cubicBezTo>
                  <a:lnTo>
                    <a:pt x="5130" y="412"/>
                  </a:lnTo>
                  <a:cubicBezTo>
                    <a:pt x="5407" y="412"/>
                    <a:pt x="5407" y="0"/>
                    <a:pt x="513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85;p26">
              <a:extLst>
                <a:ext uri="{FF2B5EF4-FFF2-40B4-BE49-F238E27FC236}">
                  <a16:creationId xmlns:a16="http://schemas.microsoft.com/office/drawing/2014/main" id="{5AA6FEFF-382A-3344-8A40-30169C5E1B10}"/>
                </a:ext>
              </a:extLst>
            </p:cNvPr>
            <p:cNvSpPr/>
            <p:nvPr/>
          </p:nvSpPr>
          <p:spPr>
            <a:xfrm>
              <a:off x="1816999" y="1567789"/>
              <a:ext cx="288020" cy="270215"/>
            </a:xfrm>
            <a:custGeom>
              <a:avLst/>
              <a:gdLst/>
              <a:ahLst/>
              <a:cxnLst/>
              <a:rect l="l" t="t" r="r" b="b"/>
              <a:pathLst>
                <a:path w="10968" h="10290" extrusionOk="0">
                  <a:moveTo>
                    <a:pt x="8278" y="1"/>
                  </a:moveTo>
                  <a:lnTo>
                    <a:pt x="8278" y="1"/>
                  </a:lnTo>
                  <a:cubicBezTo>
                    <a:pt x="10317" y="2327"/>
                    <a:pt x="10192" y="5829"/>
                    <a:pt x="8010" y="8011"/>
                  </a:cubicBezTo>
                  <a:cubicBezTo>
                    <a:pt x="6869" y="9153"/>
                    <a:pt x="5365" y="9731"/>
                    <a:pt x="3858" y="9731"/>
                  </a:cubicBezTo>
                  <a:cubicBezTo>
                    <a:pt x="2485" y="9731"/>
                    <a:pt x="1109" y="9251"/>
                    <a:pt x="0" y="8279"/>
                  </a:cubicBezTo>
                  <a:lnTo>
                    <a:pt x="0" y="8279"/>
                  </a:lnTo>
                  <a:cubicBezTo>
                    <a:pt x="1167" y="9616"/>
                    <a:pt x="2795" y="10290"/>
                    <a:pt x="4426" y="10290"/>
                  </a:cubicBezTo>
                  <a:cubicBezTo>
                    <a:pt x="5924" y="10290"/>
                    <a:pt x="7425" y="9721"/>
                    <a:pt x="8575" y="8576"/>
                  </a:cubicBezTo>
                  <a:cubicBezTo>
                    <a:pt x="10968" y="6174"/>
                    <a:pt x="10843" y="2240"/>
                    <a:pt x="827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6;p26">
              <a:extLst>
                <a:ext uri="{FF2B5EF4-FFF2-40B4-BE49-F238E27FC236}">
                  <a16:creationId xmlns:a16="http://schemas.microsoft.com/office/drawing/2014/main" id="{DBBD0DA6-EBDF-884C-A188-86AAE8474459}"/>
                </a:ext>
              </a:extLst>
            </p:cNvPr>
            <p:cNvSpPr/>
            <p:nvPr/>
          </p:nvSpPr>
          <p:spPr>
            <a:xfrm>
              <a:off x="1798644" y="1678632"/>
              <a:ext cx="22400" cy="10819"/>
            </a:xfrm>
            <a:custGeom>
              <a:avLst/>
              <a:gdLst/>
              <a:ahLst/>
              <a:cxnLst/>
              <a:rect l="l" t="t" r="r" b="b"/>
              <a:pathLst>
                <a:path w="853" h="412" extrusionOk="0">
                  <a:moveTo>
                    <a:pt x="278" y="0"/>
                  </a:moveTo>
                  <a:cubicBezTo>
                    <a:pt x="0" y="0"/>
                    <a:pt x="0" y="412"/>
                    <a:pt x="278" y="412"/>
                  </a:cubicBezTo>
                  <a:lnTo>
                    <a:pt x="575" y="412"/>
                  </a:lnTo>
                  <a:cubicBezTo>
                    <a:pt x="852" y="412"/>
                    <a:pt x="852" y="0"/>
                    <a:pt x="575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87;p26">
              <a:extLst>
                <a:ext uri="{FF2B5EF4-FFF2-40B4-BE49-F238E27FC236}">
                  <a16:creationId xmlns:a16="http://schemas.microsoft.com/office/drawing/2014/main" id="{AA5AAC09-145F-B840-9127-8D00D6EA1F4F}"/>
                </a:ext>
              </a:extLst>
            </p:cNvPr>
            <p:cNvSpPr/>
            <p:nvPr/>
          </p:nvSpPr>
          <p:spPr>
            <a:xfrm>
              <a:off x="1927816" y="1798063"/>
              <a:ext cx="10845" cy="18828"/>
            </a:xfrm>
            <a:custGeom>
              <a:avLst/>
              <a:gdLst/>
              <a:ahLst/>
              <a:cxnLst/>
              <a:rect l="l" t="t" r="r" b="b"/>
              <a:pathLst>
                <a:path w="413" h="717" extrusionOk="0">
                  <a:moveTo>
                    <a:pt x="206" y="1"/>
                  </a:moveTo>
                  <a:cubicBezTo>
                    <a:pt x="103" y="1"/>
                    <a:pt x="1" y="70"/>
                    <a:pt x="1" y="209"/>
                  </a:cubicBezTo>
                  <a:lnTo>
                    <a:pt x="1" y="506"/>
                  </a:lnTo>
                  <a:cubicBezTo>
                    <a:pt x="1" y="620"/>
                    <a:pt x="87" y="716"/>
                    <a:pt x="202" y="716"/>
                  </a:cubicBezTo>
                  <a:cubicBezTo>
                    <a:pt x="316" y="716"/>
                    <a:pt x="412" y="620"/>
                    <a:pt x="412" y="506"/>
                  </a:cubicBezTo>
                  <a:lnTo>
                    <a:pt x="412" y="209"/>
                  </a:lnTo>
                  <a:cubicBezTo>
                    <a:pt x="412" y="70"/>
                    <a:pt x="309" y="1"/>
                    <a:pt x="206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88;p26">
              <a:extLst>
                <a:ext uri="{FF2B5EF4-FFF2-40B4-BE49-F238E27FC236}">
                  <a16:creationId xmlns:a16="http://schemas.microsoft.com/office/drawing/2014/main" id="{F68181E7-3B5E-DB43-9935-BA9206D8496E}"/>
                </a:ext>
              </a:extLst>
            </p:cNvPr>
            <p:cNvSpPr/>
            <p:nvPr/>
          </p:nvSpPr>
          <p:spPr>
            <a:xfrm>
              <a:off x="1835486" y="1588508"/>
              <a:ext cx="20667" cy="16518"/>
            </a:xfrm>
            <a:custGeom>
              <a:avLst/>
              <a:gdLst/>
              <a:ahLst/>
              <a:cxnLst/>
              <a:rect l="l" t="t" r="r" b="b"/>
              <a:pathLst>
                <a:path w="787" h="629" extrusionOk="0">
                  <a:moveTo>
                    <a:pt x="293" y="1"/>
                  </a:moveTo>
                  <a:cubicBezTo>
                    <a:pt x="136" y="1"/>
                    <a:pt x="1" y="204"/>
                    <a:pt x="148" y="351"/>
                  </a:cubicBezTo>
                  <a:lnTo>
                    <a:pt x="358" y="571"/>
                  </a:lnTo>
                  <a:cubicBezTo>
                    <a:pt x="397" y="609"/>
                    <a:pt x="445" y="628"/>
                    <a:pt x="502" y="628"/>
                  </a:cubicBezTo>
                  <a:cubicBezTo>
                    <a:pt x="506" y="629"/>
                    <a:pt x="509" y="629"/>
                    <a:pt x="513" y="629"/>
                  </a:cubicBezTo>
                  <a:cubicBezTo>
                    <a:pt x="697" y="629"/>
                    <a:pt x="786" y="396"/>
                    <a:pt x="645" y="274"/>
                  </a:cubicBezTo>
                  <a:lnTo>
                    <a:pt x="435" y="64"/>
                  </a:lnTo>
                  <a:cubicBezTo>
                    <a:pt x="390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89;p26">
              <a:extLst>
                <a:ext uri="{FF2B5EF4-FFF2-40B4-BE49-F238E27FC236}">
                  <a16:creationId xmlns:a16="http://schemas.microsoft.com/office/drawing/2014/main" id="{45C2DCDE-8FD5-1A4F-919C-BA05265F3DC2}"/>
                </a:ext>
              </a:extLst>
            </p:cNvPr>
            <p:cNvSpPr/>
            <p:nvPr/>
          </p:nvSpPr>
          <p:spPr>
            <a:xfrm>
              <a:off x="2009958" y="1763189"/>
              <a:ext cx="20667" cy="16491"/>
            </a:xfrm>
            <a:custGeom>
              <a:avLst/>
              <a:gdLst/>
              <a:ahLst/>
              <a:cxnLst/>
              <a:rect l="l" t="t" r="r" b="b"/>
              <a:pathLst>
                <a:path w="787" h="628" extrusionOk="0">
                  <a:moveTo>
                    <a:pt x="332" y="1"/>
                  </a:moveTo>
                  <a:cubicBezTo>
                    <a:pt x="177" y="1"/>
                    <a:pt x="1" y="236"/>
                    <a:pt x="146" y="350"/>
                  </a:cubicBezTo>
                  <a:lnTo>
                    <a:pt x="356" y="561"/>
                  </a:lnTo>
                  <a:cubicBezTo>
                    <a:pt x="394" y="599"/>
                    <a:pt x="452" y="618"/>
                    <a:pt x="509" y="628"/>
                  </a:cubicBezTo>
                  <a:cubicBezTo>
                    <a:pt x="701" y="628"/>
                    <a:pt x="787" y="398"/>
                    <a:pt x="653" y="264"/>
                  </a:cubicBezTo>
                  <a:lnTo>
                    <a:pt x="442" y="53"/>
                  </a:lnTo>
                  <a:cubicBezTo>
                    <a:pt x="411" y="16"/>
                    <a:pt x="372" y="1"/>
                    <a:pt x="332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90;p26">
              <a:extLst>
                <a:ext uri="{FF2B5EF4-FFF2-40B4-BE49-F238E27FC236}">
                  <a16:creationId xmlns:a16="http://schemas.microsoft.com/office/drawing/2014/main" id="{3886BEE2-6C6C-D44C-8275-7237A25B6277}"/>
                </a:ext>
              </a:extLst>
            </p:cNvPr>
            <p:cNvSpPr/>
            <p:nvPr/>
          </p:nvSpPr>
          <p:spPr>
            <a:xfrm>
              <a:off x="2010247" y="1588193"/>
              <a:ext cx="21113" cy="16833"/>
            </a:xfrm>
            <a:custGeom>
              <a:avLst/>
              <a:gdLst/>
              <a:ahLst/>
              <a:cxnLst/>
              <a:rect l="l" t="t" r="r" b="b"/>
              <a:pathLst>
                <a:path w="804" h="641" extrusionOk="0">
                  <a:moveTo>
                    <a:pt x="493" y="0"/>
                  </a:moveTo>
                  <a:cubicBezTo>
                    <a:pt x="444" y="0"/>
                    <a:pt x="392" y="20"/>
                    <a:pt x="345" y="66"/>
                  </a:cubicBezTo>
                  <a:lnTo>
                    <a:pt x="135" y="277"/>
                  </a:lnTo>
                  <a:cubicBezTo>
                    <a:pt x="1" y="411"/>
                    <a:pt x="96" y="640"/>
                    <a:pt x="288" y="640"/>
                  </a:cubicBezTo>
                  <a:cubicBezTo>
                    <a:pt x="336" y="640"/>
                    <a:pt x="393" y="612"/>
                    <a:pt x="431" y="583"/>
                  </a:cubicBezTo>
                  <a:lnTo>
                    <a:pt x="642" y="363"/>
                  </a:lnTo>
                  <a:cubicBezTo>
                    <a:pt x="804" y="216"/>
                    <a:pt x="660" y="0"/>
                    <a:pt x="493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91;p26">
              <a:extLst>
                <a:ext uri="{FF2B5EF4-FFF2-40B4-BE49-F238E27FC236}">
                  <a16:creationId xmlns:a16="http://schemas.microsoft.com/office/drawing/2014/main" id="{0B5A3021-FE8E-754C-82BC-02D21160955F}"/>
                </a:ext>
              </a:extLst>
            </p:cNvPr>
            <p:cNvSpPr/>
            <p:nvPr/>
          </p:nvSpPr>
          <p:spPr>
            <a:xfrm>
              <a:off x="1835591" y="1762927"/>
              <a:ext cx="20719" cy="16754"/>
            </a:xfrm>
            <a:custGeom>
              <a:avLst/>
              <a:gdLst/>
              <a:ahLst/>
              <a:cxnLst/>
              <a:rect l="l" t="t" r="r" b="b"/>
              <a:pathLst>
                <a:path w="789" h="638" extrusionOk="0">
                  <a:moveTo>
                    <a:pt x="496" y="0"/>
                  </a:moveTo>
                  <a:cubicBezTo>
                    <a:pt x="448" y="0"/>
                    <a:pt x="399" y="19"/>
                    <a:pt x="354" y="63"/>
                  </a:cubicBezTo>
                  <a:lnTo>
                    <a:pt x="144" y="274"/>
                  </a:lnTo>
                  <a:cubicBezTo>
                    <a:pt x="0" y="408"/>
                    <a:pt x="96" y="638"/>
                    <a:pt x="287" y="638"/>
                  </a:cubicBezTo>
                  <a:cubicBezTo>
                    <a:pt x="345" y="628"/>
                    <a:pt x="393" y="609"/>
                    <a:pt x="431" y="571"/>
                  </a:cubicBezTo>
                  <a:lnTo>
                    <a:pt x="641" y="360"/>
                  </a:lnTo>
                  <a:cubicBezTo>
                    <a:pt x="789" y="206"/>
                    <a:pt x="653" y="0"/>
                    <a:pt x="496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92;p26">
              <a:extLst>
                <a:ext uri="{FF2B5EF4-FFF2-40B4-BE49-F238E27FC236}">
                  <a16:creationId xmlns:a16="http://schemas.microsoft.com/office/drawing/2014/main" id="{A9413128-BA8C-CA43-8213-20420806BF3E}"/>
                </a:ext>
              </a:extLst>
            </p:cNvPr>
            <p:cNvSpPr/>
            <p:nvPr/>
          </p:nvSpPr>
          <p:spPr>
            <a:xfrm>
              <a:off x="1808018" y="1628581"/>
              <a:ext cx="22820" cy="14128"/>
            </a:xfrm>
            <a:custGeom>
              <a:avLst/>
              <a:gdLst/>
              <a:ahLst/>
              <a:cxnLst/>
              <a:rect l="l" t="t" r="r" b="b"/>
              <a:pathLst>
                <a:path w="869" h="538" extrusionOk="0">
                  <a:moveTo>
                    <a:pt x="291" y="0"/>
                  </a:moveTo>
                  <a:cubicBezTo>
                    <a:pt x="97" y="0"/>
                    <a:pt x="0" y="312"/>
                    <a:pt x="218" y="404"/>
                  </a:cubicBezTo>
                  <a:lnTo>
                    <a:pt x="495" y="519"/>
                  </a:lnTo>
                  <a:cubicBezTo>
                    <a:pt x="524" y="538"/>
                    <a:pt x="553" y="538"/>
                    <a:pt x="581" y="538"/>
                  </a:cubicBezTo>
                  <a:cubicBezTo>
                    <a:pt x="811" y="538"/>
                    <a:pt x="868" y="222"/>
                    <a:pt x="658" y="136"/>
                  </a:cubicBezTo>
                  <a:lnTo>
                    <a:pt x="380" y="21"/>
                  </a:lnTo>
                  <a:cubicBezTo>
                    <a:pt x="349" y="7"/>
                    <a:pt x="319" y="0"/>
                    <a:pt x="291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93;p26">
              <a:extLst>
                <a:ext uri="{FF2B5EF4-FFF2-40B4-BE49-F238E27FC236}">
                  <a16:creationId xmlns:a16="http://schemas.microsoft.com/office/drawing/2014/main" id="{822EEC7F-289B-BC4D-BEA6-327818A99B19}"/>
                </a:ext>
              </a:extLst>
            </p:cNvPr>
            <p:cNvSpPr/>
            <p:nvPr/>
          </p:nvSpPr>
          <p:spPr>
            <a:xfrm>
              <a:off x="2035194" y="1725139"/>
              <a:ext cx="23004" cy="14102"/>
            </a:xfrm>
            <a:custGeom>
              <a:avLst/>
              <a:gdLst/>
              <a:ahLst/>
              <a:cxnLst/>
              <a:rect l="l" t="t" r="r" b="b"/>
              <a:pathLst>
                <a:path w="876" h="537" extrusionOk="0">
                  <a:moveTo>
                    <a:pt x="303" y="1"/>
                  </a:moveTo>
                  <a:cubicBezTo>
                    <a:pt x="99" y="1"/>
                    <a:pt x="0" y="309"/>
                    <a:pt x="228" y="402"/>
                  </a:cubicBezTo>
                  <a:lnTo>
                    <a:pt x="496" y="526"/>
                  </a:lnTo>
                  <a:cubicBezTo>
                    <a:pt x="524" y="536"/>
                    <a:pt x="553" y="536"/>
                    <a:pt x="582" y="536"/>
                  </a:cubicBezTo>
                  <a:cubicBezTo>
                    <a:pt x="585" y="536"/>
                    <a:pt x="589" y="536"/>
                    <a:pt x="592" y="536"/>
                  </a:cubicBezTo>
                  <a:cubicBezTo>
                    <a:pt x="814" y="536"/>
                    <a:pt x="875" y="228"/>
                    <a:pt x="658" y="144"/>
                  </a:cubicBezTo>
                  <a:lnTo>
                    <a:pt x="390" y="19"/>
                  </a:lnTo>
                  <a:cubicBezTo>
                    <a:pt x="360" y="7"/>
                    <a:pt x="330" y="1"/>
                    <a:pt x="303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94;p26">
              <a:extLst>
                <a:ext uri="{FF2B5EF4-FFF2-40B4-BE49-F238E27FC236}">
                  <a16:creationId xmlns:a16="http://schemas.microsoft.com/office/drawing/2014/main" id="{38814A50-246D-7840-8BE0-5FCB650B6DF8}"/>
                </a:ext>
              </a:extLst>
            </p:cNvPr>
            <p:cNvSpPr/>
            <p:nvPr/>
          </p:nvSpPr>
          <p:spPr>
            <a:xfrm>
              <a:off x="1973299" y="1561276"/>
              <a:ext cx="16649" cy="18119"/>
            </a:xfrm>
            <a:custGeom>
              <a:avLst/>
              <a:gdLst/>
              <a:ahLst/>
              <a:cxnLst/>
              <a:rect l="l" t="t" r="r" b="b"/>
              <a:pathLst>
                <a:path w="634" h="690" extrusionOk="0">
                  <a:moveTo>
                    <a:pt x="363" y="1"/>
                  </a:moveTo>
                  <a:cubicBezTo>
                    <a:pt x="291" y="1"/>
                    <a:pt x="220" y="37"/>
                    <a:pt x="183" y="125"/>
                  </a:cubicBezTo>
                  <a:lnTo>
                    <a:pt x="58" y="402"/>
                  </a:lnTo>
                  <a:cubicBezTo>
                    <a:pt x="1" y="536"/>
                    <a:pt x="106" y="689"/>
                    <a:pt x="250" y="689"/>
                  </a:cubicBezTo>
                  <a:cubicBezTo>
                    <a:pt x="336" y="689"/>
                    <a:pt x="412" y="641"/>
                    <a:pt x="451" y="565"/>
                  </a:cubicBezTo>
                  <a:lnTo>
                    <a:pt x="565" y="287"/>
                  </a:lnTo>
                  <a:cubicBezTo>
                    <a:pt x="634" y="126"/>
                    <a:pt x="497" y="1"/>
                    <a:pt x="363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95;p26">
              <a:extLst>
                <a:ext uri="{FF2B5EF4-FFF2-40B4-BE49-F238E27FC236}">
                  <a16:creationId xmlns:a16="http://schemas.microsoft.com/office/drawing/2014/main" id="{58E3253A-4985-594D-86D7-AF6D7E71C813}"/>
                </a:ext>
              </a:extLst>
            </p:cNvPr>
            <p:cNvSpPr/>
            <p:nvPr/>
          </p:nvSpPr>
          <p:spPr>
            <a:xfrm>
              <a:off x="1876557" y="1788557"/>
              <a:ext cx="16623" cy="18277"/>
            </a:xfrm>
            <a:custGeom>
              <a:avLst/>
              <a:gdLst/>
              <a:ahLst/>
              <a:cxnLst/>
              <a:rect l="l" t="t" r="r" b="b"/>
              <a:pathLst>
                <a:path w="633" h="696" extrusionOk="0">
                  <a:moveTo>
                    <a:pt x="365" y="0"/>
                  </a:moveTo>
                  <a:cubicBezTo>
                    <a:pt x="292" y="0"/>
                    <a:pt x="220" y="39"/>
                    <a:pt x="182" y="131"/>
                  </a:cubicBezTo>
                  <a:lnTo>
                    <a:pt x="58" y="399"/>
                  </a:lnTo>
                  <a:cubicBezTo>
                    <a:pt x="0" y="542"/>
                    <a:pt x="106" y="695"/>
                    <a:pt x="259" y="695"/>
                  </a:cubicBezTo>
                  <a:cubicBezTo>
                    <a:pt x="335" y="695"/>
                    <a:pt x="412" y="638"/>
                    <a:pt x="450" y="561"/>
                  </a:cubicBezTo>
                  <a:lnTo>
                    <a:pt x="565" y="293"/>
                  </a:lnTo>
                  <a:cubicBezTo>
                    <a:pt x="633" y="127"/>
                    <a:pt x="498" y="0"/>
                    <a:pt x="365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96;p26">
              <a:extLst>
                <a:ext uri="{FF2B5EF4-FFF2-40B4-BE49-F238E27FC236}">
                  <a16:creationId xmlns:a16="http://schemas.microsoft.com/office/drawing/2014/main" id="{D50C6999-A783-DD4F-A086-B2FD5B1867D4}"/>
                </a:ext>
              </a:extLst>
            </p:cNvPr>
            <p:cNvSpPr/>
            <p:nvPr/>
          </p:nvSpPr>
          <p:spPr>
            <a:xfrm>
              <a:off x="1878710" y="1560541"/>
              <a:ext cx="15966" cy="18093"/>
            </a:xfrm>
            <a:custGeom>
              <a:avLst/>
              <a:gdLst/>
              <a:ahLst/>
              <a:cxnLst/>
              <a:rect l="l" t="t" r="r" b="b"/>
              <a:pathLst>
                <a:path w="608" h="689" extrusionOk="0">
                  <a:moveTo>
                    <a:pt x="266" y="0"/>
                  </a:moveTo>
                  <a:cubicBezTo>
                    <a:pt x="134" y="0"/>
                    <a:pt x="1" y="122"/>
                    <a:pt x="62" y="287"/>
                  </a:cubicBezTo>
                  <a:lnTo>
                    <a:pt x="177" y="564"/>
                  </a:lnTo>
                  <a:cubicBezTo>
                    <a:pt x="215" y="641"/>
                    <a:pt x="291" y="688"/>
                    <a:pt x="368" y="688"/>
                  </a:cubicBezTo>
                  <a:cubicBezTo>
                    <a:pt x="512" y="679"/>
                    <a:pt x="607" y="545"/>
                    <a:pt x="569" y="411"/>
                  </a:cubicBezTo>
                  <a:lnTo>
                    <a:pt x="454" y="133"/>
                  </a:lnTo>
                  <a:cubicBezTo>
                    <a:pt x="416" y="40"/>
                    <a:pt x="341" y="0"/>
                    <a:pt x="266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97;p26">
              <a:extLst>
                <a:ext uri="{FF2B5EF4-FFF2-40B4-BE49-F238E27FC236}">
                  <a16:creationId xmlns:a16="http://schemas.microsoft.com/office/drawing/2014/main" id="{233B6E29-C73E-A240-872E-68E219F7351B}"/>
                </a:ext>
              </a:extLst>
            </p:cNvPr>
            <p:cNvSpPr/>
            <p:nvPr/>
          </p:nvSpPr>
          <p:spPr>
            <a:xfrm>
              <a:off x="1971014" y="1789292"/>
              <a:ext cx="16386" cy="18277"/>
            </a:xfrm>
            <a:custGeom>
              <a:avLst/>
              <a:gdLst/>
              <a:ahLst/>
              <a:cxnLst/>
              <a:rect l="l" t="t" r="r" b="b"/>
              <a:pathLst>
                <a:path w="624" h="696" extrusionOk="0">
                  <a:moveTo>
                    <a:pt x="272" y="1"/>
                  </a:moveTo>
                  <a:cubicBezTo>
                    <a:pt x="140" y="1"/>
                    <a:pt x="1" y="128"/>
                    <a:pt x="69" y="294"/>
                  </a:cubicBezTo>
                  <a:lnTo>
                    <a:pt x="184" y="572"/>
                  </a:lnTo>
                  <a:cubicBezTo>
                    <a:pt x="212" y="648"/>
                    <a:pt x="289" y="696"/>
                    <a:pt x="375" y="696"/>
                  </a:cubicBezTo>
                  <a:cubicBezTo>
                    <a:pt x="518" y="696"/>
                    <a:pt x="624" y="552"/>
                    <a:pt x="566" y="409"/>
                  </a:cubicBezTo>
                  <a:lnTo>
                    <a:pt x="451" y="131"/>
                  </a:lnTo>
                  <a:cubicBezTo>
                    <a:pt x="417" y="39"/>
                    <a:pt x="346" y="1"/>
                    <a:pt x="272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98;p26">
              <a:extLst>
                <a:ext uri="{FF2B5EF4-FFF2-40B4-BE49-F238E27FC236}">
                  <a16:creationId xmlns:a16="http://schemas.microsoft.com/office/drawing/2014/main" id="{CD096B8E-EDAC-804E-BD99-527AA9FD7169}"/>
                </a:ext>
              </a:extLst>
            </p:cNvPr>
            <p:cNvSpPr/>
            <p:nvPr/>
          </p:nvSpPr>
          <p:spPr>
            <a:xfrm>
              <a:off x="2036375" y="1630734"/>
              <a:ext cx="22951" cy="13997"/>
            </a:xfrm>
            <a:custGeom>
              <a:avLst/>
              <a:gdLst/>
              <a:ahLst/>
              <a:cxnLst/>
              <a:rect l="l" t="t" r="r" b="b"/>
              <a:pathLst>
                <a:path w="874" h="533" extrusionOk="0">
                  <a:moveTo>
                    <a:pt x="570" y="0"/>
                  </a:moveTo>
                  <a:cubicBezTo>
                    <a:pt x="544" y="0"/>
                    <a:pt x="517" y="5"/>
                    <a:pt x="489" y="16"/>
                  </a:cubicBezTo>
                  <a:lnTo>
                    <a:pt x="212" y="131"/>
                  </a:lnTo>
                  <a:cubicBezTo>
                    <a:pt x="1" y="217"/>
                    <a:pt x="58" y="532"/>
                    <a:pt x="288" y="532"/>
                  </a:cubicBezTo>
                  <a:cubicBezTo>
                    <a:pt x="317" y="532"/>
                    <a:pt x="345" y="532"/>
                    <a:pt x="374" y="523"/>
                  </a:cubicBezTo>
                  <a:lnTo>
                    <a:pt x="652" y="408"/>
                  </a:lnTo>
                  <a:cubicBezTo>
                    <a:pt x="873" y="314"/>
                    <a:pt x="776" y="0"/>
                    <a:pt x="570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99;p26">
              <a:extLst>
                <a:ext uri="{FF2B5EF4-FFF2-40B4-BE49-F238E27FC236}">
                  <a16:creationId xmlns:a16="http://schemas.microsoft.com/office/drawing/2014/main" id="{24F36D03-2A5C-DE42-8B53-F9D19AA7081B}"/>
                </a:ext>
              </a:extLst>
            </p:cNvPr>
            <p:cNvSpPr/>
            <p:nvPr/>
          </p:nvSpPr>
          <p:spPr>
            <a:xfrm>
              <a:off x="1807441" y="1723143"/>
              <a:ext cx="22846" cy="14075"/>
            </a:xfrm>
            <a:custGeom>
              <a:avLst/>
              <a:gdLst/>
              <a:ahLst/>
              <a:cxnLst/>
              <a:rect l="l" t="t" r="r" b="b"/>
              <a:pathLst>
                <a:path w="870" h="536" extrusionOk="0">
                  <a:moveTo>
                    <a:pt x="574" y="1"/>
                  </a:moveTo>
                  <a:cubicBezTo>
                    <a:pt x="547" y="1"/>
                    <a:pt x="519" y="6"/>
                    <a:pt x="488" y="19"/>
                  </a:cubicBezTo>
                  <a:lnTo>
                    <a:pt x="211" y="133"/>
                  </a:lnTo>
                  <a:cubicBezTo>
                    <a:pt x="0" y="220"/>
                    <a:pt x="58" y="535"/>
                    <a:pt x="288" y="535"/>
                  </a:cubicBezTo>
                  <a:cubicBezTo>
                    <a:pt x="316" y="535"/>
                    <a:pt x="345" y="526"/>
                    <a:pt x="364" y="516"/>
                  </a:cubicBezTo>
                  <a:lnTo>
                    <a:pt x="642" y="401"/>
                  </a:lnTo>
                  <a:cubicBezTo>
                    <a:pt x="870" y="317"/>
                    <a:pt x="777" y="1"/>
                    <a:pt x="574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800;p26">
            <a:extLst>
              <a:ext uri="{FF2B5EF4-FFF2-40B4-BE49-F238E27FC236}">
                <a16:creationId xmlns:a16="http://schemas.microsoft.com/office/drawing/2014/main" id="{D8975FD3-ABF1-8C48-899F-A4FA59D6C8C1}"/>
              </a:ext>
            </a:extLst>
          </p:cNvPr>
          <p:cNvGrpSpPr/>
          <p:nvPr/>
        </p:nvGrpSpPr>
        <p:grpSpPr>
          <a:xfrm>
            <a:off x="8703172" y="4087856"/>
            <a:ext cx="520371" cy="580008"/>
            <a:chOff x="5302988" y="3389839"/>
            <a:chExt cx="394609" cy="286523"/>
          </a:xfrm>
        </p:grpSpPr>
        <p:sp>
          <p:nvSpPr>
            <p:cNvPr id="37" name="Google Shape;801;p26">
              <a:extLst>
                <a:ext uri="{FF2B5EF4-FFF2-40B4-BE49-F238E27FC236}">
                  <a16:creationId xmlns:a16="http://schemas.microsoft.com/office/drawing/2014/main" id="{963B7CE2-0BA7-B44A-805A-D68D319D208D}"/>
                </a:ext>
              </a:extLst>
            </p:cNvPr>
            <p:cNvSpPr/>
            <p:nvPr/>
          </p:nvSpPr>
          <p:spPr>
            <a:xfrm>
              <a:off x="5589485" y="3491859"/>
              <a:ext cx="31696" cy="69904"/>
            </a:xfrm>
            <a:custGeom>
              <a:avLst/>
              <a:gdLst/>
              <a:ahLst/>
              <a:cxnLst/>
              <a:rect l="l" t="t" r="r" b="b"/>
              <a:pathLst>
                <a:path w="1207" h="2662" extrusionOk="0">
                  <a:moveTo>
                    <a:pt x="728" y="1"/>
                  </a:moveTo>
                  <a:cubicBezTo>
                    <a:pt x="326" y="1"/>
                    <a:pt x="1" y="326"/>
                    <a:pt x="1" y="728"/>
                  </a:cubicBezTo>
                  <a:lnTo>
                    <a:pt x="1" y="891"/>
                  </a:lnTo>
                  <a:cubicBezTo>
                    <a:pt x="1" y="1101"/>
                    <a:pt x="30" y="1312"/>
                    <a:pt x="97" y="1503"/>
                  </a:cubicBezTo>
                  <a:lnTo>
                    <a:pt x="479" y="2661"/>
                  </a:lnTo>
                  <a:lnTo>
                    <a:pt x="1207" y="2661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02;p26">
              <a:extLst>
                <a:ext uri="{FF2B5EF4-FFF2-40B4-BE49-F238E27FC236}">
                  <a16:creationId xmlns:a16="http://schemas.microsoft.com/office/drawing/2014/main" id="{784227FD-71A7-DA4F-A22D-EB0966F4078F}"/>
                </a:ext>
              </a:extLst>
            </p:cNvPr>
            <p:cNvSpPr/>
            <p:nvPr/>
          </p:nvSpPr>
          <p:spPr>
            <a:xfrm>
              <a:off x="5602063" y="3485583"/>
              <a:ext cx="76417" cy="76180"/>
            </a:xfrm>
            <a:custGeom>
              <a:avLst/>
              <a:gdLst/>
              <a:ahLst/>
              <a:cxnLst/>
              <a:rect l="l" t="t" r="r" b="b"/>
              <a:pathLst>
                <a:path w="2910" h="2901" extrusionOk="0">
                  <a:moveTo>
                    <a:pt x="728" y="1"/>
                  </a:moveTo>
                  <a:cubicBezTo>
                    <a:pt x="326" y="1"/>
                    <a:pt x="0" y="326"/>
                    <a:pt x="0" y="728"/>
                  </a:cubicBezTo>
                  <a:cubicBezTo>
                    <a:pt x="0" y="986"/>
                    <a:pt x="220" y="1206"/>
                    <a:pt x="488" y="1206"/>
                  </a:cubicBezTo>
                  <a:lnTo>
                    <a:pt x="2422" y="2900"/>
                  </a:lnTo>
                  <a:lnTo>
                    <a:pt x="2833" y="1465"/>
                  </a:lnTo>
                  <a:cubicBezTo>
                    <a:pt x="2881" y="1293"/>
                    <a:pt x="2910" y="1120"/>
                    <a:pt x="2910" y="938"/>
                  </a:cubicBezTo>
                  <a:lnTo>
                    <a:pt x="2910" y="479"/>
                  </a:lnTo>
                  <a:cubicBezTo>
                    <a:pt x="2910" y="211"/>
                    <a:pt x="2690" y="1"/>
                    <a:pt x="243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3;p26">
              <a:extLst>
                <a:ext uri="{FF2B5EF4-FFF2-40B4-BE49-F238E27FC236}">
                  <a16:creationId xmlns:a16="http://schemas.microsoft.com/office/drawing/2014/main" id="{269A0555-370C-9443-9F76-4F9275485988}"/>
                </a:ext>
              </a:extLst>
            </p:cNvPr>
            <p:cNvSpPr/>
            <p:nvPr/>
          </p:nvSpPr>
          <p:spPr>
            <a:xfrm>
              <a:off x="5614878" y="3580828"/>
              <a:ext cx="38235" cy="28177"/>
            </a:xfrm>
            <a:custGeom>
              <a:avLst/>
              <a:gdLst/>
              <a:ahLst/>
              <a:cxnLst/>
              <a:rect l="l" t="t" r="r" b="b"/>
              <a:pathLst>
                <a:path w="1456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1455" y="1073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4;p26">
              <a:extLst>
                <a:ext uri="{FF2B5EF4-FFF2-40B4-BE49-F238E27FC236}">
                  <a16:creationId xmlns:a16="http://schemas.microsoft.com/office/drawing/2014/main" id="{27F80F36-A057-A647-81AE-6CEF0B82E1A9}"/>
                </a:ext>
              </a:extLst>
            </p:cNvPr>
            <p:cNvSpPr/>
            <p:nvPr/>
          </p:nvSpPr>
          <p:spPr>
            <a:xfrm>
              <a:off x="5614878" y="3580828"/>
              <a:ext cx="38235" cy="15625"/>
            </a:xfrm>
            <a:custGeom>
              <a:avLst/>
              <a:gdLst/>
              <a:ahLst/>
              <a:cxnLst/>
              <a:rect l="l" t="t" r="r" b="b"/>
              <a:pathLst>
                <a:path w="1456" h="595" extrusionOk="0">
                  <a:moveTo>
                    <a:pt x="0" y="1"/>
                  </a:moveTo>
                  <a:lnTo>
                    <a:pt x="0" y="451"/>
                  </a:lnTo>
                  <a:cubicBezTo>
                    <a:pt x="235" y="546"/>
                    <a:pt x="481" y="594"/>
                    <a:pt x="728" y="594"/>
                  </a:cubicBezTo>
                  <a:cubicBezTo>
                    <a:pt x="974" y="594"/>
                    <a:pt x="1221" y="546"/>
                    <a:pt x="1455" y="451"/>
                  </a:cubicBezTo>
                  <a:lnTo>
                    <a:pt x="1455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5;p26">
              <a:extLst>
                <a:ext uri="{FF2B5EF4-FFF2-40B4-BE49-F238E27FC236}">
                  <a16:creationId xmlns:a16="http://schemas.microsoft.com/office/drawing/2014/main" id="{361B6E77-12F4-1A49-8B13-44116D220F6B}"/>
                </a:ext>
              </a:extLst>
            </p:cNvPr>
            <p:cNvSpPr/>
            <p:nvPr/>
          </p:nvSpPr>
          <p:spPr>
            <a:xfrm>
              <a:off x="5570394" y="3596426"/>
              <a:ext cx="126941" cy="79935"/>
            </a:xfrm>
            <a:custGeom>
              <a:avLst/>
              <a:gdLst/>
              <a:ahLst/>
              <a:cxnLst/>
              <a:rect l="l" t="t" r="r" b="b"/>
              <a:pathLst>
                <a:path w="4834" h="3044" extrusionOk="0">
                  <a:moveTo>
                    <a:pt x="1694" y="0"/>
                  </a:moveTo>
                  <a:lnTo>
                    <a:pt x="527" y="335"/>
                  </a:lnTo>
                  <a:cubicBezTo>
                    <a:pt x="211" y="421"/>
                    <a:pt x="1" y="708"/>
                    <a:pt x="1" y="1034"/>
                  </a:cubicBezTo>
                  <a:lnTo>
                    <a:pt x="1" y="2804"/>
                  </a:lnTo>
                  <a:cubicBezTo>
                    <a:pt x="1" y="2938"/>
                    <a:pt x="106" y="3043"/>
                    <a:pt x="240" y="3043"/>
                  </a:cubicBezTo>
                  <a:lnTo>
                    <a:pt x="4594" y="3043"/>
                  </a:lnTo>
                  <a:cubicBezTo>
                    <a:pt x="4728" y="3043"/>
                    <a:pt x="4834" y="2938"/>
                    <a:pt x="4834" y="2804"/>
                  </a:cubicBezTo>
                  <a:lnTo>
                    <a:pt x="4834" y="1034"/>
                  </a:lnTo>
                  <a:cubicBezTo>
                    <a:pt x="4834" y="708"/>
                    <a:pt x="4623" y="421"/>
                    <a:pt x="4317" y="335"/>
                  </a:cubicBezTo>
                  <a:lnTo>
                    <a:pt x="3149" y="0"/>
                  </a:lnTo>
                  <a:lnTo>
                    <a:pt x="2422" y="479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6;p26">
              <a:extLst>
                <a:ext uri="{FF2B5EF4-FFF2-40B4-BE49-F238E27FC236}">
                  <a16:creationId xmlns:a16="http://schemas.microsoft.com/office/drawing/2014/main" id="{A12C5531-05E8-BB4C-BA6D-82601A50E680}"/>
                </a:ext>
              </a:extLst>
            </p:cNvPr>
            <p:cNvSpPr/>
            <p:nvPr/>
          </p:nvSpPr>
          <p:spPr>
            <a:xfrm>
              <a:off x="5627693" y="3608979"/>
              <a:ext cx="12605" cy="67383"/>
            </a:xfrm>
            <a:custGeom>
              <a:avLst/>
              <a:gdLst/>
              <a:ahLst/>
              <a:cxnLst/>
              <a:rect l="l" t="t" r="r" b="b"/>
              <a:pathLst>
                <a:path w="480" h="2566" extrusionOk="0">
                  <a:moveTo>
                    <a:pt x="115" y="1"/>
                  </a:moveTo>
                  <a:lnTo>
                    <a:pt x="1" y="2565"/>
                  </a:lnTo>
                  <a:lnTo>
                    <a:pt x="479" y="2565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7;p26">
              <a:extLst>
                <a:ext uri="{FF2B5EF4-FFF2-40B4-BE49-F238E27FC236}">
                  <a16:creationId xmlns:a16="http://schemas.microsoft.com/office/drawing/2014/main" id="{C775C401-82BB-4B42-86C5-D1DC4561C749}"/>
                </a:ext>
              </a:extLst>
            </p:cNvPr>
            <p:cNvSpPr/>
            <p:nvPr/>
          </p:nvSpPr>
          <p:spPr>
            <a:xfrm>
              <a:off x="5595787" y="3517462"/>
              <a:ext cx="76417" cy="69930"/>
            </a:xfrm>
            <a:custGeom>
              <a:avLst/>
              <a:gdLst/>
              <a:ahLst/>
              <a:cxnLst/>
              <a:rect l="l" t="t" r="r" b="b"/>
              <a:pathLst>
                <a:path w="2910" h="2663" extrusionOk="0">
                  <a:moveTo>
                    <a:pt x="909" y="1"/>
                  </a:moveTo>
                  <a:cubicBezTo>
                    <a:pt x="785" y="1"/>
                    <a:pt x="664" y="57"/>
                    <a:pt x="584" y="146"/>
                  </a:cubicBezTo>
                  <a:lnTo>
                    <a:pt x="144" y="576"/>
                  </a:lnTo>
                  <a:cubicBezTo>
                    <a:pt x="48" y="672"/>
                    <a:pt x="0" y="796"/>
                    <a:pt x="0" y="921"/>
                  </a:cubicBezTo>
                  <a:lnTo>
                    <a:pt x="0" y="1208"/>
                  </a:lnTo>
                  <a:cubicBezTo>
                    <a:pt x="0" y="2012"/>
                    <a:pt x="651" y="2663"/>
                    <a:pt x="1455" y="2663"/>
                  </a:cubicBezTo>
                  <a:cubicBezTo>
                    <a:pt x="2259" y="2663"/>
                    <a:pt x="2909" y="2012"/>
                    <a:pt x="2909" y="1208"/>
                  </a:cubicBezTo>
                  <a:lnTo>
                    <a:pt x="2909" y="902"/>
                  </a:lnTo>
                  <a:cubicBezTo>
                    <a:pt x="2909" y="768"/>
                    <a:pt x="2862" y="643"/>
                    <a:pt x="2766" y="557"/>
                  </a:cubicBezTo>
                  <a:cubicBezTo>
                    <a:pt x="2393" y="193"/>
                    <a:pt x="1704" y="21"/>
                    <a:pt x="938" y="2"/>
                  </a:cubicBezTo>
                  <a:cubicBezTo>
                    <a:pt x="928" y="1"/>
                    <a:pt x="919" y="1"/>
                    <a:pt x="909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8;p26">
              <a:extLst>
                <a:ext uri="{FF2B5EF4-FFF2-40B4-BE49-F238E27FC236}">
                  <a16:creationId xmlns:a16="http://schemas.microsoft.com/office/drawing/2014/main" id="{202068F8-7773-9B46-B960-23952088907A}"/>
                </a:ext>
              </a:extLst>
            </p:cNvPr>
            <p:cNvSpPr/>
            <p:nvPr/>
          </p:nvSpPr>
          <p:spPr>
            <a:xfrm>
              <a:off x="5595787" y="3517515"/>
              <a:ext cx="76154" cy="68381"/>
            </a:xfrm>
            <a:custGeom>
              <a:avLst/>
              <a:gdLst/>
              <a:ahLst/>
              <a:cxnLst/>
              <a:rect l="l" t="t" r="r" b="b"/>
              <a:pathLst>
                <a:path w="2900" h="2604" extrusionOk="0">
                  <a:moveTo>
                    <a:pt x="928" y="0"/>
                  </a:moveTo>
                  <a:cubicBezTo>
                    <a:pt x="804" y="0"/>
                    <a:pt x="670" y="48"/>
                    <a:pt x="584" y="144"/>
                  </a:cubicBezTo>
                  <a:lnTo>
                    <a:pt x="144" y="584"/>
                  </a:lnTo>
                  <a:cubicBezTo>
                    <a:pt x="48" y="670"/>
                    <a:pt x="0" y="794"/>
                    <a:pt x="0" y="919"/>
                  </a:cubicBezTo>
                  <a:lnTo>
                    <a:pt x="0" y="1206"/>
                  </a:lnTo>
                  <a:cubicBezTo>
                    <a:pt x="0" y="1857"/>
                    <a:pt x="431" y="2421"/>
                    <a:pt x="1053" y="2603"/>
                  </a:cubicBezTo>
                  <a:cubicBezTo>
                    <a:pt x="842" y="2345"/>
                    <a:pt x="727" y="2019"/>
                    <a:pt x="727" y="1694"/>
                  </a:cubicBezTo>
                  <a:lnTo>
                    <a:pt x="727" y="986"/>
                  </a:lnTo>
                  <a:lnTo>
                    <a:pt x="727" y="976"/>
                  </a:lnTo>
                  <a:cubicBezTo>
                    <a:pt x="727" y="710"/>
                    <a:pt x="939" y="496"/>
                    <a:pt x="1210" y="496"/>
                  </a:cubicBezTo>
                  <a:cubicBezTo>
                    <a:pt x="1221" y="496"/>
                    <a:pt x="1233" y="497"/>
                    <a:pt x="1244" y="498"/>
                  </a:cubicBezTo>
                  <a:cubicBezTo>
                    <a:pt x="1732" y="526"/>
                    <a:pt x="2460" y="612"/>
                    <a:pt x="2900" y="823"/>
                  </a:cubicBezTo>
                  <a:cubicBezTo>
                    <a:pt x="2890" y="727"/>
                    <a:pt x="2842" y="632"/>
                    <a:pt x="2766" y="555"/>
                  </a:cubicBezTo>
                  <a:cubicBezTo>
                    <a:pt x="2393" y="191"/>
                    <a:pt x="1704" y="19"/>
                    <a:pt x="928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09;p26">
              <a:extLst>
                <a:ext uri="{FF2B5EF4-FFF2-40B4-BE49-F238E27FC236}">
                  <a16:creationId xmlns:a16="http://schemas.microsoft.com/office/drawing/2014/main" id="{310758FA-809A-B547-9F57-735DAEC3F9A3}"/>
                </a:ext>
              </a:extLst>
            </p:cNvPr>
            <p:cNvSpPr/>
            <p:nvPr/>
          </p:nvSpPr>
          <p:spPr>
            <a:xfrm>
              <a:off x="5672177" y="3612497"/>
              <a:ext cx="25420" cy="63864"/>
            </a:xfrm>
            <a:custGeom>
              <a:avLst/>
              <a:gdLst/>
              <a:ahLst/>
              <a:cxnLst/>
              <a:rect l="l" t="t" r="r" b="b"/>
              <a:pathLst>
                <a:path w="968" h="2432" extrusionOk="0">
                  <a:moveTo>
                    <a:pt x="833" y="1"/>
                  </a:moveTo>
                  <a:lnTo>
                    <a:pt x="211" y="623"/>
                  </a:lnTo>
                  <a:cubicBezTo>
                    <a:pt x="77" y="766"/>
                    <a:pt x="0" y="948"/>
                    <a:pt x="0" y="1139"/>
                  </a:cubicBezTo>
                  <a:lnTo>
                    <a:pt x="0" y="2431"/>
                  </a:lnTo>
                  <a:lnTo>
                    <a:pt x="728" y="2431"/>
                  </a:lnTo>
                  <a:cubicBezTo>
                    <a:pt x="862" y="2431"/>
                    <a:pt x="967" y="2326"/>
                    <a:pt x="967" y="2192"/>
                  </a:cubicBezTo>
                  <a:lnTo>
                    <a:pt x="967" y="422"/>
                  </a:lnTo>
                  <a:cubicBezTo>
                    <a:pt x="967" y="269"/>
                    <a:pt x="919" y="125"/>
                    <a:pt x="833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0;p26">
              <a:extLst>
                <a:ext uri="{FF2B5EF4-FFF2-40B4-BE49-F238E27FC236}">
                  <a16:creationId xmlns:a16="http://schemas.microsoft.com/office/drawing/2014/main" id="{9369BA24-82DA-864E-A0FB-18B82B4FC73D}"/>
                </a:ext>
              </a:extLst>
            </p:cNvPr>
            <p:cNvSpPr/>
            <p:nvPr/>
          </p:nvSpPr>
          <p:spPr>
            <a:xfrm>
              <a:off x="5627955" y="3609241"/>
              <a:ext cx="12579" cy="12579"/>
            </a:xfrm>
            <a:custGeom>
              <a:avLst/>
              <a:gdLst/>
              <a:ahLst/>
              <a:cxnLst/>
              <a:rect l="l" t="t" r="r" b="b"/>
              <a:pathLst>
                <a:path w="479" h="479" extrusionOk="0">
                  <a:moveTo>
                    <a:pt x="0" y="0"/>
                  </a:moveTo>
                  <a:lnTo>
                    <a:pt x="0" y="364"/>
                  </a:lnTo>
                  <a:cubicBezTo>
                    <a:pt x="0" y="421"/>
                    <a:pt x="48" y="479"/>
                    <a:pt x="115" y="479"/>
                  </a:cubicBezTo>
                  <a:lnTo>
                    <a:pt x="354" y="479"/>
                  </a:lnTo>
                  <a:cubicBezTo>
                    <a:pt x="421" y="479"/>
                    <a:pt x="479" y="421"/>
                    <a:pt x="479" y="364"/>
                  </a:cubicBezTo>
                  <a:lnTo>
                    <a:pt x="479" y="0"/>
                  </a:ln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1;p26">
              <a:extLst>
                <a:ext uri="{FF2B5EF4-FFF2-40B4-BE49-F238E27FC236}">
                  <a16:creationId xmlns:a16="http://schemas.microsoft.com/office/drawing/2014/main" id="{829E8196-FC3D-5446-BA77-7BE78B304751}"/>
                </a:ext>
              </a:extLst>
            </p:cNvPr>
            <p:cNvSpPr/>
            <p:nvPr/>
          </p:nvSpPr>
          <p:spPr>
            <a:xfrm>
              <a:off x="5607840" y="3591279"/>
              <a:ext cx="26155" cy="26706"/>
            </a:xfrm>
            <a:custGeom>
              <a:avLst/>
              <a:gdLst/>
              <a:ahLst/>
              <a:cxnLst/>
              <a:rect l="l" t="t" r="r" b="b"/>
              <a:pathLst>
                <a:path w="996" h="1017" extrusionOk="0">
                  <a:moveTo>
                    <a:pt x="231" y="0"/>
                  </a:moveTo>
                  <a:cubicBezTo>
                    <a:pt x="200" y="0"/>
                    <a:pt x="170" y="15"/>
                    <a:pt x="154" y="43"/>
                  </a:cubicBezTo>
                  <a:lnTo>
                    <a:pt x="0" y="273"/>
                  </a:lnTo>
                  <a:lnTo>
                    <a:pt x="374" y="943"/>
                  </a:lnTo>
                  <a:cubicBezTo>
                    <a:pt x="398" y="991"/>
                    <a:pt x="449" y="1016"/>
                    <a:pt x="500" y="1016"/>
                  </a:cubicBezTo>
                  <a:cubicBezTo>
                    <a:pt x="530" y="1016"/>
                    <a:pt x="560" y="1008"/>
                    <a:pt x="584" y="990"/>
                  </a:cubicBezTo>
                  <a:lnTo>
                    <a:pt x="996" y="675"/>
                  </a:lnTo>
                  <a:lnTo>
                    <a:pt x="297" y="24"/>
                  </a:lnTo>
                  <a:cubicBezTo>
                    <a:pt x="277" y="8"/>
                    <a:pt x="254" y="0"/>
                    <a:pt x="231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2;p26">
              <a:extLst>
                <a:ext uri="{FF2B5EF4-FFF2-40B4-BE49-F238E27FC236}">
                  <a16:creationId xmlns:a16="http://schemas.microsoft.com/office/drawing/2014/main" id="{B65F733A-58EA-AB49-A533-FB4F79FFB26F}"/>
                </a:ext>
              </a:extLst>
            </p:cNvPr>
            <p:cNvSpPr/>
            <p:nvPr/>
          </p:nvSpPr>
          <p:spPr>
            <a:xfrm>
              <a:off x="5633969" y="3591279"/>
              <a:ext cx="26181" cy="26706"/>
            </a:xfrm>
            <a:custGeom>
              <a:avLst/>
              <a:gdLst/>
              <a:ahLst/>
              <a:cxnLst/>
              <a:rect l="l" t="t" r="r" b="b"/>
              <a:pathLst>
                <a:path w="997" h="1017" extrusionOk="0">
                  <a:moveTo>
                    <a:pt x="761" y="0"/>
                  </a:moveTo>
                  <a:cubicBezTo>
                    <a:pt x="738" y="0"/>
                    <a:pt x="715" y="8"/>
                    <a:pt x="699" y="24"/>
                  </a:cubicBezTo>
                  <a:lnTo>
                    <a:pt x="1" y="675"/>
                  </a:lnTo>
                  <a:lnTo>
                    <a:pt x="412" y="990"/>
                  </a:lnTo>
                  <a:cubicBezTo>
                    <a:pt x="437" y="1008"/>
                    <a:pt x="467" y="1016"/>
                    <a:pt x="496" y="1016"/>
                  </a:cubicBezTo>
                  <a:cubicBezTo>
                    <a:pt x="548" y="1016"/>
                    <a:pt x="599" y="991"/>
                    <a:pt x="623" y="943"/>
                  </a:cubicBezTo>
                  <a:lnTo>
                    <a:pt x="996" y="273"/>
                  </a:lnTo>
                  <a:lnTo>
                    <a:pt x="843" y="43"/>
                  </a:lnTo>
                  <a:cubicBezTo>
                    <a:pt x="826" y="15"/>
                    <a:pt x="793" y="0"/>
                    <a:pt x="761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13;p26">
              <a:extLst>
                <a:ext uri="{FF2B5EF4-FFF2-40B4-BE49-F238E27FC236}">
                  <a16:creationId xmlns:a16="http://schemas.microsoft.com/office/drawing/2014/main" id="{A6D01569-788D-2746-A638-F6EC0E2FA25C}"/>
                </a:ext>
              </a:extLst>
            </p:cNvPr>
            <p:cNvSpPr/>
            <p:nvPr/>
          </p:nvSpPr>
          <p:spPr>
            <a:xfrm>
              <a:off x="5303750" y="3488104"/>
              <a:ext cx="114625" cy="114362"/>
            </a:xfrm>
            <a:custGeom>
              <a:avLst/>
              <a:gdLst/>
              <a:ahLst/>
              <a:cxnLst/>
              <a:rect l="l" t="t" r="r" b="b"/>
              <a:pathLst>
                <a:path w="4365" h="4355" extrusionOk="0">
                  <a:moveTo>
                    <a:pt x="2182" y="0"/>
                  </a:moveTo>
                  <a:cubicBezTo>
                    <a:pt x="1225" y="0"/>
                    <a:pt x="527" y="756"/>
                    <a:pt x="460" y="1694"/>
                  </a:cubicBezTo>
                  <a:cubicBezTo>
                    <a:pt x="402" y="2364"/>
                    <a:pt x="259" y="3034"/>
                    <a:pt x="48" y="3675"/>
                  </a:cubicBezTo>
                  <a:cubicBezTo>
                    <a:pt x="0" y="3800"/>
                    <a:pt x="58" y="3934"/>
                    <a:pt x="173" y="3982"/>
                  </a:cubicBezTo>
                  <a:cubicBezTo>
                    <a:pt x="575" y="4173"/>
                    <a:pt x="1005" y="4297"/>
                    <a:pt x="1446" y="4355"/>
                  </a:cubicBezTo>
                  <a:lnTo>
                    <a:pt x="2919" y="4355"/>
                  </a:lnTo>
                  <a:cubicBezTo>
                    <a:pt x="3360" y="4297"/>
                    <a:pt x="3781" y="4163"/>
                    <a:pt x="4183" y="3982"/>
                  </a:cubicBezTo>
                  <a:cubicBezTo>
                    <a:pt x="4307" y="3934"/>
                    <a:pt x="4364" y="3800"/>
                    <a:pt x="4317" y="3675"/>
                  </a:cubicBezTo>
                  <a:cubicBezTo>
                    <a:pt x="4097" y="3034"/>
                    <a:pt x="3963" y="2364"/>
                    <a:pt x="3905" y="1694"/>
                  </a:cubicBezTo>
                  <a:cubicBezTo>
                    <a:pt x="3838" y="756"/>
                    <a:pt x="3130" y="0"/>
                    <a:pt x="2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4;p26">
              <a:extLst>
                <a:ext uri="{FF2B5EF4-FFF2-40B4-BE49-F238E27FC236}">
                  <a16:creationId xmlns:a16="http://schemas.microsoft.com/office/drawing/2014/main" id="{01F77CE2-C6C8-DA4B-A5A5-40783DE86441}"/>
                </a:ext>
              </a:extLst>
            </p:cNvPr>
            <p:cNvSpPr/>
            <p:nvPr/>
          </p:nvSpPr>
          <p:spPr>
            <a:xfrm>
              <a:off x="5334920" y="3488104"/>
              <a:ext cx="83192" cy="114362"/>
            </a:xfrm>
            <a:custGeom>
              <a:avLst/>
              <a:gdLst/>
              <a:ahLst/>
              <a:cxnLst/>
              <a:rect l="l" t="t" r="r" b="b"/>
              <a:pathLst>
                <a:path w="3168" h="4355" extrusionOk="0">
                  <a:moveTo>
                    <a:pt x="986" y="0"/>
                  </a:moveTo>
                  <a:cubicBezTo>
                    <a:pt x="259" y="0"/>
                    <a:pt x="0" y="996"/>
                    <a:pt x="632" y="1369"/>
                  </a:cubicBezTo>
                  <a:cubicBezTo>
                    <a:pt x="651" y="1378"/>
                    <a:pt x="670" y="1388"/>
                    <a:pt x="689" y="1398"/>
                  </a:cubicBezTo>
                  <a:lnTo>
                    <a:pt x="1244" y="4355"/>
                  </a:lnTo>
                  <a:lnTo>
                    <a:pt x="1732" y="4355"/>
                  </a:lnTo>
                  <a:cubicBezTo>
                    <a:pt x="2173" y="4297"/>
                    <a:pt x="2594" y="4163"/>
                    <a:pt x="2996" y="3982"/>
                  </a:cubicBezTo>
                  <a:cubicBezTo>
                    <a:pt x="3120" y="3934"/>
                    <a:pt x="3168" y="3800"/>
                    <a:pt x="3120" y="3675"/>
                  </a:cubicBezTo>
                  <a:cubicBezTo>
                    <a:pt x="2910" y="3034"/>
                    <a:pt x="2776" y="2364"/>
                    <a:pt x="2718" y="1694"/>
                  </a:cubicBezTo>
                  <a:cubicBezTo>
                    <a:pt x="2651" y="756"/>
                    <a:pt x="1943" y="0"/>
                    <a:pt x="9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5;p26">
              <a:extLst>
                <a:ext uri="{FF2B5EF4-FFF2-40B4-BE49-F238E27FC236}">
                  <a16:creationId xmlns:a16="http://schemas.microsoft.com/office/drawing/2014/main" id="{E23C3CC2-4F79-D741-B89D-7F8D59D41D39}"/>
                </a:ext>
              </a:extLst>
            </p:cNvPr>
            <p:cNvSpPr/>
            <p:nvPr/>
          </p:nvSpPr>
          <p:spPr>
            <a:xfrm>
              <a:off x="5302988" y="3574552"/>
              <a:ext cx="114625" cy="101810"/>
            </a:xfrm>
            <a:custGeom>
              <a:avLst/>
              <a:gdLst/>
              <a:ahLst/>
              <a:cxnLst/>
              <a:rect l="l" t="t" r="r" b="b"/>
              <a:pathLst>
                <a:path w="4365" h="3877" extrusionOk="0">
                  <a:moveTo>
                    <a:pt x="1455" y="0"/>
                  </a:moveTo>
                  <a:lnTo>
                    <a:pt x="1455" y="728"/>
                  </a:lnTo>
                  <a:cubicBezTo>
                    <a:pt x="1455" y="910"/>
                    <a:pt x="1350" y="1082"/>
                    <a:pt x="1187" y="1158"/>
                  </a:cubicBezTo>
                  <a:lnTo>
                    <a:pt x="403" y="1551"/>
                  </a:lnTo>
                  <a:cubicBezTo>
                    <a:pt x="163" y="1675"/>
                    <a:pt x="1" y="1924"/>
                    <a:pt x="1" y="2202"/>
                  </a:cubicBezTo>
                  <a:lnTo>
                    <a:pt x="1" y="3637"/>
                  </a:lnTo>
                  <a:cubicBezTo>
                    <a:pt x="1" y="3771"/>
                    <a:pt x="116" y="3876"/>
                    <a:pt x="240" y="3876"/>
                  </a:cubicBezTo>
                  <a:lnTo>
                    <a:pt x="4126" y="3876"/>
                  </a:lnTo>
                  <a:cubicBezTo>
                    <a:pt x="4250" y="3876"/>
                    <a:pt x="4365" y="3771"/>
                    <a:pt x="4365" y="3637"/>
                  </a:cubicBezTo>
                  <a:lnTo>
                    <a:pt x="4365" y="2202"/>
                  </a:lnTo>
                  <a:cubicBezTo>
                    <a:pt x="4365" y="1924"/>
                    <a:pt x="4212" y="1675"/>
                    <a:pt x="3963" y="1551"/>
                  </a:cubicBezTo>
                  <a:lnTo>
                    <a:pt x="3178" y="1158"/>
                  </a:lnTo>
                  <a:cubicBezTo>
                    <a:pt x="3015" y="1082"/>
                    <a:pt x="2910" y="910"/>
                    <a:pt x="2910" y="72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6;p26">
              <a:extLst>
                <a:ext uri="{FF2B5EF4-FFF2-40B4-BE49-F238E27FC236}">
                  <a16:creationId xmlns:a16="http://schemas.microsoft.com/office/drawing/2014/main" id="{E4145BEA-CE2D-5440-9244-4EF9A8C5CF5C}"/>
                </a:ext>
              </a:extLst>
            </p:cNvPr>
            <p:cNvSpPr/>
            <p:nvPr/>
          </p:nvSpPr>
          <p:spPr>
            <a:xfrm>
              <a:off x="5340934" y="3574552"/>
              <a:ext cx="38996" cy="25420"/>
            </a:xfrm>
            <a:custGeom>
              <a:avLst/>
              <a:gdLst/>
              <a:ahLst/>
              <a:cxnLst/>
              <a:rect l="l" t="t" r="r" b="b"/>
              <a:pathLst>
                <a:path w="1485" h="968" extrusionOk="0">
                  <a:moveTo>
                    <a:pt x="10" y="0"/>
                  </a:moveTo>
                  <a:lnTo>
                    <a:pt x="10" y="728"/>
                  </a:lnTo>
                  <a:cubicBezTo>
                    <a:pt x="10" y="756"/>
                    <a:pt x="10" y="785"/>
                    <a:pt x="1" y="823"/>
                  </a:cubicBezTo>
                  <a:cubicBezTo>
                    <a:pt x="231" y="919"/>
                    <a:pt x="489" y="967"/>
                    <a:pt x="738" y="967"/>
                  </a:cubicBezTo>
                  <a:cubicBezTo>
                    <a:pt x="996" y="967"/>
                    <a:pt x="1245" y="919"/>
                    <a:pt x="1484" y="823"/>
                  </a:cubicBezTo>
                  <a:cubicBezTo>
                    <a:pt x="1475" y="785"/>
                    <a:pt x="1465" y="756"/>
                    <a:pt x="1465" y="728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17;p26">
              <a:extLst>
                <a:ext uri="{FF2B5EF4-FFF2-40B4-BE49-F238E27FC236}">
                  <a16:creationId xmlns:a16="http://schemas.microsoft.com/office/drawing/2014/main" id="{037DA9B7-419F-DB4E-96EB-99C3817D8A23}"/>
                </a:ext>
              </a:extLst>
            </p:cNvPr>
            <p:cNvSpPr/>
            <p:nvPr/>
          </p:nvSpPr>
          <p:spPr>
            <a:xfrm>
              <a:off x="5302988" y="3607981"/>
              <a:ext cx="114389" cy="68381"/>
            </a:xfrm>
            <a:custGeom>
              <a:avLst/>
              <a:gdLst/>
              <a:ahLst/>
              <a:cxnLst/>
              <a:rect l="l" t="t" r="r" b="b"/>
              <a:pathLst>
                <a:path w="4356" h="2604" extrusionOk="0">
                  <a:moveTo>
                    <a:pt x="958" y="0"/>
                  </a:moveTo>
                  <a:lnTo>
                    <a:pt x="403" y="278"/>
                  </a:lnTo>
                  <a:cubicBezTo>
                    <a:pt x="154" y="402"/>
                    <a:pt x="1" y="651"/>
                    <a:pt x="1" y="929"/>
                  </a:cubicBezTo>
                  <a:lnTo>
                    <a:pt x="1" y="2364"/>
                  </a:lnTo>
                  <a:cubicBezTo>
                    <a:pt x="1" y="2489"/>
                    <a:pt x="106" y="2603"/>
                    <a:pt x="240" y="2603"/>
                  </a:cubicBezTo>
                  <a:lnTo>
                    <a:pt x="4116" y="2603"/>
                  </a:lnTo>
                  <a:cubicBezTo>
                    <a:pt x="4250" y="2603"/>
                    <a:pt x="4355" y="2489"/>
                    <a:pt x="4355" y="2364"/>
                  </a:cubicBezTo>
                  <a:lnTo>
                    <a:pt x="4355" y="929"/>
                  </a:lnTo>
                  <a:cubicBezTo>
                    <a:pt x="4355" y="651"/>
                    <a:pt x="4202" y="402"/>
                    <a:pt x="3963" y="278"/>
                  </a:cubicBezTo>
                  <a:lnTo>
                    <a:pt x="3398" y="0"/>
                  </a:lnTo>
                  <a:cubicBezTo>
                    <a:pt x="3111" y="441"/>
                    <a:pt x="2645" y="661"/>
                    <a:pt x="2178" y="661"/>
                  </a:cubicBezTo>
                  <a:cubicBezTo>
                    <a:pt x="1711" y="661"/>
                    <a:pt x="1245" y="441"/>
                    <a:pt x="9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18;p26">
              <a:extLst>
                <a:ext uri="{FF2B5EF4-FFF2-40B4-BE49-F238E27FC236}">
                  <a16:creationId xmlns:a16="http://schemas.microsoft.com/office/drawing/2014/main" id="{54D2AC7B-9AEE-3243-BBDD-904A8D11DA84}"/>
                </a:ext>
              </a:extLst>
            </p:cNvPr>
            <p:cNvSpPr/>
            <p:nvPr/>
          </p:nvSpPr>
          <p:spPr>
            <a:xfrm>
              <a:off x="5322105" y="3524605"/>
              <a:ext cx="76417" cy="62788"/>
            </a:xfrm>
            <a:custGeom>
              <a:avLst/>
              <a:gdLst/>
              <a:ahLst/>
              <a:cxnLst/>
              <a:rect l="l" t="t" r="r" b="b"/>
              <a:pathLst>
                <a:path w="2910" h="2391" extrusionOk="0">
                  <a:moveTo>
                    <a:pt x="1118" y="0"/>
                  </a:moveTo>
                  <a:cubicBezTo>
                    <a:pt x="1025" y="0"/>
                    <a:pt x="939" y="54"/>
                    <a:pt x="900" y="142"/>
                  </a:cubicBezTo>
                  <a:cubicBezTo>
                    <a:pt x="823" y="304"/>
                    <a:pt x="708" y="457"/>
                    <a:pt x="574" y="582"/>
                  </a:cubicBezTo>
                  <a:cubicBezTo>
                    <a:pt x="440" y="697"/>
                    <a:pt x="297" y="792"/>
                    <a:pt x="144" y="869"/>
                  </a:cubicBezTo>
                  <a:cubicBezTo>
                    <a:pt x="48" y="917"/>
                    <a:pt x="0" y="1022"/>
                    <a:pt x="19" y="1118"/>
                  </a:cubicBezTo>
                  <a:cubicBezTo>
                    <a:pt x="105" y="1845"/>
                    <a:pt x="727" y="2391"/>
                    <a:pt x="1455" y="2391"/>
                  </a:cubicBezTo>
                  <a:cubicBezTo>
                    <a:pt x="2220" y="2391"/>
                    <a:pt x="2852" y="1797"/>
                    <a:pt x="2909" y="1041"/>
                  </a:cubicBezTo>
                  <a:cubicBezTo>
                    <a:pt x="2909" y="965"/>
                    <a:pt x="2881" y="898"/>
                    <a:pt x="2823" y="850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0"/>
                    <a:pt x="1118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19;p26">
              <a:extLst>
                <a:ext uri="{FF2B5EF4-FFF2-40B4-BE49-F238E27FC236}">
                  <a16:creationId xmlns:a16="http://schemas.microsoft.com/office/drawing/2014/main" id="{DAC9499A-E1D4-204F-AFBA-A3E4CCCCF74F}"/>
                </a:ext>
              </a:extLst>
            </p:cNvPr>
            <p:cNvSpPr/>
            <p:nvPr/>
          </p:nvSpPr>
          <p:spPr>
            <a:xfrm>
              <a:off x="5322105" y="3524841"/>
              <a:ext cx="76417" cy="62052"/>
            </a:xfrm>
            <a:custGeom>
              <a:avLst/>
              <a:gdLst/>
              <a:ahLst/>
              <a:cxnLst/>
              <a:rect l="l" t="t" r="r" b="b"/>
              <a:pathLst>
                <a:path w="2910" h="2363" extrusionOk="0">
                  <a:moveTo>
                    <a:pt x="1118" y="1"/>
                  </a:moveTo>
                  <a:cubicBezTo>
                    <a:pt x="1025" y="1"/>
                    <a:pt x="941" y="55"/>
                    <a:pt x="909" y="142"/>
                  </a:cubicBezTo>
                  <a:cubicBezTo>
                    <a:pt x="842" y="257"/>
                    <a:pt x="775" y="362"/>
                    <a:pt x="680" y="467"/>
                  </a:cubicBezTo>
                  <a:cubicBezTo>
                    <a:pt x="651" y="506"/>
                    <a:pt x="613" y="544"/>
                    <a:pt x="574" y="573"/>
                  </a:cubicBezTo>
                  <a:cubicBezTo>
                    <a:pt x="440" y="688"/>
                    <a:pt x="297" y="783"/>
                    <a:pt x="144" y="869"/>
                  </a:cubicBezTo>
                  <a:cubicBezTo>
                    <a:pt x="48" y="908"/>
                    <a:pt x="0" y="1013"/>
                    <a:pt x="19" y="1118"/>
                  </a:cubicBezTo>
                  <a:cubicBezTo>
                    <a:pt x="105" y="1759"/>
                    <a:pt x="593" y="2267"/>
                    <a:pt x="1235" y="2362"/>
                  </a:cubicBezTo>
                  <a:cubicBezTo>
                    <a:pt x="900" y="2161"/>
                    <a:pt x="708" y="1788"/>
                    <a:pt x="727" y="1405"/>
                  </a:cubicBezTo>
                  <a:lnTo>
                    <a:pt x="727" y="1061"/>
                  </a:lnTo>
                  <a:cubicBezTo>
                    <a:pt x="785" y="1013"/>
                    <a:pt x="842" y="975"/>
                    <a:pt x="900" y="927"/>
                  </a:cubicBezTo>
                  <a:cubicBezTo>
                    <a:pt x="1034" y="812"/>
                    <a:pt x="1148" y="668"/>
                    <a:pt x="1244" y="515"/>
                  </a:cubicBezTo>
                  <a:cubicBezTo>
                    <a:pt x="1704" y="659"/>
                    <a:pt x="2134" y="898"/>
                    <a:pt x="2507" y="1204"/>
                  </a:cubicBezTo>
                  <a:cubicBezTo>
                    <a:pt x="2555" y="1243"/>
                    <a:pt x="2670" y="1348"/>
                    <a:pt x="2795" y="1472"/>
                  </a:cubicBezTo>
                  <a:cubicBezTo>
                    <a:pt x="2862" y="1338"/>
                    <a:pt x="2890" y="1185"/>
                    <a:pt x="2909" y="1032"/>
                  </a:cubicBezTo>
                  <a:cubicBezTo>
                    <a:pt x="2909" y="965"/>
                    <a:pt x="2881" y="889"/>
                    <a:pt x="2823" y="841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1"/>
                    <a:pt x="1118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20;p26">
              <a:extLst>
                <a:ext uri="{FF2B5EF4-FFF2-40B4-BE49-F238E27FC236}">
                  <a16:creationId xmlns:a16="http://schemas.microsoft.com/office/drawing/2014/main" id="{6A85CEEB-A0BC-BF45-BE4C-1FD61174E71B}"/>
                </a:ext>
              </a:extLst>
            </p:cNvPr>
            <p:cNvSpPr/>
            <p:nvPr/>
          </p:nvSpPr>
          <p:spPr>
            <a:xfrm>
              <a:off x="5302988" y="3621032"/>
              <a:ext cx="25420" cy="55330"/>
            </a:xfrm>
            <a:custGeom>
              <a:avLst/>
              <a:gdLst/>
              <a:ahLst/>
              <a:cxnLst/>
              <a:rect l="l" t="t" r="r" b="b"/>
              <a:pathLst>
                <a:path w="968" h="2107" extrusionOk="0">
                  <a:moveTo>
                    <a:pt x="154" y="1"/>
                  </a:moveTo>
                  <a:cubicBezTo>
                    <a:pt x="58" y="125"/>
                    <a:pt x="1" y="278"/>
                    <a:pt x="1" y="432"/>
                  </a:cubicBezTo>
                  <a:lnTo>
                    <a:pt x="1" y="1867"/>
                  </a:lnTo>
                  <a:cubicBezTo>
                    <a:pt x="1" y="2001"/>
                    <a:pt x="106" y="2106"/>
                    <a:pt x="240" y="2106"/>
                  </a:cubicBezTo>
                  <a:lnTo>
                    <a:pt x="967" y="2106"/>
                  </a:lnTo>
                  <a:lnTo>
                    <a:pt x="967" y="891"/>
                  </a:lnTo>
                  <a:cubicBezTo>
                    <a:pt x="967" y="738"/>
                    <a:pt x="900" y="604"/>
                    <a:pt x="785" y="508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21;p26">
              <a:extLst>
                <a:ext uri="{FF2B5EF4-FFF2-40B4-BE49-F238E27FC236}">
                  <a16:creationId xmlns:a16="http://schemas.microsoft.com/office/drawing/2014/main" id="{97DEA268-EC1F-D144-B63A-BD43A9ED0D47}"/>
                </a:ext>
              </a:extLst>
            </p:cNvPr>
            <p:cNvSpPr/>
            <p:nvPr/>
          </p:nvSpPr>
          <p:spPr>
            <a:xfrm>
              <a:off x="5392219" y="3587367"/>
              <a:ext cx="216146" cy="88995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22;p26">
              <a:extLst>
                <a:ext uri="{FF2B5EF4-FFF2-40B4-BE49-F238E27FC236}">
                  <a16:creationId xmlns:a16="http://schemas.microsoft.com/office/drawing/2014/main" id="{2249C600-8A96-4847-A174-7BF6359D5653}"/>
                </a:ext>
              </a:extLst>
            </p:cNvPr>
            <p:cNvSpPr/>
            <p:nvPr/>
          </p:nvSpPr>
          <p:spPr>
            <a:xfrm>
              <a:off x="5487701" y="3612760"/>
              <a:ext cx="25420" cy="63602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23;p26">
              <a:extLst>
                <a:ext uri="{FF2B5EF4-FFF2-40B4-BE49-F238E27FC236}">
                  <a16:creationId xmlns:a16="http://schemas.microsoft.com/office/drawing/2014/main" id="{39A3335B-23D8-3B40-909C-4991FD8D941F}"/>
                </a:ext>
              </a:extLst>
            </p:cNvPr>
            <p:cNvSpPr/>
            <p:nvPr/>
          </p:nvSpPr>
          <p:spPr>
            <a:xfrm>
              <a:off x="5489224" y="3599945"/>
              <a:ext cx="22400" cy="21638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24;p26">
              <a:extLst>
                <a:ext uri="{FF2B5EF4-FFF2-40B4-BE49-F238E27FC236}">
                  <a16:creationId xmlns:a16="http://schemas.microsoft.com/office/drawing/2014/main" id="{0F4F3D02-05A4-D34D-BBA7-DF5406E68D39}"/>
                </a:ext>
              </a:extLst>
            </p:cNvPr>
            <p:cNvSpPr/>
            <p:nvPr/>
          </p:nvSpPr>
          <p:spPr>
            <a:xfrm>
              <a:off x="5570394" y="3613259"/>
              <a:ext cx="38235" cy="6310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25;p26">
              <a:extLst>
                <a:ext uri="{FF2B5EF4-FFF2-40B4-BE49-F238E27FC236}">
                  <a16:creationId xmlns:a16="http://schemas.microsoft.com/office/drawing/2014/main" id="{CCB8B909-5CB5-8D43-AE5D-1C37800B1AAC}"/>
                </a:ext>
              </a:extLst>
            </p:cNvPr>
            <p:cNvSpPr/>
            <p:nvPr/>
          </p:nvSpPr>
          <p:spPr>
            <a:xfrm>
              <a:off x="5430165" y="3389839"/>
              <a:ext cx="140255" cy="101810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26;p26">
              <a:extLst>
                <a:ext uri="{FF2B5EF4-FFF2-40B4-BE49-F238E27FC236}">
                  <a16:creationId xmlns:a16="http://schemas.microsoft.com/office/drawing/2014/main" id="{F3BAFF64-ECB7-004E-BA1B-5C43ABF15A38}"/>
                </a:ext>
              </a:extLst>
            </p:cNvPr>
            <p:cNvSpPr/>
            <p:nvPr/>
          </p:nvSpPr>
          <p:spPr>
            <a:xfrm>
              <a:off x="5462071" y="3390338"/>
              <a:ext cx="108086" cy="101547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27;p26">
              <a:extLst>
                <a:ext uri="{FF2B5EF4-FFF2-40B4-BE49-F238E27FC236}">
                  <a16:creationId xmlns:a16="http://schemas.microsoft.com/office/drawing/2014/main" id="{FA5D8497-ABB9-8F47-9D60-51B29684C848}"/>
                </a:ext>
              </a:extLst>
            </p:cNvPr>
            <p:cNvSpPr/>
            <p:nvPr/>
          </p:nvSpPr>
          <p:spPr>
            <a:xfrm>
              <a:off x="5462071" y="3542646"/>
              <a:ext cx="76443" cy="57326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8;p26">
              <a:extLst>
                <a:ext uri="{FF2B5EF4-FFF2-40B4-BE49-F238E27FC236}">
                  <a16:creationId xmlns:a16="http://schemas.microsoft.com/office/drawing/2014/main" id="{7900ECBA-1E88-DA4A-BCAB-8ED6E11AD11B}"/>
                </a:ext>
              </a:extLst>
            </p:cNvPr>
            <p:cNvSpPr/>
            <p:nvPr/>
          </p:nvSpPr>
          <p:spPr>
            <a:xfrm>
              <a:off x="5462071" y="3542646"/>
              <a:ext cx="76443" cy="31985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29;p26">
              <a:extLst>
                <a:ext uri="{FF2B5EF4-FFF2-40B4-BE49-F238E27FC236}">
                  <a16:creationId xmlns:a16="http://schemas.microsoft.com/office/drawing/2014/main" id="{301CCA18-296E-594A-B510-B40BEED0894C}"/>
                </a:ext>
              </a:extLst>
            </p:cNvPr>
            <p:cNvSpPr/>
            <p:nvPr/>
          </p:nvSpPr>
          <p:spPr>
            <a:xfrm>
              <a:off x="544951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30;p26">
              <a:extLst>
                <a:ext uri="{FF2B5EF4-FFF2-40B4-BE49-F238E27FC236}">
                  <a16:creationId xmlns:a16="http://schemas.microsoft.com/office/drawing/2014/main" id="{7E4657A1-3CA6-A54C-A1B4-D985D5F42647}"/>
                </a:ext>
              </a:extLst>
            </p:cNvPr>
            <p:cNvSpPr/>
            <p:nvPr/>
          </p:nvSpPr>
          <p:spPr>
            <a:xfrm>
              <a:off x="550027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31;p26">
              <a:extLst>
                <a:ext uri="{FF2B5EF4-FFF2-40B4-BE49-F238E27FC236}">
                  <a16:creationId xmlns:a16="http://schemas.microsoft.com/office/drawing/2014/main" id="{BA2D6292-C980-024D-B1ED-723D9A52C967}"/>
                </a:ext>
              </a:extLst>
            </p:cNvPr>
            <p:cNvSpPr/>
            <p:nvPr/>
          </p:nvSpPr>
          <p:spPr>
            <a:xfrm>
              <a:off x="5436704" y="3441545"/>
              <a:ext cx="127177" cy="120218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32;p26">
              <a:extLst>
                <a:ext uri="{FF2B5EF4-FFF2-40B4-BE49-F238E27FC236}">
                  <a16:creationId xmlns:a16="http://schemas.microsoft.com/office/drawing/2014/main" id="{F91DE09F-9BB5-0E46-A23C-4984FCE61B6A}"/>
                </a:ext>
              </a:extLst>
            </p:cNvPr>
            <p:cNvSpPr/>
            <p:nvPr/>
          </p:nvSpPr>
          <p:spPr>
            <a:xfrm>
              <a:off x="5436704" y="3441676"/>
              <a:ext cx="114625" cy="119588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33;p26">
              <a:extLst>
                <a:ext uri="{FF2B5EF4-FFF2-40B4-BE49-F238E27FC236}">
                  <a16:creationId xmlns:a16="http://schemas.microsoft.com/office/drawing/2014/main" id="{EE5B7B3C-E6A5-DE4F-B789-A21AF3802DF5}"/>
                </a:ext>
              </a:extLst>
            </p:cNvPr>
            <p:cNvSpPr/>
            <p:nvPr/>
          </p:nvSpPr>
          <p:spPr>
            <a:xfrm>
              <a:off x="5392219" y="3613259"/>
              <a:ext cx="37972" cy="6310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834;p26">
            <a:extLst>
              <a:ext uri="{FF2B5EF4-FFF2-40B4-BE49-F238E27FC236}">
                <a16:creationId xmlns:a16="http://schemas.microsoft.com/office/drawing/2014/main" id="{1175CB55-EFCF-C04D-B99D-10A25C74934E}"/>
              </a:ext>
            </a:extLst>
          </p:cNvPr>
          <p:cNvSpPr txBox="1">
            <a:spLocks/>
          </p:cNvSpPr>
          <p:nvPr/>
        </p:nvSpPr>
        <p:spPr>
          <a:xfrm>
            <a:off x="714672" y="2082289"/>
            <a:ext cx="5381328" cy="1539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ID" dirty="0" err="1">
                <a:latin typeface="+mn-lt"/>
              </a:rPr>
              <a:t>Menurut</a:t>
            </a:r>
            <a:r>
              <a:rPr lang="en-ID" dirty="0">
                <a:latin typeface="+mn-lt"/>
              </a:rPr>
              <a:t> </a:t>
            </a:r>
            <a:r>
              <a:rPr lang="en-ID" dirty="0" err="1">
                <a:latin typeface="+mn-lt"/>
              </a:rPr>
              <a:t>artikel</a:t>
            </a:r>
            <a:r>
              <a:rPr lang="en-ID" dirty="0">
                <a:latin typeface="+mn-lt"/>
              </a:rPr>
              <a:t> </a:t>
            </a:r>
            <a:r>
              <a:rPr lang="en-ID" dirty="0" err="1">
                <a:latin typeface="+mn-lt"/>
              </a:rPr>
              <a:t>ekrut.com</a:t>
            </a:r>
            <a:r>
              <a:rPr lang="en-ID" dirty="0">
                <a:latin typeface="+mn-lt"/>
              </a:rPr>
              <a:t>, </a:t>
            </a:r>
            <a:r>
              <a:rPr lang="en-ID" dirty="0" err="1">
                <a:latin typeface="+mn-lt"/>
              </a:rPr>
              <a:t>karyawan</a:t>
            </a:r>
            <a:r>
              <a:rPr lang="en-ID" dirty="0">
                <a:latin typeface="+mn-lt"/>
              </a:rPr>
              <a:t> </a:t>
            </a:r>
            <a:r>
              <a:rPr lang="en-ID" dirty="0" err="1">
                <a:latin typeface="+mn-lt"/>
              </a:rPr>
              <a:t>akan</a:t>
            </a:r>
            <a:r>
              <a:rPr lang="en-ID" dirty="0">
                <a:latin typeface="+mn-lt"/>
              </a:rPr>
              <a:t> </a:t>
            </a:r>
            <a:r>
              <a:rPr lang="en-ID" b="1" dirty="0" err="1">
                <a:latin typeface="+mn-lt"/>
                <a:ea typeface="Dosis"/>
                <a:cs typeface="Dosis"/>
                <a:sym typeface="Dosis"/>
              </a:rPr>
              <a:t>meninggalkan</a:t>
            </a:r>
            <a:r>
              <a:rPr lang="en-ID" b="1" dirty="0">
                <a:latin typeface="+mn-lt"/>
                <a:ea typeface="Dosis"/>
                <a:cs typeface="Dosis"/>
                <a:sym typeface="Dosis"/>
              </a:rPr>
              <a:t> </a:t>
            </a:r>
            <a:r>
              <a:rPr lang="en-ID" b="1" dirty="0" err="1">
                <a:latin typeface="+mn-lt"/>
                <a:ea typeface="Dosis"/>
                <a:cs typeface="Dosis"/>
                <a:sym typeface="Dosis"/>
              </a:rPr>
              <a:t>perusahaan</a:t>
            </a:r>
            <a:r>
              <a:rPr lang="en-ID" dirty="0">
                <a:latin typeface="+mn-lt"/>
              </a:rPr>
              <a:t> </a:t>
            </a:r>
            <a:r>
              <a:rPr lang="en-ID" dirty="0" err="1">
                <a:latin typeface="+mn-lt"/>
              </a:rPr>
              <a:t>jika</a:t>
            </a:r>
            <a:r>
              <a:rPr lang="en-ID" dirty="0">
                <a:latin typeface="+mn-lt"/>
              </a:rPr>
              <a:t> </a:t>
            </a:r>
            <a:r>
              <a:rPr lang="en-ID" dirty="0" err="1">
                <a:latin typeface="+mn-lt"/>
              </a:rPr>
              <a:t>tidak</a:t>
            </a:r>
            <a:r>
              <a:rPr lang="en-ID" dirty="0">
                <a:latin typeface="+mn-lt"/>
              </a:rPr>
              <a:t> </a:t>
            </a:r>
            <a:r>
              <a:rPr lang="en-ID" dirty="0" err="1">
                <a:latin typeface="+mn-lt"/>
              </a:rPr>
              <a:t>mendapatkan</a:t>
            </a:r>
            <a:r>
              <a:rPr lang="en-ID" dirty="0">
                <a:latin typeface="+mn-lt"/>
              </a:rPr>
              <a:t> </a:t>
            </a:r>
            <a:r>
              <a:rPr lang="en-ID" dirty="0" err="1">
                <a:latin typeface="+mn-lt"/>
              </a:rPr>
              <a:t>promosi</a:t>
            </a:r>
            <a:r>
              <a:rPr lang="en-ID" dirty="0">
                <a:latin typeface="+mn-lt"/>
              </a:rPr>
              <a:t>/</a:t>
            </a:r>
            <a:r>
              <a:rPr lang="en-ID" dirty="0" err="1">
                <a:latin typeface="+mn-lt"/>
              </a:rPr>
              <a:t>kenaikan</a:t>
            </a:r>
            <a:r>
              <a:rPr lang="en-ID" dirty="0">
                <a:latin typeface="+mn-lt"/>
              </a:rPr>
              <a:t> </a:t>
            </a:r>
            <a:r>
              <a:rPr lang="en-ID" dirty="0" err="1">
                <a:latin typeface="+mn-lt"/>
              </a:rPr>
              <a:t>gaji</a:t>
            </a:r>
            <a:r>
              <a:rPr lang="en-ID" dirty="0">
                <a:latin typeface="+mn-lt"/>
              </a:rPr>
              <a:t>(</a:t>
            </a:r>
            <a:r>
              <a:rPr lang="en-ID" dirty="0" err="1">
                <a:latin typeface="+mn-lt"/>
              </a:rPr>
              <a:t>apresiasi</a:t>
            </a:r>
            <a:r>
              <a:rPr lang="en-ID" dirty="0">
                <a:latin typeface="+mn-lt"/>
              </a:rPr>
              <a:t>) </a:t>
            </a:r>
            <a:r>
              <a:rPr lang="en-ID" dirty="0" err="1">
                <a:latin typeface="+mn-lt"/>
              </a:rPr>
              <a:t>dari</a:t>
            </a:r>
            <a:r>
              <a:rPr lang="en-ID" dirty="0">
                <a:latin typeface="+mn-lt"/>
              </a:rPr>
              <a:t> </a:t>
            </a:r>
            <a:r>
              <a:rPr lang="en-ID" dirty="0" err="1">
                <a:latin typeface="+mn-lt"/>
              </a:rPr>
              <a:t>perusahaan</a:t>
            </a:r>
            <a:r>
              <a:rPr lang="en-ID" dirty="0">
                <a:latin typeface="+mn-lt"/>
              </a:rPr>
              <a:t>.</a:t>
            </a:r>
          </a:p>
        </p:txBody>
      </p:sp>
      <p:sp>
        <p:nvSpPr>
          <p:cNvPr id="71" name="Google Shape;835;p26">
            <a:extLst>
              <a:ext uri="{FF2B5EF4-FFF2-40B4-BE49-F238E27FC236}">
                <a16:creationId xmlns:a16="http://schemas.microsoft.com/office/drawing/2014/main" id="{B379D939-28AA-1F41-A4DD-A9EA28625BB3}"/>
              </a:ext>
            </a:extLst>
          </p:cNvPr>
          <p:cNvSpPr txBox="1">
            <a:spLocks/>
          </p:cNvSpPr>
          <p:nvPr/>
        </p:nvSpPr>
        <p:spPr>
          <a:xfrm>
            <a:off x="7480618" y="2191977"/>
            <a:ext cx="3858284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ID" dirty="0" err="1">
                <a:latin typeface="+mn-lt"/>
              </a:rPr>
              <a:t>Promosi</a:t>
            </a:r>
            <a:r>
              <a:rPr lang="en-ID" dirty="0">
                <a:latin typeface="+mn-lt"/>
              </a:rPr>
              <a:t> </a:t>
            </a:r>
            <a:r>
              <a:rPr lang="en-ID" dirty="0" err="1">
                <a:latin typeface="+mn-lt"/>
              </a:rPr>
              <a:t>membuat</a:t>
            </a:r>
            <a:r>
              <a:rPr lang="en-ID" dirty="0">
                <a:latin typeface="+mn-lt"/>
              </a:rPr>
              <a:t> </a:t>
            </a:r>
            <a:r>
              <a:rPr lang="en-ID" dirty="0" err="1">
                <a:latin typeface="+mn-lt"/>
              </a:rPr>
              <a:t>karyawan</a:t>
            </a:r>
            <a:r>
              <a:rPr lang="en-ID" dirty="0">
                <a:latin typeface="+mn-lt"/>
              </a:rPr>
              <a:t> </a:t>
            </a:r>
            <a:r>
              <a:rPr lang="en-ID" dirty="0" err="1">
                <a:latin typeface="+mn-lt"/>
              </a:rPr>
              <a:t>menjadi</a:t>
            </a:r>
            <a:r>
              <a:rPr lang="en-ID" dirty="0">
                <a:latin typeface="+mn-lt"/>
              </a:rPr>
              <a:t> </a:t>
            </a:r>
            <a:r>
              <a:rPr lang="en-ID" b="1" dirty="0" err="1">
                <a:latin typeface="+mn-lt"/>
                <a:ea typeface="Dosis"/>
                <a:cs typeface="Dosis"/>
                <a:sym typeface="Dosis"/>
              </a:rPr>
              <a:t>lebih</a:t>
            </a:r>
            <a:r>
              <a:rPr lang="en-ID" b="1" dirty="0">
                <a:latin typeface="+mn-lt"/>
                <a:ea typeface="Dosis"/>
                <a:cs typeface="Dosis"/>
                <a:sym typeface="Dosis"/>
              </a:rPr>
              <a:t> </a:t>
            </a:r>
            <a:r>
              <a:rPr lang="en-ID" b="1" dirty="0" err="1">
                <a:latin typeface="+mn-lt"/>
                <a:ea typeface="Dosis"/>
                <a:cs typeface="Dosis"/>
                <a:sym typeface="Dosis"/>
              </a:rPr>
              <a:t>produktif</a:t>
            </a:r>
            <a:endParaRPr lang="en-ID" b="1" dirty="0">
              <a:latin typeface="+mn-lt"/>
              <a:ea typeface="Dosis"/>
              <a:cs typeface="Dosis"/>
              <a:sym typeface="Dosis"/>
            </a:endParaRPr>
          </a:p>
        </p:txBody>
      </p:sp>
      <p:grpSp>
        <p:nvGrpSpPr>
          <p:cNvPr id="72" name="Google Shape;836;p26">
            <a:extLst>
              <a:ext uri="{FF2B5EF4-FFF2-40B4-BE49-F238E27FC236}">
                <a16:creationId xmlns:a16="http://schemas.microsoft.com/office/drawing/2014/main" id="{9308716F-E1E1-804E-BEA2-DF079FFEEEC5}"/>
              </a:ext>
            </a:extLst>
          </p:cNvPr>
          <p:cNvGrpSpPr/>
          <p:nvPr/>
        </p:nvGrpSpPr>
        <p:grpSpPr>
          <a:xfrm>
            <a:off x="2069711" y="1352933"/>
            <a:ext cx="520405" cy="580019"/>
            <a:chOff x="1341612" y="3340055"/>
            <a:chExt cx="259399" cy="370524"/>
          </a:xfrm>
        </p:grpSpPr>
        <p:sp>
          <p:nvSpPr>
            <p:cNvPr id="73" name="Google Shape;837;p26">
              <a:extLst>
                <a:ext uri="{FF2B5EF4-FFF2-40B4-BE49-F238E27FC236}">
                  <a16:creationId xmlns:a16="http://schemas.microsoft.com/office/drawing/2014/main" id="{FDC2CE9D-4528-CC4E-8E31-128E9DD9AE04}"/>
                </a:ext>
              </a:extLst>
            </p:cNvPr>
            <p:cNvSpPr/>
            <p:nvPr/>
          </p:nvSpPr>
          <p:spPr>
            <a:xfrm>
              <a:off x="1383954" y="3340055"/>
              <a:ext cx="43615" cy="35664"/>
            </a:xfrm>
            <a:custGeom>
              <a:avLst/>
              <a:gdLst/>
              <a:ahLst/>
              <a:cxnLst/>
              <a:rect l="l" t="t" r="r" b="b"/>
              <a:pathLst>
                <a:path w="2913" h="2382" extrusionOk="0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7DEBF"/>
                </a:solidFill>
                <a:highlight>
                  <a:srgbClr val="27DEBF"/>
                </a:highlight>
              </a:endParaRPr>
            </a:p>
          </p:txBody>
        </p:sp>
        <p:sp>
          <p:nvSpPr>
            <p:cNvPr id="74" name="Google Shape;838;p26">
              <a:extLst>
                <a:ext uri="{FF2B5EF4-FFF2-40B4-BE49-F238E27FC236}">
                  <a16:creationId xmlns:a16="http://schemas.microsoft.com/office/drawing/2014/main" id="{3401A27F-2888-B146-A600-C41E1557B8EB}"/>
                </a:ext>
              </a:extLst>
            </p:cNvPr>
            <p:cNvSpPr/>
            <p:nvPr/>
          </p:nvSpPr>
          <p:spPr>
            <a:xfrm>
              <a:off x="1363966" y="3403329"/>
              <a:ext cx="237045" cy="307251"/>
            </a:xfrm>
            <a:custGeom>
              <a:avLst/>
              <a:gdLst/>
              <a:ahLst/>
              <a:cxnLst/>
              <a:rect l="l" t="t" r="r" b="b"/>
              <a:pathLst>
                <a:path w="15832" h="20521" extrusionOk="0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7DEBF"/>
                </a:solidFill>
                <a:highlight>
                  <a:srgbClr val="27DEBF"/>
                </a:highlight>
              </a:endParaRPr>
            </a:p>
          </p:txBody>
        </p:sp>
        <p:sp>
          <p:nvSpPr>
            <p:cNvPr id="75" name="Google Shape;839;p26">
              <a:extLst>
                <a:ext uri="{FF2B5EF4-FFF2-40B4-BE49-F238E27FC236}">
                  <a16:creationId xmlns:a16="http://schemas.microsoft.com/office/drawing/2014/main" id="{4283239D-A354-9B49-96DC-C26BB42D1FD5}"/>
                </a:ext>
              </a:extLst>
            </p:cNvPr>
            <p:cNvSpPr/>
            <p:nvPr/>
          </p:nvSpPr>
          <p:spPr>
            <a:xfrm>
              <a:off x="1341612" y="3371841"/>
              <a:ext cx="237045" cy="306936"/>
            </a:xfrm>
            <a:custGeom>
              <a:avLst/>
              <a:gdLst/>
              <a:ahLst/>
              <a:cxnLst/>
              <a:rect l="l" t="t" r="r" b="b"/>
              <a:pathLst>
                <a:path w="15832" h="20500" extrusionOk="0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7DEBF"/>
                </a:solidFill>
                <a:highlight>
                  <a:srgbClr val="27DEBF"/>
                </a:highlight>
              </a:endParaRPr>
            </a:p>
          </p:txBody>
        </p:sp>
        <p:sp>
          <p:nvSpPr>
            <p:cNvPr id="76" name="Google Shape;840;p26">
              <a:extLst>
                <a:ext uri="{FF2B5EF4-FFF2-40B4-BE49-F238E27FC236}">
                  <a16:creationId xmlns:a16="http://schemas.microsoft.com/office/drawing/2014/main" id="{B25E1B01-35E1-8C44-9BB0-F14251243E1D}"/>
                </a:ext>
              </a:extLst>
            </p:cNvPr>
            <p:cNvSpPr/>
            <p:nvPr/>
          </p:nvSpPr>
          <p:spPr>
            <a:xfrm>
              <a:off x="1556303" y="3371841"/>
              <a:ext cx="22354" cy="306936"/>
            </a:xfrm>
            <a:custGeom>
              <a:avLst/>
              <a:gdLst/>
              <a:ahLst/>
              <a:cxnLst/>
              <a:rect l="l" t="t" r="r" b="b"/>
              <a:pathLst>
                <a:path w="1493" h="20500" extrusionOk="0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7DEBF"/>
                </a:solidFill>
                <a:highlight>
                  <a:srgbClr val="27DEBF"/>
                </a:highlight>
              </a:endParaRPr>
            </a:p>
          </p:txBody>
        </p:sp>
        <p:sp>
          <p:nvSpPr>
            <p:cNvPr id="77" name="Google Shape;841;p26">
              <a:extLst>
                <a:ext uri="{FF2B5EF4-FFF2-40B4-BE49-F238E27FC236}">
                  <a16:creationId xmlns:a16="http://schemas.microsoft.com/office/drawing/2014/main" id="{569673F1-80FB-D44E-8D9C-18892C276AC5}"/>
                </a:ext>
              </a:extLst>
            </p:cNvPr>
            <p:cNvSpPr/>
            <p:nvPr/>
          </p:nvSpPr>
          <p:spPr>
            <a:xfrm>
              <a:off x="1379387" y="3455583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7DEBF"/>
                </a:solidFill>
                <a:highlight>
                  <a:srgbClr val="27DEBF"/>
                </a:highlight>
              </a:endParaRPr>
            </a:p>
          </p:txBody>
        </p:sp>
        <p:sp>
          <p:nvSpPr>
            <p:cNvPr id="78" name="Google Shape;842;p26">
              <a:extLst>
                <a:ext uri="{FF2B5EF4-FFF2-40B4-BE49-F238E27FC236}">
                  <a16:creationId xmlns:a16="http://schemas.microsoft.com/office/drawing/2014/main" id="{BEEC8AA2-8607-4049-BDDA-27528C0BDB5A}"/>
                </a:ext>
              </a:extLst>
            </p:cNvPr>
            <p:cNvSpPr/>
            <p:nvPr/>
          </p:nvSpPr>
          <p:spPr>
            <a:xfrm>
              <a:off x="1379387" y="3527975"/>
              <a:ext cx="44708" cy="44723"/>
            </a:xfrm>
            <a:custGeom>
              <a:avLst/>
              <a:gdLst/>
              <a:ahLst/>
              <a:cxnLst/>
              <a:rect l="l" t="t" r="r" b="b"/>
              <a:pathLst>
                <a:path w="2986" h="2987" extrusionOk="0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7DEBF"/>
                </a:solidFill>
                <a:highlight>
                  <a:srgbClr val="27DEBF"/>
                </a:highlight>
              </a:endParaRPr>
            </a:p>
          </p:txBody>
        </p:sp>
        <p:sp>
          <p:nvSpPr>
            <p:cNvPr id="79" name="Google Shape;843;p26">
              <a:extLst>
                <a:ext uri="{FF2B5EF4-FFF2-40B4-BE49-F238E27FC236}">
                  <a16:creationId xmlns:a16="http://schemas.microsoft.com/office/drawing/2014/main" id="{3B29F16A-5866-7148-9713-2C7EDF4852F6}"/>
                </a:ext>
              </a:extLst>
            </p:cNvPr>
            <p:cNvSpPr/>
            <p:nvPr/>
          </p:nvSpPr>
          <p:spPr>
            <a:xfrm>
              <a:off x="1379387" y="3600067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7DEBF"/>
                </a:solidFill>
                <a:highlight>
                  <a:srgbClr val="27DEBF"/>
                </a:highlight>
              </a:endParaRPr>
            </a:p>
          </p:txBody>
        </p:sp>
        <p:sp>
          <p:nvSpPr>
            <p:cNvPr id="80" name="Google Shape;844;p26">
              <a:extLst>
                <a:ext uri="{FF2B5EF4-FFF2-40B4-BE49-F238E27FC236}">
                  <a16:creationId xmlns:a16="http://schemas.microsoft.com/office/drawing/2014/main" id="{27BEC8DF-0B1F-8C44-8089-CCF077FEB2BD}"/>
                </a:ext>
              </a:extLst>
            </p:cNvPr>
            <p:cNvSpPr/>
            <p:nvPr/>
          </p:nvSpPr>
          <p:spPr>
            <a:xfrm>
              <a:off x="1444233" y="3459041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7DEBF"/>
                </a:solidFill>
                <a:highlight>
                  <a:srgbClr val="27DEBF"/>
                </a:highlight>
              </a:endParaRPr>
            </a:p>
          </p:txBody>
        </p:sp>
        <p:sp>
          <p:nvSpPr>
            <p:cNvPr id="81" name="Google Shape;845;p26">
              <a:extLst>
                <a:ext uri="{FF2B5EF4-FFF2-40B4-BE49-F238E27FC236}">
                  <a16:creationId xmlns:a16="http://schemas.microsoft.com/office/drawing/2014/main" id="{E9B126FD-90E9-8242-9B01-E702BDE6EDCA}"/>
                </a:ext>
              </a:extLst>
            </p:cNvPr>
            <p:cNvSpPr/>
            <p:nvPr/>
          </p:nvSpPr>
          <p:spPr>
            <a:xfrm>
              <a:off x="1444233" y="3482967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7DEBF"/>
                </a:solidFill>
                <a:highlight>
                  <a:srgbClr val="27DEBF"/>
                </a:highlight>
              </a:endParaRPr>
            </a:p>
          </p:txBody>
        </p:sp>
        <p:sp>
          <p:nvSpPr>
            <p:cNvPr id="82" name="Google Shape;846;p26">
              <a:extLst>
                <a:ext uri="{FF2B5EF4-FFF2-40B4-BE49-F238E27FC236}">
                  <a16:creationId xmlns:a16="http://schemas.microsoft.com/office/drawing/2014/main" id="{C3B8F521-D28D-E54F-B85A-0935C1940F6E}"/>
                </a:ext>
              </a:extLst>
            </p:cNvPr>
            <p:cNvSpPr/>
            <p:nvPr/>
          </p:nvSpPr>
          <p:spPr>
            <a:xfrm>
              <a:off x="1444233" y="3531433"/>
              <a:ext cx="103894" cy="10735"/>
            </a:xfrm>
            <a:custGeom>
              <a:avLst/>
              <a:gdLst/>
              <a:ahLst/>
              <a:cxnLst/>
              <a:rect l="l" t="t" r="r" b="b"/>
              <a:pathLst>
                <a:path w="6939" h="717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7DEBF"/>
                </a:solidFill>
                <a:highlight>
                  <a:srgbClr val="27DEBF"/>
                </a:highlight>
              </a:endParaRPr>
            </a:p>
          </p:txBody>
        </p:sp>
        <p:sp>
          <p:nvSpPr>
            <p:cNvPr id="83" name="Google Shape;847;p26">
              <a:extLst>
                <a:ext uri="{FF2B5EF4-FFF2-40B4-BE49-F238E27FC236}">
                  <a16:creationId xmlns:a16="http://schemas.microsoft.com/office/drawing/2014/main" id="{4CEF55B4-405A-6E49-98C2-A5E8951A5CF4}"/>
                </a:ext>
              </a:extLst>
            </p:cNvPr>
            <p:cNvSpPr/>
            <p:nvPr/>
          </p:nvSpPr>
          <p:spPr>
            <a:xfrm>
              <a:off x="1444233" y="3555359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7DEBF"/>
                </a:solidFill>
                <a:highlight>
                  <a:srgbClr val="27DEBF"/>
                </a:highlight>
              </a:endParaRPr>
            </a:p>
          </p:txBody>
        </p:sp>
        <p:sp>
          <p:nvSpPr>
            <p:cNvPr id="84" name="Google Shape;848;p26">
              <a:extLst>
                <a:ext uri="{FF2B5EF4-FFF2-40B4-BE49-F238E27FC236}">
                  <a16:creationId xmlns:a16="http://schemas.microsoft.com/office/drawing/2014/main" id="{75E6E4EC-0B8D-E746-B57B-FE82234E4A51}"/>
                </a:ext>
              </a:extLst>
            </p:cNvPr>
            <p:cNvSpPr/>
            <p:nvPr/>
          </p:nvSpPr>
          <p:spPr>
            <a:xfrm>
              <a:off x="1444233" y="3603526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7DEBF"/>
                </a:solidFill>
                <a:highlight>
                  <a:srgbClr val="27DEBF"/>
                </a:highlight>
              </a:endParaRPr>
            </a:p>
          </p:txBody>
        </p:sp>
        <p:sp>
          <p:nvSpPr>
            <p:cNvPr id="85" name="Google Shape;849;p26">
              <a:extLst>
                <a:ext uri="{FF2B5EF4-FFF2-40B4-BE49-F238E27FC236}">
                  <a16:creationId xmlns:a16="http://schemas.microsoft.com/office/drawing/2014/main" id="{98DBA609-1408-8642-B4E0-D66C0D4BF14F}"/>
                </a:ext>
              </a:extLst>
            </p:cNvPr>
            <p:cNvSpPr/>
            <p:nvPr/>
          </p:nvSpPr>
          <p:spPr>
            <a:xfrm>
              <a:off x="1444233" y="3627452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7DEBF"/>
                </a:solidFill>
                <a:highlight>
                  <a:srgbClr val="27DEBF"/>
                </a:highlight>
              </a:endParaRPr>
            </a:p>
          </p:txBody>
        </p:sp>
        <p:sp>
          <p:nvSpPr>
            <p:cNvPr id="86" name="Google Shape;850;p26">
              <a:extLst>
                <a:ext uri="{FF2B5EF4-FFF2-40B4-BE49-F238E27FC236}">
                  <a16:creationId xmlns:a16="http://schemas.microsoft.com/office/drawing/2014/main" id="{C231D683-B60F-5741-8B81-837AA64FF119}"/>
                </a:ext>
              </a:extLst>
            </p:cNvPr>
            <p:cNvSpPr/>
            <p:nvPr/>
          </p:nvSpPr>
          <p:spPr>
            <a:xfrm>
              <a:off x="1390183" y="3448845"/>
              <a:ext cx="55413" cy="37087"/>
            </a:xfrm>
            <a:custGeom>
              <a:avLst/>
              <a:gdLst/>
              <a:ahLst/>
              <a:cxnLst/>
              <a:rect l="l" t="t" r="r" b="b"/>
              <a:pathLst>
                <a:path w="3701" h="2477" extrusionOk="0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7DEBF"/>
                </a:solidFill>
                <a:highlight>
                  <a:srgbClr val="27DEBF"/>
                </a:highlight>
              </a:endParaRPr>
            </a:p>
          </p:txBody>
        </p:sp>
        <p:sp>
          <p:nvSpPr>
            <p:cNvPr id="87" name="Google Shape;851;p26">
              <a:extLst>
                <a:ext uri="{FF2B5EF4-FFF2-40B4-BE49-F238E27FC236}">
                  <a16:creationId xmlns:a16="http://schemas.microsoft.com/office/drawing/2014/main" id="{D0D11CC3-F11D-0844-9F55-ABC740FFBB2C}"/>
                </a:ext>
              </a:extLst>
            </p:cNvPr>
            <p:cNvSpPr/>
            <p:nvPr/>
          </p:nvSpPr>
          <p:spPr>
            <a:xfrm>
              <a:off x="1390183" y="3521686"/>
              <a:ext cx="54874" cy="37147"/>
            </a:xfrm>
            <a:custGeom>
              <a:avLst/>
              <a:gdLst/>
              <a:ahLst/>
              <a:cxnLst/>
              <a:rect l="l" t="t" r="r" b="b"/>
              <a:pathLst>
                <a:path w="3665" h="2481" extrusionOk="0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7DEBF"/>
                </a:solidFill>
                <a:highlight>
                  <a:srgbClr val="27DEBF"/>
                </a:highlight>
              </a:endParaRPr>
            </a:p>
          </p:txBody>
        </p:sp>
        <p:sp>
          <p:nvSpPr>
            <p:cNvPr id="88" name="Google Shape;852;p26">
              <a:extLst>
                <a:ext uri="{FF2B5EF4-FFF2-40B4-BE49-F238E27FC236}">
                  <a16:creationId xmlns:a16="http://schemas.microsoft.com/office/drawing/2014/main" id="{67613E78-A37C-BC4B-B119-537E0483BF40}"/>
                </a:ext>
              </a:extLst>
            </p:cNvPr>
            <p:cNvSpPr/>
            <p:nvPr/>
          </p:nvSpPr>
          <p:spPr>
            <a:xfrm>
              <a:off x="1390183" y="3595216"/>
              <a:ext cx="55413" cy="37267"/>
            </a:xfrm>
            <a:custGeom>
              <a:avLst/>
              <a:gdLst/>
              <a:ahLst/>
              <a:cxnLst/>
              <a:rect l="l" t="t" r="r" b="b"/>
              <a:pathLst>
                <a:path w="3701" h="2489" extrusionOk="0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7DEBF"/>
                </a:solidFill>
                <a:highlight>
                  <a:srgbClr val="27DEBF"/>
                </a:highlight>
              </a:endParaRPr>
            </a:p>
          </p:txBody>
        </p:sp>
        <p:sp>
          <p:nvSpPr>
            <p:cNvPr id="89" name="Google Shape;853;p26">
              <a:extLst>
                <a:ext uri="{FF2B5EF4-FFF2-40B4-BE49-F238E27FC236}">
                  <a16:creationId xmlns:a16="http://schemas.microsoft.com/office/drawing/2014/main" id="{5BCD127A-8CEC-664F-A80E-18D104D5CC86}"/>
                </a:ext>
              </a:extLst>
            </p:cNvPr>
            <p:cNvSpPr/>
            <p:nvPr/>
          </p:nvSpPr>
          <p:spPr>
            <a:xfrm>
              <a:off x="1368682" y="3362409"/>
              <a:ext cx="74309" cy="38734"/>
            </a:xfrm>
            <a:custGeom>
              <a:avLst/>
              <a:gdLst/>
              <a:ahLst/>
              <a:cxnLst/>
              <a:rect l="l" t="t" r="r" b="b"/>
              <a:pathLst>
                <a:path w="4963" h="2587" extrusionOk="0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7DEBF"/>
                </a:solidFill>
                <a:highlight>
                  <a:srgbClr val="27DEBF"/>
                </a:highlight>
              </a:endParaRPr>
            </a:p>
          </p:txBody>
        </p:sp>
        <p:sp>
          <p:nvSpPr>
            <p:cNvPr id="90" name="Google Shape;854;p26">
              <a:extLst>
                <a:ext uri="{FF2B5EF4-FFF2-40B4-BE49-F238E27FC236}">
                  <a16:creationId xmlns:a16="http://schemas.microsoft.com/office/drawing/2014/main" id="{9D15C1D5-F7C3-454A-87EF-2CB0DE97F783}"/>
                </a:ext>
              </a:extLst>
            </p:cNvPr>
            <p:cNvSpPr/>
            <p:nvPr/>
          </p:nvSpPr>
          <p:spPr>
            <a:xfrm>
              <a:off x="1409602" y="3362409"/>
              <a:ext cx="33389" cy="38734"/>
            </a:xfrm>
            <a:custGeom>
              <a:avLst/>
              <a:gdLst/>
              <a:ahLst/>
              <a:cxnLst/>
              <a:rect l="l" t="t" r="r" b="b"/>
              <a:pathLst>
                <a:path w="2230" h="2587" extrusionOk="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7DEBF"/>
                </a:solidFill>
                <a:highlight>
                  <a:srgbClr val="27DEBF"/>
                </a:highlight>
              </a:endParaRPr>
            </a:p>
          </p:txBody>
        </p:sp>
      </p:grpSp>
      <p:grpSp>
        <p:nvGrpSpPr>
          <p:cNvPr id="91" name="Google Shape;855;p26">
            <a:extLst>
              <a:ext uri="{FF2B5EF4-FFF2-40B4-BE49-F238E27FC236}">
                <a16:creationId xmlns:a16="http://schemas.microsoft.com/office/drawing/2014/main" id="{A8253B81-99B9-E948-B3FC-E15258744770}"/>
              </a:ext>
            </a:extLst>
          </p:cNvPr>
          <p:cNvGrpSpPr/>
          <p:nvPr/>
        </p:nvGrpSpPr>
        <p:grpSpPr>
          <a:xfrm>
            <a:off x="8889373" y="1278772"/>
            <a:ext cx="520387" cy="580004"/>
            <a:chOff x="3082075" y="2871805"/>
            <a:chExt cx="318884" cy="379807"/>
          </a:xfrm>
        </p:grpSpPr>
        <p:sp>
          <p:nvSpPr>
            <p:cNvPr id="92" name="Google Shape;856;p26">
              <a:extLst>
                <a:ext uri="{FF2B5EF4-FFF2-40B4-BE49-F238E27FC236}">
                  <a16:creationId xmlns:a16="http://schemas.microsoft.com/office/drawing/2014/main" id="{63F36340-3880-1342-99DC-494A5AF3F6E3}"/>
                </a:ext>
              </a:extLst>
            </p:cNvPr>
            <p:cNvSpPr/>
            <p:nvPr/>
          </p:nvSpPr>
          <p:spPr>
            <a:xfrm>
              <a:off x="3105357" y="2915584"/>
              <a:ext cx="248708" cy="281887"/>
            </a:xfrm>
            <a:custGeom>
              <a:avLst/>
              <a:gdLst/>
              <a:ahLst/>
              <a:cxnLst/>
              <a:rect l="l" t="t" r="r" b="b"/>
              <a:pathLst>
                <a:path w="16611" h="18827" extrusionOk="0">
                  <a:moveTo>
                    <a:pt x="9109" y="1"/>
                  </a:moveTo>
                  <a:cubicBezTo>
                    <a:pt x="8179" y="1"/>
                    <a:pt x="7225" y="177"/>
                    <a:pt x="6287" y="556"/>
                  </a:cubicBezTo>
                  <a:cubicBezTo>
                    <a:pt x="1346" y="2553"/>
                    <a:pt x="1" y="8903"/>
                    <a:pt x="3722" y="12729"/>
                  </a:cubicBezTo>
                  <a:cubicBezTo>
                    <a:pt x="4899" y="13928"/>
                    <a:pt x="5551" y="15547"/>
                    <a:pt x="5551" y="17228"/>
                  </a:cubicBezTo>
                  <a:lnTo>
                    <a:pt x="8032" y="18826"/>
                  </a:lnTo>
                  <a:lnTo>
                    <a:pt x="12636" y="17228"/>
                  </a:lnTo>
                  <a:cubicBezTo>
                    <a:pt x="12636" y="15547"/>
                    <a:pt x="13309" y="13928"/>
                    <a:pt x="14487" y="12750"/>
                  </a:cubicBezTo>
                  <a:cubicBezTo>
                    <a:pt x="15832" y="11342"/>
                    <a:pt x="16610" y="9470"/>
                    <a:pt x="16610" y="7515"/>
                  </a:cubicBezTo>
                  <a:cubicBezTo>
                    <a:pt x="16610" y="3206"/>
                    <a:pt x="13078" y="1"/>
                    <a:pt x="9109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57;p26">
              <a:extLst>
                <a:ext uri="{FF2B5EF4-FFF2-40B4-BE49-F238E27FC236}">
                  <a16:creationId xmlns:a16="http://schemas.microsoft.com/office/drawing/2014/main" id="{42A2D871-89C9-E440-B463-9FD149E9019E}"/>
                </a:ext>
              </a:extLst>
            </p:cNvPr>
            <p:cNvSpPr/>
            <p:nvPr/>
          </p:nvSpPr>
          <p:spPr>
            <a:xfrm>
              <a:off x="3210180" y="2990956"/>
              <a:ext cx="62974" cy="68005"/>
            </a:xfrm>
            <a:custGeom>
              <a:avLst/>
              <a:gdLst/>
              <a:ahLst/>
              <a:cxnLst/>
              <a:rect l="l" t="t" r="r" b="b"/>
              <a:pathLst>
                <a:path w="4206" h="4542" extrusionOk="0">
                  <a:moveTo>
                    <a:pt x="2103" y="0"/>
                  </a:moveTo>
                  <a:cubicBezTo>
                    <a:pt x="1760" y="0"/>
                    <a:pt x="1416" y="530"/>
                    <a:pt x="1125" y="530"/>
                  </a:cubicBezTo>
                  <a:cubicBezTo>
                    <a:pt x="1079" y="530"/>
                    <a:pt x="1033" y="516"/>
                    <a:pt x="989" y="484"/>
                  </a:cubicBezTo>
                  <a:lnTo>
                    <a:pt x="1" y="1977"/>
                  </a:lnTo>
                  <a:cubicBezTo>
                    <a:pt x="674" y="2271"/>
                    <a:pt x="1389" y="4542"/>
                    <a:pt x="2103" y="4542"/>
                  </a:cubicBezTo>
                  <a:cubicBezTo>
                    <a:pt x="2818" y="4542"/>
                    <a:pt x="3533" y="2271"/>
                    <a:pt x="4206" y="1977"/>
                  </a:cubicBezTo>
                  <a:lnTo>
                    <a:pt x="3218" y="484"/>
                  </a:lnTo>
                  <a:cubicBezTo>
                    <a:pt x="3174" y="516"/>
                    <a:pt x="3129" y="530"/>
                    <a:pt x="3082" y="530"/>
                  </a:cubicBezTo>
                  <a:cubicBezTo>
                    <a:pt x="2796" y="530"/>
                    <a:pt x="2465" y="0"/>
                    <a:pt x="2103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58;p26">
              <a:extLst>
                <a:ext uri="{FF2B5EF4-FFF2-40B4-BE49-F238E27FC236}">
                  <a16:creationId xmlns:a16="http://schemas.microsoft.com/office/drawing/2014/main" id="{799DE026-8DE4-7244-9C79-97D11810CAA2}"/>
                </a:ext>
              </a:extLst>
            </p:cNvPr>
            <p:cNvSpPr/>
            <p:nvPr/>
          </p:nvSpPr>
          <p:spPr>
            <a:xfrm>
              <a:off x="3241667" y="3020542"/>
              <a:ext cx="31487" cy="163709"/>
            </a:xfrm>
            <a:custGeom>
              <a:avLst/>
              <a:gdLst/>
              <a:ahLst/>
              <a:cxnLst/>
              <a:rect l="l" t="t" r="r" b="b"/>
              <a:pathLst>
                <a:path w="2103" h="10934" extrusionOk="0">
                  <a:moveTo>
                    <a:pt x="2103" y="1"/>
                  </a:moveTo>
                  <a:cubicBezTo>
                    <a:pt x="1556" y="232"/>
                    <a:pt x="967" y="379"/>
                    <a:pt x="358" y="421"/>
                  </a:cubicBezTo>
                  <a:lnTo>
                    <a:pt x="0" y="421"/>
                  </a:lnTo>
                  <a:lnTo>
                    <a:pt x="0" y="10933"/>
                  </a:lnTo>
                  <a:lnTo>
                    <a:pt x="2103" y="10933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59;p26">
              <a:extLst>
                <a:ext uri="{FF2B5EF4-FFF2-40B4-BE49-F238E27FC236}">
                  <a16:creationId xmlns:a16="http://schemas.microsoft.com/office/drawing/2014/main" id="{3375C3E5-90A8-7148-9454-0954D8F81947}"/>
                </a:ext>
              </a:extLst>
            </p:cNvPr>
            <p:cNvSpPr/>
            <p:nvPr/>
          </p:nvSpPr>
          <p:spPr>
            <a:xfrm>
              <a:off x="3210180" y="3020542"/>
              <a:ext cx="31502" cy="163709"/>
            </a:xfrm>
            <a:custGeom>
              <a:avLst/>
              <a:gdLst/>
              <a:ahLst/>
              <a:cxnLst/>
              <a:rect l="l" t="t" r="r" b="b"/>
              <a:pathLst>
                <a:path w="2104" h="10934" extrusionOk="0">
                  <a:moveTo>
                    <a:pt x="1" y="1"/>
                  </a:moveTo>
                  <a:lnTo>
                    <a:pt x="1" y="10933"/>
                  </a:lnTo>
                  <a:lnTo>
                    <a:pt x="2103" y="10933"/>
                  </a:lnTo>
                  <a:lnTo>
                    <a:pt x="2103" y="421"/>
                  </a:lnTo>
                  <a:lnTo>
                    <a:pt x="1746" y="421"/>
                  </a:lnTo>
                  <a:cubicBezTo>
                    <a:pt x="1136" y="379"/>
                    <a:pt x="548" y="232"/>
                    <a:pt x="1" y="1"/>
                  </a:cubicBez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60;p26">
              <a:extLst>
                <a:ext uri="{FF2B5EF4-FFF2-40B4-BE49-F238E27FC236}">
                  <a16:creationId xmlns:a16="http://schemas.microsoft.com/office/drawing/2014/main" id="{49776820-8123-7842-ADC3-54AB425DB541}"/>
                </a:ext>
              </a:extLst>
            </p:cNvPr>
            <p:cNvSpPr/>
            <p:nvPr/>
          </p:nvSpPr>
          <p:spPr>
            <a:xfrm>
              <a:off x="3236307" y="3026845"/>
              <a:ext cx="10720" cy="157406"/>
            </a:xfrm>
            <a:custGeom>
              <a:avLst/>
              <a:gdLst/>
              <a:ahLst/>
              <a:cxnLst/>
              <a:rect l="l" t="t" r="r" b="b"/>
              <a:pathLst>
                <a:path w="716" h="10513" extrusionOk="0">
                  <a:moveTo>
                    <a:pt x="1" y="0"/>
                  </a:moveTo>
                  <a:lnTo>
                    <a:pt x="1" y="10512"/>
                  </a:lnTo>
                  <a:lnTo>
                    <a:pt x="716" y="10512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61;p26">
              <a:extLst>
                <a:ext uri="{FF2B5EF4-FFF2-40B4-BE49-F238E27FC236}">
                  <a16:creationId xmlns:a16="http://schemas.microsoft.com/office/drawing/2014/main" id="{8BB6589C-7F40-D04F-B307-168A951A95A3}"/>
                </a:ext>
              </a:extLst>
            </p:cNvPr>
            <p:cNvSpPr/>
            <p:nvPr/>
          </p:nvSpPr>
          <p:spPr>
            <a:xfrm>
              <a:off x="3224673" y="2973318"/>
              <a:ext cx="33688" cy="30080"/>
            </a:xfrm>
            <a:custGeom>
              <a:avLst/>
              <a:gdLst/>
              <a:ahLst/>
              <a:cxnLst/>
              <a:rect l="l" t="t" r="r" b="b"/>
              <a:pathLst>
                <a:path w="2250" h="2009" extrusionOk="0">
                  <a:moveTo>
                    <a:pt x="1135" y="1"/>
                  </a:moveTo>
                  <a:lnTo>
                    <a:pt x="0" y="1662"/>
                  </a:lnTo>
                  <a:cubicBezTo>
                    <a:pt x="336" y="1893"/>
                    <a:pt x="731" y="2009"/>
                    <a:pt x="1125" y="2009"/>
                  </a:cubicBezTo>
                  <a:cubicBezTo>
                    <a:pt x="1519" y="2009"/>
                    <a:pt x="1913" y="1893"/>
                    <a:pt x="2250" y="166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62;p26">
              <a:extLst>
                <a:ext uri="{FF2B5EF4-FFF2-40B4-BE49-F238E27FC236}">
                  <a16:creationId xmlns:a16="http://schemas.microsoft.com/office/drawing/2014/main" id="{DCADD341-1C5B-3F4B-9CE9-4358D543B4A2}"/>
                </a:ext>
              </a:extLst>
            </p:cNvPr>
            <p:cNvSpPr/>
            <p:nvPr/>
          </p:nvSpPr>
          <p:spPr>
            <a:xfrm>
              <a:off x="3255651" y="2935558"/>
              <a:ext cx="81720" cy="99477"/>
            </a:xfrm>
            <a:custGeom>
              <a:avLst/>
              <a:gdLst/>
              <a:ahLst/>
              <a:cxnLst/>
              <a:rect l="l" t="t" r="r" b="b"/>
              <a:pathLst>
                <a:path w="5458" h="6644" extrusionOk="0">
                  <a:moveTo>
                    <a:pt x="669" y="0"/>
                  </a:moveTo>
                  <a:cubicBezTo>
                    <a:pt x="183" y="0"/>
                    <a:pt x="1" y="771"/>
                    <a:pt x="559" y="925"/>
                  </a:cubicBezTo>
                  <a:cubicBezTo>
                    <a:pt x="2893" y="1598"/>
                    <a:pt x="4512" y="3742"/>
                    <a:pt x="4533" y="6181"/>
                  </a:cubicBezTo>
                  <a:cubicBezTo>
                    <a:pt x="4533" y="6433"/>
                    <a:pt x="4743" y="6644"/>
                    <a:pt x="4995" y="6644"/>
                  </a:cubicBezTo>
                  <a:cubicBezTo>
                    <a:pt x="5248" y="6644"/>
                    <a:pt x="5458" y="6433"/>
                    <a:pt x="5458" y="6181"/>
                  </a:cubicBezTo>
                  <a:cubicBezTo>
                    <a:pt x="5458" y="3322"/>
                    <a:pt x="3566" y="820"/>
                    <a:pt x="811" y="21"/>
                  </a:cubicBezTo>
                  <a:cubicBezTo>
                    <a:pt x="762" y="7"/>
                    <a:pt x="714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63;p26">
              <a:extLst>
                <a:ext uri="{FF2B5EF4-FFF2-40B4-BE49-F238E27FC236}">
                  <a16:creationId xmlns:a16="http://schemas.microsoft.com/office/drawing/2014/main" id="{9BAC3D0B-68AA-8747-ACA0-E32F4662A63F}"/>
                </a:ext>
              </a:extLst>
            </p:cNvPr>
            <p:cNvSpPr/>
            <p:nvPr/>
          </p:nvSpPr>
          <p:spPr>
            <a:xfrm>
              <a:off x="3230752" y="2932399"/>
              <a:ext cx="25304" cy="13880"/>
            </a:xfrm>
            <a:custGeom>
              <a:avLst/>
              <a:gdLst/>
              <a:ahLst/>
              <a:cxnLst/>
              <a:rect l="l" t="t" r="r" b="b"/>
              <a:pathLst>
                <a:path w="1690" h="927" extrusionOk="0">
                  <a:moveTo>
                    <a:pt x="624" y="1"/>
                  </a:moveTo>
                  <a:cubicBezTo>
                    <a:pt x="0" y="1"/>
                    <a:pt x="14" y="926"/>
                    <a:pt x="625" y="926"/>
                  </a:cubicBezTo>
                  <a:cubicBezTo>
                    <a:pt x="631" y="926"/>
                    <a:pt x="638" y="926"/>
                    <a:pt x="645" y="926"/>
                  </a:cubicBezTo>
                  <a:lnTo>
                    <a:pt x="1045" y="926"/>
                  </a:lnTo>
                  <a:cubicBezTo>
                    <a:pt x="1052" y="926"/>
                    <a:pt x="1059" y="926"/>
                    <a:pt x="1065" y="926"/>
                  </a:cubicBezTo>
                  <a:cubicBezTo>
                    <a:pt x="1676" y="926"/>
                    <a:pt x="1690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64;p26">
              <a:extLst>
                <a:ext uri="{FF2B5EF4-FFF2-40B4-BE49-F238E27FC236}">
                  <a16:creationId xmlns:a16="http://schemas.microsoft.com/office/drawing/2014/main" id="{AAA968D6-15FF-BE42-9DB0-698020DB5846}"/>
                </a:ext>
              </a:extLst>
            </p:cNvPr>
            <p:cNvSpPr/>
            <p:nvPr/>
          </p:nvSpPr>
          <p:spPr>
            <a:xfrm>
              <a:off x="3374817" y="3024629"/>
              <a:ext cx="26142" cy="10091"/>
            </a:xfrm>
            <a:custGeom>
              <a:avLst/>
              <a:gdLst/>
              <a:ahLst/>
              <a:cxnLst/>
              <a:rect l="l" t="t" r="r" b="b"/>
              <a:pathLst>
                <a:path w="1746" h="674" extrusionOk="0">
                  <a:moveTo>
                    <a:pt x="463" y="1"/>
                  </a:moveTo>
                  <a:cubicBezTo>
                    <a:pt x="1" y="1"/>
                    <a:pt x="1" y="674"/>
                    <a:pt x="463" y="674"/>
                  </a:cubicBezTo>
                  <a:lnTo>
                    <a:pt x="1283" y="674"/>
                  </a:lnTo>
                  <a:cubicBezTo>
                    <a:pt x="1746" y="674"/>
                    <a:pt x="1746" y="1"/>
                    <a:pt x="1283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65;p26">
              <a:extLst>
                <a:ext uri="{FF2B5EF4-FFF2-40B4-BE49-F238E27FC236}">
                  <a16:creationId xmlns:a16="http://schemas.microsoft.com/office/drawing/2014/main" id="{83787179-01C8-C047-AF57-6C50894C354D}"/>
                </a:ext>
              </a:extLst>
            </p:cNvPr>
            <p:cNvSpPr/>
            <p:nvPr/>
          </p:nvSpPr>
          <p:spPr>
            <a:xfrm>
              <a:off x="3082075" y="3024629"/>
              <a:ext cx="26142" cy="10091"/>
            </a:xfrm>
            <a:custGeom>
              <a:avLst/>
              <a:gdLst/>
              <a:ahLst/>
              <a:cxnLst/>
              <a:rect l="l" t="t" r="r" b="b"/>
              <a:pathLst>
                <a:path w="1746" h="674" extrusionOk="0">
                  <a:moveTo>
                    <a:pt x="463" y="1"/>
                  </a:moveTo>
                  <a:cubicBezTo>
                    <a:pt x="0" y="1"/>
                    <a:pt x="0" y="674"/>
                    <a:pt x="463" y="674"/>
                  </a:cubicBezTo>
                  <a:lnTo>
                    <a:pt x="1283" y="674"/>
                  </a:lnTo>
                  <a:cubicBezTo>
                    <a:pt x="1745" y="674"/>
                    <a:pt x="1745" y="1"/>
                    <a:pt x="1283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66;p26">
              <a:extLst>
                <a:ext uri="{FF2B5EF4-FFF2-40B4-BE49-F238E27FC236}">
                  <a16:creationId xmlns:a16="http://schemas.microsoft.com/office/drawing/2014/main" id="{74509A8D-F7A6-4440-AD40-2B02DAC967AE}"/>
                </a:ext>
              </a:extLst>
            </p:cNvPr>
            <p:cNvSpPr/>
            <p:nvPr/>
          </p:nvSpPr>
          <p:spPr>
            <a:xfrm>
              <a:off x="3355623" y="2948000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1209" y="1"/>
                  </a:moveTo>
                  <a:cubicBezTo>
                    <a:pt x="1153" y="1"/>
                    <a:pt x="1092" y="16"/>
                    <a:pt x="1030" y="52"/>
                  </a:cubicBezTo>
                  <a:lnTo>
                    <a:pt x="316" y="473"/>
                  </a:lnTo>
                  <a:cubicBezTo>
                    <a:pt x="0" y="641"/>
                    <a:pt x="126" y="1124"/>
                    <a:pt x="484" y="1124"/>
                  </a:cubicBezTo>
                  <a:cubicBezTo>
                    <a:pt x="547" y="1103"/>
                    <a:pt x="610" y="1103"/>
                    <a:pt x="673" y="1061"/>
                  </a:cubicBezTo>
                  <a:lnTo>
                    <a:pt x="1367" y="662"/>
                  </a:lnTo>
                  <a:cubicBezTo>
                    <a:pt x="1704" y="466"/>
                    <a:pt x="1516" y="1"/>
                    <a:pt x="1209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67;p26">
              <a:extLst>
                <a:ext uri="{FF2B5EF4-FFF2-40B4-BE49-F238E27FC236}">
                  <a16:creationId xmlns:a16="http://schemas.microsoft.com/office/drawing/2014/main" id="{05545F41-E0DA-DE43-A616-7167801749FE}"/>
                </a:ext>
              </a:extLst>
            </p:cNvPr>
            <p:cNvSpPr/>
            <p:nvPr/>
          </p:nvSpPr>
          <p:spPr>
            <a:xfrm>
              <a:off x="3102213" y="3094371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1190" y="1"/>
                  </a:moveTo>
                  <a:cubicBezTo>
                    <a:pt x="1132" y="1"/>
                    <a:pt x="1072" y="17"/>
                    <a:pt x="1010" y="52"/>
                  </a:cubicBezTo>
                  <a:lnTo>
                    <a:pt x="316" y="473"/>
                  </a:lnTo>
                  <a:cubicBezTo>
                    <a:pt x="1" y="641"/>
                    <a:pt x="127" y="1125"/>
                    <a:pt x="484" y="1125"/>
                  </a:cubicBezTo>
                  <a:cubicBezTo>
                    <a:pt x="547" y="1104"/>
                    <a:pt x="610" y="1104"/>
                    <a:pt x="652" y="1062"/>
                  </a:cubicBezTo>
                  <a:lnTo>
                    <a:pt x="1367" y="662"/>
                  </a:lnTo>
                  <a:cubicBezTo>
                    <a:pt x="1705" y="467"/>
                    <a:pt x="1502" y="1"/>
                    <a:pt x="1190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68;p26">
              <a:extLst>
                <a:ext uri="{FF2B5EF4-FFF2-40B4-BE49-F238E27FC236}">
                  <a16:creationId xmlns:a16="http://schemas.microsoft.com/office/drawing/2014/main" id="{7069859D-B37D-2549-A688-307FFABDBEE3}"/>
                </a:ext>
              </a:extLst>
            </p:cNvPr>
            <p:cNvSpPr/>
            <p:nvPr/>
          </p:nvSpPr>
          <p:spPr>
            <a:xfrm>
              <a:off x="3305001" y="2892257"/>
              <a:ext cx="19629" cy="20976"/>
            </a:xfrm>
            <a:custGeom>
              <a:avLst/>
              <a:gdLst/>
              <a:ahLst/>
              <a:cxnLst/>
              <a:rect l="l" t="t" r="r" b="b"/>
              <a:pathLst>
                <a:path w="1311" h="1401" extrusionOk="0">
                  <a:moveTo>
                    <a:pt x="855" y="0"/>
                  </a:moveTo>
                  <a:cubicBezTo>
                    <a:pt x="747" y="0"/>
                    <a:pt x="637" y="53"/>
                    <a:pt x="564" y="180"/>
                  </a:cubicBezTo>
                  <a:lnTo>
                    <a:pt x="143" y="874"/>
                  </a:lnTo>
                  <a:cubicBezTo>
                    <a:pt x="1" y="1098"/>
                    <a:pt x="154" y="1400"/>
                    <a:pt x="412" y="1400"/>
                  </a:cubicBezTo>
                  <a:cubicBezTo>
                    <a:pt x="420" y="1400"/>
                    <a:pt x="429" y="1400"/>
                    <a:pt x="438" y="1399"/>
                  </a:cubicBezTo>
                  <a:cubicBezTo>
                    <a:pt x="564" y="1399"/>
                    <a:pt x="690" y="1336"/>
                    <a:pt x="753" y="1231"/>
                  </a:cubicBezTo>
                  <a:lnTo>
                    <a:pt x="1153" y="516"/>
                  </a:lnTo>
                  <a:cubicBezTo>
                    <a:pt x="1310" y="244"/>
                    <a:pt x="1086" y="0"/>
                    <a:pt x="855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69;p26">
              <a:extLst>
                <a:ext uri="{FF2B5EF4-FFF2-40B4-BE49-F238E27FC236}">
                  <a16:creationId xmlns:a16="http://schemas.microsoft.com/office/drawing/2014/main" id="{0704CACB-F170-6A45-9312-69B485B93436}"/>
                </a:ext>
              </a:extLst>
            </p:cNvPr>
            <p:cNvSpPr/>
            <p:nvPr/>
          </p:nvSpPr>
          <p:spPr>
            <a:xfrm>
              <a:off x="3236307" y="2871805"/>
              <a:ext cx="10406" cy="22833"/>
            </a:xfrm>
            <a:custGeom>
              <a:avLst/>
              <a:gdLst/>
              <a:ahLst/>
              <a:cxnLst/>
              <a:rect l="l" t="t" r="r" b="b"/>
              <a:pathLst>
                <a:path w="695" h="1525" extrusionOk="0">
                  <a:moveTo>
                    <a:pt x="348" y="1"/>
                  </a:moveTo>
                  <a:cubicBezTo>
                    <a:pt x="174" y="1"/>
                    <a:pt x="1" y="116"/>
                    <a:pt x="1" y="347"/>
                  </a:cubicBezTo>
                  <a:lnTo>
                    <a:pt x="1" y="1167"/>
                  </a:lnTo>
                  <a:cubicBezTo>
                    <a:pt x="1" y="1357"/>
                    <a:pt x="169" y="1525"/>
                    <a:pt x="358" y="1525"/>
                  </a:cubicBezTo>
                  <a:cubicBezTo>
                    <a:pt x="548" y="1525"/>
                    <a:pt x="695" y="1357"/>
                    <a:pt x="695" y="1167"/>
                  </a:cubicBezTo>
                  <a:lnTo>
                    <a:pt x="695" y="347"/>
                  </a:lnTo>
                  <a:cubicBezTo>
                    <a:pt x="695" y="116"/>
                    <a:pt x="521" y="1"/>
                    <a:pt x="348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70;p26">
              <a:extLst>
                <a:ext uri="{FF2B5EF4-FFF2-40B4-BE49-F238E27FC236}">
                  <a16:creationId xmlns:a16="http://schemas.microsoft.com/office/drawing/2014/main" id="{BEBC22C5-DEDE-B249-9950-3F1CFB3038E3}"/>
                </a:ext>
              </a:extLst>
            </p:cNvPr>
            <p:cNvSpPr/>
            <p:nvPr/>
          </p:nvSpPr>
          <p:spPr>
            <a:xfrm>
              <a:off x="3158405" y="2892257"/>
              <a:ext cx="19689" cy="21276"/>
            </a:xfrm>
            <a:custGeom>
              <a:avLst/>
              <a:gdLst/>
              <a:ahLst/>
              <a:cxnLst/>
              <a:rect l="l" t="t" r="r" b="b"/>
              <a:pathLst>
                <a:path w="1315" h="1421" extrusionOk="0">
                  <a:moveTo>
                    <a:pt x="456" y="0"/>
                  </a:moveTo>
                  <a:cubicBezTo>
                    <a:pt x="224" y="0"/>
                    <a:pt x="0" y="244"/>
                    <a:pt x="158" y="516"/>
                  </a:cubicBezTo>
                  <a:lnTo>
                    <a:pt x="579" y="1231"/>
                  </a:lnTo>
                  <a:cubicBezTo>
                    <a:pt x="621" y="1336"/>
                    <a:pt x="747" y="1399"/>
                    <a:pt x="873" y="1399"/>
                  </a:cubicBezTo>
                  <a:lnTo>
                    <a:pt x="873" y="1420"/>
                  </a:lnTo>
                  <a:cubicBezTo>
                    <a:pt x="1146" y="1420"/>
                    <a:pt x="1314" y="1126"/>
                    <a:pt x="1188" y="895"/>
                  </a:cubicBezTo>
                  <a:lnTo>
                    <a:pt x="747" y="180"/>
                  </a:lnTo>
                  <a:cubicBezTo>
                    <a:pt x="673" y="53"/>
                    <a:pt x="564" y="0"/>
                    <a:pt x="456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71;p26">
              <a:extLst>
                <a:ext uri="{FF2B5EF4-FFF2-40B4-BE49-F238E27FC236}">
                  <a16:creationId xmlns:a16="http://schemas.microsoft.com/office/drawing/2014/main" id="{A99B1398-D310-C54D-9D11-0C073815AB23}"/>
                </a:ext>
              </a:extLst>
            </p:cNvPr>
            <p:cNvSpPr/>
            <p:nvPr/>
          </p:nvSpPr>
          <p:spPr>
            <a:xfrm>
              <a:off x="3101884" y="2948000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496" y="1"/>
                  </a:moveTo>
                  <a:cubicBezTo>
                    <a:pt x="188" y="1"/>
                    <a:pt x="0" y="466"/>
                    <a:pt x="338" y="662"/>
                  </a:cubicBezTo>
                  <a:lnTo>
                    <a:pt x="1053" y="1061"/>
                  </a:lnTo>
                  <a:cubicBezTo>
                    <a:pt x="1095" y="1103"/>
                    <a:pt x="1158" y="1103"/>
                    <a:pt x="1221" y="1124"/>
                  </a:cubicBezTo>
                  <a:cubicBezTo>
                    <a:pt x="1578" y="1124"/>
                    <a:pt x="1705" y="641"/>
                    <a:pt x="1389" y="473"/>
                  </a:cubicBezTo>
                  <a:lnTo>
                    <a:pt x="674" y="52"/>
                  </a:lnTo>
                  <a:cubicBezTo>
                    <a:pt x="612" y="16"/>
                    <a:pt x="552" y="1"/>
                    <a:pt x="496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72;p26">
              <a:extLst>
                <a:ext uri="{FF2B5EF4-FFF2-40B4-BE49-F238E27FC236}">
                  <a16:creationId xmlns:a16="http://schemas.microsoft.com/office/drawing/2014/main" id="{C2FCF9E2-7B35-3245-AF61-8219FE12D198}"/>
                </a:ext>
              </a:extLst>
            </p:cNvPr>
            <p:cNvSpPr/>
            <p:nvPr/>
          </p:nvSpPr>
          <p:spPr>
            <a:xfrm>
              <a:off x="3355278" y="3094371"/>
              <a:ext cx="25543" cy="16844"/>
            </a:xfrm>
            <a:custGeom>
              <a:avLst/>
              <a:gdLst/>
              <a:ahLst/>
              <a:cxnLst/>
              <a:rect l="l" t="t" r="r" b="b"/>
              <a:pathLst>
                <a:path w="1706" h="1125" extrusionOk="0">
                  <a:moveTo>
                    <a:pt x="516" y="1"/>
                  </a:moveTo>
                  <a:cubicBezTo>
                    <a:pt x="204" y="1"/>
                    <a:pt x="1" y="467"/>
                    <a:pt x="339" y="662"/>
                  </a:cubicBezTo>
                  <a:lnTo>
                    <a:pt x="1053" y="1062"/>
                  </a:lnTo>
                  <a:cubicBezTo>
                    <a:pt x="1116" y="1104"/>
                    <a:pt x="1158" y="1104"/>
                    <a:pt x="1222" y="1125"/>
                  </a:cubicBezTo>
                  <a:cubicBezTo>
                    <a:pt x="1579" y="1125"/>
                    <a:pt x="1705" y="641"/>
                    <a:pt x="1411" y="473"/>
                  </a:cubicBezTo>
                  <a:lnTo>
                    <a:pt x="696" y="52"/>
                  </a:lnTo>
                  <a:cubicBezTo>
                    <a:pt x="634" y="17"/>
                    <a:pt x="573" y="1"/>
                    <a:pt x="516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73;p26">
              <a:extLst>
                <a:ext uri="{FF2B5EF4-FFF2-40B4-BE49-F238E27FC236}">
                  <a16:creationId xmlns:a16="http://schemas.microsoft.com/office/drawing/2014/main" id="{A34C641B-C272-9E46-B66B-21A3D536816B}"/>
                </a:ext>
              </a:extLst>
            </p:cNvPr>
            <p:cNvSpPr/>
            <p:nvPr/>
          </p:nvSpPr>
          <p:spPr>
            <a:xfrm>
              <a:off x="3223401" y="3230187"/>
              <a:ext cx="36533" cy="21426"/>
            </a:xfrm>
            <a:custGeom>
              <a:avLst/>
              <a:gdLst/>
              <a:ahLst/>
              <a:cxnLst/>
              <a:rect l="l" t="t" r="r" b="b"/>
              <a:pathLst>
                <a:path w="2440" h="1431" extrusionOk="0">
                  <a:moveTo>
                    <a:pt x="1" y="1"/>
                  </a:moveTo>
                  <a:lnTo>
                    <a:pt x="1" y="569"/>
                  </a:lnTo>
                  <a:cubicBezTo>
                    <a:pt x="1" y="1031"/>
                    <a:pt x="379" y="1431"/>
                    <a:pt x="863" y="1431"/>
                  </a:cubicBezTo>
                  <a:lnTo>
                    <a:pt x="1578" y="1431"/>
                  </a:lnTo>
                  <a:cubicBezTo>
                    <a:pt x="2040" y="1431"/>
                    <a:pt x="2440" y="1031"/>
                    <a:pt x="2440" y="569"/>
                  </a:cubicBezTo>
                  <a:lnTo>
                    <a:pt x="2440" y="1"/>
                  </a:lnTo>
                  <a:cubicBezTo>
                    <a:pt x="2208" y="43"/>
                    <a:pt x="1977" y="85"/>
                    <a:pt x="1746" y="85"/>
                  </a:cubicBezTo>
                  <a:lnTo>
                    <a:pt x="674" y="85"/>
                  </a:lnTo>
                  <a:cubicBezTo>
                    <a:pt x="442" y="85"/>
                    <a:pt x="211" y="43"/>
                    <a:pt x="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74;p26">
              <a:extLst>
                <a:ext uri="{FF2B5EF4-FFF2-40B4-BE49-F238E27FC236}">
                  <a16:creationId xmlns:a16="http://schemas.microsoft.com/office/drawing/2014/main" id="{5470D386-7086-C348-B61E-059E99C603EB}"/>
                </a:ext>
              </a:extLst>
            </p:cNvPr>
            <p:cNvSpPr/>
            <p:nvPr/>
          </p:nvSpPr>
          <p:spPr>
            <a:xfrm>
              <a:off x="3188470" y="3173531"/>
              <a:ext cx="106095" cy="61088"/>
            </a:xfrm>
            <a:custGeom>
              <a:avLst/>
              <a:gdLst/>
              <a:ahLst/>
              <a:cxnLst/>
              <a:rect l="l" t="t" r="r" b="b"/>
              <a:pathLst>
                <a:path w="7086" h="4080" extrusionOk="0">
                  <a:moveTo>
                    <a:pt x="0" y="0"/>
                  </a:moveTo>
                  <a:lnTo>
                    <a:pt x="0" y="1073"/>
                  </a:lnTo>
                  <a:lnTo>
                    <a:pt x="0" y="1178"/>
                  </a:lnTo>
                  <a:cubicBezTo>
                    <a:pt x="0" y="1325"/>
                    <a:pt x="21" y="1472"/>
                    <a:pt x="63" y="1640"/>
                  </a:cubicBezTo>
                  <a:cubicBezTo>
                    <a:pt x="84" y="1788"/>
                    <a:pt x="126" y="1956"/>
                    <a:pt x="189" y="2103"/>
                  </a:cubicBezTo>
                  <a:cubicBezTo>
                    <a:pt x="610" y="3301"/>
                    <a:pt x="1745" y="4079"/>
                    <a:pt x="3007" y="4079"/>
                  </a:cubicBezTo>
                  <a:lnTo>
                    <a:pt x="4079" y="4079"/>
                  </a:lnTo>
                  <a:cubicBezTo>
                    <a:pt x="5340" y="4079"/>
                    <a:pt x="6476" y="3301"/>
                    <a:pt x="6896" y="2103"/>
                  </a:cubicBezTo>
                  <a:cubicBezTo>
                    <a:pt x="6959" y="1956"/>
                    <a:pt x="7001" y="1788"/>
                    <a:pt x="7022" y="1640"/>
                  </a:cubicBezTo>
                  <a:cubicBezTo>
                    <a:pt x="7064" y="1472"/>
                    <a:pt x="7085" y="1325"/>
                    <a:pt x="7085" y="1178"/>
                  </a:cubicBezTo>
                  <a:lnTo>
                    <a:pt x="7085" y="1073"/>
                  </a:lnTo>
                  <a:lnTo>
                    <a:pt x="7085" y="0"/>
                  </a:ln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75;p26">
              <a:extLst>
                <a:ext uri="{FF2B5EF4-FFF2-40B4-BE49-F238E27FC236}">
                  <a16:creationId xmlns:a16="http://schemas.microsoft.com/office/drawing/2014/main" id="{1A9F9B01-913B-4546-B3F8-ABF08CABFF04}"/>
                </a:ext>
              </a:extLst>
            </p:cNvPr>
            <p:cNvSpPr/>
            <p:nvPr/>
          </p:nvSpPr>
          <p:spPr>
            <a:xfrm>
              <a:off x="3188470" y="3191153"/>
              <a:ext cx="106095" cy="13865"/>
            </a:xfrm>
            <a:custGeom>
              <a:avLst/>
              <a:gdLst/>
              <a:ahLst/>
              <a:cxnLst/>
              <a:rect l="l" t="t" r="r" b="b"/>
              <a:pathLst>
                <a:path w="7086" h="926" extrusionOk="0">
                  <a:moveTo>
                    <a:pt x="0" y="1"/>
                  </a:moveTo>
                  <a:cubicBezTo>
                    <a:pt x="0" y="148"/>
                    <a:pt x="21" y="295"/>
                    <a:pt x="63" y="463"/>
                  </a:cubicBezTo>
                  <a:cubicBezTo>
                    <a:pt x="84" y="611"/>
                    <a:pt x="126" y="779"/>
                    <a:pt x="189" y="926"/>
                  </a:cubicBezTo>
                  <a:lnTo>
                    <a:pt x="6896" y="926"/>
                  </a:lnTo>
                  <a:cubicBezTo>
                    <a:pt x="6959" y="779"/>
                    <a:pt x="7001" y="611"/>
                    <a:pt x="7022" y="463"/>
                  </a:cubicBezTo>
                  <a:cubicBezTo>
                    <a:pt x="7064" y="295"/>
                    <a:pt x="7085" y="148"/>
                    <a:pt x="708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Title 1">
            <a:extLst>
              <a:ext uri="{FF2B5EF4-FFF2-40B4-BE49-F238E27FC236}">
                <a16:creationId xmlns:a16="http://schemas.microsoft.com/office/drawing/2014/main" id="{5DCD5021-72FA-EA4A-92D8-A95AF7A4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16049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>
            <a:extLst>
              <a:ext uri="{FF2B5EF4-FFF2-40B4-BE49-F238E27FC236}">
                <a16:creationId xmlns:a16="http://schemas.microsoft.com/office/drawing/2014/main" id="{5A87306B-B8E9-FB45-9A49-183860E8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Dataset &amp; Overview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7DC7A90-0833-A448-B5A2-B3C94F82DA23}"/>
              </a:ext>
            </a:extLst>
          </p:cNvPr>
          <p:cNvSpPr txBox="1"/>
          <p:nvPr/>
        </p:nvSpPr>
        <p:spPr>
          <a:xfrm>
            <a:off x="5931446" y="3543301"/>
            <a:ext cx="3899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Handling Missing Value </a:t>
            </a:r>
          </a:p>
          <a:p>
            <a:r>
              <a:rPr lang="en-US" dirty="0" err="1"/>
              <a:t>previous_year_rating</a:t>
            </a:r>
            <a:r>
              <a:rPr lang="en-US" dirty="0"/>
              <a:t> &gt; median</a:t>
            </a:r>
          </a:p>
          <a:p>
            <a:r>
              <a:rPr lang="en-US" dirty="0"/>
              <a:t>Education &gt; Modus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5BDAB6D-A739-6443-882C-D9FC905B4492}"/>
              </a:ext>
            </a:extLst>
          </p:cNvPr>
          <p:cNvSpPr txBox="1"/>
          <p:nvPr/>
        </p:nvSpPr>
        <p:spPr>
          <a:xfrm>
            <a:off x="646111" y="3543301"/>
            <a:ext cx="5150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Feature Encoding</a:t>
            </a:r>
          </a:p>
          <a:p>
            <a:r>
              <a:rPr lang="en-US" dirty="0"/>
              <a:t>- </a:t>
            </a:r>
            <a:r>
              <a:rPr lang="en-US" dirty="0" err="1"/>
              <a:t>BinaryEncode</a:t>
            </a:r>
            <a:r>
              <a:rPr lang="en-US" dirty="0"/>
              <a:t> : </a:t>
            </a:r>
            <a:r>
              <a:rPr lang="en-US" dirty="0" err="1"/>
              <a:t>department,region,recruitment_channel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OneHotEncode</a:t>
            </a:r>
            <a:r>
              <a:rPr lang="en-US" dirty="0"/>
              <a:t>: education, gender</a:t>
            </a:r>
          </a:p>
          <a:p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A29A60F-2993-3343-8989-68B6426CCC67}"/>
              </a:ext>
            </a:extLst>
          </p:cNvPr>
          <p:cNvSpPr txBox="1"/>
          <p:nvPr/>
        </p:nvSpPr>
        <p:spPr>
          <a:xfrm>
            <a:off x="5931446" y="1539141"/>
            <a:ext cx="5609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Scalling</a:t>
            </a:r>
            <a:r>
              <a:rPr lang="en-US" b="1" dirty="0"/>
              <a:t> </a:t>
            </a:r>
          </a:p>
          <a:p>
            <a:r>
              <a:rPr lang="en-US" dirty="0"/>
              <a:t>Robust </a:t>
            </a:r>
            <a:r>
              <a:rPr lang="en-US" dirty="0" err="1"/>
              <a:t>Scaller</a:t>
            </a:r>
            <a:r>
              <a:rPr lang="en-US" dirty="0"/>
              <a:t> :</a:t>
            </a:r>
          </a:p>
          <a:p>
            <a:r>
              <a:rPr lang="en-US" dirty="0" err="1"/>
              <a:t>age,length_of_service,avg_training_score,no_of_trainings</a:t>
            </a:r>
            <a:endParaRPr 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A949CEB-2DFA-C647-8761-CEB9C4F05265}"/>
              </a:ext>
            </a:extLst>
          </p:cNvPr>
          <p:cNvSpPr txBox="1"/>
          <p:nvPr/>
        </p:nvSpPr>
        <p:spPr>
          <a:xfrm>
            <a:off x="651366" y="1539141"/>
            <a:ext cx="3794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:</a:t>
            </a:r>
          </a:p>
          <a:p>
            <a:pPr marL="285750" indent="-285750">
              <a:buFontTx/>
              <a:buChar char="-"/>
            </a:pPr>
            <a:r>
              <a:rPr lang="en-ID" dirty="0">
                <a:ea typeface="Dosis"/>
                <a:cs typeface="Dosis"/>
                <a:sym typeface="Dosis"/>
              </a:rPr>
              <a:t>54.808 Baris 	-  13 Features</a:t>
            </a:r>
          </a:p>
          <a:p>
            <a:pPr marL="285750" indent="-285750">
              <a:buFontTx/>
              <a:buChar char="-"/>
            </a:pPr>
            <a:r>
              <a:rPr lang="en-ID" dirty="0">
                <a:ea typeface="Dosis"/>
                <a:cs typeface="Dosis"/>
                <a:sym typeface="Dosis"/>
              </a:rPr>
              <a:t>Data </a:t>
            </a:r>
            <a:r>
              <a:rPr lang="en-ID" dirty="0" err="1">
                <a:ea typeface="Dosis"/>
                <a:cs typeface="Dosis"/>
                <a:sym typeface="Dosis"/>
              </a:rPr>
              <a:t>Kategorikal</a:t>
            </a:r>
            <a:r>
              <a:rPr lang="en-ID" dirty="0">
                <a:ea typeface="Dosis"/>
                <a:cs typeface="Dosis"/>
                <a:sym typeface="Dosis"/>
              </a:rPr>
              <a:t> 5 Kolom</a:t>
            </a:r>
          </a:p>
          <a:p>
            <a:pPr marL="285750" indent="-285750">
              <a:buFontTx/>
              <a:buChar char="-"/>
            </a:pPr>
            <a:r>
              <a:rPr lang="en-ID" dirty="0">
                <a:ea typeface="Dosis"/>
                <a:cs typeface="Dosis"/>
                <a:sym typeface="Dosis"/>
              </a:rPr>
              <a:t>Data Numeric 9 Kolom</a:t>
            </a:r>
          </a:p>
          <a:p>
            <a:pPr marL="285750" indent="-285750">
              <a:buFontTx/>
              <a:buChar char="-"/>
            </a:pPr>
            <a:r>
              <a:rPr lang="en-ID" dirty="0">
                <a:ea typeface="Dosis"/>
                <a:cs typeface="Dosis"/>
                <a:sym typeface="Dosis"/>
              </a:rPr>
              <a:t>Target : </a:t>
            </a:r>
            <a:r>
              <a:rPr lang="en-ID" dirty="0" err="1">
                <a:ea typeface="Dosis"/>
                <a:cs typeface="Dosis"/>
                <a:sym typeface="Dosis"/>
              </a:rPr>
              <a:t>is_promoted</a:t>
            </a:r>
            <a:endParaRPr lang="en-ID" dirty="0">
              <a:ea typeface="Dosis"/>
              <a:cs typeface="Dosis"/>
              <a:sym typeface="Dosis"/>
            </a:endParaRPr>
          </a:p>
          <a:p>
            <a:endParaRPr 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F527CC7-798F-0843-8BEE-FC39682296EC}"/>
              </a:ext>
            </a:extLst>
          </p:cNvPr>
          <p:cNvSpPr txBox="1"/>
          <p:nvPr/>
        </p:nvSpPr>
        <p:spPr>
          <a:xfrm>
            <a:off x="646111" y="5268838"/>
            <a:ext cx="421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Resampling</a:t>
            </a:r>
          </a:p>
          <a:p>
            <a:r>
              <a:rPr lang="en-US" dirty="0"/>
              <a:t>Random Over Sampler</a:t>
            </a:r>
          </a:p>
        </p:txBody>
      </p:sp>
    </p:spTree>
    <p:extLst>
      <p:ext uri="{BB962C8B-B14F-4D97-AF65-F5344CB8AC3E}">
        <p14:creationId xmlns:p14="http://schemas.microsoft.com/office/powerpoint/2010/main" val="138249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3CBC39-E36E-8A4A-9059-BAB69FBE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5109"/>
            <a:ext cx="9404723" cy="766482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37242-F2F5-BA4F-9E3D-B91869E47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55" y="1153650"/>
            <a:ext cx="7882758" cy="4116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B1C706-7FBB-CA44-8D7F-ED433FBD2020}"/>
              </a:ext>
            </a:extLst>
          </p:cNvPr>
          <p:cNvSpPr txBox="1"/>
          <p:nvPr/>
        </p:nvSpPr>
        <p:spPr>
          <a:xfrm>
            <a:off x="1303281" y="5659561"/>
            <a:ext cx="9848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yang </a:t>
            </a:r>
            <a:r>
              <a:rPr lang="en-US" dirty="0" err="1"/>
              <a:t>memenangkan</a:t>
            </a:r>
            <a:r>
              <a:rPr lang="en-US" dirty="0"/>
              <a:t> award </a:t>
            </a:r>
            <a:r>
              <a:rPr lang="en-US" dirty="0" err="1"/>
              <a:t>mempunyai</a:t>
            </a:r>
            <a:r>
              <a:rPr lang="en-US" dirty="0"/>
              <a:t> 44.02% di </a:t>
            </a:r>
            <a:r>
              <a:rPr lang="en-US" dirty="0" err="1"/>
              <a:t>promosikan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employee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award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probabilty</a:t>
            </a:r>
            <a:r>
              <a:rPr lang="en-US" dirty="0"/>
              <a:t> 7.67%</a:t>
            </a:r>
          </a:p>
        </p:txBody>
      </p:sp>
    </p:spTree>
    <p:extLst>
      <p:ext uri="{BB962C8B-B14F-4D97-AF65-F5344CB8AC3E}">
        <p14:creationId xmlns:p14="http://schemas.microsoft.com/office/powerpoint/2010/main" val="172790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70401D-865B-FD48-8AE5-2082075E0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17" y="315310"/>
            <a:ext cx="5731142" cy="3024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030F23-2B2B-8F4A-A043-2C7F0DE51475}"/>
              </a:ext>
            </a:extLst>
          </p:cNvPr>
          <p:cNvSpPr txBox="1"/>
          <p:nvPr/>
        </p:nvSpPr>
        <p:spPr>
          <a:xfrm>
            <a:off x="6505902" y="861848"/>
            <a:ext cx="5948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yang </a:t>
            </a:r>
            <a:r>
              <a:rPr lang="en-US" dirty="0" err="1"/>
              <a:t>mencapai</a:t>
            </a:r>
            <a:r>
              <a:rPr lang="en-US" dirty="0"/>
              <a:t> KPI </a:t>
            </a:r>
            <a:r>
              <a:rPr lang="en-US" dirty="0" err="1"/>
              <a:t>diatas</a:t>
            </a:r>
            <a:r>
              <a:rPr lang="en-US" dirty="0"/>
              <a:t> 80% </a:t>
            </a:r>
            <a:r>
              <a:rPr lang="en-US" dirty="0" err="1"/>
              <a:t>mendapatkan</a:t>
            </a:r>
            <a:r>
              <a:rPr lang="en-US" dirty="0"/>
              <a:t> 16.91%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dipromosikan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3.96%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55F54-710A-0348-ADC7-22A6A4F34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7" y="3339662"/>
            <a:ext cx="5731142" cy="33431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BFB8FD-65D5-4D4C-AC78-A3437E65219A}"/>
              </a:ext>
            </a:extLst>
          </p:cNvPr>
          <p:cNvSpPr txBox="1"/>
          <p:nvPr/>
        </p:nvSpPr>
        <p:spPr>
          <a:xfrm>
            <a:off x="6737131" y="4195659"/>
            <a:ext cx="5202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chance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dipromosikan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10.76%, </a:t>
            </a:r>
            <a:r>
              <a:rPr lang="en-US" dirty="0" err="1"/>
              <a:t>sedangkan</a:t>
            </a:r>
            <a:r>
              <a:rPr lang="en-US" dirty="0"/>
              <a:t> yang paling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legal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5.10%</a:t>
            </a:r>
          </a:p>
        </p:txBody>
      </p:sp>
    </p:spTree>
    <p:extLst>
      <p:ext uri="{BB962C8B-B14F-4D97-AF65-F5344CB8AC3E}">
        <p14:creationId xmlns:p14="http://schemas.microsoft.com/office/powerpoint/2010/main" val="422668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7CE3B0-CCB4-464F-BE92-4643C2840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6" y="228600"/>
            <a:ext cx="548640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DFBC0-A7BC-5049-AB44-6A6E89CC8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6" y="3429000"/>
            <a:ext cx="5486400" cy="3004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5C4C00-A393-6D4B-9A59-3E4974F4C2A5}"/>
              </a:ext>
            </a:extLst>
          </p:cNvPr>
          <p:cNvSpPr txBox="1"/>
          <p:nvPr/>
        </p:nvSpPr>
        <p:spPr>
          <a:xfrm>
            <a:off x="6232636" y="609601"/>
            <a:ext cx="5255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Employees </a:t>
            </a:r>
            <a:r>
              <a:rPr lang="en-US" dirty="0" err="1"/>
              <a:t>dengan</a:t>
            </a:r>
            <a:r>
              <a:rPr lang="en-US" dirty="0"/>
              <a:t> level </a:t>
            </a:r>
            <a:r>
              <a:rPr lang="en-US" dirty="0" err="1"/>
              <a:t>edukasi</a:t>
            </a:r>
            <a:r>
              <a:rPr lang="en-US" dirty="0"/>
              <a:t> master</a:t>
            </a:r>
          </a:p>
          <a:p>
            <a:r>
              <a:rPr lang="en-US" dirty="0"/>
              <a:t>and above </a:t>
            </a:r>
            <a:r>
              <a:rPr lang="en-US" dirty="0" err="1"/>
              <a:t>memiliki</a:t>
            </a:r>
            <a:r>
              <a:rPr lang="en-US" dirty="0"/>
              <a:t> chance </a:t>
            </a:r>
            <a:r>
              <a:rPr lang="en-US" dirty="0" err="1"/>
              <a:t>dipromosikan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9.86%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D2520-FD50-AC4F-B9CE-697D779D5283}"/>
              </a:ext>
            </a:extLst>
          </p:cNvPr>
          <p:cNvSpPr txBox="1"/>
          <p:nvPr/>
        </p:nvSpPr>
        <p:spPr>
          <a:xfrm>
            <a:off x="6463861" y="4014952"/>
            <a:ext cx="5023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</a:t>
            </a:r>
            <a:r>
              <a:rPr lang="en-US" dirty="0" err="1"/>
              <a:t>perempuan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dibanding</a:t>
            </a:r>
            <a:r>
              <a:rPr lang="en-US" dirty="0"/>
              <a:t> male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8.99%</a:t>
            </a:r>
          </a:p>
        </p:txBody>
      </p:sp>
    </p:spTree>
    <p:extLst>
      <p:ext uri="{BB962C8B-B14F-4D97-AF65-F5344CB8AC3E}">
        <p14:creationId xmlns:p14="http://schemas.microsoft.com/office/powerpoint/2010/main" val="361802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DD350E-DAC0-4D4E-A4F0-6E8D597AD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312" y="623292"/>
            <a:ext cx="6779174" cy="3163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E4A8D3-6F07-9F41-A690-DB5ED3C47DBF}"/>
              </a:ext>
            </a:extLst>
          </p:cNvPr>
          <p:cNvSpPr txBox="1"/>
          <p:nvPr/>
        </p:nvSpPr>
        <p:spPr>
          <a:xfrm>
            <a:off x="464614" y="4192193"/>
            <a:ext cx="11262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Nilai Rating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terlihat</a:t>
            </a:r>
            <a:r>
              <a:rPr lang="en-US" dirty="0"/>
              <a:t> pada </a:t>
            </a:r>
            <a:r>
              <a:rPr lang="en-US" dirty="0" err="1"/>
              <a:t>grafis</a:t>
            </a:r>
            <a:r>
              <a:rPr lang="en-US" dirty="0"/>
              <a:t>,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presentase</a:t>
            </a:r>
            <a:r>
              <a:rPr lang="en-US" dirty="0"/>
              <a:t> </a:t>
            </a:r>
            <a:r>
              <a:rPr lang="en-US" dirty="0" err="1"/>
              <a:t>dipromosikan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0486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1574</TotalTime>
  <Words>734</Words>
  <Application>Microsoft Macintosh PowerPoint</Application>
  <PresentationFormat>Widescreen</PresentationFormat>
  <Paragraphs>182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Employee Promotion Model</vt:lpstr>
      <vt:lpstr>Road Map</vt:lpstr>
      <vt:lpstr>Problem Statement</vt:lpstr>
      <vt:lpstr>Problem Statement</vt:lpstr>
      <vt:lpstr>Dataset &amp; Overview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Modelling</vt:lpstr>
      <vt:lpstr>Model Metrics</vt:lpstr>
      <vt:lpstr>Random Under Sampler</vt:lpstr>
      <vt:lpstr>Random Over Sampler</vt:lpstr>
      <vt:lpstr>SMOTE</vt:lpstr>
      <vt:lpstr>Hyperparameter Tuning</vt:lpstr>
      <vt:lpstr>Summary &amp; Recommendation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Promotion Model</dc:title>
  <dc:creator>Microsoft Office User</dc:creator>
  <cp:lastModifiedBy>Microsoft Office User</cp:lastModifiedBy>
  <cp:revision>39</cp:revision>
  <dcterms:created xsi:type="dcterms:W3CDTF">2021-04-10T05:00:34Z</dcterms:created>
  <dcterms:modified xsi:type="dcterms:W3CDTF">2021-04-12T16:24:40Z</dcterms:modified>
</cp:coreProperties>
</file>