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8" r:id="rId3"/>
    <p:sldId id="259" r:id="rId4"/>
    <p:sldId id="415" r:id="rId5"/>
    <p:sldId id="417" r:id="rId6"/>
    <p:sldId id="416" r:id="rId7"/>
    <p:sldId id="257" r:id="rId8"/>
    <p:sldId id="258" r:id="rId9"/>
    <p:sldId id="414" r:id="rId10"/>
    <p:sldId id="405" r:id="rId11"/>
    <p:sldId id="419" r:id="rId12"/>
    <p:sldId id="406" r:id="rId13"/>
    <p:sldId id="407" r:id="rId14"/>
    <p:sldId id="408" r:id="rId15"/>
    <p:sldId id="412" r:id="rId16"/>
    <p:sldId id="395" r:id="rId17"/>
    <p:sldId id="409" r:id="rId18"/>
    <p:sldId id="411" r:id="rId19"/>
    <p:sldId id="413" r:id="rId20"/>
    <p:sldId id="410" r:id="rId21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6DE70-FFF5-01F9-2E74-CF9F20EA6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3EFB65-23F9-FEE1-D0F5-146DE2A7A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DB6196-5E0C-50AC-7315-6C9BFC3A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8575-D07E-4358-9D0A-A7B5496D94B8}" type="datetimeFigureOut">
              <a:rPr lang="zh-HK" altLang="en-US" smtClean="0"/>
              <a:t>17/5/2023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3F8FAC-3450-1F75-5098-734F60F7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827AD-4335-3F2E-DFBE-0C5843AF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FCDC-0D88-45D8-8EFE-317FF96EFE2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3738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826B8-98A3-1C8D-64A6-3872F7BB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6CFD38-5371-0C6C-6650-367CCE5AF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A3E044-8169-6B71-002C-5FBE835C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8575-D07E-4358-9D0A-A7B5496D94B8}" type="datetimeFigureOut">
              <a:rPr lang="zh-HK" altLang="en-US" smtClean="0"/>
              <a:t>17/5/2023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4858ED-C70B-ABDA-10B4-4210200E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9988C0-8F3A-F1B3-36D2-F90EA849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FCDC-0D88-45D8-8EFE-317FF96EFE2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914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ED5E3A-9A2A-E887-329B-D4F962B71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B42310-A850-C0F8-3B4D-328AFEED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8235E9-2AA8-57C5-83D9-496D8FE8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8575-D07E-4358-9D0A-A7B5496D94B8}" type="datetimeFigureOut">
              <a:rPr lang="zh-HK" altLang="en-US" smtClean="0"/>
              <a:t>17/5/2023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523A9A-36C6-7C7A-256C-8DFC822F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3BF294-A64D-6A25-24F2-F75E9207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FCDC-0D88-45D8-8EFE-317FF96EFE2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7718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29217-B3B4-543F-1C0D-89BEA51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FC9053-5021-5FBD-38BF-8DE0370E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CFBF61-7967-2539-75AE-768FE724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8575-D07E-4358-9D0A-A7B5496D94B8}" type="datetimeFigureOut">
              <a:rPr lang="zh-HK" altLang="en-US" smtClean="0"/>
              <a:t>17/5/2023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76E32-DBB7-7DDB-F545-475E4C64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AC5DF-BBB9-DAB9-C015-A0703101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FCDC-0D88-45D8-8EFE-317FF96EFE2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7869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5F20F-1987-3075-7C25-1F20108B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BDDAEC-8723-90F1-1A6C-99B6FFC0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A8388D-406B-F62C-1F0C-E9CA8030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8575-D07E-4358-9D0A-A7B5496D94B8}" type="datetimeFigureOut">
              <a:rPr lang="zh-HK" altLang="en-US" smtClean="0"/>
              <a:t>17/5/2023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BC68F9-EA1F-F2A6-C607-E604BA45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D92EB0-DB7B-4FD3-C169-0DF47517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FCDC-0D88-45D8-8EFE-317FF96EFE2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004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4B674-9CEF-6240-F0F5-0837AF99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5EC70-E3D0-E649-6254-A4D3D3360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920BA1-FEC7-A38B-9F45-317DA6C9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A267C-37BB-20FD-53CE-E44DF07D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8575-D07E-4358-9D0A-A7B5496D94B8}" type="datetimeFigureOut">
              <a:rPr lang="zh-HK" altLang="en-US" smtClean="0"/>
              <a:t>17/5/2023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7E8175-A3A5-C45C-DD82-90F33B53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6CDE8-7BCC-9473-4136-C928D493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FCDC-0D88-45D8-8EFE-317FF96EFE2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252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1EA7D-346D-2971-5EA8-FAC09AE6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D7603-5FDB-F84C-1619-798B000FF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590F49-32DC-7372-8D0A-D8646EBE5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E481AF-CD40-870A-435B-250BE62F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4D1573-1080-1D59-35E4-6BAC13AD0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794A21-8DFC-BE92-BE61-0A195133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8575-D07E-4358-9D0A-A7B5496D94B8}" type="datetimeFigureOut">
              <a:rPr lang="zh-HK" altLang="en-US" smtClean="0"/>
              <a:t>17/5/2023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F344DD2-11ED-72E5-064C-50FED060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97316B-97BE-F6EF-D4C7-873B3FC2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FCDC-0D88-45D8-8EFE-317FF96EFE2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1714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B0AE1-252B-781A-7E08-6AFD81EE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D9FC86-60B3-7CE0-0FEB-55E1FA67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8575-D07E-4358-9D0A-A7B5496D94B8}" type="datetimeFigureOut">
              <a:rPr lang="zh-HK" altLang="en-US" smtClean="0"/>
              <a:t>17/5/2023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29A52D-8C73-4064-FC83-7159EC76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2F4892-64E4-B735-7B84-5B2307A4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FCDC-0D88-45D8-8EFE-317FF96EFE2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3688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F55EFB-670F-E4F4-ACB9-141E7D34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8575-D07E-4358-9D0A-A7B5496D94B8}" type="datetimeFigureOut">
              <a:rPr lang="zh-HK" altLang="en-US" smtClean="0"/>
              <a:t>17/5/2023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C2E81A-F4CC-AA3F-6870-86F812EA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23EA62-0664-40F8-E499-C19772E7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FCDC-0D88-45D8-8EFE-317FF96EFE2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549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9BCD3-5AB4-88D2-3E74-A65A8C22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9C86D-F3B3-A80A-FC5C-8A9EF29C1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1F55EF-E544-F5F2-6405-AE71CF18B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50F59A-C0DB-4AE3-E7C7-D7B8646A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8575-D07E-4358-9D0A-A7B5496D94B8}" type="datetimeFigureOut">
              <a:rPr lang="zh-HK" altLang="en-US" smtClean="0"/>
              <a:t>17/5/2023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C0EFEA-8E87-448E-2327-FC796915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20BAB9-387F-1721-7317-57C6AE33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FCDC-0D88-45D8-8EFE-317FF96EFE2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742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C23D0-C229-FFB5-4E95-7BE9E6E8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F01542-889A-D7B1-7CAB-28AF6C61F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54B4D8-30A2-4D91-9BA2-253BDB1E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6502FC-DA03-BA19-4185-4B812676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8575-D07E-4358-9D0A-A7B5496D94B8}" type="datetimeFigureOut">
              <a:rPr lang="zh-HK" altLang="en-US" smtClean="0"/>
              <a:t>17/5/2023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18205F-3A25-F0DF-3960-4155EB18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817E4E-2589-135A-11D1-958BEAB5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FCDC-0D88-45D8-8EFE-317FF96EFE2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249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A2C42C-BFB0-1F5A-D60B-DF3C78B9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90CA9F-53D7-4262-02AA-6CC9C6E6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79369F-CAD6-20F9-A855-6E7672464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8575-D07E-4358-9D0A-A7B5496D94B8}" type="datetimeFigureOut">
              <a:rPr lang="zh-HK" altLang="en-US" smtClean="0"/>
              <a:t>17/5/2023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76B763-F406-AEC0-B9C3-40DA19F9E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FF5462-4803-7099-68CD-04539A69E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9FCDC-0D88-45D8-8EFE-317FF96EFE2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867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D720E38-8C81-1F18-5401-3BFD4646F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endParaRPr lang="zh-HK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A9192B-8C7E-2A7B-0FF6-7BD749965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492440"/>
          </a:xfrm>
        </p:spPr>
        <p:txBody>
          <a:bodyPr>
            <a:normAutofit/>
          </a:bodyPr>
          <a:lstStyle/>
          <a:p>
            <a:endParaRPr lang="zh-HK" altLang="en-US" sz="200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C770E-540D-B594-AA1F-9D6C7516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34" r="1" b="8731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676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904727A-9752-6348-69FB-2C2703C8F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69568"/>
              </p:ext>
            </p:extLst>
          </p:nvPr>
        </p:nvGraphicFramePr>
        <p:xfrm>
          <a:off x="1031875" y="2816225"/>
          <a:ext cx="95504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947917841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85855338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1910368597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720608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K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800" dirty="0"/>
                        <a:t>Interjection</a:t>
                      </a:r>
                      <a:endParaRPr lang="zh-HK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800" dirty="0"/>
                        <a:t>Question word</a:t>
                      </a:r>
                      <a:endParaRPr lang="zh-HK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800" dirty="0"/>
                        <a:t>Other</a:t>
                      </a:r>
                      <a:endParaRPr lang="zh-HK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60724"/>
                  </a:ext>
                </a:extLst>
              </a:tr>
              <a:tr h="516137">
                <a:tc>
                  <a:txBody>
                    <a:bodyPr/>
                    <a:lstStyle/>
                    <a:p>
                      <a:r>
                        <a:rPr lang="en-US" altLang="zh-HK" sz="2800" dirty="0"/>
                        <a:t>English</a:t>
                      </a:r>
                      <a:endParaRPr lang="zh-HK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800" dirty="0"/>
                        <a:t>Hunh?</a:t>
                      </a:r>
                      <a:endParaRPr lang="zh-HK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800" dirty="0"/>
                        <a:t>What?</a:t>
                      </a:r>
                      <a:endParaRPr lang="zh-HK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800" dirty="0"/>
                        <a:t>Pardon?</a:t>
                      </a:r>
                      <a:endParaRPr lang="zh-HK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2800" dirty="0"/>
                        <a:t>Spanish</a:t>
                      </a:r>
                      <a:endParaRPr lang="zh-HK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2800" dirty="0"/>
                        <a:t>¿Eh?</a:t>
                      </a:r>
                      <a:endParaRPr lang="zh-HK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altLang="zh-HK" sz="2800" dirty="0"/>
                        <a:t>¿</a:t>
                      </a:r>
                      <a:r>
                        <a:rPr lang="en-HK" altLang="zh-HK" sz="2800" dirty="0" err="1"/>
                        <a:t>Qué</a:t>
                      </a:r>
                      <a:r>
                        <a:rPr lang="en-HK" altLang="zh-HK" sz="2800" dirty="0"/>
                        <a:t>?</a:t>
                      </a:r>
                      <a:endParaRPr lang="zh-HK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altLang="zh-HK" sz="2800" dirty="0"/>
                        <a:t>¿Mande?</a:t>
                      </a:r>
                      <a:endParaRPr lang="zh-HK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9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2800" dirty="0"/>
                        <a:t>Mandarin</a:t>
                      </a:r>
                      <a:endParaRPr lang="zh-HK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哈？啊？</a:t>
                      </a:r>
                      <a:endParaRPr lang="zh-HK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啥？</a:t>
                      </a:r>
                      <a:endParaRPr lang="zh-HK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7197"/>
                  </a:ext>
                </a:extLst>
              </a:tr>
            </a:tbl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id="{2A483D5F-4DF9-72FA-7B1D-D3CA876E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304483"/>
            <a:ext cx="7613015" cy="2072640"/>
          </a:xfrm>
        </p:spPr>
        <p:txBody>
          <a:bodyPr>
            <a:normAutofit/>
          </a:bodyPr>
          <a:lstStyle/>
          <a:p>
            <a:r>
              <a:rPr lang="en-US" altLang="zh-HK" dirty="0"/>
              <a:t>Other-initiated repair: Common</a:t>
            </a:r>
            <a:r>
              <a:rPr lang="zh-TW" altLang="en-US" dirty="0"/>
              <a:t> </a:t>
            </a:r>
            <a:r>
              <a:rPr lang="en-US" altLang="zh-TW" dirty="0"/>
              <a:t>o</a:t>
            </a:r>
            <a:r>
              <a:rPr lang="en-US" altLang="zh-HK" dirty="0"/>
              <a:t>pen request expressions</a:t>
            </a:r>
            <a:endParaRPr lang="zh-HK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C464CE7-91E5-7D39-1834-D81BFE5FFA02}"/>
              </a:ext>
            </a:extLst>
          </p:cNvPr>
          <p:cNvGrpSpPr/>
          <p:nvPr/>
        </p:nvGrpSpPr>
        <p:grpSpPr>
          <a:xfrm>
            <a:off x="9032750" y="441306"/>
            <a:ext cx="1810705" cy="905352"/>
            <a:chOff x="3391712" y="1486"/>
            <a:chExt cx="1810705" cy="905352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BFEE776-0A7E-280B-A0F2-9410A314DE02}"/>
                </a:ext>
              </a:extLst>
            </p:cNvPr>
            <p:cNvSpPr/>
            <p:nvPr/>
          </p:nvSpPr>
          <p:spPr>
            <a:xfrm>
              <a:off x="3391712" y="1486"/>
              <a:ext cx="1810705" cy="9053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: 圓角 4">
              <a:extLst>
                <a:ext uri="{FF2B5EF4-FFF2-40B4-BE49-F238E27FC236}">
                  <a16:creationId xmlns:a16="http://schemas.microsoft.com/office/drawing/2014/main" id="{45340B5E-6939-E5E0-EA41-6108056DC583}"/>
                </a:ext>
              </a:extLst>
            </p:cNvPr>
            <p:cNvSpPr txBox="1"/>
            <p:nvPr/>
          </p:nvSpPr>
          <p:spPr>
            <a:xfrm>
              <a:off x="3418229" y="28003"/>
              <a:ext cx="1757671" cy="8523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900" b="0" kern="1200" dirty="0"/>
                <a:t>Open class</a:t>
              </a:r>
              <a:endParaRPr lang="zh-HK" altLang="en-US" sz="1900" b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02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9629707-C338-33CB-2A6A-B2EA0F406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8668"/>
            <a:ext cx="12659360" cy="25879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1AA8E62-3D07-9E34-4287-8EBC5F82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Other-initiated repair in Spanish with </a:t>
            </a:r>
            <a:r>
              <a:rPr lang="en-HK" altLang="zh-HK" sz="4400" dirty="0"/>
              <a:t>¿eh?</a:t>
            </a:r>
            <a:endParaRPr lang="zh-HK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D7C1AD-F57E-F665-AB8D-F7C760F933EB}"/>
              </a:ext>
            </a:extLst>
          </p:cNvPr>
          <p:cNvSpPr txBox="1"/>
          <p:nvPr/>
        </p:nvSpPr>
        <p:spPr>
          <a:xfrm>
            <a:off x="1767566" y="2741810"/>
            <a:ext cx="8446549" cy="400110"/>
          </a:xfrm>
          <a:prstGeom prst="rect">
            <a:avLst/>
          </a:prstGeom>
          <a:solidFill>
            <a:srgbClr val="DAE3F3">
              <a:alpha val="50980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Yes and I hope that everything will be over by the middle of the year.</a:t>
            </a:r>
            <a:endParaRPr lang="zh-HK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2874173-55E5-F2FF-F66D-FE7F03E4C727}"/>
              </a:ext>
            </a:extLst>
          </p:cNvPr>
          <p:cNvSpPr txBox="1"/>
          <p:nvPr/>
        </p:nvSpPr>
        <p:spPr>
          <a:xfrm>
            <a:off x="1767565" y="3729900"/>
            <a:ext cx="8446549" cy="400110"/>
          </a:xfrm>
          <a:prstGeom prst="rect">
            <a:avLst/>
          </a:prstGeom>
          <a:solidFill>
            <a:srgbClr val="DAE3F3">
              <a:alpha val="50980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That’s pretty far.</a:t>
            </a:r>
            <a:endParaRPr lang="zh-HK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24C6CA-042D-460C-7BA6-F7327ADF0B8A}"/>
              </a:ext>
            </a:extLst>
          </p:cNvPr>
          <p:cNvSpPr txBox="1"/>
          <p:nvPr/>
        </p:nvSpPr>
        <p:spPr>
          <a:xfrm>
            <a:off x="1767564" y="4834845"/>
            <a:ext cx="8446549" cy="400110"/>
          </a:xfrm>
          <a:prstGeom prst="rect">
            <a:avLst/>
          </a:prstGeom>
          <a:solidFill>
            <a:srgbClr val="DAE3F3">
              <a:alpha val="50980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It’s really late.</a:t>
            </a:r>
            <a:endParaRPr lang="zh-HK" altLang="en-US" sz="2000" dirty="0"/>
          </a:p>
        </p:txBody>
      </p:sp>
      <p:sp>
        <p:nvSpPr>
          <p:cNvPr id="11" name="圖說文字: 直線 10">
            <a:extLst>
              <a:ext uri="{FF2B5EF4-FFF2-40B4-BE49-F238E27FC236}">
                <a16:creationId xmlns:a16="http://schemas.microsoft.com/office/drawing/2014/main" id="{114B2E18-C73E-DD5B-8123-971362CB5A95}"/>
              </a:ext>
            </a:extLst>
          </p:cNvPr>
          <p:cNvSpPr/>
          <p:nvPr/>
        </p:nvSpPr>
        <p:spPr>
          <a:xfrm>
            <a:off x="6715709" y="3307089"/>
            <a:ext cx="1813983" cy="408124"/>
          </a:xfrm>
          <a:prstGeom prst="borderCallout1">
            <a:avLst>
              <a:gd name="adj1" fmla="val 18750"/>
              <a:gd name="adj2" fmla="val -8333"/>
              <a:gd name="adj3" fmla="val 77648"/>
              <a:gd name="adj4" fmla="val -156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Trouble source</a:t>
            </a:r>
            <a:endParaRPr lang="zh-HK" altLang="en-US" i="1" dirty="0"/>
          </a:p>
        </p:txBody>
      </p:sp>
      <p:sp>
        <p:nvSpPr>
          <p:cNvPr id="13" name="圖說文字: 直線 12">
            <a:extLst>
              <a:ext uri="{FF2B5EF4-FFF2-40B4-BE49-F238E27FC236}">
                <a16:creationId xmlns:a16="http://schemas.microsoft.com/office/drawing/2014/main" id="{1C82DB2C-433F-8F00-9FA5-1E94A430B450}"/>
              </a:ext>
            </a:extLst>
          </p:cNvPr>
          <p:cNvSpPr/>
          <p:nvPr/>
        </p:nvSpPr>
        <p:spPr>
          <a:xfrm>
            <a:off x="4472151" y="3998619"/>
            <a:ext cx="1711216" cy="408124"/>
          </a:xfrm>
          <a:prstGeom prst="borderCallout1">
            <a:avLst>
              <a:gd name="adj1" fmla="val 65199"/>
              <a:gd name="adj2" fmla="val -4438"/>
              <a:gd name="adj3" fmla="val 45043"/>
              <a:gd name="adj4" fmla="val -148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Other-initiation</a:t>
            </a:r>
            <a:endParaRPr lang="zh-HK" altLang="en-US" dirty="0"/>
          </a:p>
        </p:txBody>
      </p:sp>
      <p:sp>
        <p:nvSpPr>
          <p:cNvPr id="14" name="圖說文字: 直線 13">
            <a:extLst>
              <a:ext uri="{FF2B5EF4-FFF2-40B4-BE49-F238E27FC236}">
                <a16:creationId xmlns:a16="http://schemas.microsoft.com/office/drawing/2014/main" id="{1EA38463-B9C6-E8B2-9654-6CBF4092F9DF}"/>
              </a:ext>
            </a:extLst>
          </p:cNvPr>
          <p:cNvSpPr/>
          <p:nvPr/>
        </p:nvSpPr>
        <p:spPr>
          <a:xfrm>
            <a:off x="5518894" y="5116255"/>
            <a:ext cx="1328946" cy="586679"/>
          </a:xfrm>
          <a:prstGeom prst="borderCallout1">
            <a:avLst>
              <a:gd name="adj1" fmla="val 65199"/>
              <a:gd name="adj2" fmla="val -4438"/>
              <a:gd name="adj3" fmla="val -37433"/>
              <a:gd name="adj4" fmla="val -144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Repair completion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579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9A94A-3DBE-C2AF-1062-7B1D3BDD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Other-initiated repair in Mandarin: Open request</a:t>
            </a:r>
            <a:endParaRPr lang="zh-HK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542F04-9BD0-E6AD-DB8B-11ED59683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78"/>
          <a:stretch/>
        </p:blipFill>
        <p:spPr>
          <a:xfrm>
            <a:off x="410986" y="1950084"/>
            <a:ext cx="11750534" cy="383730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E912A9D-2CFB-5719-728B-B91E2E960026}"/>
              </a:ext>
            </a:extLst>
          </p:cNvPr>
          <p:cNvSpPr txBox="1"/>
          <p:nvPr/>
        </p:nvSpPr>
        <p:spPr>
          <a:xfrm>
            <a:off x="2224766" y="2548770"/>
            <a:ext cx="844654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So like stuck it to the legs, stuck the skirt to the legs</a:t>
            </a:r>
            <a:endParaRPr lang="zh-HK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EE9C5FD-F474-493C-C4CB-6EDF2A02C55F}"/>
              </a:ext>
            </a:extLst>
          </p:cNvPr>
          <p:cNvSpPr txBox="1"/>
          <p:nvPr/>
        </p:nvSpPr>
        <p:spPr>
          <a:xfrm>
            <a:off x="2224765" y="3320522"/>
            <a:ext cx="844654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I later stuck it with double-sided tape.</a:t>
            </a:r>
            <a:endParaRPr lang="zh-HK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626C8A-5C16-3BB1-8DD6-57630136BB30}"/>
              </a:ext>
            </a:extLst>
          </p:cNvPr>
          <p:cNvSpPr txBox="1"/>
          <p:nvPr/>
        </p:nvSpPr>
        <p:spPr>
          <a:xfrm>
            <a:off x="2224764" y="4092274"/>
            <a:ext cx="844654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You stuck it with double at the time.</a:t>
            </a:r>
            <a:endParaRPr lang="zh-HK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51F176-F4CA-95EA-159C-826AB77A8309}"/>
              </a:ext>
            </a:extLst>
          </p:cNvPr>
          <p:cNvSpPr txBox="1"/>
          <p:nvPr/>
        </p:nvSpPr>
        <p:spPr>
          <a:xfrm>
            <a:off x="2224764" y="4875079"/>
            <a:ext cx="844654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What?</a:t>
            </a:r>
            <a:endParaRPr lang="zh-HK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DB758C-395F-75F4-B412-DBB8443EBFDA}"/>
              </a:ext>
            </a:extLst>
          </p:cNvPr>
          <p:cNvSpPr txBox="1"/>
          <p:nvPr/>
        </p:nvSpPr>
        <p:spPr>
          <a:xfrm>
            <a:off x="2224763" y="5657884"/>
            <a:ext cx="844654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S</a:t>
            </a:r>
            <a:r>
              <a:rPr lang="en-US" altLang="zh-HK" sz="2000" dirty="0"/>
              <a:t>tuck the skirt to the legs</a:t>
            </a:r>
            <a:r>
              <a:rPr lang="en-US" altLang="zh-TW" sz="2000" dirty="0"/>
              <a:t>.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919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B53F8B59-0199-487F-59CA-6825683F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5" y="1887040"/>
            <a:ext cx="11385532" cy="37993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F9A94A-3DBE-C2AF-1062-7B1D3BDD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Other-initiated repair in Mandarin: Open request</a:t>
            </a:r>
            <a:endParaRPr lang="zh-HK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912A9D-2CFB-5719-728B-B91E2E960026}"/>
              </a:ext>
            </a:extLst>
          </p:cNvPr>
          <p:cNvSpPr txBox="1"/>
          <p:nvPr/>
        </p:nvSpPr>
        <p:spPr>
          <a:xfrm>
            <a:off x="2224766" y="2510670"/>
            <a:ext cx="8446549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So like stuck it to the legs, stuck the skirt to the legs</a:t>
            </a:r>
            <a:endParaRPr lang="zh-HK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EE9C5FD-F474-493C-C4CB-6EDF2A02C55F}"/>
              </a:ext>
            </a:extLst>
          </p:cNvPr>
          <p:cNvSpPr txBox="1"/>
          <p:nvPr/>
        </p:nvSpPr>
        <p:spPr>
          <a:xfrm>
            <a:off x="2224765" y="3282422"/>
            <a:ext cx="8446549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I later stuck it with double-sided tape.</a:t>
            </a:r>
            <a:endParaRPr lang="zh-HK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626C8A-5C16-3BB1-8DD6-57630136BB30}"/>
              </a:ext>
            </a:extLst>
          </p:cNvPr>
          <p:cNvSpPr txBox="1"/>
          <p:nvPr/>
        </p:nvSpPr>
        <p:spPr>
          <a:xfrm>
            <a:off x="2224764" y="4054174"/>
            <a:ext cx="8446549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You stuck it with double at the time.</a:t>
            </a:r>
            <a:endParaRPr lang="zh-HK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51F176-F4CA-95EA-159C-826AB77A8309}"/>
              </a:ext>
            </a:extLst>
          </p:cNvPr>
          <p:cNvSpPr txBox="1"/>
          <p:nvPr/>
        </p:nvSpPr>
        <p:spPr>
          <a:xfrm>
            <a:off x="2224764" y="4836979"/>
            <a:ext cx="8446549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What?</a:t>
            </a:r>
            <a:endParaRPr lang="zh-HK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DB758C-395F-75F4-B412-DBB8443EBFDA}"/>
              </a:ext>
            </a:extLst>
          </p:cNvPr>
          <p:cNvSpPr txBox="1"/>
          <p:nvPr/>
        </p:nvSpPr>
        <p:spPr>
          <a:xfrm>
            <a:off x="2224763" y="5619784"/>
            <a:ext cx="8446549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S</a:t>
            </a:r>
            <a:r>
              <a:rPr lang="en-US" altLang="zh-HK" sz="2000" dirty="0"/>
              <a:t>tuck the skirt to the legs</a:t>
            </a:r>
            <a:r>
              <a:rPr lang="en-US" altLang="zh-TW" sz="2000" dirty="0"/>
              <a:t>.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055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9A94A-3DBE-C2AF-1062-7B1D3BDD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Other-initiated repair in Mandarin: Open request</a:t>
            </a:r>
            <a:endParaRPr lang="zh-HK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FAB37886-E7EE-CAA7-7410-161DC1BBC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472916"/>
              </p:ext>
            </p:extLst>
          </p:nvPr>
        </p:nvGraphicFramePr>
        <p:xfrm>
          <a:off x="3543300" y="1676383"/>
          <a:ext cx="4876802" cy="501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56">
                  <a:extLst>
                    <a:ext uri="{9D8B030D-6E8A-4147-A177-3AD203B41FA5}">
                      <a16:colId xmlns:a16="http://schemas.microsoft.com/office/drawing/2014/main" val="4003127224"/>
                    </a:ext>
                  </a:extLst>
                </a:gridCol>
                <a:gridCol w="918456">
                  <a:extLst>
                    <a:ext uri="{9D8B030D-6E8A-4147-A177-3AD203B41FA5}">
                      <a16:colId xmlns:a16="http://schemas.microsoft.com/office/drawing/2014/main" val="2598483510"/>
                    </a:ext>
                  </a:extLst>
                </a:gridCol>
                <a:gridCol w="918456">
                  <a:extLst>
                    <a:ext uri="{9D8B030D-6E8A-4147-A177-3AD203B41FA5}">
                      <a16:colId xmlns:a16="http://schemas.microsoft.com/office/drawing/2014/main" val="662188400"/>
                    </a:ext>
                  </a:extLst>
                </a:gridCol>
                <a:gridCol w="918456">
                  <a:extLst>
                    <a:ext uri="{9D8B030D-6E8A-4147-A177-3AD203B41FA5}">
                      <a16:colId xmlns:a16="http://schemas.microsoft.com/office/drawing/2014/main" val="3551036042"/>
                    </a:ext>
                  </a:extLst>
                </a:gridCol>
                <a:gridCol w="778480">
                  <a:extLst>
                    <a:ext uri="{9D8B030D-6E8A-4147-A177-3AD203B41FA5}">
                      <a16:colId xmlns:a16="http://schemas.microsoft.com/office/drawing/2014/main" val="3136236489"/>
                    </a:ext>
                  </a:extLst>
                </a:gridCol>
                <a:gridCol w="424498">
                  <a:extLst>
                    <a:ext uri="{9D8B030D-6E8A-4147-A177-3AD203B41FA5}">
                      <a16:colId xmlns:a16="http://schemas.microsoft.com/office/drawing/2014/main" val="590385165"/>
                    </a:ext>
                  </a:extLst>
                </a:gridCol>
              </a:tblGrid>
              <a:tr h="488986"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B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C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D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=C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E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9334"/>
                  </a:ext>
                </a:extLst>
              </a:tr>
              <a:tr h="502708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裙子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黏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在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腿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上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.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98082"/>
                  </a:ext>
                </a:extLst>
              </a:tr>
              <a:tr h="502708"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dress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stuck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at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leg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on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.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36620"/>
                  </a:ext>
                </a:extLst>
              </a:tr>
              <a:tr h="502708">
                <a:tc gridSpan="6"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Stuck the skirt to the legs.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31240"/>
                  </a:ext>
                </a:extLst>
              </a:tr>
              <a:tr h="502708">
                <a:tc gridSpan="5"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甚麼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43490"/>
                  </a:ext>
                </a:extLst>
              </a:tr>
              <a:tr h="502708">
                <a:tc gridSpan="5"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What?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?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74495"/>
                  </a:ext>
                </a:extLst>
              </a:tr>
              <a:tr h="502708">
                <a:tc gridSpan="6"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What?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94368"/>
                  </a:ext>
                </a:extLst>
              </a:tr>
              <a:tr h="502708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裙子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黏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在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腿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上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.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85610"/>
                  </a:ext>
                </a:extLst>
              </a:tr>
              <a:tr h="502708"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dress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stuck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at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leg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on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.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149"/>
                  </a:ext>
                </a:extLst>
              </a:tr>
              <a:tr h="502708">
                <a:tc gridSpan="6"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Stuck the skirt to the legs.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4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74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0A0D1-F65C-AA2E-811E-89C31C3E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0" y="231311"/>
            <a:ext cx="3666893" cy="3271150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Other-initiated repair in Mandarin: Restricted request – question word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647E53-C98C-AB13-7773-C32D9BC7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59" y="-171248"/>
            <a:ext cx="8299995" cy="6858000"/>
          </a:xfrm>
          <a:prstGeom prst="rect">
            <a:avLst/>
          </a:prstGeom>
        </p:spPr>
      </p:pic>
      <p:pic>
        <p:nvPicPr>
          <p:cNvPr id="2050" name="Picture 2" descr="是鸚鵡兄弟不是黃色小雞！「ポインコ兄弟」手機週邊特輯| 日本、docomo、黃色鸚鵡、脆皮鸚鵡、鸚鵡兄弟| 手機小姐| 妞新聞niusnews">
            <a:extLst>
              <a:ext uri="{FF2B5EF4-FFF2-40B4-BE49-F238E27FC236}">
                <a16:creationId xmlns:a16="http://schemas.microsoft.com/office/drawing/2014/main" id="{9D842139-6127-E1D7-69C4-1B6B9762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7" y="3914837"/>
            <a:ext cx="3564896" cy="172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033DC5B-7FB1-0D6B-F132-1FC50241BAA5}"/>
              </a:ext>
            </a:extLst>
          </p:cNvPr>
          <p:cNvSpPr txBox="1"/>
          <p:nvPr/>
        </p:nvSpPr>
        <p:spPr>
          <a:xfrm>
            <a:off x="5837843" y="397297"/>
            <a:ext cx="6177374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What’s that?</a:t>
            </a:r>
            <a:endParaRPr lang="zh-HK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931D5D-E3B9-CD11-FE5C-45E372C5B35E}"/>
              </a:ext>
            </a:extLst>
          </p:cNvPr>
          <p:cNvSpPr txBox="1"/>
          <p:nvPr/>
        </p:nvSpPr>
        <p:spPr>
          <a:xfrm>
            <a:off x="5815541" y="1099725"/>
            <a:ext cx="6177374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It’s the parrot brothers.</a:t>
            </a:r>
            <a:endParaRPr lang="zh-HK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AFF048-E7D7-02C7-864C-6C791E380C56}"/>
              </a:ext>
            </a:extLst>
          </p:cNvPr>
          <p:cNvSpPr txBox="1"/>
          <p:nvPr/>
        </p:nvSpPr>
        <p:spPr>
          <a:xfrm>
            <a:off x="5815541" y="1767267"/>
            <a:ext cx="6177374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Who?</a:t>
            </a:r>
            <a:endParaRPr lang="zh-HK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D9A308-F0EA-A067-7BC6-7E7735FDF651}"/>
              </a:ext>
            </a:extLst>
          </p:cNvPr>
          <p:cNvSpPr txBox="1"/>
          <p:nvPr/>
        </p:nvSpPr>
        <p:spPr>
          <a:xfrm>
            <a:off x="5837843" y="2434809"/>
            <a:ext cx="6177374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You don’t know the parrot brothers?</a:t>
            </a:r>
            <a:endParaRPr lang="zh-HK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A6C238-CD71-2D25-E155-2942697C46A0}"/>
              </a:ext>
            </a:extLst>
          </p:cNvPr>
          <p:cNvSpPr txBox="1"/>
          <p:nvPr/>
        </p:nvSpPr>
        <p:spPr>
          <a:xfrm>
            <a:off x="5815541" y="3102351"/>
            <a:ext cx="6177374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I don’t know them.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FF5F87-E224-864A-C1C0-7FABA533D197}"/>
              </a:ext>
            </a:extLst>
          </p:cNvPr>
          <p:cNvSpPr txBox="1"/>
          <p:nvPr/>
        </p:nvSpPr>
        <p:spPr>
          <a:xfrm>
            <a:off x="5837843" y="3804779"/>
            <a:ext cx="6177374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They’re cute!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D5F8AB3-6EE1-05F7-491E-A099602A8237}"/>
              </a:ext>
            </a:extLst>
          </p:cNvPr>
          <p:cNvSpPr txBox="1"/>
          <p:nvPr/>
        </p:nvSpPr>
        <p:spPr>
          <a:xfrm>
            <a:off x="5837843" y="4488782"/>
            <a:ext cx="6177374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You should have seen their stickers right?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F7C92C-AF27-EE4F-FA9D-9AAC24977D60}"/>
              </a:ext>
            </a:extLst>
          </p:cNvPr>
          <p:cNvSpPr txBox="1"/>
          <p:nvPr/>
        </p:nvSpPr>
        <p:spPr>
          <a:xfrm>
            <a:off x="5837843" y="5137652"/>
            <a:ext cx="6177374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Nope.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6AA154-E5FE-6B23-6BCE-D51663AB7F74}"/>
              </a:ext>
            </a:extLst>
          </p:cNvPr>
          <p:cNvSpPr txBox="1"/>
          <p:nvPr/>
        </p:nvSpPr>
        <p:spPr>
          <a:xfrm>
            <a:off x="5837843" y="5797771"/>
            <a:ext cx="6177374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It’s this one.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DAAA720-E51F-49DC-A692-7405978C51BA}"/>
              </a:ext>
            </a:extLst>
          </p:cNvPr>
          <p:cNvSpPr txBox="1"/>
          <p:nvPr/>
        </p:nvSpPr>
        <p:spPr>
          <a:xfrm>
            <a:off x="5837843" y="6457890"/>
            <a:ext cx="6177374" cy="400110"/>
          </a:xfrm>
          <a:prstGeom prst="rect">
            <a:avLst/>
          </a:prstGeom>
          <a:solidFill>
            <a:srgbClr val="DAE3F3">
              <a:alpha val="4117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I’m so scared I’m eating my hand.</a:t>
            </a:r>
          </a:p>
        </p:txBody>
      </p:sp>
      <p:sp>
        <p:nvSpPr>
          <p:cNvPr id="16" name="圖說文字: 直線 15">
            <a:extLst>
              <a:ext uri="{FF2B5EF4-FFF2-40B4-BE49-F238E27FC236}">
                <a16:creationId xmlns:a16="http://schemas.microsoft.com/office/drawing/2014/main" id="{442518DA-CFD0-40A0-05C2-26B53DAF1C99}"/>
              </a:ext>
            </a:extLst>
          </p:cNvPr>
          <p:cNvSpPr/>
          <p:nvPr/>
        </p:nvSpPr>
        <p:spPr>
          <a:xfrm>
            <a:off x="9286808" y="351988"/>
            <a:ext cx="1910080" cy="490728"/>
          </a:xfrm>
          <a:prstGeom prst="borderCallout1">
            <a:avLst>
              <a:gd name="adj1" fmla="val 80389"/>
              <a:gd name="adj2" fmla="val -67844"/>
              <a:gd name="adj3" fmla="val 53466"/>
              <a:gd name="adj4" fmla="val -6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Trouble source</a:t>
            </a:r>
            <a:endParaRPr lang="zh-HK" altLang="en-US" dirty="0"/>
          </a:p>
        </p:txBody>
      </p:sp>
      <p:sp>
        <p:nvSpPr>
          <p:cNvPr id="17" name="圖說文字: 直線 16">
            <a:extLst>
              <a:ext uri="{FF2B5EF4-FFF2-40B4-BE49-F238E27FC236}">
                <a16:creationId xmlns:a16="http://schemas.microsoft.com/office/drawing/2014/main" id="{F0C59167-9534-9741-0296-59E9DABED713}"/>
              </a:ext>
            </a:extLst>
          </p:cNvPr>
          <p:cNvSpPr/>
          <p:nvPr/>
        </p:nvSpPr>
        <p:spPr>
          <a:xfrm>
            <a:off x="8926530" y="1327345"/>
            <a:ext cx="1910080" cy="490728"/>
          </a:xfrm>
          <a:prstGeom prst="borderCallout1">
            <a:avLst>
              <a:gd name="adj1" fmla="val 53120"/>
              <a:gd name="adj2" fmla="val -73682"/>
              <a:gd name="adj3" fmla="val 53466"/>
              <a:gd name="adj4" fmla="val -6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Initiation</a:t>
            </a:r>
            <a:endParaRPr lang="zh-HK" altLang="en-US" dirty="0"/>
          </a:p>
        </p:txBody>
      </p:sp>
      <p:sp>
        <p:nvSpPr>
          <p:cNvPr id="18" name="圖說文字: 直線 17">
            <a:extLst>
              <a:ext uri="{FF2B5EF4-FFF2-40B4-BE49-F238E27FC236}">
                <a16:creationId xmlns:a16="http://schemas.microsoft.com/office/drawing/2014/main" id="{9079F012-9B11-C8F6-0386-8F745EE48F80}"/>
              </a:ext>
            </a:extLst>
          </p:cNvPr>
          <p:cNvSpPr/>
          <p:nvPr/>
        </p:nvSpPr>
        <p:spPr>
          <a:xfrm>
            <a:off x="10515269" y="2351613"/>
            <a:ext cx="1910080" cy="701607"/>
          </a:xfrm>
          <a:prstGeom prst="borderCallout1">
            <a:avLst>
              <a:gd name="adj1" fmla="val 41758"/>
              <a:gd name="adj2" fmla="val -22307"/>
              <a:gd name="adj3" fmla="val 53466"/>
              <a:gd name="adj4" fmla="val -6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(Insert sequence …)</a:t>
            </a:r>
            <a:endParaRPr lang="zh-HK" altLang="en-US" dirty="0"/>
          </a:p>
        </p:txBody>
      </p:sp>
      <p:sp>
        <p:nvSpPr>
          <p:cNvPr id="19" name="圖說文字: 直線 18">
            <a:extLst>
              <a:ext uri="{FF2B5EF4-FFF2-40B4-BE49-F238E27FC236}">
                <a16:creationId xmlns:a16="http://schemas.microsoft.com/office/drawing/2014/main" id="{B44AD5C0-DF2C-D9E9-5DDA-950468F308DD}"/>
              </a:ext>
            </a:extLst>
          </p:cNvPr>
          <p:cNvSpPr/>
          <p:nvPr/>
        </p:nvSpPr>
        <p:spPr>
          <a:xfrm>
            <a:off x="8605188" y="5637870"/>
            <a:ext cx="2231421" cy="490728"/>
          </a:xfrm>
          <a:prstGeom prst="borderCallout1">
            <a:avLst>
              <a:gd name="adj1" fmla="val 41758"/>
              <a:gd name="adj2" fmla="val -22307"/>
              <a:gd name="adj3" fmla="val 53466"/>
              <a:gd name="adj4" fmla="val -6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Repair completion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213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035CD09-D303-E740-76C3-A10E37A46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10" y="3527363"/>
            <a:ext cx="7248321" cy="22278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C4CAF28-0450-C022-FF18-1011FD51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46" y="396387"/>
            <a:ext cx="11016488" cy="1803273"/>
          </a:xfrm>
        </p:spPr>
        <p:txBody>
          <a:bodyPr/>
          <a:lstStyle/>
          <a:p>
            <a:r>
              <a:rPr lang="en-US" altLang="zh-HK" dirty="0"/>
              <a:t>Other-initiated repair in Mandarin: Restricted offer - </a:t>
            </a:r>
            <a:r>
              <a:rPr lang="en-US" altLang="zh-HK" i="1" dirty="0"/>
              <a:t>a</a:t>
            </a:r>
            <a:r>
              <a:rPr lang="en-US" altLang="zh-HK" dirty="0"/>
              <a:t>-suffixed repetition</a:t>
            </a:r>
            <a:endParaRPr lang="zh-HK" altLang="en-US" dirty="0"/>
          </a:p>
        </p:txBody>
      </p:sp>
      <p:sp>
        <p:nvSpPr>
          <p:cNvPr id="13" name="圖說文字: 直線 12">
            <a:extLst>
              <a:ext uri="{FF2B5EF4-FFF2-40B4-BE49-F238E27FC236}">
                <a16:creationId xmlns:a16="http://schemas.microsoft.com/office/drawing/2014/main" id="{71764B90-7C09-C928-255B-24AAF35D3D99}"/>
              </a:ext>
            </a:extLst>
          </p:cNvPr>
          <p:cNvSpPr/>
          <p:nvPr/>
        </p:nvSpPr>
        <p:spPr>
          <a:xfrm>
            <a:off x="1243903" y="2618147"/>
            <a:ext cx="1910080" cy="490728"/>
          </a:xfrm>
          <a:prstGeom prst="borderCallout1">
            <a:avLst>
              <a:gd name="adj1" fmla="val 30396"/>
              <a:gd name="adj2" fmla="val 100876"/>
              <a:gd name="adj3" fmla="val 192081"/>
              <a:gd name="adj4" fmla="val 141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Trouble source</a:t>
            </a:r>
            <a:endParaRPr lang="zh-HK" altLang="en-US" dirty="0"/>
          </a:p>
        </p:txBody>
      </p:sp>
      <p:sp>
        <p:nvSpPr>
          <p:cNvPr id="14" name="圖說文字: 直線 13">
            <a:extLst>
              <a:ext uri="{FF2B5EF4-FFF2-40B4-BE49-F238E27FC236}">
                <a16:creationId xmlns:a16="http://schemas.microsoft.com/office/drawing/2014/main" id="{3FEF5578-F299-8F36-D0AF-A47546C05B2B}"/>
              </a:ext>
            </a:extLst>
          </p:cNvPr>
          <p:cNvSpPr/>
          <p:nvPr/>
        </p:nvSpPr>
        <p:spPr>
          <a:xfrm>
            <a:off x="6770369" y="4412977"/>
            <a:ext cx="1402715" cy="490728"/>
          </a:xfrm>
          <a:prstGeom prst="borderCallout1">
            <a:avLst>
              <a:gd name="adj1" fmla="val 42042"/>
              <a:gd name="adj2" fmla="val -2349"/>
              <a:gd name="adj3" fmla="val 50388"/>
              <a:gd name="adj4" fmla="val -53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Initiation</a:t>
            </a:r>
            <a:endParaRPr lang="zh-HK" altLang="en-US" dirty="0"/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DD8C9CAF-260B-A21C-AD24-B2DBD08E027A}"/>
              </a:ext>
            </a:extLst>
          </p:cNvPr>
          <p:cNvSpPr/>
          <p:nvPr/>
        </p:nvSpPr>
        <p:spPr>
          <a:xfrm>
            <a:off x="7702231" y="5048250"/>
            <a:ext cx="2956243" cy="800100"/>
          </a:xfrm>
          <a:prstGeom prst="borderCallout1">
            <a:avLst>
              <a:gd name="adj1" fmla="val 42042"/>
              <a:gd name="adj2" fmla="val -2349"/>
              <a:gd name="adj3" fmla="val 41822"/>
              <a:gd name="adj4" fmla="val -18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(No actual completion, but an elaboration to affirm it)</a:t>
            </a:r>
            <a:endParaRPr lang="zh-HK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3D8405-B944-CF98-0AD3-A73A6DF8F72C}"/>
              </a:ext>
            </a:extLst>
          </p:cNvPr>
          <p:cNvSpPr txBox="1"/>
          <p:nvPr/>
        </p:nvSpPr>
        <p:spPr>
          <a:xfrm>
            <a:off x="3408618" y="4128008"/>
            <a:ext cx="241763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 err="1"/>
              <a:t>Kuo</a:t>
            </a:r>
            <a:r>
              <a:rPr lang="en-US" altLang="zh-HK" sz="2000" dirty="0"/>
              <a:t> lost you know.</a:t>
            </a:r>
            <a:endParaRPr lang="zh-HK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3E770E-F7E4-5B03-D474-C689F301CA4D}"/>
              </a:ext>
            </a:extLst>
          </p:cNvPr>
          <p:cNvSpPr txBox="1"/>
          <p:nvPr/>
        </p:nvSpPr>
        <p:spPr>
          <a:xfrm>
            <a:off x="3399093" y="4819620"/>
            <a:ext cx="132118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 err="1"/>
              <a:t>Kuo</a:t>
            </a:r>
            <a:r>
              <a:rPr lang="en-US" altLang="zh-HK" sz="2000" dirty="0"/>
              <a:t> lost </a:t>
            </a:r>
            <a:r>
              <a:rPr lang="en-US" altLang="zh-HK" sz="2000" i="1" dirty="0"/>
              <a:t>a</a:t>
            </a:r>
            <a:r>
              <a:rPr lang="en-US" altLang="zh-HK" sz="2000" dirty="0"/>
              <a:t>?</a:t>
            </a:r>
            <a:endParaRPr lang="zh-HK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8CCA5B-01E3-5B33-6BA5-19E3B8DA5454}"/>
              </a:ext>
            </a:extLst>
          </p:cNvPr>
          <p:cNvSpPr txBox="1"/>
          <p:nvPr/>
        </p:nvSpPr>
        <p:spPr>
          <a:xfrm>
            <a:off x="3399093" y="5539717"/>
            <a:ext cx="369703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NT$</a:t>
            </a:r>
            <a:r>
              <a:rPr lang="en-US" altLang="zh-HK" sz="2000" dirty="0"/>
              <a:t>20k or what have you.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225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2723380-2EFA-FF4F-FAF4-655F47AF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34" y="286916"/>
            <a:ext cx="11016488" cy="1803273"/>
          </a:xfrm>
        </p:spPr>
        <p:txBody>
          <a:bodyPr/>
          <a:lstStyle/>
          <a:p>
            <a:r>
              <a:rPr lang="en-US" altLang="zh-HK" dirty="0">
                <a:solidFill>
                  <a:schemeClr val="bg1"/>
                </a:solidFill>
              </a:rPr>
              <a:t>Other-initiated repair in Mandarin: Restricted offer </a:t>
            </a:r>
            <a:r>
              <a:rPr lang="en-US" altLang="zh-TW" dirty="0">
                <a:solidFill>
                  <a:schemeClr val="bg1"/>
                </a:solidFill>
              </a:rPr>
              <a:t>–</a:t>
            </a:r>
            <a:r>
              <a:rPr lang="zh-TW" altLang="en-US" dirty="0">
                <a:solidFill>
                  <a:schemeClr val="bg1"/>
                </a:solidFill>
              </a:rPr>
              <a:t> 你說 </a:t>
            </a:r>
            <a:r>
              <a:rPr lang="en-US" altLang="ja-JP" i="1" dirty="0" err="1">
                <a:solidFill>
                  <a:schemeClr val="bg1"/>
                </a:solidFill>
              </a:rPr>
              <a:t>nǐ</a:t>
            </a:r>
            <a:r>
              <a:rPr lang="en-US" altLang="ja-JP" i="1" dirty="0">
                <a:solidFill>
                  <a:schemeClr val="bg1"/>
                </a:solidFill>
              </a:rPr>
              <a:t> </a:t>
            </a:r>
            <a:r>
              <a:rPr lang="en-US" altLang="ja-JP" i="1" dirty="0" err="1">
                <a:solidFill>
                  <a:schemeClr val="bg1"/>
                </a:solidFill>
              </a:rPr>
              <a:t>shuō</a:t>
            </a:r>
            <a:r>
              <a:rPr lang="en-US" altLang="ja-JP" i="1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‘you’re saying’ </a:t>
            </a:r>
            <a:r>
              <a:rPr lang="en-US" altLang="zh-TW" i="1" dirty="0">
                <a:solidFill>
                  <a:schemeClr val="bg1"/>
                </a:solidFill>
              </a:rPr>
              <a:t>…</a:t>
            </a:r>
            <a:endParaRPr lang="zh-HK" altLang="en-US" i="1" dirty="0">
              <a:solidFill>
                <a:schemeClr val="bg1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D765E19-F100-3E55-C51D-8C8D0C294E2C}"/>
              </a:ext>
            </a:extLst>
          </p:cNvPr>
          <p:cNvGrpSpPr/>
          <p:nvPr/>
        </p:nvGrpSpPr>
        <p:grpSpPr>
          <a:xfrm>
            <a:off x="174690" y="2090189"/>
            <a:ext cx="11844164" cy="4147432"/>
            <a:chOff x="182502" y="1963436"/>
            <a:chExt cx="11844164" cy="414743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6A6489F-AE0A-5D20-D25B-A11B7A32F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002"/>
            <a:stretch/>
          </p:blipFill>
          <p:spPr>
            <a:xfrm>
              <a:off x="182502" y="1963436"/>
              <a:ext cx="11844164" cy="4147432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88D6327-D055-82E0-778F-511AFF62CCF8}"/>
                </a:ext>
              </a:extLst>
            </p:cNvPr>
            <p:cNvSpPr txBox="1"/>
            <p:nvPr/>
          </p:nvSpPr>
          <p:spPr>
            <a:xfrm>
              <a:off x="2293495" y="2376677"/>
              <a:ext cx="8779665" cy="400110"/>
            </a:xfrm>
            <a:prstGeom prst="rect">
              <a:avLst/>
            </a:prstGeom>
            <a:solidFill>
              <a:srgbClr val="DAE3F3">
                <a:alpha val="3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altLang="zh-HK" sz="2000" dirty="0"/>
                <a:t>Nah, people you don’t know well wouldn’t send you (things).</a:t>
              </a:r>
              <a:endParaRPr lang="zh-HK" altLang="en-US" sz="20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A5E3BD2-5BAE-F781-C065-1F8F11CF0D3D}"/>
                </a:ext>
              </a:extLst>
            </p:cNvPr>
            <p:cNvSpPr txBox="1"/>
            <p:nvPr/>
          </p:nvSpPr>
          <p:spPr>
            <a:xfrm>
              <a:off x="2345535" y="2950084"/>
              <a:ext cx="8779665" cy="400110"/>
            </a:xfrm>
            <a:prstGeom prst="rect">
              <a:avLst/>
            </a:prstGeom>
            <a:solidFill>
              <a:srgbClr val="DAE3F3">
                <a:alpha val="3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altLang="zh-HK" sz="2000" dirty="0"/>
                <a:t>But there </a:t>
              </a:r>
              <a:r>
                <a:rPr lang="en-US" altLang="zh-HK" sz="2000" i="1" dirty="0"/>
                <a:t>are</a:t>
              </a:r>
              <a:r>
                <a:rPr lang="en-US" altLang="zh-HK" sz="2000" dirty="0"/>
                <a:t> people who you don’t know well but love sending (things).</a:t>
              </a:r>
              <a:endParaRPr lang="zh-HK" altLang="en-US" sz="20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1FEE27F-9347-5CA8-6EFA-159A698F6E82}"/>
                </a:ext>
              </a:extLst>
            </p:cNvPr>
            <p:cNvSpPr txBox="1"/>
            <p:nvPr/>
          </p:nvSpPr>
          <p:spPr>
            <a:xfrm>
              <a:off x="2293495" y="3556665"/>
              <a:ext cx="8779665" cy="400110"/>
            </a:xfrm>
            <a:prstGeom prst="rect">
              <a:avLst/>
            </a:prstGeom>
            <a:solidFill>
              <a:srgbClr val="DAE3F3">
                <a:alpha val="3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altLang="zh-HK" sz="2000" dirty="0"/>
                <a:t>You mean Instagram stories?</a:t>
              </a:r>
              <a:endParaRPr lang="zh-HK" altLang="en-US" sz="2000" dirty="0"/>
            </a:p>
          </p:txBody>
        </p:sp>
      </p:grpSp>
      <p:sp>
        <p:nvSpPr>
          <p:cNvPr id="13" name="圖說文字: 直線 12">
            <a:extLst>
              <a:ext uri="{FF2B5EF4-FFF2-40B4-BE49-F238E27FC236}">
                <a16:creationId xmlns:a16="http://schemas.microsoft.com/office/drawing/2014/main" id="{DEA61F01-BFD7-3484-6AB1-6581701C4F6D}"/>
              </a:ext>
            </a:extLst>
          </p:cNvPr>
          <p:cNvSpPr/>
          <p:nvPr/>
        </p:nvSpPr>
        <p:spPr>
          <a:xfrm>
            <a:off x="8990624" y="1576615"/>
            <a:ext cx="3106141" cy="575697"/>
          </a:xfrm>
          <a:prstGeom prst="borderCallout1">
            <a:avLst>
              <a:gd name="adj1" fmla="val 37213"/>
              <a:gd name="adj2" fmla="val -9464"/>
              <a:gd name="adj3" fmla="val 232005"/>
              <a:gd name="adj4" fmla="val -65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Trouble source: ‘send’ has no object, creating ambiguity</a:t>
            </a:r>
            <a:endParaRPr lang="zh-HK" altLang="en-US" dirty="0"/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18837655-6FE7-9085-CE70-27E6472A2554}"/>
              </a:ext>
            </a:extLst>
          </p:cNvPr>
          <p:cNvSpPr/>
          <p:nvPr/>
        </p:nvSpPr>
        <p:spPr>
          <a:xfrm>
            <a:off x="5699852" y="3428786"/>
            <a:ext cx="1402715" cy="490728"/>
          </a:xfrm>
          <a:prstGeom prst="borderCallout1">
            <a:avLst>
              <a:gd name="adj1" fmla="val 42042"/>
              <a:gd name="adj2" fmla="val -2349"/>
              <a:gd name="adj3" fmla="val 50388"/>
              <a:gd name="adj4" fmla="val -53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Initiation</a:t>
            </a:r>
            <a:endParaRPr lang="zh-HK" altLang="en-US" dirty="0"/>
          </a:p>
        </p:txBody>
      </p:sp>
      <p:sp>
        <p:nvSpPr>
          <p:cNvPr id="17" name="圖說文字: 直線 16">
            <a:extLst>
              <a:ext uri="{FF2B5EF4-FFF2-40B4-BE49-F238E27FC236}">
                <a16:creationId xmlns:a16="http://schemas.microsoft.com/office/drawing/2014/main" id="{A57EC22C-84C8-00F6-A946-5DBCD69BB6A7}"/>
              </a:ext>
            </a:extLst>
          </p:cNvPr>
          <p:cNvSpPr/>
          <p:nvPr/>
        </p:nvSpPr>
        <p:spPr>
          <a:xfrm>
            <a:off x="4146324" y="4153943"/>
            <a:ext cx="2956243" cy="800100"/>
          </a:xfrm>
          <a:prstGeom prst="borderCallout1">
            <a:avLst>
              <a:gd name="adj1" fmla="val 42042"/>
              <a:gd name="adj2" fmla="val -2349"/>
              <a:gd name="adj3" fmla="val 12554"/>
              <a:gd name="adj4" fmla="val -25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(Repair not completed, M interrupted)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5442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5AB22-3317-1169-AC94-794221C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Other-initiated repair in Mandarin: Restricted offer </a:t>
            </a:r>
            <a:r>
              <a:rPr lang="en-US" altLang="zh-TW" dirty="0"/>
              <a:t>–</a:t>
            </a:r>
            <a:r>
              <a:rPr lang="zh-TW" altLang="en-US" dirty="0"/>
              <a:t> 你說 </a:t>
            </a:r>
            <a:r>
              <a:rPr lang="en-US" altLang="ja-JP" i="1" dirty="0" err="1"/>
              <a:t>nǐ</a:t>
            </a:r>
            <a:r>
              <a:rPr lang="en-US" altLang="ja-JP" i="1" dirty="0"/>
              <a:t> </a:t>
            </a:r>
            <a:r>
              <a:rPr lang="en-US" altLang="ja-JP" i="1" dirty="0" err="1"/>
              <a:t>shuō</a:t>
            </a:r>
            <a:r>
              <a:rPr lang="en-US" altLang="ja-JP" i="1" dirty="0"/>
              <a:t> </a:t>
            </a:r>
            <a:r>
              <a:rPr lang="en-US" altLang="ja-JP" dirty="0"/>
              <a:t>‘you’re saying’ </a:t>
            </a:r>
            <a:r>
              <a:rPr lang="en-US" altLang="zh-TW" i="1" dirty="0"/>
              <a:t>…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3F0591-A336-554F-2D70-0D873018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84BD2B-FD4F-04C9-1711-CD9CFBE4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6" y="1825625"/>
            <a:ext cx="114776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AD164-F86B-4DD8-5AC4-D1BF446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C65EF-9F20-02D6-BA03-2CA766B3E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5498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8F1F4-5186-7D1E-404B-23779385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Self-initiated self-repair – edit terms (repair initiators)	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53429-41AF-057A-F138-F21FE610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English: </a:t>
            </a:r>
            <a:r>
              <a:rPr lang="en-US" altLang="zh-HK" i="1" dirty="0"/>
              <a:t>I mean</a:t>
            </a:r>
            <a:r>
              <a:rPr lang="en-US" altLang="zh-HK" dirty="0"/>
              <a:t>, </a:t>
            </a:r>
            <a:r>
              <a:rPr lang="en-US" altLang="zh-HK" i="1" dirty="0"/>
              <a:t>well, or</a:t>
            </a:r>
            <a:r>
              <a:rPr lang="en-US" altLang="zh-HK" dirty="0"/>
              <a:t> …</a:t>
            </a:r>
          </a:p>
          <a:p>
            <a:r>
              <a:rPr lang="en-US" altLang="zh-HK" dirty="0"/>
              <a:t>Spanish: </a:t>
            </a:r>
            <a:r>
              <a:rPr lang="en-US" altLang="zh-HK" i="1" dirty="0" err="1"/>
              <a:t>digamos</a:t>
            </a:r>
            <a:r>
              <a:rPr lang="en-US" altLang="zh-HK" dirty="0"/>
              <a:t>, </a:t>
            </a:r>
            <a:r>
              <a:rPr lang="en-US" altLang="zh-HK" i="1" dirty="0"/>
              <a:t>bueno</a:t>
            </a:r>
            <a:r>
              <a:rPr lang="en-US" altLang="zh-HK" dirty="0"/>
              <a:t>, o</a:t>
            </a:r>
            <a:r>
              <a:rPr lang="en-US" altLang="zh-HK" i="1" dirty="0"/>
              <a:t> sea</a:t>
            </a:r>
            <a:r>
              <a:rPr lang="en-US" altLang="zh-HK" dirty="0"/>
              <a:t> …</a:t>
            </a:r>
          </a:p>
          <a:p>
            <a:r>
              <a:rPr lang="en-US" altLang="zh-HK" dirty="0"/>
              <a:t>Mandarin: </a:t>
            </a:r>
            <a:r>
              <a:rPr lang="zh-TW" altLang="en-US" dirty="0"/>
              <a:t>就是說</a:t>
            </a:r>
            <a:r>
              <a:rPr lang="en-US" altLang="zh-TW" dirty="0"/>
              <a:t> …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9057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3103A-E584-33E5-393B-D83A452C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More repair grammar: Japanese </a:t>
            </a:r>
            <a:r>
              <a:rPr lang="en-US" altLang="zh-HK" i="1" dirty="0" err="1"/>
              <a:t>tte</a:t>
            </a:r>
            <a:r>
              <a:rPr lang="en-US" altLang="zh-HK" dirty="0"/>
              <a:t> and </a:t>
            </a:r>
            <a:r>
              <a:rPr lang="en-US" altLang="zh-HK" i="1" dirty="0" err="1"/>
              <a:t>kke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DF1AB-812D-D04A-018F-043CA2A0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6303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D89F6-8E1A-2DA1-B2E5-136EBD27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12725"/>
            <a:ext cx="10515600" cy="1325563"/>
          </a:xfrm>
        </p:spPr>
        <p:txBody>
          <a:bodyPr/>
          <a:lstStyle/>
          <a:p>
            <a:r>
              <a:rPr lang="en-US" altLang="zh-HK" dirty="0"/>
              <a:t>Self-initiated self-repair example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ED45DB-172C-024F-7270-2650D0F7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47" y="1357297"/>
            <a:ext cx="9657753" cy="16921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7E1C99-2BCD-E4FE-2300-FD84D8B44F4C}"/>
              </a:ext>
            </a:extLst>
          </p:cNvPr>
          <p:cNvSpPr txBox="1"/>
          <p:nvPr/>
        </p:nvSpPr>
        <p:spPr>
          <a:xfrm>
            <a:off x="4526501" y="2058957"/>
            <a:ext cx="241763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So it’s sig-</a:t>
            </a:r>
            <a:endParaRPr lang="zh-HK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005460-1FA2-B313-ED8B-AC901CE0D8B6}"/>
              </a:ext>
            </a:extLst>
          </p:cNvPr>
          <p:cNvSpPr txBox="1"/>
          <p:nvPr/>
        </p:nvSpPr>
        <p:spPr>
          <a:xfrm>
            <a:off x="4526501" y="2879158"/>
            <a:ext cx="4764820" cy="397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A problem with the signal on the mountain.</a:t>
            </a:r>
            <a:endParaRPr lang="zh-HK" altLang="en-US" sz="2000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F77F6ECE-D037-D4A7-247F-73A808865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234206"/>
              </p:ext>
            </p:extLst>
          </p:nvPr>
        </p:nvGraphicFramePr>
        <p:xfrm>
          <a:off x="1572895" y="3444875"/>
          <a:ext cx="832484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832">
                  <a:extLst>
                    <a:ext uri="{9D8B030D-6E8A-4147-A177-3AD203B41FA5}">
                      <a16:colId xmlns:a16="http://schemas.microsoft.com/office/drawing/2014/main" val="4003127224"/>
                    </a:ext>
                  </a:extLst>
                </a:gridCol>
                <a:gridCol w="2308843">
                  <a:extLst>
                    <a:ext uri="{9D8B030D-6E8A-4147-A177-3AD203B41FA5}">
                      <a16:colId xmlns:a16="http://schemas.microsoft.com/office/drawing/2014/main" val="259848351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944264583"/>
                    </a:ext>
                  </a:extLst>
                </a:gridCol>
                <a:gridCol w="975428">
                  <a:extLst>
                    <a:ext uri="{9D8B030D-6E8A-4147-A177-3AD203B41FA5}">
                      <a16:colId xmlns:a16="http://schemas.microsoft.com/office/drawing/2014/main" val="2035990288"/>
                    </a:ext>
                  </a:extLst>
                </a:gridCol>
                <a:gridCol w="1328889">
                  <a:extLst>
                    <a:ext uri="{9D8B030D-6E8A-4147-A177-3AD203B41FA5}">
                      <a16:colId xmlns:a16="http://schemas.microsoft.com/office/drawing/2014/main" val="3136236489"/>
                    </a:ext>
                  </a:extLst>
                </a:gridCol>
                <a:gridCol w="724632">
                  <a:extLst>
                    <a:ext uri="{9D8B030D-6E8A-4147-A177-3AD203B41FA5}">
                      <a16:colId xmlns:a16="http://schemas.microsoft.com/office/drawing/2014/main" val="590385165"/>
                    </a:ext>
                  </a:extLst>
                </a:gridCol>
              </a:tblGrid>
              <a:tr h="439842">
                <a:tc>
                  <a:txBody>
                    <a:bodyPr/>
                    <a:lstStyle/>
                    <a:p>
                      <a:r>
                        <a:rPr lang="en-US" altLang="zh-HK" sz="2400"/>
                        <a:t>A</a:t>
                      </a:r>
                      <a:endParaRPr lang="en-US" altLang="zh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/>
                        <a:t>B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/>
                        <a:t>C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/>
                        <a:t>D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/>
                        <a:t>=C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/>
                        <a:t>E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9334"/>
                  </a:ext>
                </a:extLst>
              </a:tr>
              <a:tr h="439842">
                <a:tc>
                  <a:txBody>
                    <a:bodyPr/>
                    <a:lstStyle/>
                    <a:p>
                      <a:r>
                        <a:rPr lang="zh-TW" altLang="en-US" sz="2400"/>
                        <a:t>就是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FFFF00"/>
                          </a:highlight>
                        </a:rPr>
                        <a:t>訊</a:t>
                      </a:r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/>
                        <a:t>-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98082"/>
                  </a:ext>
                </a:extLst>
              </a:tr>
              <a:tr h="439842">
                <a:tc>
                  <a:txBody>
                    <a:bodyPr/>
                    <a:lstStyle/>
                    <a:p>
                      <a:r>
                        <a:rPr lang="en-US" altLang="zh-HK" sz="2400"/>
                        <a:t>so it’s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FFFF00"/>
                          </a:highlight>
                        </a:rPr>
                        <a:t>sig</a:t>
                      </a:r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36620"/>
                  </a:ext>
                </a:extLst>
              </a:tr>
              <a:tr h="439842">
                <a:tc gridSpan="6">
                  <a:txBody>
                    <a:bodyPr/>
                    <a:lstStyle/>
                    <a:p>
                      <a:r>
                        <a:rPr lang="en-US" altLang="zh-HK" sz="2400" dirty="0"/>
                        <a:t>So it’s sig-</a:t>
                      </a:r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31240"/>
                  </a:ext>
                </a:extLst>
              </a:tr>
              <a:tr h="439842"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山上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FFFF00"/>
                          </a:highlight>
                        </a:rPr>
                        <a:t>訊號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的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問題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/>
                        <a:t>.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85610"/>
                  </a:ext>
                </a:extLst>
              </a:tr>
              <a:tr h="439842">
                <a:tc>
                  <a:txBody>
                    <a:bodyPr/>
                    <a:lstStyle/>
                    <a:p>
                      <a:endParaRPr lang="zh-HK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Mountaintop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FFFF00"/>
                          </a:highlight>
                        </a:rPr>
                        <a:t>signal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/>
                        <a:t>‘s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problem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149"/>
                  </a:ext>
                </a:extLst>
              </a:tr>
              <a:tr h="439842">
                <a:tc gridSpan="6">
                  <a:txBody>
                    <a:bodyPr/>
                    <a:lstStyle/>
                    <a:p>
                      <a:r>
                        <a:rPr lang="en-US" altLang="zh-HK" sz="2400" dirty="0"/>
                        <a:t>A problem with the </a:t>
                      </a:r>
                      <a:r>
                        <a:rPr lang="en-US" altLang="zh-HK" sz="2400" dirty="0">
                          <a:highlight>
                            <a:srgbClr val="FFFF00"/>
                          </a:highlight>
                        </a:rPr>
                        <a:t>signal </a:t>
                      </a:r>
                      <a:r>
                        <a:rPr lang="en-US" altLang="zh-HK" sz="2400" dirty="0"/>
                        <a:t>on the mountain.</a:t>
                      </a:r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40365"/>
                  </a:ext>
                </a:extLst>
              </a:tr>
            </a:tbl>
          </a:graphicData>
        </a:graphic>
      </p:graphicFrame>
      <p:sp>
        <p:nvSpPr>
          <p:cNvPr id="10" name="圖說文字: 直線 9">
            <a:extLst>
              <a:ext uri="{FF2B5EF4-FFF2-40B4-BE49-F238E27FC236}">
                <a16:creationId xmlns:a16="http://schemas.microsoft.com/office/drawing/2014/main" id="{5880C26A-40D6-68C5-3704-2FF6590624E6}"/>
              </a:ext>
            </a:extLst>
          </p:cNvPr>
          <p:cNvSpPr/>
          <p:nvPr/>
        </p:nvSpPr>
        <p:spPr>
          <a:xfrm>
            <a:off x="6878197" y="1130164"/>
            <a:ext cx="3722153" cy="408124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Trouble source: missed a word</a:t>
            </a:r>
            <a:endParaRPr lang="zh-HK" altLang="en-US" dirty="0"/>
          </a:p>
        </p:txBody>
      </p:sp>
      <p:sp>
        <p:nvSpPr>
          <p:cNvPr id="11" name="圖說文字: 直線 10">
            <a:extLst>
              <a:ext uri="{FF2B5EF4-FFF2-40B4-BE49-F238E27FC236}">
                <a16:creationId xmlns:a16="http://schemas.microsoft.com/office/drawing/2014/main" id="{C963EEF5-6747-FB71-F24A-0E719B437AB9}"/>
              </a:ext>
            </a:extLst>
          </p:cNvPr>
          <p:cNvSpPr/>
          <p:nvPr/>
        </p:nvSpPr>
        <p:spPr>
          <a:xfrm>
            <a:off x="8469848" y="1594560"/>
            <a:ext cx="1711216" cy="408124"/>
          </a:xfrm>
          <a:prstGeom prst="borderCallout1">
            <a:avLst>
              <a:gd name="adj1" fmla="val 65199"/>
              <a:gd name="adj2" fmla="val -4438"/>
              <a:gd name="adj3" fmla="val 68784"/>
              <a:gd name="adj4" fmla="val -33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Initiation</a:t>
            </a:r>
            <a:endParaRPr lang="zh-HK" altLang="en-US" dirty="0"/>
          </a:p>
        </p:txBody>
      </p:sp>
      <p:sp>
        <p:nvSpPr>
          <p:cNvPr id="12" name="圖說文字: 直線 11">
            <a:extLst>
              <a:ext uri="{FF2B5EF4-FFF2-40B4-BE49-F238E27FC236}">
                <a16:creationId xmlns:a16="http://schemas.microsoft.com/office/drawing/2014/main" id="{D199974B-9F52-B24B-6BCE-3D23D1B5103F}"/>
              </a:ext>
            </a:extLst>
          </p:cNvPr>
          <p:cNvSpPr/>
          <p:nvPr/>
        </p:nvSpPr>
        <p:spPr>
          <a:xfrm>
            <a:off x="10104492" y="2455727"/>
            <a:ext cx="1711216" cy="408124"/>
          </a:xfrm>
          <a:prstGeom prst="borderCallout1">
            <a:avLst>
              <a:gd name="adj1" fmla="val 65199"/>
              <a:gd name="adj2" fmla="val -4438"/>
              <a:gd name="adj3" fmla="val 68784"/>
              <a:gd name="adj4" fmla="val -33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Completion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328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BC1D5D96-F24C-1B84-4DC2-1E058562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81" y="1133385"/>
            <a:ext cx="10361795" cy="532923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180520-AAD9-69C4-E0F4-E00C4A08EC84}"/>
              </a:ext>
            </a:extLst>
          </p:cNvPr>
          <p:cNvSpPr txBox="1"/>
          <p:nvPr/>
        </p:nvSpPr>
        <p:spPr>
          <a:xfrm>
            <a:off x="2408311" y="2930263"/>
            <a:ext cx="88026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Yes,</a:t>
            </a:r>
            <a:endParaRPr lang="zh-HK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A5B9F9-072E-6B3F-6996-E383C1F6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69199"/>
            <a:ext cx="10515600" cy="864186"/>
          </a:xfrm>
        </p:spPr>
        <p:txBody>
          <a:bodyPr/>
          <a:lstStyle/>
          <a:p>
            <a:r>
              <a:rPr lang="en-US" altLang="zh-HK" dirty="0"/>
              <a:t>Self-initiated self-repair – Spanish </a:t>
            </a:r>
            <a:endParaRPr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7895F2-4695-71AB-A27B-F4413CABE339}"/>
              </a:ext>
            </a:extLst>
          </p:cNvPr>
          <p:cNvSpPr txBox="1"/>
          <p:nvPr/>
        </p:nvSpPr>
        <p:spPr>
          <a:xfrm>
            <a:off x="2408311" y="1651912"/>
            <a:ext cx="81930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Better put the whole economy of Nicaragua is depressing</a:t>
            </a:r>
            <a:endParaRPr lang="zh-HK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2F056E-7F91-0EB4-BB3F-FF465EB424B3}"/>
              </a:ext>
            </a:extLst>
          </p:cNvPr>
          <p:cNvSpPr txBox="1"/>
          <p:nvPr/>
        </p:nvSpPr>
        <p:spPr>
          <a:xfrm>
            <a:off x="2408311" y="2295545"/>
            <a:ext cx="81930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Is depressing.</a:t>
            </a:r>
            <a:endParaRPr lang="zh-HK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9643AA-C337-CACB-05B3-1210B1C3EF43}"/>
              </a:ext>
            </a:extLst>
          </p:cNvPr>
          <p:cNvSpPr txBox="1"/>
          <p:nvPr/>
        </p:nvSpPr>
        <p:spPr>
          <a:xfrm>
            <a:off x="2408311" y="3614814"/>
            <a:ext cx="88026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There is no </a:t>
            </a:r>
            <a:r>
              <a:rPr lang="en-US" altLang="zh-HK" sz="2000" dirty="0" err="1"/>
              <a:t>wor</a:t>
            </a:r>
            <a:r>
              <a:rPr lang="en-US" altLang="zh-HK" sz="2000" dirty="0"/>
              <a:t>-</a:t>
            </a:r>
            <a:endParaRPr lang="zh-HK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BE127E-1774-AA77-9493-86FB7D8AE2BA}"/>
              </a:ext>
            </a:extLst>
          </p:cNvPr>
          <p:cNvSpPr txBox="1"/>
          <p:nvPr/>
        </p:nvSpPr>
        <p:spPr>
          <a:xfrm>
            <a:off x="2408311" y="4315053"/>
            <a:ext cx="88026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Little working capital,</a:t>
            </a:r>
            <a:endParaRPr lang="zh-HK" altLang="en-US" sz="2000" dirty="0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FEED6744-66F1-E6E4-FD39-337C4B648AB8}"/>
              </a:ext>
            </a:extLst>
          </p:cNvPr>
          <p:cNvSpPr/>
          <p:nvPr/>
        </p:nvSpPr>
        <p:spPr>
          <a:xfrm>
            <a:off x="4825949" y="3113594"/>
            <a:ext cx="1813983" cy="408124"/>
          </a:xfrm>
          <a:prstGeom prst="borderCallout1">
            <a:avLst>
              <a:gd name="adj1" fmla="val 18750"/>
              <a:gd name="adj2" fmla="val -8333"/>
              <a:gd name="adj3" fmla="val 62088"/>
              <a:gd name="adj4" fmla="val -115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Trouble source</a:t>
            </a:r>
            <a:endParaRPr lang="zh-HK" altLang="en-US" i="1" dirty="0"/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74230BDC-B4E0-F9EC-B573-06DF256DC4B9}"/>
              </a:ext>
            </a:extLst>
          </p:cNvPr>
          <p:cNvSpPr/>
          <p:nvPr/>
        </p:nvSpPr>
        <p:spPr>
          <a:xfrm>
            <a:off x="5652244" y="3700372"/>
            <a:ext cx="2811036" cy="408124"/>
          </a:xfrm>
          <a:prstGeom prst="borderCallout1">
            <a:avLst>
              <a:gd name="adj1" fmla="val 65199"/>
              <a:gd name="adj2" fmla="val -4438"/>
              <a:gd name="adj3" fmla="val -28551"/>
              <a:gd name="adj4" fmla="val -45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Initiation (just cutting off)</a:t>
            </a:r>
            <a:endParaRPr lang="zh-HK" altLang="en-US" dirty="0"/>
          </a:p>
        </p:txBody>
      </p:sp>
      <p:sp>
        <p:nvSpPr>
          <p:cNvPr id="8" name="圖說文字: 直線 7">
            <a:extLst>
              <a:ext uri="{FF2B5EF4-FFF2-40B4-BE49-F238E27FC236}">
                <a16:creationId xmlns:a16="http://schemas.microsoft.com/office/drawing/2014/main" id="{A156B360-62EB-A25F-CA69-4ABCB2E60466}"/>
              </a:ext>
            </a:extLst>
          </p:cNvPr>
          <p:cNvSpPr/>
          <p:nvPr/>
        </p:nvSpPr>
        <p:spPr>
          <a:xfrm>
            <a:off x="5843379" y="4287150"/>
            <a:ext cx="1328946" cy="586679"/>
          </a:xfrm>
          <a:prstGeom prst="borderCallout1">
            <a:avLst>
              <a:gd name="adj1" fmla="val 65199"/>
              <a:gd name="adj2" fmla="val -4438"/>
              <a:gd name="adj3" fmla="val -21847"/>
              <a:gd name="adj4" fmla="val -9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Repair completion</a:t>
            </a:r>
            <a:endParaRPr lang="zh-HK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8F2CF8-39CB-9C37-7A6E-DC58372A3792}"/>
              </a:ext>
            </a:extLst>
          </p:cNvPr>
          <p:cNvSpPr txBox="1"/>
          <p:nvPr/>
        </p:nvSpPr>
        <p:spPr>
          <a:xfrm>
            <a:off x="2408311" y="4977192"/>
            <a:ext cx="88026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No,</a:t>
            </a:r>
            <a:endParaRPr lang="zh-HK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1B9934F-8DBA-174E-3F22-2BBB092EAF5F}"/>
              </a:ext>
            </a:extLst>
          </p:cNvPr>
          <p:cNvSpPr txBox="1"/>
          <p:nvPr/>
        </p:nvSpPr>
        <p:spPr>
          <a:xfrm>
            <a:off x="2408311" y="5639331"/>
            <a:ext cx="88026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What do you call it,</a:t>
            </a:r>
            <a:endParaRPr lang="zh-HK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E91B38-8AAD-42D2-66DE-E91E54149ABA}"/>
              </a:ext>
            </a:extLst>
          </p:cNvPr>
          <p:cNvSpPr txBox="1"/>
          <p:nvPr/>
        </p:nvSpPr>
        <p:spPr>
          <a:xfrm>
            <a:off x="2408311" y="6306035"/>
            <a:ext cx="88026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The companies have gone </a:t>
            </a:r>
            <a:r>
              <a:rPr lang="en-US" altLang="zh-HK" sz="2000" dirty="0" err="1"/>
              <a:t>backrupt</a:t>
            </a:r>
            <a:r>
              <a:rPr lang="en-US" altLang="zh-HK" sz="2000" dirty="0"/>
              <a:t>.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24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2C7177A-31CE-1167-83A7-C7DCD2A32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27" b="37399"/>
          <a:stretch/>
        </p:blipFill>
        <p:spPr>
          <a:xfrm>
            <a:off x="915805" y="1538288"/>
            <a:ext cx="10361795" cy="13255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AD89F6-8E1A-2DA1-B2E5-136EBD27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12725"/>
            <a:ext cx="10515600" cy="1325563"/>
          </a:xfrm>
        </p:spPr>
        <p:txBody>
          <a:bodyPr/>
          <a:lstStyle/>
          <a:p>
            <a:r>
              <a:rPr lang="en-US" altLang="zh-HK" dirty="0"/>
              <a:t>Self-initiated self-repair and resonance</a:t>
            </a:r>
            <a:endParaRPr lang="zh-HK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F77F6ECE-D037-D4A7-247F-73A808865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73904"/>
              </p:ext>
            </p:extLst>
          </p:nvPr>
        </p:nvGraphicFramePr>
        <p:xfrm>
          <a:off x="1572894" y="3444875"/>
          <a:ext cx="853159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748">
                  <a:extLst>
                    <a:ext uri="{9D8B030D-6E8A-4147-A177-3AD203B41FA5}">
                      <a16:colId xmlns:a16="http://schemas.microsoft.com/office/drawing/2014/main" val="4003127224"/>
                    </a:ext>
                  </a:extLst>
                </a:gridCol>
                <a:gridCol w="3719503">
                  <a:extLst>
                    <a:ext uri="{9D8B030D-6E8A-4147-A177-3AD203B41FA5}">
                      <a16:colId xmlns:a16="http://schemas.microsoft.com/office/drawing/2014/main" val="2598483510"/>
                    </a:ext>
                  </a:extLst>
                </a:gridCol>
                <a:gridCol w="2286345">
                  <a:extLst>
                    <a:ext uri="{9D8B030D-6E8A-4147-A177-3AD203B41FA5}">
                      <a16:colId xmlns:a16="http://schemas.microsoft.com/office/drawing/2014/main" val="1944264583"/>
                    </a:ext>
                  </a:extLst>
                </a:gridCol>
              </a:tblGrid>
              <a:tr h="439842"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/>
                        <a:t>B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C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9334"/>
                  </a:ext>
                </a:extLst>
              </a:tr>
              <a:tr h="439842"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no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hay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 err="1">
                          <a:highlight>
                            <a:srgbClr val="00FFFF"/>
                          </a:highlight>
                        </a:rPr>
                        <a:t>cir</a:t>
                      </a:r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-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98082"/>
                  </a:ext>
                </a:extLst>
              </a:tr>
              <a:tr h="439842"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not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Is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 err="1">
                          <a:highlight>
                            <a:srgbClr val="00FFFF"/>
                          </a:highlight>
                        </a:rPr>
                        <a:t>wor</a:t>
                      </a:r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-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36620"/>
                  </a:ext>
                </a:extLst>
              </a:tr>
              <a:tr h="439842">
                <a:tc gridSpan="3">
                  <a:txBody>
                    <a:bodyPr/>
                    <a:lstStyle/>
                    <a:p>
                      <a:r>
                        <a:rPr lang="en-US" altLang="zh-HK" sz="2400" dirty="0"/>
                        <a:t>There isn’t </a:t>
                      </a:r>
                      <a:r>
                        <a:rPr lang="en-US" altLang="zh-HK" sz="2400" dirty="0" err="1"/>
                        <a:t>wor</a:t>
                      </a:r>
                      <a:r>
                        <a:rPr lang="en-US" altLang="zh-HK" sz="2400" dirty="0"/>
                        <a:t>-</a:t>
                      </a:r>
                      <a:endParaRPr lang="zh-HK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31240"/>
                  </a:ext>
                </a:extLst>
              </a:tr>
              <a:tr h="439842"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poco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 err="1">
                          <a:highlight>
                            <a:srgbClr val="00FFFF"/>
                          </a:highlight>
                        </a:rPr>
                        <a:t>circulante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85610"/>
                  </a:ext>
                </a:extLst>
              </a:tr>
              <a:tr h="439842"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little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Working capital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149"/>
                  </a:ext>
                </a:extLst>
              </a:tr>
              <a:tr h="439842">
                <a:tc gridSpan="3">
                  <a:txBody>
                    <a:bodyPr/>
                    <a:lstStyle/>
                    <a:p>
                      <a:r>
                        <a:rPr lang="en-US" altLang="zh-HK" sz="2400" dirty="0"/>
                        <a:t>There is little signal.</a:t>
                      </a:r>
                      <a:endParaRPr lang="zh-HK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40365"/>
                  </a:ext>
                </a:extLst>
              </a:tr>
            </a:tbl>
          </a:graphicData>
        </a:graphic>
      </p:graphicFrame>
      <p:sp>
        <p:nvSpPr>
          <p:cNvPr id="4" name="圖說文字: 直線 3">
            <a:extLst>
              <a:ext uri="{FF2B5EF4-FFF2-40B4-BE49-F238E27FC236}">
                <a16:creationId xmlns:a16="http://schemas.microsoft.com/office/drawing/2014/main" id="{F5745435-6729-E3AD-B5FA-61529652033A}"/>
              </a:ext>
            </a:extLst>
          </p:cNvPr>
          <p:cNvSpPr/>
          <p:nvPr/>
        </p:nvSpPr>
        <p:spPr>
          <a:xfrm>
            <a:off x="5084099" y="1492730"/>
            <a:ext cx="1813983" cy="408124"/>
          </a:xfrm>
          <a:prstGeom prst="borderCallout1">
            <a:avLst>
              <a:gd name="adj1" fmla="val 18750"/>
              <a:gd name="adj2" fmla="val -8333"/>
              <a:gd name="adj3" fmla="val 64422"/>
              <a:gd name="adj4" fmla="val -115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Trouble source</a:t>
            </a:r>
            <a:endParaRPr lang="zh-HK" altLang="en-US" i="1" dirty="0"/>
          </a:p>
        </p:txBody>
      </p:sp>
      <p:sp>
        <p:nvSpPr>
          <p:cNvPr id="8" name="圖說文字: 直線 7">
            <a:extLst>
              <a:ext uri="{FF2B5EF4-FFF2-40B4-BE49-F238E27FC236}">
                <a16:creationId xmlns:a16="http://schemas.microsoft.com/office/drawing/2014/main" id="{5F4BA633-3DFF-F0E4-6C69-7C5AF488C6DC}"/>
              </a:ext>
            </a:extLst>
          </p:cNvPr>
          <p:cNvSpPr/>
          <p:nvPr/>
        </p:nvSpPr>
        <p:spPr>
          <a:xfrm>
            <a:off x="6898082" y="2120583"/>
            <a:ext cx="2811036" cy="408124"/>
          </a:xfrm>
          <a:prstGeom prst="borderCallout1">
            <a:avLst>
              <a:gd name="adj1" fmla="val 65199"/>
              <a:gd name="adj2" fmla="val -4438"/>
              <a:gd name="adj3" fmla="val -12214"/>
              <a:gd name="adj4" fmla="val -86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Initiation (just cutting off)</a:t>
            </a:r>
            <a:endParaRPr lang="zh-HK" altLang="en-US" dirty="0"/>
          </a:p>
        </p:txBody>
      </p:sp>
      <p:sp>
        <p:nvSpPr>
          <p:cNvPr id="13" name="圖說文字: 直線 12">
            <a:extLst>
              <a:ext uri="{FF2B5EF4-FFF2-40B4-BE49-F238E27FC236}">
                <a16:creationId xmlns:a16="http://schemas.microsoft.com/office/drawing/2014/main" id="{0DA8C561-BE0B-A1A1-E4ED-B571E649ED55}"/>
              </a:ext>
            </a:extLst>
          </p:cNvPr>
          <p:cNvSpPr/>
          <p:nvPr/>
        </p:nvSpPr>
        <p:spPr>
          <a:xfrm>
            <a:off x="6653979" y="2711844"/>
            <a:ext cx="1328946" cy="586679"/>
          </a:xfrm>
          <a:prstGeom prst="borderCallout1">
            <a:avLst>
              <a:gd name="adj1" fmla="val 65199"/>
              <a:gd name="adj2" fmla="val -4438"/>
              <a:gd name="adj3" fmla="val -28341"/>
              <a:gd name="adj4" fmla="val -98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Repair completion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030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BC1D5D96-F24C-1B84-4DC2-1E058562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81" y="1133385"/>
            <a:ext cx="10361795" cy="532923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180520-AAD9-69C4-E0F4-E00C4A08EC84}"/>
              </a:ext>
            </a:extLst>
          </p:cNvPr>
          <p:cNvSpPr txBox="1"/>
          <p:nvPr/>
        </p:nvSpPr>
        <p:spPr>
          <a:xfrm>
            <a:off x="2408311" y="2930263"/>
            <a:ext cx="88026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Yes,</a:t>
            </a:r>
            <a:endParaRPr lang="zh-HK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A5B9F9-072E-6B3F-6996-E383C1F6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151855"/>
            <a:ext cx="11344275" cy="981530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Self-initiated self-repair (with little resonance) – Spanish </a:t>
            </a:r>
            <a:endParaRPr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7895F2-4695-71AB-A27B-F4413CABE339}"/>
              </a:ext>
            </a:extLst>
          </p:cNvPr>
          <p:cNvSpPr txBox="1"/>
          <p:nvPr/>
        </p:nvSpPr>
        <p:spPr>
          <a:xfrm>
            <a:off x="2408311" y="1651912"/>
            <a:ext cx="81930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Better put the whole economy of Nicaragua is depressing</a:t>
            </a:r>
            <a:endParaRPr lang="zh-HK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2F056E-7F91-0EB4-BB3F-FF465EB424B3}"/>
              </a:ext>
            </a:extLst>
          </p:cNvPr>
          <p:cNvSpPr txBox="1"/>
          <p:nvPr/>
        </p:nvSpPr>
        <p:spPr>
          <a:xfrm>
            <a:off x="2408311" y="2295545"/>
            <a:ext cx="81930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Is depressing.</a:t>
            </a:r>
            <a:endParaRPr lang="zh-HK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9643AA-C337-CACB-05B3-1210B1C3EF43}"/>
              </a:ext>
            </a:extLst>
          </p:cNvPr>
          <p:cNvSpPr txBox="1"/>
          <p:nvPr/>
        </p:nvSpPr>
        <p:spPr>
          <a:xfrm>
            <a:off x="2408311" y="3614814"/>
            <a:ext cx="88026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There is no </a:t>
            </a:r>
            <a:r>
              <a:rPr lang="en-US" altLang="zh-HK" sz="2000" dirty="0" err="1"/>
              <a:t>wor</a:t>
            </a:r>
            <a:r>
              <a:rPr lang="en-US" altLang="zh-HK" sz="2000" dirty="0"/>
              <a:t>-</a:t>
            </a:r>
            <a:endParaRPr lang="zh-HK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BE127E-1774-AA77-9493-86FB7D8AE2BA}"/>
              </a:ext>
            </a:extLst>
          </p:cNvPr>
          <p:cNvSpPr txBox="1"/>
          <p:nvPr/>
        </p:nvSpPr>
        <p:spPr>
          <a:xfrm>
            <a:off x="2408311" y="4315053"/>
            <a:ext cx="88026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Little working capital,</a:t>
            </a:r>
            <a:endParaRPr lang="zh-HK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8F2CF8-39CB-9C37-7A6E-DC58372A3792}"/>
              </a:ext>
            </a:extLst>
          </p:cNvPr>
          <p:cNvSpPr txBox="1"/>
          <p:nvPr/>
        </p:nvSpPr>
        <p:spPr>
          <a:xfrm>
            <a:off x="2408311" y="4977192"/>
            <a:ext cx="88026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No,</a:t>
            </a:r>
            <a:endParaRPr lang="zh-HK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1B9934F-8DBA-174E-3F22-2BBB092EAF5F}"/>
              </a:ext>
            </a:extLst>
          </p:cNvPr>
          <p:cNvSpPr txBox="1"/>
          <p:nvPr/>
        </p:nvSpPr>
        <p:spPr>
          <a:xfrm>
            <a:off x="2408311" y="5639331"/>
            <a:ext cx="88026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What do you call it,</a:t>
            </a:r>
            <a:endParaRPr lang="zh-HK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E91B38-8AAD-42D2-66DE-E91E54149ABA}"/>
              </a:ext>
            </a:extLst>
          </p:cNvPr>
          <p:cNvSpPr txBox="1"/>
          <p:nvPr/>
        </p:nvSpPr>
        <p:spPr>
          <a:xfrm>
            <a:off x="2408311" y="6306035"/>
            <a:ext cx="88026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The companies have gone </a:t>
            </a:r>
            <a:r>
              <a:rPr lang="en-US" altLang="zh-HK" sz="2000" dirty="0" err="1"/>
              <a:t>backrupt</a:t>
            </a:r>
            <a:r>
              <a:rPr lang="en-US" altLang="zh-HK" sz="2000" dirty="0"/>
              <a:t>.</a:t>
            </a:r>
            <a:endParaRPr lang="zh-HK" altLang="en-US" sz="2000" dirty="0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FEED6744-66F1-E6E4-FD39-337C4B648AB8}"/>
              </a:ext>
            </a:extLst>
          </p:cNvPr>
          <p:cNvSpPr/>
          <p:nvPr/>
        </p:nvSpPr>
        <p:spPr>
          <a:xfrm>
            <a:off x="4139142" y="4800782"/>
            <a:ext cx="1813983" cy="408124"/>
          </a:xfrm>
          <a:prstGeom prst="borderCallout1">
            <a:avLst>
              <a:gd name="adj1" fmla="val 18750"/>
              <a:gd name="adj2" fmla="val -8333"/>
              <a:gd name="adj3" fmla="val 52753"/>
              <a:gd name="adj4" fmla="val -53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Trouble source</a:t>
            </a:r>
            <a:endParaRPr lang="zh-HK" altLang="en-US" i="1" dirty="0"/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74230BDC-B4E0-F9EC-B573-06DF256DC4B9}"/>
              </a:ext>
            </a:extLst>
          </p:cNvPr>
          <p:cNvSpPr/>
          <p:nvPr/>
        </p:nvSpPr>
        <p:spPr>
          <a:xfrm>
            <a:off x="7080132" y="5168675"/>
            <a:ext cx="2811036" cy="408124"/>
          </a:xfrm>
          <a:prstGeom prst="borderCallout1">
            <a:avLst>
              <a:gd name="adj1" fmla="val 65199"/>
              <a:gd name="adj2" fmla="val -4438"/>
              <a:gd name="adj3" fmla="val 67137"/>
              <a:gd name="adj4" fmla="val -8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Initiation (edit term)</a:t>
            </a:r>
            <a:endParaRPr lang="zh-HK" altLang="en-US" dirty="0"/>
          </a:p>
        </p:txBody>
      </p:sp>
      <p:sp>
        <p:nvSpPr>
          <p:cNvPr id="8" name="圖說文字: 直線 7">
            <a:extLst>
              <a:ext uri="{FF2B5EF4-FFF2-40B4-BE49-F238E27FC236}">
                <a16:creationId xmlns:a16="http://schemas.microsoft.com/office/drawing/2014/main" id="{A156B360-62EB-A25F-CA69-4ABCB2E60466}"/>
              </a:ext>
            </a:extLst>
          </p:cNvPr>
          <p:cNvSpPr/>
          <p:nvPr/>
        </p:nvSpPr>
        <p:spPr>
          <a:xfrm>
            <a:off x="7156704" y="5918752"/>
            <a:ext cx="1328946" cy="586679"/>
          </a:xfrm>
          <a:prstGeom prst="borderCallout1">
            <a:avLst>
              <a:gd name="adj1" fmla="val 65199"/>
              <a:gd name="adj2" fmla="val -4438"/>
              <a:gd name="adj3" fmla="val 36601"/>
              <a:gd name="adj4" fmla="val -47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Repair completion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8810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D6B9D3-989D-81C2-E3BB-9915B219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zh-HK" sz="4000" dirty="0">
                <a:solidFill>
                  <a:srgbClr val="FFFFFF"/>
                </a:solidFill>
              </a:rPr>
              <a:t>Self-initiated other-repair example</a:t>
            </a:r>
            <a:endParaRPr lang="zh-HK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5511A-BC7B-8F90-FBB0-C7BDCD3D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zh-HK" altLang="en-US" sz="2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21712A-7B92-2E86-04B3-B716053B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50" y="1492875"/>
            <a:ext cx="11670927" cy="49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A98C869-616D-7A38-3B63-9AB6B323C392}"/>
              </a:ext>
            </a:extLst>
          </p:cNvPr>
          <p:cNvSpPr txBox="1"/>
          <p:nvPr/>
        </p:nvSpPr>
        <p:spPr>
          <a:xfrm>
            <a:off x="3462504" y="1989908"/>
            <a:ext cx="241763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They have also - </a:t>
            </a:r>
            <a:endParaRPr lang="zh-HK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70E6238-9324-F724-A0B5-DCA5424300A5}"/>
              </a:ext>
            </a:extLst>
          </p:cNvPr>
          <p:cNvSpPr txBox="1"/>
          <p:nvPr/>
        </p:nvSpPr>
        <p:spPr>
          <a:xfrm>
            <a:off x="3462504" y="2690197"/>
            <a:ext cx="315165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They have done that kind,</a:t>
            </a:r>
            <a:endParaRPr lang="zh-HK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BD715B-E694-B3A2-2C0B-925A44EEAC31}"/>
              </a:ext>
            </a:extLst>
          </p:cNvPr>
          <p:cNvSpPr txBox="1"/>
          <p:nvPr/>
        </p:nvSpPr>
        <p:spPr>
          <a:xfrm>
            <a:off x="3462504" y="3395172"/>
            <a:ext cx="315165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They fly by the river bluffs,</a:t>
            </a:r>
            <a:endParaRPr lang="zh-HK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2734607-4BB2-43AD-7529-371F86B9DA70}"/>
              </a:ext>
            </a:extLst>
          </p:cNvPr>
          <p:cNvSpPr txBox="1"/>
          <p:nvPr/>
        </p:nvSpPr>
        <p:spPr>
          <a:xfrm>
            <a:off x="3462504" y="4099484"/>
            <a:ext cx="419813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Then it fell into the river bluffs.</a:t>
            </a:r>
            <a:endParaRPr lang="zh-HK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0D9683-78FA-52E9-8578-81D4F4A4C70F}"/>
              </a:ext>
            </a:extLst>
          </p:cNvPr>
          <p:cNvSpPr txBox="1"/>
          <p:nvPr/>
        </p:nvSpPr>
        <p:spPr>
          <a:xfrm>
            <a:off x="3462504" y="4803796"/>
            <a:ext cx="409653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Then they tell them not to pick it up.</a:t>
            </a:r>
            <a:endParaRPr lang="zh-HK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24B826-166D-3A4E-C360-31682A232D54}"/>
              </a:ext>
            </a:extLst>
          </p:cNvPr>
          <p:cNvSpPr txBox="1"/>
          <p:nvPr/>
        </p:nvSpPr>
        <p:spPr>
          <a:xfrm>
            <a:off x="3462504" y="5506224"/>
            <a:ext cx="409653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/>
              <a:t>That </a:t>
            </a:r>
            <a:r>
              <a:rPr lang="en-US" altLang="zh-HK" sz="2000" dirty="0" err="1"/>
              <a:t>dà</a:t>
            </a:r>
            <a:r>
              <a:rPr lang="en-US" altLang="zh-HK" sz="2000" dirty="0"/>
              <a:t> what </a:t>
            </a:r>
            <a:r>
              <a:rPr lang="en-US" altLang="zh-HK" sz="2000" dirty="0" err="1"/>
              <a:t>dà</a:t>
            </a:r>
            <a:r>
              <a:rPr lang="en-US" altLang="zh-HK" sz="2000" dirty="0"/>
              <a:t> -</a:t>
            </a:r>
            <a:endParaRPr lang="zh-HK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5C0F62-EAF6-6B25-8510-270A1F5078AA}"/>
              </a:ext>
            </a:extLst>
          </p:cNvPr>
          <p:cNvSpPr txBox="1"/>
          <p:nvPr/>
        </p:nvSpPr>
        <p:spPr>
          <a:xfrm>
            <a:off x="5768382" y="6303873"/>
            <a:ext cx="165203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HK" sz="2000" dirty="0" err="1"/>
              <a:t>Dà</a:t>
            </a:r>
            <a:r>
              <a:rPr lang="en-US" altLang="zh-HK" sz="2000" dirty="0"/>
              <a:t> </a:t>
            </a:r>
            <a:r>
              <a:rPr lang="en-US" altLang="ja-JP" sz="2000" dirty="0" err="1"/>
              <a:t>jiāng</a:t>
            </a:r>
            <a:r>
              <a:rPr lang="en-US" altLang="ja-JP" sz="2000" dirty="0"/>
              <a:t>.</a:t>
            </a:r>
            <a:endParaRPr lang="zh-HK" altLang="en-US" sz="2000" dirty="0"/>
          </a:p>
        </p:txBody>
      </p:sp>
      <p:sp>
        <p:nvSpPr>
          <p:cNvPr id="17" name="圖說文字: 直線 16">
            <a:extLst>
              <a:ext uri="{FF2B5EF4-FFF2-40B4-BE49-F238E27FC236}">
                <a16:creationId xmlns:a16="http://schemas.microsoft.com/office/drawing/2014/main" id="{0948BFDC-5EED-34E4-3D01-9F84D461DD6F}"/>
              </a:ext>
            </a:extLst>
          </p:cNvPr>
          <p:cNvSpPr/>
          <p:nvPr/>
        </p:nvSpPr>
        <p:spPr>
          <a:xfrm>
            <a:off x="7660640" y="4795782"/>
            <a:ext cx="3722153" cy="408124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Trouble source: after </a:t>
            </a:r>
            <a:r>
              <a:rPr lang="zh-TW" altLang="en-US" dirty="0"/>
              <a:t>大 </a:t>
            </a:r>
            <a:r>
              <a:rPr lang="en-US" altLang="zh-TW" i="1" dirty="0" err="1"/>
              <a:t>dà</a:t>
            </a:r>
            <a:endParaRPr lang="zh-HK" altLang="en-US" i="1" dirty="0"/>
          </a:p>
        </p:txBody>
      </p:sp>
      <p:sp>
        <p:nvSpPr>
          <p:cNvPr id="18" name="圖說文字: 直線 17">
            <a:extLst>
              <a:ext uri="{FF2B5EF4-FFF2-40B4-BE49-F238E27FC236}">
                <a16:creationId xmlns:a16="http://schemas.microsoft.com/office/drawing/2014/main" id="{4EA0828C-C955-B4BD-86BD-587064246CF9}"/>
              </a:ext>
            </a:extLst>
          </p:cNvPr>
          <p:cNvSpPr/>
          <p:nvPr/>
        </p:nvSpPr>
        <p:spPr>
          <a:xfrm>
            <a:off x="8442432" y="5721143"/>
            <a:ext cx="3351418" cy="445080"/>
          </a:xfrm>
          <a:prstGeom prst="borderCallout1">
            <a:avLst>
              <a:gd name="adj1" fmla="val 65199"/>
              <a:gd name="adj2" fmla="val -4438"/>
              <a:gd name="adj3" fmla="val -52582"/>
              <a:gd name="adj4" fmla="val -35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Initiation:  </a:t>
            </a:r>
            <a:r>
              <a:rPr lang="zh-TW" altLang="en-US" dirty="0"/>
              <a:t>什麼 </a:t>
            </a:r>
            <a:r>
              <a:rPr lang="en-US" altLang="ja-JP" dirty="0" err="1"/>
              <a:t>shénme</a:t>
            </a:r>
            <a:r>
              <a:rPr lang="en-US" altLang="ja-JP" dirty="0"/>
              <a:t> ‘what’</a:t>
            </a:r>
            <a:endParaRPr lang="zh-HK" altLang="en-US" dirty="0"/>
          </a:p>
        </p:txBody>
      </p:sp>
      <p:sp>
        <p:nvSpPr>
          <p:cNvPr id="19" name="圖說文字: 直線 18">
            <a:extLst>
              <a:ext uri="{FF2B5EF4-FFF2-40B4-BE49-F238E27FC236}">
                <a16:creationId xmlns:a16="http://schemas.microsoft.com/office/drawing/2014/main" id="{0B0A5ABD-1B07-0D52-DF01-83C5BE8E1432}"/>
              </a:ext>
            </a:extLst>
          </p:cNvPr>
          <p:cNvSpPr/>
          <p:nvPr/>
        </p:nvSpPr>
        <p:spPr>
          <a:xfrm>
            <a:off x="7938244" y="6387246"/>
            <a:ext cx="1711216" cy="408124"/>
          </a:xfrm>
          <a:prstGeom prst="borderCallout1">
            <a:avLst>
              <a:gd name="adj1" fmla="val 65199"/>
              <a:gd name="adj2" fmla="val -4438"/>
              <a:gd name="adj3" fmla="val -2256"/>
              <a:gd name="adj4" fmla="val -44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Completion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293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39FA670-5038-034E-278F-8A5C89E7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44" y="421245"/>
            <a:ext cx="10649171" cy="10712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Self-initiated other-repair example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8ECF2261-08DC-EF37-669C-B67B51DDAD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140069"/>
              </p:ext>
            </p:extLst>
          </p:nvPr>
        </p:nvGraphicFramePr>
        <p:xfrm>
          <a:off x="3219450" y="2627313"/>
          <a:ext cx="4876802" cy="351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56">
                  <a:extLst>
                    <a:ext uri="{9D8B030D-6E8A-4147-A177-3AD203B41FA5}">
                      <a16:colId xmlns:a16="http://schemas.microsoft.com/office/drawing/2014/main" val="4003127224"/>
                    </a:ext>
                  </a:extLst>
                </a:gridCol>
                <a:gridCol w="918456">
                  <a:extLst>
                    <a:ext uri="{9D8B030D-6E8A-4147-A177-3AD203B41FA5}">
                      <a16:colId xmlns:a16="http://schemas.microsoft.com/office/drawing/2014/main" val="2598483510"/>
                    </a:ext>
                  </a:extLst>
                </a:gridCol>
                <a:gridCol w="918456">
                  <a:extLst>
                    <a:ext uri="{9D8B030D-6E8A-4147-A177-3AD203B41FA5}">
                      <a16:colId xmlns:a16="http://schemas.microsoft.com/office/drawing/2014/main" val="662188400"/>
                    </a:ext>
                  </a:extLst>
                </a:gridCol>
                <a:gridCol w="918456">
                  <a:extLst>
                    <a:ext uri="{9D8B030D-6E8A-4147-A177-3AD203B41FA5}">
                      <a16:colId xmlns:a16="http://schemas.microsoft.com/office/drawing/2014/main" val="3551036042"/>
                    </a:ext>
                  </a:extLst>
                </a:gridCol>
                <a:gridCol w="778480">
                  <a:extLst>
                    <a:ext uri="{9D8B030D-6E8A-4147-A177-3AD203B41FA5}">
                      <a16:colId xmlns:a16="http://schemas.microsoft.com/office/drawing/2014/main" val="3136236489"/>
                    </a:ext>
                  </a:extLst>
                </a:gridCol>
                <a:gridCol w="424498">
                  <a:extLst>
                    <a:ext uri="{9D8B030D-6E8A-4147-A177-3AD203B41FA5}">
                      <a16:colId xmlns:a16="http://schemas.microsoft.com/office/drawing/2014/main" val="590385165"/>
                    </a:ext>
                  </a:extLst>
                </a:gridCol>
              </a:tblGrid>
              <a:tr h="502708"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B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C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D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=C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E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9334"/>
                  </a:ext>
                </a:extLst>
              </a:tr>
              <a:tr h="502708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那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個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FFFF00"/>
                          </a:highlight>
                        </a:rPr>
                        <a:t>大</a:t>
                      </a:r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什麼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FFFF00"/>
                          </a:highlight>
                        </a:rPr>
                        <a:t>大</a:t>
                      </a:r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-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98082"/>
                  </a:ext>
                </a:extLst>
              </a:tr>
              <a:tr h="502708"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that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CLF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 err="1">
                          <a:highlight>
                            <a:srgbClr val="FFFF00"/>
                          </a:highlight>
                        </a:rPr>
                        <a:t>dà</a:t>
                      </a:r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what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 err="1">
                          <a:highlight>
                            <a:srgbClr val="FFFF00"/>
                          </a:highlight>
                        </a:rPr>
                        <a:t>dà</a:t>
                      </a:r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36620"/>
                  </a:ext>
                </a:extLst>
              </a:tr>
              <a:tr h="502708">
                <a:tc gridSpan="6">
                  <a:txBody>
                    <a:bodyPr/>
                    <a:lstStyle/>
                    <a:p>
                      <a:r>
                        <a:rPr lang="en-US" altLang="zh-HK" sz="2400" dirty="0"/>
                        <a:t>That </a:t>
                      </a:r>
                      <a:r>
                        <a:rPr lang="en-US" altLang="zh-HK" sz="2400" dirty="0" err="1">
                          <a:highlight>
                            <a:srgbClr val="FFFF00"/>
                          </a:highlight>
                        </a:rPr>
                        <a:t>dà</a:t>
                      </a:r>
                      <a:r>
                        <a:rPr lang="en-US" altLang="zh-HK" sz="24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zh-HK" sz="2400" dirty="0">
                          <a:highlight>
                            <a:srgbClr val="00FFFF"/>
                          </a:highlight>
                        </a:rPr>
                        <a:t>what</a:t>
                      </a:r>
                      <a:r>
                        <a:rPr lang="en-US" altLang="zh-HK" sz="24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zh-HK" sz="2400" dirty="0" err="1">
                          <a:highlight>
                            <a:srgbClr val="FFFF00"/>
                          </a:highlight>
                        </a:rPr>
                        <a:t>dà</a:t>
                      </a:r>
                      <a:r>
                        <a:rPr lang="en-US" altLang="zh-HK" sz="2400" dirty="0"/>
                        <a:t> -</a:t>
                      </a:r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31240"/>
                  </a:ext>
                </a:extLst>
              </a:tr>
              <a:tr h="502708">
                <a:tc>
                  <a:txBody>
                    <a:bodyPr/>
                    <a:lstStyle/>
                    <a:p>
                      <a:endParaRPr lang="zh-HK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FFFF00"/>
                          </a:highlight>
                        </a:rPr>
                        <a:t>大</a:t>
                      </a:r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highlight>
                            <a:srgbClr val="00FFFF"/>
                          </a:highlight>
                        </a:rPr>
                        <a:t>疆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.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85610"/>
                  </a:ext>
                </a:extLst>
              </a:tr>
              <a:tr h="502708">
                <a:tc>
                  <a:txBody>
                    <a:bodyPr/>
                    <a:lstStyle/>
                    <a:p>
                      <a:endParaRPr lang="zh-HK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 err="1">
                          <a:highlight>
                            <a:srgbClr val="FFFF00"/>
                          </a:highlight>
                        </a:rPr>
                        <a:t>dà</a:t>
                      </a:r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err="1">
                          <a:highlight>
                            <a:srgbClr val="00FFFF"/>
                          </a:highlight>
                        </a:rPr>
                        <a:t>jiāng</a:t>
                      </a:r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149"/>
                  </a:ext>
                </a:extLst>
              </a:tr>
              <a:tr h="502708">
                <a:tc gridSpan="6">
                  <a:txBody>
                    <a:bodyPr/>
                    <a:lstStyle/>
                    <a:p>
                      <a:r>
                        <a:rPr lang="en-US" altLang="zh-HK" sz="2400" dirty="0" err="1">
                          <a:highlight>
                            <a:srgbClr val="FFFF00"/>
                          </a:highlight>
                        </a:rPr>
                        <a:t>Dà</a:t>
                      </a:r>
                      <a:r>
                        <a:rPr lang="en-US" altLang="zh-HK" sz="24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ja-JP" sz="2400" dirty="0" err="1">
                          <a:highlight>
                            <a:srgbClr val="00FFFF"/>
                          </a:highlight>
                        </a:rPr>
                        <a:t>jiāng</a:t>
                      </a:r>
                      <a:r>
                        <a:rPr lang="en-US" altLang="ja-JP" sz="2400" dirty="0"/>
                        <a:t>.</a:t>
                      </a:r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4036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0BB58D8A-BAAE-7050-3CA7-8515B423A1C9}"/>
              </a:ext>
            </a:extLst>
          </p:cNvPr>
          <p:cNvSpPr/>
          <p:nvPr/>
        </p:nvSpPr>
        <p:spPr>
          <a:xfrm>
            <a:off x="4772026" y="1962547"/>
            <a:ext cx="1219199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  <a:highlight>
                  <a:srgbClr val="FFFF00"/>
                </a:highlight>
              </a:rPr>
              <a:t>Frame resonance</a:t>
            </a:r>
            <a:endParaRPr lang="zh-HK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42426B-B168-A58B-3F1F-0664A31113AF}"/>
              </a:ext>
            </a:extLst>
          </p:cNvPr>
          <p:cNvSpPr/>
          <p:nvPr/>
        </p:nvSpPr>
        <p:spPr>
          <a:xfrm>
            <a:off x="6038850" y="1962547"/>
            <a:ext cx="1219199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  <a:highlight>
                  <a:srgbClr val="00FFFF"/>
                </a:highlight>
              </a:rPr>
              <a:t>Focal resonance</a:t>
            </a:r>
            <a:endParaRPr lang="zh-HK" altLang="en-US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8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D46A4-BE80-47A0-573A-EEA21D81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206529"/>
            <a:ext cx="10515600" cy="1325563"/>
          </a:xfrm>
        </p:spPr>
        <p:txBody>
          <a:bodyPr/>
          <a:lstStyle/>
          <a:p>
            <a:r>
              <a:rPr lang="en-US" altLang="zh-HK" dirty="0"/>
              <a:t>Self-initiated + other-initiated repair example in Spanish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C4CAFE-D6DD-8E35-E1A9-9E1DA602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581785"/>
            <a:ext cx="6610350" cy="5124450"/>
          </a:xfrm>
          <a:prstGeom prst="rect">
            <a:avLst/>
          </a:prstGeom>
        </p:spPr>
      </p:pic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713265EE-F2EF-01BF-F354-DAF0B01C11E5}"/>
              </a:ext>
            </a:extLst>
          </p:cNvPr>
          <p:cNvSpPr/>
          <p:nvPr/>
        </p:nvSpPr>
        <p:spPr>
          <a:xfrm>
            <a:off x="6715709" y="3307089"/>
            <a:ext cx="1813983" cy="408124"/>
          </a:xfrm>
          <a:prstGeom prst="borderCallout1">
            <a:avLst>
              <a:gd name="adj1" fmla="val 18750"/>
              <a:gd name="adj2" fmla="val -8333"/>
              <a:gd name="adj3" fmla="val 142373"/>
              <a:gd name="adj4" fmla="val -3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Trouble source</a:t>
            </a:r>
            <a:endParaRPr lang="zh-HK" altLang="en-US" i="1" dirty="0"/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31660CDA-3E4B-5F66-0FC3-0DC65BA92D4F}"/>
              </a:ext>
            </a:extLst>
          </p:cNvPr>
          <p:cNvSpPr/>
          <p:nvPr/>
        </p:nvSpPr>
        <p:spPr>
          <a:xfrm>
            <a:off x="7822672" y="4566901"/>
            <a:ext cx="3830848" cy="445080"/>
          </a:xfrm>
          <a:prstGeom prst="borderCallout1">
            <a:avLst>
              <a:gd name="adj1" fmla="val 65199"/>
              <a:gd name="adj2" fmla="val -4438"/>
              <a:gd name="adj3" fmla="val -52582"/>
              <a:gd name="adj4" fmla="val -35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Self-initiation:  Cutting off after </a:t>
            </a:r>
            <a:r>
              <a:rPr lang="en-US" altLang="zh-HK" dirty="0" err="1"/>
              <a:t>está</a:t>
            </a:r>
            <a:r>
              <a:rPr lang="en-US" altLang="zh-HK" dirty="0"/>
              <a:t>, b</a:t>
            </a:r>
            <a:endParaRPr lang="zh-HK" altLang="en-US" dirty="0"/>
          </a:p>
        </p:txBody>
      </p:sp>
      <p:sp>
        <p:nvSpPr>
          <p:cNvPr id="8" name="圖說文字: 直線 7">
            <a:extLst>
              <a:ext uri="{FF2B5EF4-FFF2-40B4-BE49-F238E27FC236}">
                <a16:creationId xmlns:a16="http://schemas.microsoft.com/office/drawing/2014/main" id="{3D8B81C2-FCCD-23AC-4F96-8328F4894D20}"/>
              </a:ext>
            </a:extLst>
          </p:cNvPr>
          <p:cNvSpPr/>
          <p:nvPr/>
        </p:nvSpPr>
        <p:spPr>
          <a:xfrm>
            <a:off x="4412724" y="4436198"/>
            <a:ext cx="1711216" cy="408124"/>
          </a:xfrm>
          <a:prstGeom prst="borderCallout1">
            <a:avLst>
              <a:gd name="adj1" fmla="val 65199"/>
              <a:gd name="adj2" fmla="val -4438"/>
              <a:gd name="adj3" fmla="val 69937"/>
              <a:gd name="adj4" fmla="val -66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Other-initiation</a:t>
            </a:r>
            <a:endParaRPr lang="zh-HK" altLang="en-US" dirty="0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789B3390-E82E-D7E7-3F7B-530B64B750CC}"/>
              </a:ext>
            </a:extLst>
          </p:cNvPr>
          <p:cNvSpPr/>
          <p:nvPr/>
        </p:nvSpPr>
        <p:spPr>
          <a:xfrm>
            <a:off x="5518894" y="5116255"/>
            <a:ext cx="1328946" cy="586679"/>
          </a:xfrm>
          <a:prstGeom prst="borderCallout1">
            <a:avLst>
              <a:gd name="adj1" fmla="val 65199"/>
              <a:gd name="adj2" fmla="val -4438"/>
              <a:gd name="adj3" fmla="val 47424"/>
              <a:gd name="adj4" fmla="val -98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Repair completion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3688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779</Words>
  <Application>Microsoft Office PowerPoint</Application>
  <PresentationFormat>寬螢幕</PresentationFormat>
  <Paragraphs>222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PowerPoint 簡報</vt:lpstr>
      <vt:lpstr>Self-initiated self-repair – edit terms (repair initiators) </vt:lpstr>
      <vt:lpstr>Self-initiated self-repair example</vt:lpstr>
      <vt:lpstr>Self-initiated self-repair – Spanish </vt:lpstr>
      <vt:lpstr>Self-initiated self-repair and resonance</vt:lpstr>
      <vt:lpstr>Self-initiated self-repair (with little resonance) – Spanish </vt:lpstr>
      <vt:lpstr>Self-initiated other-repair example</vt:lpstr>
      <vt:lpstr>Self-initiated other-repair example</vt:lpstr>
      <vt:lpstr>Self-initiated + other-initiated repair example in Spanish</vt:lpstr>
      <vt:lpstr>Other-initiated repair: Common open request expressions</vt:lpstr>
      <vt:lpstr>Other-initiated repair in Spanish with ¿eh?</vt:lpstr>
      <vt:lpstr>Other-initiated repair in Mandarin: Open request</vt:lpstr>
      <vt:lpstr>Other-initiated repair in Mandarin: Open request</vt:lpstr>
      <vt:lpstr>Other-initiated repair in Mandarin: Open request</vt:lpstr>
      <vt:lpstr>Other-initiated repair in Mandarin: Restricted request – question word</vt:lpstr>
      <vt:lpstr>Other-initiated repair in Mandarin: Restricted offer - a-suffixed repetition</vt:lpstr>
      <vt:lpstr>Other-initiated repair in Mandarin: Restricted offer – 你說 nǐ shuō ‘you’re saying’ …</vt:lpstr>
      <vt:lpstr>Other-initiated repair in Mandarin: Restricted offer – 你說 nǐ shuō ‘you’re saying’ …</vt:lpstr>
      <vt:lpstr>PowerPoint 簡報</vt:lpstr>
      <vt:lpstr>More repair grammar: Japanese tte and kke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Ryan Lai</dc:creator>
  <cp:lastModifiedBy>Ryan Lai</cp:lastModifiedBy>
  <cp:revision>9</cp:revision>
  <dcterms:created xsi:type="dcterms:W3CDTF">2023-05-16T00:17:54Z</dcterms:created>
  <dcterms:modified xsi:type="dcterms:W3CDTF">2023-05-17T09:03:12Z</dcterms:modified>
</cp:coreProperties>
</file>