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40"/>
  </p:notesMasterIdLst>
  <p:sldIdLst>
    <p:sldId id="256" r:id="rId2"/>
    <p:sldId id="313" r:id="rId3"/>
    <p:sldId id="316" r:id="rId4"/>
    <p:sldId id="336" r:id="rId5"/>
    <p:sldId id="324" r:id="rId6"/>
    <p:sldId id="379" r:id="rId7"/>
    <p:sldId id="383" r:id="rId8"/>
    <p:sldId id="384" r:id="rId9"/>
    <p:sldId id="317" r:id="rId10"/>
    <p:sldId id="318" r:id="rId11"/>
    <p:sldId id="319" r:id="rId12"/>
    <p:sldId id="349" r:id="rId13"/>
    <p:sldId id="323" r:id="rId14"/>
    <p:sldId id="374" r:id="rId15"/>
    <p:sldId id="328" r:id="rId16"/>
    <p:sldId id="376" r:id="rId17"/>
    <p:sldId id="320" r:id="rId18"/>
    <p:sldId id="377" r:id="rId19"/>
    <p:sldId id="378" r:id="rId20"/>
    <p:sldId id="354" r:id="rId21"/>
    <p:sldId id="345" r:id="rId22"/>
    <p:sldId id="329" r:id="rId23"/>
    <p:sldId id="350" r:id="rId24"/>
    <p:sldId id="346" r:id="rId25"/>
    <p:sldId id="347" r:id="rId26"/>
    <p:sldId id="351" r:id="rId27"/>
    <p:sldId id="348" r:id="rId28"/>
    <p:sldId id="352" r:id="rId29"/>
    <p:sldId id="353" r:id="rId30"/>
    <p:sldId id="380" r:id="rId31"/>
    <p:sldId id="381" r:id="rId32"/>
    <p:sldId id="382" r:id="rId33"/>
    <p:sldId id="337" r:id="rId34"/>
    <p:sldId id="326" r:id="rId35"/>
    <p:sldId id="327" r:id="rId36"/>
    <p:sldId id="259" r:id="rId37"/>
    <p:sldId id="344" r:id="rId38"/>
    <p:sldId id="34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9C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480D-90E1-43E4-8DBF-92FC78A053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A1F286-4AD5-4A97-9AB5-20B64CB64B9B}">
      <dgm:prSet custT="1"/>
      <dgm:spPr/>
      <dgm:t>
        <a:bodyPr/>
        <a:lstStyle/>
        <a:p>
          <a:r>
            <a:rPr lang="en-US" sz="1800" dirty="0" err="1"/>
            <a:t>Practise</a:t>
          </a:r>
          <a:r>
            <a:rPr lang="en-US" sz="1800" dirty="0"/>
            <a:t> identifying different parts of the stance triangle and justifying your response</a:t>
          </a:r>
        </a:p>
      </dgm:t>
    </dgm:pt>
    <dgm:pt modelId="{F531CCAF-DA6B-44F0-B1A0-26B404A0BDA0}" type="parTrans" cxnId="{21E1B078-2F71-4C80-A30C-12493E41723E}">
      <dgm:prSet/>
      <dgm:spPr/>
      <dgm:t>
        <a:bodyPr/>
        <a:lstStyle/>
        <a:p>
          <a:endParaRPr lang="en-US" sz="3200"/>
        </a:p>
      </dgm:t>
    </dgm:pt>
    <dgm:pt modelId="{F81A5B0B-9362-430F-9842-54BE7416E6F7}" type="sibTrans" cxnId="{21E1B078-2F71-4C80-A30C-12493E41723E}">
      <dgm:prSet/>
      <dgm:spPr/>
      <dgm:t>
        <a:bodyPr/>
        <a:lstStyle/>
        <a:p>
          <a:endParaRPr lang="en-US" sz="2800"/>
        </a:p>
      </dgm:t>
    </dgm:pt>
    <dgm:pt modelId="{BD85E7D9-8891-425E-A3C4-B50A1588A06A}">
      <dgm:prSet custT="1"/>
      <dgm:spPr/>
      <dgm:t>
        <a:bodyPr/>
        <a:lstStyle/>
        <a:p>
          <a:r>
            <a:rPr lang="en-US" sz="2000" dirty="0"/>
            <a:t>Brainstorm</a:t>
          </a:r>
        </a:p>
      </dgm:t>
    </dgm:pt>
    <dgm:pt modelId="{B84AD12E-388E-40ED-A592-D58AB2AF1023}" type="parTrans" cxnId="{8AACE8B4-E8D9-4582-8ECA-66F593AEDCFC}">
      <dgm:prSet/>
      <dgm:spPr/>
      <dgm:t>
        <a:bodyPr/>
        <a:lstStyle/>
        <a:p>
          <a:endParaRPr lang="zh-HK" altLang="en-US" sz="3200"/>
        </a:p>
      </dgm:t>
    </dgm:pt>
    <dgm:pt modelId="{78E6CFB3-C493-4DE3-9249-5CF90A6A8B85}" type="sibTrans" cxnId="{8AACE8B4-E8D9-4582-8ECA-66F593AEDCFC}">
      <dgm:prSet/>
      <dgm:spPr/>
      <dgm:t>
        <a:bodyPr/>
        <a:lstStyle/>
        <a:p>
          <a:endParaRPr lang="zh-HK" altLang="en-US" sz="2800"/>
        </a:p>
      </dgm:t>
    </dgm:pt>
    <dgm:pt modelId="{A6AEE4F1-B9D9-47F3-90E8-0936532377E0}">
      <dgm:prSet custT="1"/>
      <dgm:spPr/>
      <dgm:t>
        <a:bodyPr/>
        <a:lstStyle/>
        <a:p>
          <a:r>
            <a:rPr lang="en-US" sz="1800" dirty="0"/>
            <a:t>Brainstorm ways to evaluate the extent to which computer dialogue systems using the lens we’ve learnt from this quarter</a:t>
          </a:r>
        </a:p>
      </dgm:t>
    </dgm:pt>
    <dgm:pt modelId="{51134D41-AF2F-426A-9DDE-FA17AF8B5996}" type="parTrans" cxnId="{E0EAEDBA-4CE3-4E2B-A77E-0065EF3396E2}">
      <dgm:prSet/>
      <dgm:spPr/>
      <dgm:t>
        <a:bodyPr/>
        <a:lstStyle/>
        <a:p>
          <a:endParaRPr lang="zh-HK" altLang="en-US" sz="3200"/>
        </a:p>
      </dgm:t>
    </dgm:pt>
    <dgm:pt modelId="{D892938C-A2E7-4EEE-9ED7-1AFDA4DCF719}" type="sibTrans" cxnId="{E0EAEDBA-4CE3-4E2B-A77E-0065EF3396E2}">
      <dgm:prSet/>
      <dgm:spPr/>
      <dgm:t>
        <a:bodyPr/>
        <a:lstStyle/>
        <a:p>
          <a:endParaRPr lang="zh-HK" altLang="en-US" sz="2800"/>
        </a:p>
      </dgm:t>
    </dgm:pt>
    <dgm:pt modelId="{6031BBFE-654A-40D5-AE1E-5A26823719FC}">
      <dgm:prSet custT="1"/>
      <dgm:spPr/>
      <dgm:t>
        <a:bodyPr/>
        <a:lstStyle/>
        <a:p>
          <a:r>
            <a:rPr lang="en-US" sz="2800" dirty="0"/>
            <a:t>Revisit</a:t>
          </a:r>
        </a:p>
      </dgm:t>
    </dgm:pt>
    <dgm:pt modelId="{DF0E3A6E-68AE-47AB-9ED3-83EC425E206C}" type="parTrans" cxnId="{D80806F3-44FF-4F84-B6DC-FEE29FE177C0}">
      <dgm:prSet/>
      <dgm:spPr/>
      <dgm:t>
        <a:bodyPr/>
        <a:lstStyle/>
        <a:p>
          <a:endParaRPr lang="zh-HK" altLang="en-US" sz="2800"/>
        </a:p>
      </dgm:t>
    </dgm:pt>
    <dgm:pt modelId="{32D4D438-CA66-4B44-96F3-51842C041DAD}" type="sibTrans" cxnId="{D80806F3-44FF-4F84-B6DC-FEE29FE177C0}">
      <dgm:prSet/>
      <dgm:spPr/>
      <dgm:t>
        <a:bodyPr/>
        <a:lstStyle/>
        <a:p>
          <a:endParaRPr lang="zh-HK" altLang="en-US" sz="2800"/>
        </a:p>
      </dgm:t>
    </dgm:pt>
    <dgm:pt modelId="{9259F619-E286-4FFE-8D15-40CEE7CC6C47}">
      <dgm:prSet custT="1"/>
      <dgm:spPr/>
      <dgm:t>
        <a:bodyPr/>
        <a:lstStyle/>
        <a:p>
          <a:r>
            <a:rPr lang="en-US" sz="2000" dirty="0"/>
            <a:t>Distinguish</a:t>
          </a:r>
        </a:p>
      </dgm:t>
    </dgm:pt>
    <dgm:pt modelId="{43CE0D1F-3420-4F95-B65F-9C9F7A651599}" type="parTrans" cxnId="{368EDF32-13A6-4907-B3DA-318610B5635F}">
      <dgm:prSet/>
      <dgm:spPr/>
      <dgm:t>
        <a:bodyPr/>
        <a:lstStyle/>
        <a:p>
          <a:endParaRPr lang="zh-HK" altLang="en-US" sz="2800"/>
        </a:p>
      </dgm:t>
    </dgm:pt>
    <dgm:pt modelId="{A91F5F2D-5B7D-4FED-8864-B293859AEDB0}" type="sibTrans" cxnId="{368EDF32-13A6-4907-B3DA-318610B5635F}">
      <dgm:prSet/>
      <dgm:spPr/>
      <dgm:t>
        <a:bodyPr/>
        <a:lstStyle/>
        <a:p>
          <a:endParaRPr lang="zh-HK" altLang="en-US" sz="2800"/>
        </a:p>
      </dgm:t>
    </dgm:pt>
    <dgm:pt modelId="{A7BFBA1A-01C0-4416-A8FA-F1EAF683DB74}">
      <dgm:prSet custT="1"/>
      <dgm:spPr/>
      <dgm:t>
        <a:bodyPr/>
        <a:lstStyle/>
        <a:p>
          <a:r>
            <a:rPr lang="en-US" sz="1800" dirty="0"/>
            <a:t>Distinguish between epistemic, evaluative and affective stance</a:t>
          </a:r>
          <a:endParaRPr lang="zh-HK" altLang="en-US" sz="1800"/>
        </a:p>
      </dgm:t>
    </dgm:pt>
    <dgm:pt modelId="{0800C3A9-62A9-481C-8800-E12D6ED8571C}" type="parTrans" cxnId="{03A18A3B-C455-4F79-A108-58E0FF5294B9}">
      <dgm:prSet/>
      <dgm:spPr/>
      <dgm:t>
        <a:bodyPr/>
        <a:lstStyle/>
        <a:p>
          <a:endParaRPr lang="zh-HK" altLang="en-US" sz="2800"/>
        </a:p>
      </dgm:t>
    </dgm:pt>
    <dgm:pt modelId="{2E934ECA-016E-44AF-ACDE-F9E84CBAA3B9}" type="sibTrans" cxnId="{03A18A3B-C455-4F79-A108-58E0FF5294B9}">
      <dgm:prSet/>
      <dgm:spPr/>
      <dgm:t>
        <a:bodyPr/>
        <a:lstStyle/>
        <a:p>
          <a:endParaRPr lang="zh-HK" altLang="en-US" sz="2800"/>
        </a:p>
      </dgm:t>
    </dgm:pt>
    <dgm:pt modelId="{0AFDA386-9DE4-46DF-89BF-6E32B58D6E86}">
      <dgm:prSet custT="1"/>
      <dgm:spPr/>
      <dgm:t>
        <a:bodyPr/>
        <a:lstStyle/>
        <a:p>
          <a:r>
            <a:rPr lang="en-US" sz="2800"/>
            <a:t>Practise</a:t>
          </a:r>
          <a:endParaRPr lang="en-US" sz="2800" dirty="0"/>
        </a:p>
      </dgm:t>
    </dgm:pt>
    <dgm:pt modelId="{C8DFD96E-E4E9-4CB7-966E-176DA4118246}" type="parTrans" cxnId="{1731026C-7AC9-4DCE-AA4E-3C7420BD6A31}">
      <dgm:prSet/>
      <dgm:spPr/>
      <dgm:t>
        <a:bodyPr/>
        <a:lstStyle/>
        <a:p>
          <a:endParaRPr lang="zh-HK" altLang="en-US" sz="2800"/>
        </a:p>
      </dgm:t>
    </dgm:pt>
    <dgm:pt modelId="{7BACABC5-A013-4F67-89B2-B1B2BB92F0A1}" type="sibTrans" cxnId="{1731026C-7AC9-4DCE-AA4E-3C7420BD6A31}">
      <dgm:prSet/>
      <dgm:spPr/>
      <dgm:t>
        <a:bodyPr/>
        <a:lstStyle/>
        <a:p>
          <a:endParaRPr lang="zh-HK" altLang="en-US" sz="2800"/>
        </a:p>
      </dgm:t>
    </dgm:pt>
    <dgm:pt modelId="{C27644BD-4134-4725-8081-4AC0B9911D02}">
      <dgm:prSet custT="1"/>
      <dgm:spPr/>
      <dgm:t>
        <a:bodyPr/>
        <a:lstStyle/>
        <a:p>
          <a:r>
            <a:rPr lang="en-US" sz="1800" dirty="0"/>
            <a:t>Epistemic upgrade and downgrade</a:t>
          </a:r>
        </a:p>
      </dgm:t>
    </dgm:pt>
    <dgm:pt modelId="{4B896F62-70A5-4D18-B7E5-2D52F6A7248E}" type="parTrans" cxnId="{7DACFED0-A5DE-423F-847C-3BF3CE767B83}">
      <dgm:prSet/>
      <dgm:spPr/>
      <dgm:t>
        <a:bodyPr/>
        <a:lstStyle/>
        <a:p>
          <a:endParaRPr lang="zh-HK" altLang="en-US" sz="2800"/>
        </a:p>
      </dgm:t>
    </dgm:pt>
    <dgm:pt modelId="{A406BDD4-6E46-4CBD-98D9-8C1424441AF2}" type="sibTrans" cxnId="{7DACFED0-A5DE-423F-847C-3BF3CE767B83}">
      <dgm:prSet/>
      <dgm:spPr/>
      <dgm:t>
        <a:bodyPr/>
        <a:lstStyle/>
        <a:p>
          <a:endParaRPr lang="zh-HK" altLang="en-US" sz="2800"/>
        </a:p>
      </dgm:t>
    </dgm:pt>
    <dgm:pt modelId="{E2A8D3C3-8BE6-4EC4-B663-084DC6A51D30}" type="pres">
      <dgm:prSet presAssocID="{775D480D-90E1-43E4-8DBF-92FC78A05346}" presName="Name0" presStyleCnt="0">
        <dgm:presLayoutVars>
          <dgm:dir/>
          <dgm:animLvl val="lvl"/>
          <dgm:resizeHandles val="exact"/>
        </dgm:presLayoutVars>
      </dgm:prSet>
      <dgm:spPr/>
    </dgm:pt>
    <dgm:pt modelId="{682FFF53-6BE8-457F-AEB9-CF7F34EE0648}" type="pres">
      <dgm:prSet presAssocID="{BD85E7D9-8891-425E-A3C4-B50A1588A06A}" presName="boxAndChildren" presStyleCnt="0"/>
      <dgm:spPr/>
    </dgm:pt>
    <dgm:pt modelId="{9C6A8032-203A-4AFE-9D76-1BC6E74D3FC9}" type="pres">
      <dgm:prSet presAssocID="{BD85E7D9-8891-425E-A3C4-B50A1588A06A}" presName="parentTextBox" presStyleLbl="alignNode1" presStyleIdx="0" presStyleCnt="4"/>
      <dgm:spPr/>
    </dgm:pt>
    <dgm:pt modelId="{9704F326-7585-4A91-9C08-3B963E3D13F6}" type="pres">
      <dgm:prSet presAssocID="{BD85E7D9-8891-425E-A3C4-B50A1588A06A}" presName="descendantBox" presStyleLbl="bgAccFollowNode1" presStyleIdx="0" presStyleCnt="4"/>
      <dgm:spPr/>
    </dgm:pt>
    <dgm:pt modelId="{EB430DAF-9F31-43AA-A9B9-B8C4D97A1383}" type="pres">
      <dgm:prSet presAssocID="{7BACABC5-A013-4F67-89B2-B1B2BB92F0A1}" presName="sp" presStyleCnt="0"/>
      <dgm:spPr/>
    </dgm:pt>
    <dgm:pt modelId="{D4D72993-9F99-4C13-9D76-0D21BFF2E937}" type="pres">
      <dgm:prSet presAssocID="{0AFDA386-9DE4-46DF-89BF-6E32B58D6E86}" presName="arrowAndChildren" presStyleCnt="0"/>
      <dgm:spPr/>
    </dgm:pt>
    <dgm:pt modelId="{0CAD1C32-BF91-4F33-ABEF-C96AB8A54725}" type="pres">
      <dgm:prSet presAssocID="{0AFDA386-9DE4-46DF-89BF-6E32B58D6E86}" presName="parentTextArrow" presStyleLbl="node1" presStyleIdx="0" presStyleCnt="0"/>
      <dgm:spPr/>
    </dgm:pt>
    <dgm:pt modelId="{1E794D88-C92B-41C1-8106-D516F40B677C}" type="pres">
      <dgm:prSet presAssocID="{0AFDA386-9DE4-46DF-89BF-6E32B58D6E86}" presName="arrow" presStyleLbl="alignNode1" presStyleIdx="1" presStyleCnt="4"/>
      <dgm:spPr/>
    </dgm:pt>
    <dgm:pt modelId="{01F4F6B9-F425-4110-9379-7E37FF79234D}" type="pres">
      <dgm:prSet presAssocID="{0AFDA386-9DE4-46DF-89BF-6E32B58D6E86}" presName="descendantArrow" presStyleLbl="bgAccFollowNode1" presStyleIdx="1" presStyleCnt="4"/>
      <dgm:spPr/>
    </dgm:pt>
    <dgm:pt modelId="{B1DC79DE-5D3C-4756-B8C8-67CBC8C95F19}" type="pres">
      <dgm:prSet presAssocID="{A91F5F2D-5B7D-4FED-8864-B293859AEDB0}" presName="sp" presStyleCnt="0"/>
      <dgm:spPr/>
    </dgm:pt>
    <dgm:pt modelId="{EB57B3AB-9806-426F-B5B1-618D2D0E8641}" type="pres">
      <dgm:prSet presAssocID="{9259F619-E286-4FFE-8D15-40CEE7CC6C47}" presName="arrowAndChildren" presStyleCnt="0"/>
      <dgm:spPr/>
    </dgm:pt>
    <dgm:pt modelId="{6DCFE9C4-EE86-42A3-B642-E8132E329DB6}" type="pres">
      <dgm:prSet presAssocID="{9259F619-E286-4FFE-8D15-40CEE7CC6C47}" presName="parentTextArrow" presStyleLbl="node1" presStyleIdx="0" presStyleCnt="0"/>
      <dgm:spPr/>
    </dgm:pt>
    <dgm:pt modelId="{4468BE12-695C-4419-8EDB-7BF9B0D5E8B0}" type="pres">
      <dgm:prSet presAssocID="{9259F619-E286-4FFE-8D15-40CEE7CC6C47}" presName="arrow" presStyleLbl="alignNode1" presStyleIdx="2" presStyleCnt="4"/>
      <dgm:spPr/>
    </dgm:pt>
    <dgm:pt modelId="{11A6AB6A-D777-49C4-A1A1-BEB05D41F86D}" type="pres">
      <dgm:prSet presAssocID="{9259F619-E286-4FFE-8D15-40CEE7CC6C47}" presName="descendantArrow" presStyleLbl="bgAccFollowNode1" presStyleIdx="2" presStyleCnt="4"/>
      <dgm:spPr/>
    </dgm:pt>
    <dgm:pt modelId="{6987B989-0C19-4D21-9EFF-0A8A1FD80A4F}" type="pres">
      <dgm:prSet presAssocID="{32D4D438-CA66-4B44-96F3-51842C041DAD}" presName="sp" presStyleCnt="0"/>
      <dgm:spPr/>
    </dgm:pt>
    <dgm:pt modelId="{4850243B-01B0-4F58-88DA-782B56A34AC1}" type="pres">
      <dgm:prSet presAssocID="{6031BBFE-654A-40D5-AE1E-5A26823719FC}" presName="arrowAndChildren" presStyleCnt="0"/>
      <dgm:spPr/>
    </dgm:pt>
    <dgm:pt modelId="{FBAEBF29-44A3-4FB8-8F57-8BF7415B1A50}" type="pres">
      <dgm:prSet presAssocID="{6031BBFE-654A-40D5-AE1E-5A26823719FC}" presName="parentTextArrow" presStyleLbl="node1" presStyleIdx="0" presStyleCnt="0"/>
      <dgm:spPr/>
    </dgm:pt>
    <dgm:pt modelId="{A8F6909B-2299-421A-86E2-4267063D0291}" type="pres">
      <dgm:prSet presAssocID="{6031BBFE-654A-40D5-AE1E-5A26823719FC}" presName="arrow" presStyleLbl="alignNode1" presStyleIdx="3" presStyleCnt="4"/>
      <dgm:spPr/>
    </dgm:pt>
    <dgm:pt modelId="{D6BFCB0E-B1EC-4567-AFF5-8A6D4F465B4D}" type="pres">
      <dgm:prSet presAssocID="{6031BBFE-654A-40D5-AE1E-5A26823719FC}" presName="descendantArrow" presStyleLbl="bgAccFollowNode1" presStyleIdx="3" presStyleCnt="4"/>
      <dgm:spPr/>
    </dgm:pt>
  </dgm:ptLst>
  <dgm:cxnLst>
    <dgm:cxn modelId="{74C01D05-90D2-4EDA-9EDE-F94D9DE3A8E6}" type="presOf" srcId="{0AFDA386-9DE4-46DF-89BF-6E32B58D6E86}" destId="{1E794D88-C92B-41C1-8106-D516F40B677C}" srcOrd="1" destOrd="0" presId="urn:microsoft.com/office/officeart/2016/7/layout/VerticalDownArrowProcess"/>
    <dgm:cxn modelId="{ABF83605-DE79-48F0-8204-E579B9DEFA89}" type="presOf" srcId="{BD85E7D9-8891-425E-A3C4-B50A1588A06A}" destId="{9C6A8032-203A-4AFE-9D76-1BC6E74D3FC9}" srcOrd="0" destOrd="0" presId="urn:microsoft.com/office/officeart/2016/7/layout/VerticalDownArrowProcess"/>
    <dgm:cxn modelId="{339D4106-97F4-4FAE-BF56-0D95C53C0802}" type="presOf" srcId="{70A1F286-4AD5-4A97-9AB5-20B64CB64B9B}" destId="{01F4F6B9-F425-4110-9379-7E37FF79234D}" srcOrd="0" destOrd="0" presId="urn:microsoft.com/office/officeart/2016/7/layout/VerticalDownArrowProcess"/>
    <dgm:cxn modelId="{456B5E1C-B9E3-4A7E-90D9-49905FD47EBC}" type="presOf" srcId="{775D480D-90E1-43E4-8DBF-92FC78A05346}" destId="{E2A8D3C3-8BE6-4EC4-B663-084DC6A51D30}" srcOrd="0" destOrd="0" presId="urn:microsoft.com/office/officeart/2016/7/layout/VerticalDownArrowProcess"/>
    <dgm:cxn modelId="{9E2C9332-D419-4B36-BFD6-6B6E1B5414DF}" type="presOf" srcId="{6031BBFE-654A-40D5-AE1E-5A26823719FC}" destId="{A8F6909B-2299-421A-86E2-4267063D0291}" srcOrd="1" destOrd="0" presId="urn:microsoft.com/office/officeart/2016/7/layout/VerticalDownArrowProcess"/>
    <dgm:cxn modelId="{368EDF32-13A6-4907-B3DA-318610B5635F}" srcId="{775D480D-90E1-43E4-8DBF-92FC78A05346}" destId="{9259F619-E286-4FFE-8D15-40CEE7CC6C47}" srcOrd="1" destOrd="0" parTransId="{43CE0D1F-3420-4F95-B65F-9C9F7A651599}" sibTransId="{A91F5F2D-5B7D-4FED-8864-B293859AEDB0}"/>
    <dgm:cxn modelId="{03A18A3B-C455-4F79-A108-58E0FF5294B9}" srcId="{9259F619-E286-4FFE-8D15-40CEE7CC6C47}" destId="{A7BFBA1A-01C0-4416-A8FA-F1EAF683DB74}" srcOrd="0" destOrd="0" parTransId="{0800C3A9-62A9-481C-8800-E12D6ED8571C}" sibTransId="{2E934ECA-016E-44AF-ACDE-F9E84CBAA3B9}"/>
    <dgm:cxn modelId="{5ADCF440-897E-406E-B370-F40DDE3C1A8B}" type="presOf" srcId="{A6AEE4F1-B9D9-47F3-90E8-0936532377E0}" destId="{9704F326-7585-4A91-9C08-3B963E3D13F6}" srcOrd="0" destOrd="0" presId="urn:microsoft.com/office/officeart/2016/7/layout/VerticalDownArrowProcess"/>
    <dgm:cxn modelId="{FE709463-BDC7-4204-8C86-D7F6D585A31A}" type="presOf" srcId="{6031BBFE-654A-40D5-AE1E-5A26823719FC}" destId="{FBAEBF29-44A3-4FB8-8F57-8BF7415B1A50}" srcOrd="0" destOrd="0" presId="urn:microsoft.com/office/officeart/2016/7/layout/VerticalDownArrowProcess"/>
    <dgm:cxn modelId="{1731026C-7AC9-4DCE-AA4E-3C7420BD6A31}" srcId="{775D480D-90E1-43E4-8DBF-92FC78A05346}" destId="{0AFDA386-9DE4-46DF-89BF-6E32B58D6E86}" srcOrd="2" destOrd="0" parTransId="{C8DFD96E-E4E9-4CB7-966E-176DA4118246}" sibTransId="{7BACABC5-A013-4F67-89B2-B1B2BB92F0A1}"/>
    <dgm:cxn modelId="{21E1B078-2F71-4C80-A30C-12493E41723E}" srcId="{0AFDA386-9DE4-46DF-89BF-6E32B58D6E86}" destId="{70A1F286-4AD5-4A97-9AB5-20B64CB64B9B}" srcOrd="0" destOrd="0" parTransId="{F531CCAF-DA6B-44F0-B1A0-26B404A0BDA0}" sibTransId="{F81A5B0B-9362-430F-9842-54BE7416E6F7}"/>
    <dgm:cxn modelId="{044257B1-AF1E-4277-8785-22A7C1B28A19}" type="presOf" srcId="{9259F619-E286-4FFE-8D15-40CEE7CC6C47}" destId="{6DCFE9C4-EE86-42A3-B642-E8132E329DB6}" srcOrd="0" destOrd="0" presId="urn:microsoft.com/office/officeart/2016/7/layout/VerticalDownArrowProcess"/>
    <dgm:cxn modelId="{C33D19B4-0C03-404B-B817-9E5E1D7EDEEF}" type="presOf" srcId="{C27644BD-4134-4725-8081-4AC0B9911D02}" destId="{D6BFCB0E-B1EC-4567-AFF5-8A6D4F465B4D}" srcOrd="0" destOrd="0" presId="urn:microsoft.com/office/officeart/2016/7/layout/VerticalDownArrowProcess"/>
    <dgm:cxn modelId="{8AACE8B4-E8D9-4582-8ECA-66F593AEDCFC}" srcId="{775D480D-90E1-43E4-8DBF-92FC78A05346}" destId="{BD85E7D9-8891-425E-A3C4-B50A1588A06A}" srcOrd="3" destOrd="0" parTransId="{B84AD12E-388E-40ED-A592-D58AB2AF1023}" sibTransId="{78E6CFB3-C493-4DE3-9249-5CF90A6A8B85}"/>
    <dgm:cxn modelId="{E0EAEDBA-4CE3-4E2B-A77E-0065EF3396E2}" srcId="{BD85E7D9-8891-425E-A3C4-B50A1588A06A}" destId="{A6AEE4F1-B9D9-47F3-90E8-0936532377E0}" srcOrd="0" destOrd="0" parTransId="{51134D41-AF2F-426A-9DDE-FA17AF8B5996}" sibTransId="{D892938C-A2E7-4EEE-9ED7-1AFDA4DCF719}"/>
    <dgm:cxn modelId="{7DACFED0-A5DE-423F-847C-3BF3CE767B83}" srcId="{6031BBFE-654A-40D5-AE1E-5A26823719FC}" destId="{C27644BD-4134-4725-8081-4AC0B9911D02}" srcOrd="0" destOrd="0" parTransId="{4B896F62-70A5-4D18-B7E5-2D52F6A7248E}" sibTransId="{A406BDD4-6E46-4CBD-98D9-8C1424441AF2}"/>
    <dgm:cxn modelId="{10BB46ED-8CE1-4D45-8A2C-AD8477BD60DC}" type="presOf" srcId="{0AFDA386-9DE4-46DF-89BF-6E32B58D6E86}" destId="{0CAD1C32-BF91-4F33-ABEF-C96AB8A54725}" srcOrd="0" destOrd="0" presId="urn:microsoft.com/office/officeart/2016/7/layout/VerticalDownArrowProcess"/>
    <dgm:cxn modelId="{66F6C9EF-ECFA-44F2-BF86-4E98B5B26789}" type="presOf" srcId="{A7BFBA1A-01C0-4416-A8FA-F1EAF683DB74}" destId="{11A6AB6A-D777-49C4-A1A1-BEB05D41F86D}" srcOrd="0" destOrd="0" presId="urn:microsoft.com/office/officeart/2016/7/layout/VerticalDownArrowProcess"/>
    <dgm:cxn modelId="{849841F1-B046-49C1-9A28-5BE0581713CA}" type="presOf" srcId="{9259F619-E286-4FFE-8D15-40CEE7CC6C47}" destId="{4468BE12-695C-4419-8EDB-7BF9B0D5E8B0}" srcOrd="1" destOrd="0" presId="urn:microsoft.com/office/officeart/2016/7/layout/VerticalDownArrowProcess"/>
    <dgm:cxn modelId="{D80806F3-44FF-4F84-B6DC-FEE29FE177C0}" srcId="{775D480D-90E1-43E4-8DBF-92FC78A05346}" destId="{6031BBFE-654A-40D5-AE1E-5A26823719FC}" srcOrd="0" destOrd="0" parTransId="{DF0E3A6E-68AE-47AB-9ED3-83EC425E206C}" sibTransId="{32D4D438-CA66-4B44-96F3-51842C041DAD}"/>
    <dgm:cxn modelId="{2008510C-0EE1-4218-9034-95008986D608}" type="presParOf" srcId="{E2A8D3C3-8BE6-4EC4-B663-084DC6A51D30}" destId="{682FFF53-6BE8-457F-AEB9-CF7F34EE0648}" srcOrd="0" destOrd="0" presId="urn:microsoft.com/office/officeart/2016/7/layout/VerticalDownArrowProcess"/>
    <dgm:cxn modelId="{D686950A-01D4-4D63-952C-88666FFFE810}" type="presParOf" srcId="{682FFF53-6BE8-457F-AEB9-CF7F34EE0648}" destId="{9C6A8032-203A-4AFE-9D76-1BC6E74D3FC9}" srcOrd="0" destOrd="0" presId="urn:microsoft.com/office/officeart/2016/7/layout/VerticalDownArrowProcess"/>
    <dgm:cxn modelId="{F96F5314-17BF-4C2A-865D-ADB8F859A9F0}" type="presParOf" srcId="{682FFF53-6BE8-457F-AEB9-CF7F34EE0648}" destId="{9704F326-7585-4A91-9C08-3B963E3D13F6}" srcOrd="1" destOrd="0" presId="urn:microsoft.com/office/officeart/2016/7/layout/VerticalDownArrowProcess"/>
    <dgm:cxn modelId="{53EE1D6C-E223-4DF2-BD9F-A2426F3867B5}" type="presParOf" srcId="{E2A8D3C3-8BE6-4EC4-B663-084DC6A51D30}" destId="{EB430DAF-9F31-43AA-A9B9-B8C4D97A1383}" srcOrd="1" destOrd="0" presId="urn:microsoft.com/office/officeart/2016/7/layout/VerticalDownArrowProcess"/>
    <dgm:cxn modelId="{89A36F5E-C66D-450F-941B-BC17DC8B4E94}" type="presParOf" srcId="{E2A8D3C3-8BE6-4EC4-B663-084DC6A51D30}" destId="{D4D72993-9F99-4C13-9D76-0D21BFF2E937}" srcOrd="2" destOrd="0" presId="urn:microsoft.com/office/officeart/2016/7/layout/VerticalDownArrowProcess"/>
    <dgm:cxn modelId="{989F2409-25BD-410E-AC6E-6AB8891A3D7D}" type="presParOf" srcId="{D4D72993-9F99-4C13-9D76-0D21BFF2E937}" destId="{0CAD1C32-BF91-4F33-ABEF-C96AB8A54725}" srcOrd="0" destOrd="0" presId="urn:microsoft.com/office/officeart/2016/7/layout/VerticalDownArrowProcess"/>
    <dgm:cxn modelId="{36052E6A-3268-4CBF-AB66-351BC7919B3E}" type="presParOf" srcId="{D4D72993-9F99-4C13-9D76-0D21BFF2E937}" destId="{1E794D88-C92B-41C1-8106-D516F40B677C}" srcOrd="1" destOrd="0" presId="urn:microsoft.com/office/officeart/2016/7/layout/VerticalDownArrowProcess"/>
    <dgm:cxn modelId="{C55F7CDF-196F-498E-8E7A-0716B0E4975F}" type="presParOf" srcId="{D4D72993-9F99-4C13-9D76-0D21BFF2E937}" destId="{01F4F6B9-F425-4110-9379-7E37FF79234D}" srcOrd="2" destOrd="0" presId="urn:microsoft.com/office/officeart/2016/7/layout/VerticalDownArrowProcess"/>
    <dgm:cxn modelId="{7A0680D6-8D17-408F-A8C3-36E84720DFE6}" type="presParOf" srcId="{E2A8D3C3-8BE6-4EC4-B663-084DC6A51D30}" destId="{B1DC79DE-5D3C-4756-B8C8-67CBC8C95F19}" srcOrd="3" destOrd="0" presId="urn:microsoft.com/office/officeart/2016/7/layout/VerticalDownArrowProcess"/>
    <dgm:cxn modelId="{698C8781-3346-4861-A30D-9E57189D1258}" type="presParOf" srcId="{E2A8D3C3-8BE6-4EC4-B663-084DC6A51D30}" destId="{EB57B3AB-9806-426F-B5B1-618D2D0E8641}" srcOrd="4" destOrd="0" presId="urn:microsoft.com/office/officeart/2016/7/layout/VerticalDownArrowProcess"/>
    <dgm:cxn modelId="{914F1093-B146-4371-99F3-A687F6AE5D61}" type="presParOf" srcId="{EB57B3AB-9806-426F-B5B1-618D2D0E8641}" destId="{6DCFE9C4-EE86-42A3-B642-E8132E329DB6}" srcOrd="0" destOrd="0" presId="urn:microsoft.com/office/officeart/2016/7/layout/VerticalDownArrowProcess"/>
    <dgm:cxn modelId="{0337EB10-D563-4949-888A-631E313D1DB1}" type="presParOf" srcId="{EB57B3AB-9806-426F-B5B1-618D2D0E8641}" destId="{4468BE12-695C-4419-8EDB-7BF9B0D5E8B0}" srcOrd="1" destOrd="0" presId="urn:microsoft.com/office/officeart/2016/7/layout/VerticalDownArrowProcess"/>
    <dgm:cxn modelId="{4421331E-D1D9-4A91-B845-65F4CA03130B}" type="presParOf" srcId="{EB57B3AB-9806-426F-B5B1-618D2D0E8641}" destId="{11A6AB6A-D777-49C4-A1A1-BEB05D41F86D}" srcOrd="2" destOrd="0" presId="urn:microsoft.com/office/officeart/2016/7/layout/VerticalDownArrowProcess"/>
    <dgm:cxn modelId="{4ED722A5-70EC-4851-87E8-324148DBF9E2}" type="presParOf" srcId="{E2A8D3C3-8BE6-4EC4-B663-084DC6A51D30}" destId="{6987B989-0C19-4D21-9EFF-0A8A1FD80A4F}" srcOrd="5" destOrd="0" presId="urn:microsoft.com/office/officeart/2016/7/layout/VerticalDownArrowProcess"/>
    <dgm:cxn modelId="{937C4138-396B-48F7-A0C3-A95C1EB0B66C}" type="presParOf" srcId="{E2A8D3C3-8BE6-4EC4-B663-084DC6A51D30}" destId="{4850243B-01B0-4F58-88DA-782B56A34AC1}" srcOrd="6" destOrd="0" presId="urn:microsoft.com/office/officeart/2016/7/layout/VerticalDownArrowProcess"/>
    <dgm:cxn modelId="{C75FBEFC-81F0-4EDD-BA63-A723013A04BF}" type="presParOf" srcId="{4850243B-01B0-4F58-88DA-782B56A34AC1}" destId="{FBAEBF29-44A3-4FB8-8F57-8BF7415B1A50}" srcOrd="0" destOrd="0" presId="urn:microsoft.com/office/officeart/2016/7/layout/VerticalDownArrowProcess"/>
    <dgm:cxn modelId="{DA32B7F7-FDD6-4924-A2E1-E527AB308B5A}" type="presParOf" srcId="{4850243B-01B0-4F58-88DA-782B56A34AC1}" destId="{A8F6909B-2299-421A-86E2-4267063D0291}" srcOrd="1" destOrd="0" presId="urn:microsoft.com/office/officeart/2016/7/layout/VerticalDownArrowProcess"/>
    <dgm:cxn modelId="{EB561AE7-7851-4F82-B83A-026C6AC75BBA}" type="presParOf" srcId="{4850243B-01B0-4F58-88DA-782B56A34AC1}" destId="{D6BFCB0E-B1EC-4567-AFF5-8A6D4F465B4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466B-0AB6-4D7A-AAFA-477CFDB5A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949489-89E5-4321-A904-9A7F350A6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Positioning: </a:t>
          </a:r>
          <a:r>
            <a:rPr lang="en-US" altLang="zh-TW" b="0" i="0" dirty="0"/>
            <a:t>How the stance subject </a:t>
          </a:r>
          <a:r>
            <a:rPr lang="en-US" altLang="zh-TW" b="0" i="0" dirty="0" err="1"/>
            <a:t>characterises</a:t>
          </a:r>
          <a:r>
            <a:rPr lang="en-US" altLang="zh-TW" b="0" i="0" dirty="0"/>
            <a:t> their feeling towards the </a:t>
          </a:r>
          <a:r>
            <a:rPr lang="en-US" b="0" i="0" dirty="0"/>
            <a:t>stance object (it’s mainly about </a:t>
          </a:r>
          <a:r>
            <a:rPr lang="en-US" b="1" i="0" dirty="0"/>
            <a:t>themselves</a:t>
          </a:r>
          <a:r>
            <a:rPr lang="en-US" b="0" i="0" dirty="0"/>
            <a:t>)</a:t>
          </a:r>
          <a:endParaRPr lang="en-US" dirty="0"/>
        </a:p>
      </dgm:t>
    </dgm:pt>
    <dgm:pt modelId="{47BCCB2B-2DC4-45CE-B8E2-8613AB12ACAC}" type="parTrans" cxnId="{C417D1B9-0996-40DA-8750-1EEA55E92391}">
      <dgm:prSet/>
      <dgm:spPr/>
      <dgm:t>
        <a:bodyPr/>
        <a:lstStyle/>
        <a:p>
          <a:endParaRPr lang="en-US"/>
        </a:p>
      </dgm:t>
    </dgm:pt>
    <dgm:pt modelId="{3F9EC7F3-FB07-4623-A786-5BAFDCD363C2}" type="sibTrans" cxnId="{C417D1B9-0996-40DA-8750-1EEA55E92391}">
      <dgm:prSet/>
      <dgm:spPr/>
      <dgm:t>
        <a:bodyPr/>
        <a:lstStyle/>
        <a:p>
          <a:endParaRPr lang="en-US"/>
        </a:p>
      </dgm:t>
    </dgm:pt>
    <dgm:pt modelId="{9E167085-3217-4BA1-BA0C-C0568AED0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Evaluation: What the stance subject thinks the stance object is like (it’s mainly about the </a:t>
          </a:r>
          <a:r>
            <a:rPr lang="en-US" b="1" i="0" dirty="0"/>
            <a:t>stance object</a:t>
          </a:r>
          <a:r>
            <a:rPr lang="en-US" b="0" i="0" dirty="0"/>
            <a:t>)</a:t>
          </a:r>
          <a:endParaRPr lang="en-US" dirty="0"/>
        </a:p>
      </dgm:t>
    </dgm:pt>
    <dgm:pt modelId="{95C139B7-6A5E-4571-AA71-87235E436D78}" type="parTrans" cxnId="{89F15B13-DCD5-496A-8489-03BA17C0D309}">
      <dgm:prSet/>
      <dgm:spPr/>
      <dgm:t>
        <a:bodyPr/>
        <a:lstStyle/>
        <a:p>
          <a:endParaRPr lang="en-US"/>
        </a:p>
      </dgm:t>
    </dgm:pt>
    <dgm:pt modelId="{EBD1DAA2-5E76-4B96-9252-F83D27EF14C9}" type="sibTrans" cxnId="{89F15B13-DCD5-496A-8489-03BA17C0D309}">
      <dgm:prSet/>
      <dgm:spPr/>
      <dgm:t>
        <a:bodyPr/>
        <a:lstStyle/>
        <a:p>
          <a:endParaRPr lang="en-US"/>
        </a:p>
      </dgm:t>
    </dgm:pt>
    <dgm:pt modelId="{2C0B0552-A875-47C9-94AB-C6DFFF25D6B3}" type="pres">
      <dgm:prSet presAssocID="{1E94466B-0AB6-4D7A-AAFA-477CFDB5AC3A}" presName="root" presStyleCnt="0">
        <dgm:presLayoutVars>
          <dgm:dir/>
          <dgm:resizeHandles val="exact"/>
        </dgm:presLayoutVars>
      </dgm:prSet>
      <dgm:spPr/>
    </dgm:pt>
    <dgm:pt modelId="{72F53B71-6C3F-424E-B5FE-21E5C9A00684}" type="pres">
      <dgm:prSet presAssocID="{5A949489-89E5-4321-A904-9A7F350A68D9}" presName="compNode" presStyleCnt="0"/>
      <dgm:spPr/>
    </dgm:pt>
    <dgm:pt modelId="{34E96743-B4A6-4930-83FF-70C27840AE66}" type="pres">
      <dgm:prSet presAssocID="{5A949489-89E5-4321-A904-9A7F350A68D9}" presName="bgRect" presStyleLbl="bgShp" presStyleIdx="0" presStyleCnt="2"/>
      <dgm:spPr/>
    </dgm:pt>
    <dgm:pt modelId="{946D8AB3-73EF-4EF8-B95B-C9BD2B58FD04}" type="pres">
      <dgm:prSet presAssocID="{5A949489-89E5-4321-A904-9A7F350A68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425A7B3-3552-4CB7-915E-DBEB16EFC20B}" type="pres">
      <dgm:prSet presAssocID="{5A949489-89E5-4321-A904-9A7F350A68D9}" presName="spaceRect" presStyleCnt="0"/>
      <dgm:spPr/>
    </dgm:pt>
    <dgm:pt modelId="{BD067BC0-9DE9-4134-9A58-6BB68EE333D4}" type="pres">
      <dgm:prSet presAssocID="{5A949489-89E5-4321-A904-9A7F350A68D9}" presName="parTx" presStyleLbl="revTx" presStyleIdx="0" presStyleCnt="2">
        <dgm:presLayoutVars>
          <dgm:chMax val="0"/>
          <dgm:chPref val="0"/>
        </dgm:presLayoutVars>
      </dgm:prSet>
      <dgm:spPr/>
    </dgm:pt>
    <dgm:pt modelId="{0E2AB8F7-C3A6-40D3-A961-ED07ADA39DF3}" type="pres">
      <dgm:prSet presAssocID="{3F9EC7F3-FB07-4623-A786-5BAFDCD363C2}" presName="sibTrans" presStyleCnt="0"/>
      <dgm:spPr/>
    </dgm:pt>
    <dgm:pt modelId="{486C0944-EE06-4A44-A26E-303BDAC8AA77}" type="pres">
      <dgm:prSet presAssocID="{9E167085-3217-4BA1-BA0C-C0568AED0318}" presName="compNode" presStyleCnt="0"/>
      <dgm:spPr/>
    </dgm:pt>
    <dgm:pt modelId="{9C503D69-152A-45A6-95C7-809CEE4469E0}" type="pres">
      <dgm:prSet presAssocID="{9E167085-3217-4BA1-BA0C-C0568AED0318}" presName="bgRect" presStyleLbl="bgShp" presStyleIdx="1" presStyleCnt="2"/>
      <dgm:spPr/>
    </dgm:pt>
    <dgm:pt modelId="{4A5A1655-8426-45F9-923E-18C11BFBF12A}" type="pres">
      <dgm:prSet presAssocID="{9E167085-3217-4BA1-BA0C-C0568AED03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98B6E2B-995A-41D5-961E-071AE7135AF7}" type="pres">
      <dgm:prSet presAssocID="{9E167085-3217-4BA1-BA0C-C0568AED0318}" presName="spaceRect" presStyleCnt="0"/>
      <dgm:spPr/>
    </dgm:pt>
    <dgm:pt modelId="{D0094E8A-43E2-4EE5-B029-D639B14D2DDE}" type="pres">
      <dgm:prSet presAssocID="{9E167085-3217-4BA1-BA0C-C0568AED03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F15B13-DCD5-496A-8489-03BA17C0D309}" srcId="{1E94466B-0AB6-4D7A-AAFA-477CFDB5AC3A}" destId="{9E167085-3217-4BA1-BA0C-C0568AED0318}" srcOrd="1" destOrd="0" parTransId="{95C139B7-6A5E-4571-AA71-87235E436D78}" sibTransId="{EBD1DAA2-5E76-4B96-9252-F83D27EF14C9}"/>
    <dgm:cxn modelId="{21C6A885-8FE2-416E-8E02-15880E626034}" type="presOf" srcId="{1E94466B-0AB6-4D7A-AAFA-477CFDB5AC3A}" destId="{2C0B0552-A875-47C9-94AB-C6DFFF25D6B3}" srcOrd="0" destOrd="0" presId="urn:microsoft.com/office/officeart/2018/2/layout/IconVerticalSolidList"/>
    <dgm:cxn modelId="{C417D1B9-0996-40DA-8750-1EEA55E92391}" srcId="{1E94466B-0AB6-4D7A-AAFA-477CFDB5AC3A}" destId="{5A949489-89E5-4321-A904-9A7F350A68D9}" srcOrd="0" destOrd="0" parTransId="{47BCCB2B-2DC4-45CE-B8E2-8613AB12ACAC}" sibTransId="{3F9EC7F3-FB07-4623-A786-5BAFDCD363C2}"/>
    <dgm:cxn modelId="{425366E6-B19B-4C91-9AC4-550DC3FFE00F}" type="presOf" srcId="{5A949489-89E5-4321-A904-9A7F350A68D9}" destId="{BD067BC0-9DE9-4134-9A58-6BB68EE333D4}" srcOrd="0" destOrd="0" presId="urn:microsoft.com/office/officeart/2018/2/layout/IconVerticalSolidList"/>
    <dgm:cxn modelId="{AB7D90ED-1C51-46B8-927E-EF7187AFB235}" type="presOf" srcId="{9E167085-3217-4BA1-BA0C-C0568AED0318}" destId="{D0094E8A-43E2-4EE5-B029-D639B14D2DDE}" srcOrd="0" destOrd="0" presId="urn:microsoft.com/office/officeart/2018/2/layout/IconVerticalSolidList"/>
    <dgm:cxn modelId="{0896028E-AE69-4C41-981A-5BAF5A37FEDE}" type="presParOf" srcId="{2C0B0552-A875-47C9-94AB-C6DFFF25D6B3}" destId="{72F53B71-6C3F-424E-B5FE-21E5C9A00684}" srcOrd="0" destOrd="0" presId="urn:microsoft.com/office/officeart/2018/2/layout/IconVerticalSolidList"/>
    <dgm:cxn modelId="{F08CBDEB-C6F1-4D02-BDA2-99DF60C474DB}" type="presParOf" srcId="{72F53B71-6C3F-424E-B5FE-21E5C9A00684}" destId="{34E96743-B4A6-4930-83FF-70C27840AE66}" srcOrd="0" destOrd="0" presId="urn:microsoft.com/office/officeart/2018/2/layout/IconVerticalSolidList"/>
    <dgm:cxn modelId="{913D855B-4A77-4D69-9BA9-CB11A5FC883A}" type="presParOf" srcId="{72F53B71-6C3F-424E-B5FE-21E5C9A00684}" destId="{946D8AB3-73EF-4EF8-B95B-C9BD2B58FD04}" srcOrd="1" destOrd="0" presId="urn:microsoft.com/office/officeart/2018/2/layout/IconVerticalSolidList"/>
    <dgm:cxn modelId="{6882E9E2-5D0F-4EC2-90D5-BEEFD3D2CB9B}" type="presParOf" srcId="{72F53B71-6C3F-424E-B5FE-21E5C9A00684}" destId="{F425A7B3-3552-4CB7-915E-DBEB16EFC20B}" srcOrd="2" destOrd="0" presId="urn:microsoft.com/office/officeart/2018/2/layout/IconVerticalSolidList"/>
    <dgm:cxn modelId="{90B59357-ED46-43BD-98D4-BE30210AF1A1}" type="presParOf" srcId="{72F53B71-6C3F-424E-B5FE-21E5C9A00684}" destId="{BD067BC0-9DE9-4134-9A58-6BB68EE333D4}" srcOrd="3" destOrd="0" presId="urn:microsoft.com/office/officeart/2018/2/layout/IconVerticalSolidList"/>
    <dgm:cxn modelId="{07C7B888-1CC3-4369-842D-F9A61924CB1A}" type="presParOf" srcId="{2C0B0552-A875-47C9-94AB-C6DFFF25D6B3}" destId="{0E2AB8F7-C3A6-40D3-A961-ED07ADA39DF3}" srcOrd="1" destOrd="0" presId="urn:microsoft.com/office/officeart/2018/2/layout/IconVerticalSolidList"/>
    <dgm:cxn modelId="{7E321EC7-A1CE-41DB-A325-B94048DBB0C8}" type="presParOf" srcId="{2C0B0552-A875-47C9-94AB-C6DFFF25D6B3}" destId="{486C0944-EE06-4A44-A26E-303BDAC8AA77}" srcOrd="2" destOrd="0" presId="urn:microsoft.com/office/officeart/2018/2/layout/IconVerticalSolidList"/>
    <dgm:cxn modelId="{C74F484A-755A-4449-9778-F94AECCAD49F}" type="presParOf" srcId="{486C0944-EE06-4A44-A26E-303BDAC8AA77}" destId="{9C503D69-152A-45A6-95C7-809CEE4469E0}" srcOrd="0" destOrd="0" presId="urn:microsoft.com/office/officeart/2018/2/layout/IconVerticalSolidList"/>
    <dgm:cxn modelId="{9157A697-1179-4561-B591-9545DC530454}" type="presParOf" srcId="{486C0944-EE06-4A44-A26E-303BDAC8AA77}" destId="{4A5A1655-8426-45F9-923E-18C11BFBF12A}" srcOrd="1" destOrd="0" presId="urn:microsoft.com/office/officeart/2018/2/layout/IconVerticalSolidList"/>
    <dgm:cxn modelId="{25F8D448-4709-47D4-9ADF-41A376B18B94}" type="presParOf" srcId="{486C0944-EE06-4A44-A26E-303BDAC8AA77}" destId="{198B6E2B-995A-41D5-961E-071AE7135AF7}" srcOrd="2" destOrd="0" presId="urn:microsoft.com/office/officeart/2018/2/layout/IconVerticalSolidList"/>
    <dgm:cxn modelId="{0C991CEE-1294-4A88-B0F9-B50BAEC8A283}" type="presParOf" srcId="{486C0944-EE06-4A44-A26E-303BDAC8AA77}" destId="{D0094E8A-43E2-4EE5-B029-D639B14D2D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EDDE6-3518-4434-AA07-430AB2BC73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B4CE8-C998-4FE4-8BD6-B1442B726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0080"/>
              </a:highlight>
            </a:rPr>
            <a:t>They want to express a different opinion (stance differential)</a:t>
          </a:r>
          <a:endParaRPr lang="en-US" dirty="0">
            <a:highlight>
              <a:srgbClr val="000080"/>
            </a:highlight>
          </a:endParaRPr>
        </a:p>
      </dgm:t>
    </dgm:pt>
    <dgm:pt modelId="{931AFA37-38D7-4B20-9A9E-EE7C9D3D5E11}" type="parTrans" cxnId="{C0377504-886A-46F9-A62A-13399169EC81}">
      <dgm:prSet/>
      <dgm:spPr/>
      <dgm:t>
        <a:bodyPr/>
        <a:lstStyle/>
        <a:p>
          <a:endParaRPr lang="en-US"/>
        </a:p>
      </dgm:t>
    </dgm:pt>
    <dgm:pt modelId="{56039CDE-C949-4916-81B9-33BBB170E803}" type="sibTrans" cxnId="{C0377504-886A-46F9-A62A-13399169E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268A32-71C5-4177-9475-A991B50F9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dirty="0">
            <a:highlight>
              <a:srgbClr val="008000"/>
            </a:highlight>
          </a:endParaRPr>
        </a:p>
      </dgm:t>
    </dgm:pt>
    <dgm:pt modelId="{D6091397-1752-460E-A9BE-86655AEEA693}" type="parTrans" cxnId="{7AAEF7DD-78D8-4FB1-B321-B1B853E7E750}">
      <dgm:prSet/>
      <dgm:spPr/>
      <dgm:t>
        <a:bodyPr/>
        <a:lstStyle/>
        <a:p>
          <a:endParaRPr lang="en-US"/>
        </a:p>
      </dgm:t>
    </dgm:pt>
    <dgm:pt modelId="{18025569-CBC4-4024-A32A-2CB5F8A01B09}" type="sibTrans" cxnId="{7AAEF7DD-78D8-4FB1-B321-B1B853E7E7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D0CA7E-C735-46CA-8F55-45E35351A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They’re leaving out </a:t>
          </a:r>
          <a:r>
            <a:rPr lang="en-US" b="0" i="1" dirty="0"/>
            <a:t>conjunctions</a:t>
          </a:r>
          <a:r>
            <a:rPr lang="en-US" b="0" i="0" dirty="0"/>
            <a:t> that no longer matter</a:t>
          </a:r>
          <a:endParaRPr lang="en-US" dirty="0"/>
        </a:p>
      </dgm:t>
    </dgm:pt>
    <dgm:pt modelId="{1805929C-37EF-451A-B3B1-EC91F8351AB2}" type="parTrans" cxnId="{75F183B2-D8B6-4ACD-818E-958BDE918444}">
      <dgm:prSet/>
      <dgm:spPr/>
      <dgm:t>
        <a:bodyPr/>
        <a:lstStyle/>
        <a:p>
          <a:endParaRPr lang="en-US"/>
        </a:p>
      </dgm:t>
    </dgm:pt>
    <dgm:pt modelId="{FE74D184-DB15-47E8-A27D-91AD7CA63527}" type="sibTrans" cxnId="{75F183B2-D8B6-4ACD-818E-958BDE9184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E1875F-6CC3-4EA2-AA1C-56A78E903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 The possibilities are endless</a:t>
          </a:r>
        </a:p>
      </dgm:t>
    </dgm:pt>
    <dgm:pt modelId="{CFCF3A7F-6DC3-48E6-9074-C42F0EEF4D5B}" type="parTrans" cxnId="{91285472-B27B-40D1-8240-6B54604D90AD}">
      <dgm:prSet/>
      <dgm:spPr/>
      <dgm:t>
        <a:bodyPr/>
        <a:lstStyle/>
        <a:p>
          <a:endParaRPr lang="en-US"/>
        </a:p>
      </dgm:t>
    </dgm:pt>
    <dgm:pt modelId="{3B75C400-2E55-439A-AA07-F773B58B41E9}" type="sibTrans" cxnId="{91285472-B27B-40D1-8240-6B54604D90AD}">
      <dgm:prSet/>
      <dgm:spPr/>
      <dgm:t>
        <a:bodyPr/>
        <a:lstStyle/>
        <a:p>
          <a:endParaRPr lang="en-US"/>
        </a:p>
      </dgm:t>
    </dgm:pt>
    <dgm:pt modelId="{53439874-BA0A-4BD1-9003-84BE566529C6}" type="pres">
      <dgm:prSet presAssocID="{524EDDE6-3518-4434-AA07-430AB2BC738B}" presName="root" presStyleCnt="0">
        <dgm:presLayoutVars>
          <dgm:dir/>
          <dgm:resizeHandles val="exact"/>
        </dgm:presLayoutVars>
      </dgm:prSet>
      <dgm:spPr/>
    </dgm:pt>
    <dgm:pt modelId="{DB9E28A3-A8AE-420F-AC9C-8A34E43008FB}" type="pres">
      <dgm:prSet presAssocID="{524EDDE6-3518-4434-AA07-430AB2BC738B}" presName="container" presStyleCnt="0">
        <dgm:presLayoutVars>
          <dgm:dir/>
          <dgm:resizeHandles val="exact"/>
        </dgm:presLayoutVars>
      </dgm:prSet>
      <dgm:spPr/>
    </dgm:pt>
    <dgm:pt modelId="{E59E9662-383F-43F3-958E-A4CE038872B3}" type="pres">
      <dgm:prSet presAssocID="{852B4CE8-C998-4FE4-8BD6-B1442B726964}" presName="compNode" presStyleCnt="0"/>
      <dgm:spPr/>
    </dgm:pt>
    <dgm:pt modelId="{0B3F6983-E8FB-4AA7-9F59-D21DDF35DDDD}" type="pres">
      <dgm:prSet presAssocID="{852B4CE8-C998-4FE4-8BD6-B1442B726964}" presName="iconBgRect" presStyleLbl="bgShp" presStyleIdx="0" presStyleCnt="4"/>
      <dgm:spPr/>
    </dgm:pt>
    <dgm:pt modelId="{C202C5F6-0629-4CD3-B7EB-EDA612AD381C}" type="pres">
      <dgm:prSet presAssocID="{852B4CE8-C998-4FE4-8BD6-B1442B7269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EBB66C60-F164-463B-ADF5-2924CB572E46}" type="pres">
      <dgm:prSet presAssocID="{852B4CE8-C998-4FE4-8BD6-B1442B726964}" presName="spaceRect" presStyleCnt="0"/>
      <dgm:spPr/>
    </dgm:pt>
    <dgm:pt modelId="{B7FD1CF2-696B-4345-85DD-48BCAC637D95}" type="pres">
      <dgm:prSet presAssocID="{852B4CE8-C998-4FE4-8BD6-B1442B726964}" presName="textRect" presStyleLbl="revTx" presStyleIdx="0" presStyleCnt="4">
        <dgm:presLayoutVars>
          <dgm:chMax val="1"/>
          <dgm:chPref val="1"/>
        </dgm:presLayoutVars>
      </dgm:prSet>
      <dgm:spPr/>
    </dgm:pt>
    <dgm:pt modelId="{B35A8412-A407-4C09-BDA9-3FA188965C4C}" type="pres">
      <dgm:prSet presAssocID="{56039CDE-C949-4916-81B9-33BBB170E803}" presName="sibTrans" presStyleLbl="sibTrans2D1" presStyleIdx="0" presStyleCnt="0"/>
      <dgm:spPr/>
    </dgm:pt>
    <dgm:pt modelId="{BCABFFBD-282D-4484-B652-10D11982AEED}" type="pres">
      <dgm:prSet presAssocID="{8F268A32-71C5-4177-9475-A991B50F9664}" presName="compNode" presStyleCnt="0"/>
      <dgm:spPr/>
    </dgm:pt>
    <dgm:pt modelId="{B55DE152-730A-4E86-922E-CDF337F5E442}" type="pres">
      <dgm:prSet presAssocID="{8F268A32-71C5-4177-9475-A991B50F9664}" presName="iconBgRect" presStyleLbl="bgShp" presStyleIdx="1" presStyleCnt="4"/>
      <dgm:spPr/>
    </dgm:pt>
    <dgm:pt modelId="{6B418E12-7D8A-44FA-9771-2936CCF3B017}" type="pres">
      <dgm:prSet presAssocID="{8F268A32-71C5-4177-9475-A991B50F9664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工作流程"/>
        </a:ext>
      </dgm:extLst>
    </dgm:pt>
    <dgm:pt modelId="{A6FB75E9-690D-479E-BE61-CEAC21D15C34}" type="pres">
      <dgm:prSet presAssocID="{8F268A32-71C5-4177-9475-A991B50F9664}" presName="spaceRect" presStyleCnt="0"/>
      <dgm:spPr/>
    </dgm:pt>
    <dgm:pt modelId="{5F22DFEC-E9E3-4DBD-BFDC-FB47D7E4550E}" type="pres">
      <dgm:prSet presAssocID="{8F268A32-71C5-4177-9475-A991B50F9664}" presName="textRect" presStyleLbl="revTx" presStyleIdx="1" presStyleCnt="4">
        <dgm:presLayoutVars>
          <dgm:chMax val="1"/>
          <dgm:chPref val="1"/>
        </dgm:presLayoutVars>
      </dgm:prSet>
      <dgm:spPr/>
    </dgm:pt>
    <dgm:pt modelId="{9E0DF5AC-EDFB-4436-8850-E5E052F8382F}" type="pres">
      <dgm:prSet presAssocID="{18025569-CBC4-4024-A32A-2CB5F8A01B09}" presName="sibTrans" presStyleLbl="sibTrans2D1" presStyleIdx="0" presStyleCnt="0"/>
      <dgm:spPr/>
    </dgm:pt>
    <dgm:pt modelId="{DA9E107F-40AE-43FF-BE31-BDDF7BCEF7A4}" type="pres">
      <dgm:prSet presAssocID="{BBD0CA7E-C735-46CA-8F55-45E35351AA18}" presName="compNode" presStyleCnt="0"/>
      <dgm:spPr/>
    </dgm:pt>
    <dgm:pt modelId="{502B5E1C-CD47-4EB9-BF35-18193B454968}" type="pres">
      <dgm:prSet presAssocID="{BBD0CA7E-C735-46CA-8F55-45E35351AA18}" presName="iconBgRect" presStyleLbl="bgShp" presStyleIdx="2" presStyleCnt="4"/>
      <dgm:spPr/>
    </dgm:pt>
    <dgm:pt modelId="{E035E7E7-CFD3-4509-979E-E3D0C0AD6109}" type="pres">
      <dgm:prSet presAssocID="{BBD0CA7E-C735-46CA-8F55-45E35351AA1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750D4682-A063-49E1-B5F9-9367D868DC71}" type="pres">
      <dgm:prSet presAssocID="{BBD0CA7E-C735-46CA-8F55-45E35351AA18}" presName="spaceRect" presStyleCnt="0"/>
      <dgm:spPr/>
    </dgm:pt>
    <dgm:pt modelId="{6CCD6C38-A34E-4B83-9E60-45523CDF4252}" type="pres">
      <dgm:prSet presAssocID="{BBD0CA7E-C735-46CA-8F55-45E35351AA18}" presName="textRect" presStyleLbl="revTx" presStyleIdx="2" presStyleCnt="4">
        <dgm:presLayoutVars>
          <dgm:chMax val="1"/>
          <dgm:chPref val="1"/>
        </dgm:presLayoutVars>
      </dgm:prSet>
      <dgm:spPr/>
    </dgm:pt>
    <dgm:pt modelId="{5A79B16F-A53E-4BFD-8BB4-E60BD15A153E}" type="pres">
      <dgm:prSet presAssocID="{FE74D184-DB15-47E8-A27D-91AD7CA63527}" presName="sibTrans" presStyleLbl="sibTrans2D1" presStyleIdx="0" presStyleCnt="0"/>
      <dgm:spPr/>
    </dgm:pt>
    <dgm:pt modelId="{6DB70182-24F0-4A0B-8493-A76EBBAA1281}" type="pres">
      <dgm:prSet presAssocID="{64E1875F-6CC3-4EA2-AA1C-56A78E903CFD}" presName="compNode" presStyleCnt="0"/>
      <dgm:spPr/>
    </dgm:pt>
    <dgm:pt modelId="{B4424A27-117F-4A07-B9D6-FCEA4365B5B2}" type="pres">
      <dgm:prSet presAssocID="{64E1875F-6CC3-4EA2-AA1C-56A78E903CFD}" presName="iconBgRect" presStyleLbl="bgShp" presStyleIdx="3" presStyleCnt="4"/>
      <dgm:spPr/>
    </dgm:pt>
    <dgm:pt modelId="{57FC4813-8713-4E00-B7BF-7B16CAE7E6C0}" type="pres">
      <dgm:prSet presAssocID="{64E1875F-6CC3-4EA2-AA1C-56A78E903CFD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883828-FDD8-4E7C-A285-12D6609C632B}" type="pres">
      <dgm:prSet presAssocID="{64E1875F-6CC3-4EA2-AA1C-56A78E903CFD}" presName="spaceRect" presStyleCnt="0"/>
      <dgm:spPr/>
    </dgm:pt>
    <dgm:pt modelId="{DB347B5E-7B63-4C6E-B81F-4C1C561D6D2C}" type="pres">
      <dgm:prSet presAssocID="{64E1875F-6CC3-4EA2-AA1C-56A78E903C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377504-886A-46F9-A62A-13399169EC81}" srcId="{524EDDE6-3518-4434-AA07-430AB2BC738B}" destId="{852B4CE8-C998-4FE4-8BD6-B1442B726964}" srcOrd="0" destOrd="0" parTransId="{931AFA37-38D7-4B20-9A9E-EE7C9D3D5E11}" sibTransId="{56039CDE-C949-4916-81B9-33BBB170E803}"/>
    <dgm:cxn modelId="{747C5C23-B117-4BAC-9B93-20D8D26E12C6}" type="presOf" srcId="{FE74D184-DB15-47E8-A27D-91AD7CA63527}" destId="{5A79B16F-A53E-4BFD-8BB4-E60BD15A153E}" srcOrd="0" destOrd="0" presId="urn:microsoft.com/office/officeart/2018/2/layout/IconCircleList"/>
    <dgm:cxn modelId="{6C0F1224-8DDE-489C-8645-DD685A8E6A6D}" type="presOf" srcId="{BBD0CA7E-C735-46CA-8F55-45E35351AA18}" destId="{6CCD6C38-A34E-4B83-9E60-45523CDF4252}" srcOrd="0" destOrd="0" presId="urn:microsoft.com/office/officeart/2018/2/layout/IconCircleList"/>
    <dgm:cxn modelId="{91285472-B27B-40D1-8240-6B54604D90AD}" srcId="{524EDDE6-3518-4434-AA07-430AB2BC738B}" destId="{64E1875F-6CC3-4EA2-AA1C-56A78E903CFD}" srcOrd="3" destOrd="0" parTransId="{CFCF3A7F-6DC3-48E6-9074-C42F0EEF4D5B}" sibTransId="{3B75C400-2E55-439A-AA07-F773B58B41E9}"/>
    <dgm:cxn modelId="{D4E48A53-9B13-45A8-9739-3EC1B7EC1459}" type="presOf" srcId="{8F268A32-71C5-4177-9475-A991B50F9664}" destId="{5F22DFEC-E9E3-4DBD-BFDC-FB47D7E4550E}" srcOrd="0" destOrd="0" presId="urn:microsoft.com/office/officeart/2018/2/layout/IconCircleList"/>
    <dgm:cxn modelId="{A9D18884-E9F7-459F-BF56-42048E17B25A}" type="presOf" srcId="{524EDDE6-3518-4434-AA07-430AB2BC738B}" destId="{53439874-BA0A-4BD1-9003-84BE566529C6}" srcOrd="0" destOrd="0" presId="urn:microsoft.com/office/officeart/2018/2/layout/IconCircleList"/>
    <dgm:cxn modelId="{163FDB89-B247-443B-89B4-0C5530636F7C}" type="presOf" srcId="{64E1875F-6CC3-4EA2-AA1C-56A78E903CFD}" destId="{DB347B5E-7B63-4C6E-B81F-4C1C561D6D2C}" srcOrd="0" destOrd="0" presId="urn:microsoft.com/office/officeart/2018/2/layout/IconCircleList"/>
    <dgm:cxn modelId="{2D7EB68D-CADC-450B-8F98-F7CA6B0063B2}" type="presOf" srcId="{18025569-CBC4-4024-A32A-2CB5F8A01B09}" destId="{9E0DF5AC-EDFB-4436-8850-E5E052F8382F}" srcOrd="0" destOrd="0" presId="urn:microsoft.com/office/officeart/2018/2/layout/IconCircleList"/>
    <dgm:cxn modelId="{5FFBA89F-5121-4A08-B31D-D194E7A9BE98}" type="presOf" srcId="{852B4CE8-C998-4FE4-8BD6-B1442B726964}" destId="{B7FD1CF2-696B-4345-85DD-48BCAC637D95}" srcOrd="0" destOrd="0" presId="urn:microsoft.com/office/officeart/2018/2/layout/IconCircleList"/>
    <dgm:cxn modelId="{75F183B2-D8B6-4ACD-818E-958BDE918444}" srcId="{524EDDE6-3518-4434-AA07-430AB2BC738B}" destId="{BBD0CA7E-C735-46CA-8F55-45E35351AA18}" srcOrd="2" destOrd="0" parTransId="{1805929C-37EF-451A-B3B1-EC91F8351AB2}" sibTransId="{FE74D184-DB15-47E8-A27D-91AD7CA63527}"/>
    <dgm:cxn modelId="{7AAEF7DD-78D8-4FB1-B321-B1B853E7E750}" srcId="{524EDDE6-3518-4434-AA07-430AB2BC738B}" destId="{8F268A32-71C5-4177-9475-A991B50F9664}" srcOrd="1" destOrd="0" parTransId="{D6091397-1752-460E-A9BE-86655AEEA693}" sibTransId="{18025569-CBC4-4024-A32A-2CB5F8A01B09}"/>
    <dgm:cxn modelId="{040F01E3-B0F2-4476-8669-884541E7236C}" type="presOf" srcId="{56039CDE-C949-4916-81B9-33BBB170E803}" destId="{B35A8412-A407-4C09-BDA9-3FA188965C4C}" srcOrd="0" destOrd="0" presId="urn:microsoft.com/office/officeart/2018/2/layout/IconCircleList"/>
    <dgm:cxn modelId="{7424289F-30FF-4A57-AF7E-342C46A2C7B7}" type="presParOf" srcId="{53439874-BA0A-4BD1-9003-84BE566529C6}" destId="{DB9E28A3-A8AE-420F-AC9C-8A34E43008FB}" srcOrd="0" destOrd="0" presId="urn:microsoft.com/office/officeart/2018/2/layout/IconCircleList"/>
    <dgm:cxn modelId="{64669D8A-710A-4005-B1CA-409F3F133AD0}" type="presParOf" srcId="{DB9E28A3-A8AE-420F-AC9C-8A34E43008FB}" destId="{E59E9662-383F-43F3-958E-A4CE038872B3}" srcOrd="0" destOrd="0" presId="urn:microsoft.com/office/officeart/2018/2/layout/IconCircleList"/>
    <dgm:cxn modelId="{CEBC2E10-1BEC-426E-BE12-934DFD2F3975}" type="presParOf" srcId="{E59E9662-383F-43F3-958E-A4CE038872B3}" destId="{0B3F6983-E8FB-4AA7-9F59-D21DDF35DDDD}" srcOrd="0" destOrd="0" presId="urn:microsoft.com/office/officeart/2018/2/layout/IconCircleList"/>
    <dgm:cxn modelId="{94C70554-99D9-40FB-9785-F055945E3BC8}" type="presParOf" srcId="{E59E9662-383F-43F3-958E-A4CE038872B3}" destId="{C202C5F6-0629-4CD3-B7EB-EDA612AD381C}" srcOrd="1" destOrd="0" presId="urn:microsoft.com/office/officeart/2018/2/layout/IconCircleList"/>
    <dgm:cxn modelId="{DE94645A-670B-4313-B0A7-31CC81856D7A}" type="presParOf" srcId="{E59E9662-383F-43F3-958E-A4CE038872B3}" destId="{EBB66C60-F164-463B-ADF5-2924CB572E46}" srcOrd="2" destOrd="0" presId="urn:microsoft.com/office/officeart/2018/2/layout/IconCircleList"/>
    <dgm:cxn modelId="{D39EC5D8-A31B-4293-8966-279A3B5EA1F4}" type="presParOf" srcId="{E59E9662-383F-43F3-958E-A4CE038872B3}" destId="{B7FD1CF2-696B-4345-85DD-48BCAC637D95}" srcOrd="3" destOrd="0" presId="urn:microsoft.com/office/officeart/2018/2/layout/IconCircleList"/>
    <dgm:cxn modelId="{27498F6D-2280-4830-9FCA-7948EB67CFB4}" type="presParOf" srcId="{DB9E28A3-A8AE-420F-AC9C-8A34E43008FB}" destId="{B35A8412-A407-4C09-BDA9-3FA188965C4C}" srcOrd="1" destOrd="0" presId="urn:microsoft.com/office/officeart/2018/2/layout/IconCircleList"/>
    <dgm:cxn modelId="{4656B814-CF85-409F-88BE-8320C0CE4EE3}" type="presParOf" srcId="{DB9E28A3-A8AE-420F-AC9C-8A34E43008FB}" destId="{BCABFFBD-282D-4484-B652-10D11982AEED}" srcOrd="2" destOrd="0" presId="urn:microsoft.com/office/officeart/2018/2/layout/IconCircleList"/>
    <dgm:cxn modelId="{89901F9A-1E77-4E86-99CD-10B9EBEB884D}" type="presParOf" srcId="{BCABFFBD-282D-4484-B652-10D11982AEED}" destId="{B55DE152-730A-4E86-922E-CDF337F5E442}" srcOrd="0" destOrd="0" presId="urn:microsoft.com/office/officeart/2018/2/layout/IconCircleList"/>
    <dgm:cxn modelId="{BE648F41-3FF2-4073-88E3-94B17AEA93EA}" type="presParOf" srcId="{BCABFFBD-282D-4484-B652-10D11982AEED}" destId="{6B418E12-7D8A-44FA-9771-2936CCF3B017}" srcOrd="1" destOrd="0" presId="urn:microsoft.com/office/officeart/2018/2/layout/IconCircleList"/>
    <dgm:cxn modelId="{EED0EC03-9B30-451F-AB40-E4CBA0AE9EA1}" type="presParOf" srcId="{BCABFFBD-282D-4484-B652-10D11982AEED}" destId="{A6FB75E9-690D-479E-BE61-CEAC21D15C34}" srcOrd="2" destOrd="0" presId="urn:microsoft.com/office/officeart/2018/2/layout/IconCircleList"/>
    <dgm:cxn modelId="{7CFEEB26-756B-4ACB-8F52-4F7F8AFF51E4}" type="presParOf" srcId="{BCABFFBD-282D-4484-B652-10D11982AEED}" destId="{5F22DFEC-E9E3-4DBD-BFDC-FB47D7E4550E}" srcOrd="3" destOrd="0" presId="urn:microsoft.com/office/officeart/2018/2/layout/IconCircleList"/>
    <dgm:cxn modelId="{C28DC962-24BA-4274-9B5A-AC39B83D0153}" type="presParOf" srcId="{DB9E28A3-A8AE-420F-AC9C-8A34E43008FB}" destId="{9E0DF5AC-EDFB-4436-8850-E5E052F8382F}" srcOrd="3" destOrd="0" presId="urn:microsoft.com/office/officeart/2018/2/layout/IconCircleList"/>
    <dgm:cxn modelId="{187CD377-C9EC-43BE-BD73-F502EC035931}" type="presParOf" srcId="{DB9E28A3-A8AE-420F-AC9C-8A34E43008FB}" destId="{DA9E107F-40AE-43FF-BE31-BDDF7BCEF7A4}" srcOrd="4" destOrd="0" presId="urn:microsoft.com/office/officeart/2018/2/layout/IconCircleList"/>
    <dgm:cxn modelId="{109F1168-EDB9-4511-8E24-00298798B91D}" type="presParOf" srcId="{DA9E107F-40AE-43FF-BE31-BDDF7BCEF7A4}" destId="{502B5E1C-CD47-4EB9-BF35-18193B454968}" srcOrd="0" destOrd="0" presId="urn:microsoft.com/office/officeart/2018/2/layout/IconCircleList"/>
    <dgm:cxn modelId="{52E33C0E-879B-4FE2-9D36-3DA0CC4E59BC}" type="presParOf" srcId="{DA9E107F-40AE-43FF-BE31-BDDF7BCEF7A4}" destId="{E035E7E7-CFD3-4509-979E-E3D0C0AD6109}" srcOrd="1" destOrd="0" presId="urn:microsoft.com/office/officeart/2018/2/layout/IconCircleList"/>
    <dgm:cxn modelId="{0974191D-3DF5-482A-8578-27BA234BE643}" type="presParOf" srcId="{DA9E107F-40AE-43FF-BE31-BDDF7BCEF7A4}" destId="{750D4682-A063-49E1-B5F9-9367D868DC71}" srcOrd="2" destOrd="0" presId="urn:microsoft.com/office/officeart/2018/2/layout/IconCircleList"/>
    <dgm:cxn modelId="{E9B3BDAB-25BF-4FD6-9C49-BFC124464F7D}" type="presParOf" srcId="{DA9E107F-40AE-43FF-BE31-BDDF7BCEF7A4}" destId="{6CCD6C38-A34E-4B83-9E60-45523CDF4252}" srcOrd="3" destOrd="0" presId="urn:microsoft.com/office/officeart/2018/2/layout/IconCircleList"/>
    <dgm:cxn modelId="{7F941460-D9F6-4EF0-AE00-C76755F161D3}" type="presParOf" srcId="{DB9E28A3-A8AE-420F-AC9C-8A34E43008FB}" destId="{5A79B16F-A53E-4BFD-8BB4-E60BD15A153E}" srcOrd="5" destOrd="0" presId="urn:microsoft.com/office/officeart/2018/2/layout/IconCircleList"/>
    <dgm:cxn modelId="{F6FDE87F-9DD4-40FE-9598-DA337F69BD17}" type="presParOf" srcId="{DB9E28A3-A8AE-420F-AC9C-8A34E43008FB}" destId="{6DB70182-24F0-4A0B-8493-A76EBBAA1281}" srcOrd="6" destOrd="0" presId="urn:microsoft.com/office/officeart/2018/2/layout/IconCircleList"/>
    <dgm:cxn modelId="{197D1652-ECBB-4793-A9A7-DFB8126E72D3}" type="presParOf" srcId="{6DB70182-24F0-4A0B-8493-A76EBBAA1281}" destId="{B4424A27-117F-4A07-B9D6-FCEA4365B5B2}" srcOrd="0" destOrd="0" presId="urn:microsoft.com/office/officeart/2018/2/layout/IconCircleList"/>
    <dgm:cxn modelId="{A076F7AE-9FBA-4F8F-A422-54621A61B898}" type="presParOf" srcId="{6DB70182-24F0-4A0B-8493-A76EBBAA1281}" destId="{57FC4813-8713-4E00-B7BF-7B16CAE7E6C0}" srcOrd="1" destOrd="0" presId="urn:microsoft.com/office/officeart/2018/2/layout/IconCircleList"/>
    <dgm:cxn modelId="{0FD0ACC8-104C-42F6-B1AC-5624C1756FCE}" type="presParOf" srcId="{6DB70182-24F0-4A0B-8493-A76EBBAA1281}" destId="{59883828-FDD8-4E7C-A285-12D6609C632B}" srcOrd="2" destOrd="0" presId="urn:microsoft.com/office/officeart/2018/2/layout/IconCircleList"/>
    <dgm:cxn modelId="{23CC8067-423D-49D7-9FA7-9B44CD502A89}" type="presParOf" srcId="{6DB70182-24F0-4A0B-8493-A76EBBAA1281}" destId="{DB347B5E-7B63-4C6E-B81F-4C1C561D6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8032-203A-4AFE-9D76-1BC6E74D3FC9}">
      <dsp:nvSpPr>
        <dsp:cNvPr id="0" name=""/>
        <dsp:cNvSpPr/>
      </dsp:nvSpPr>
      <dsp:spPr>
        <a:xfrm>
          <a:off x="0" y="4313206"/>
          <a:ext cx="1705165" cy="943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42240" rIns="12127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Brainstorm</a:t>
          </a:r>
        </a:p>
      </dsp:txBody>
      <dsp:txXfrm>
        <a:off x="0" y="4313206"/>
        <a:ext cx="1705165" cy="943624"/>
      </dsp:txXfrm>
    </dsp:sp>
    <dsp:sp modelId="{9704F326-7585-4A91-9C08-3B963E3D13F6}">
      <dsp:nvSpPr>
        <dsp:cNvPr id="0" name=""/>
        <dsp:cNvSpPr/>
      </dsp:nvSpPr>
      <dsp:spPr>
        <a:xfrm>
          <a:off x="1705165" y="4313206"/>
          <a:ext cx="5115496" cy="9436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Brainstorm ways to evaluate the extent to which computer dialogue systems using the lens we’ve learnt from this quarter</a:t>
          </a:r>
        </a:p>
      </dsp:txBody>
      <dsp:txXfrm>
        <a:off x="1705165" y="4313206"/>
        <a:ext cx="5115496" cy="943624"/>
      </dsp:txXfrm>
    </dsp:sp>
    <dsp:sp modelId="{1E794D88-C92B-41C1-8106-D516F40B677C}">
      <dsp:nvSpPr>
        <dsp:cNvPr id="0" name=""/>
        <dsp:cNvSpPr/>
      </dsp:nvSpPr>
      <dsp:spPr>
        <a:xfrm rot="10800000">
          <a:off x="0" y="2876067"/>
          <a:ext cx="1705165" cy="14512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43840"/>
            <a:satOff val="0"/>
            <a:lumOff val="-1699"/>
            <a:alphaOff val="0"/>
          </a:schemeClr>
        </a:solidFill>
        <a:ln w="19050" cap="rnd" cmpd="sng" algn="ctr">
          <a:solidFill>
            <a:schemeClr val="accent5">
              <a:hueOff val="-643840"/>
              <a:satOff val="0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99136" rIns="121271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Practise</a:t>
          </a:r>
          <a:endParaRPr lang="en-US" sz="2800" kern="1200" dirty="0"/>
        </a:p>
      </dsp:txBody>
      <dsp:txXfrm rot="-10800000">
        <a:off x="0" y="2876067"/>
        <a:ext cx="1705165" cy="943341"/>
      </dsp:txXfrm>
    </dsp:sp>
    <dsp:sp modelId="{01F4F6B9-F425-4110-9379-7E37FF79234D}">
      <dsp:nvSpPr>
        <dsp:cNvPr id="0" name=""/>
        <dsp:cNvSpPr/>
      </dsp:nvSpPr>
      <dsp:spPr>
        <a:xfrm>
          <a:off x="1705165" y="2876067"/>
          <a:ext cx="5115496" cy="943341"/>
        </a:xfrm>
        <a:prstGeom prst="rect">
          <a:avLst/>
        </a:prstGeom>
        <a:solidFill>
          <a:schemeClr val="accent5">
            <a:tint val="40000"/>
            <a:alpha val="90000"/>
            <a:hueOff val="-606053"/>
            <a:satOff val="-5031"/>
            <a:lumOff val="-52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06053"/>
              <a:satOff val="-5031"/>
              <a:lumOff val="-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Practise</a:t>
          </a:r>
          <a:r>
            <a:rPr lang="en-US" sz="1800" kern="1200" dirty="0"/>
            <a:t> identifying different parts of the stance triangle and justifying your response</a:t>
          </a:r>
        </a:p>
      </dsp:txBody>
      <dsp:txXfrm>
        <a:off x="1705165" y="2876067"/>
        <a:ext cx="5115496" cy="943341"/>
      </dsp:txXfrm>
    </dsp:sp>
    <dsp:sp modelId="{4468BE12-695C-4419-8EDB-7BF9B0D5E8B0}">
      <dsp:nvSpPr>
        <dsp:cNvPr id="0" name=""/>
        <dsp:cNvSpPr/>
      </dsp:nvSpPr>
      <dsp:spPr>
        <a:xfrm rot="10800000">
          <a:off x="0" y="1438927"/>
          <a:ext cx="1705165" cy="14512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87680"/>
            <a:satOff val="0"/>
            <a:lumOff val="-3399"/>
            <a:alphaOff val="0"/>
          </a:schemeClr>
        </a:solidFill>
        <a:ln w="19050" cap="rnd" cmpd="sng" algn="ctr">
          <a:solidFill>
            <a:schemeClr val="accent5">
              <a:hueOff val="-1287680"/>
              <a:satOff val="0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42240" rIns="12127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Distinguish</a:t>
          </a:r>
        </a:p>
      </dsp:txBody>
      <dsp:txXfrm rot="-10800000">
        <a:off x="0" y="1438927"/>
        <a:ext cx="1705165" cy="943341"/>
      </dsp:txXfrm>
    </dsp:sp>
    <dsp:sp modelId="{11A6AB6A-D777-49C4-A1A1-BEB05D41F86D}">
      <dsp:nvSpPr>
        <dsp:cNvPr id="0" name=""/>
        <dsp:cNvSpPr/>
      </dsp:nvSpPr>
      <dsp:spPr>
        <a:xfrm>
          <a:off x="1705165" y="1438927"/>
          <a:ext cx="5115496" cy="943341"/>
        </a:xfrm>
        <a:prstGeom prst="rect">
          <a:avLst/>
        </a:prstGeom>
        <a:solidFill>
          <a:schemeClr val="accent5">
            <a:tint val="40000"/>
            <a:alpha val="90000"/>
            <a:hueOff val="-1212107"/>
            <a:satOff val="-10063"/>
            <a:lumOff val="-105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212107"/>
              <a:satOff val="-10063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Distinguish between epistemic, evaluative and affective stance</a:t>
          </a:r>
          <a:endParaRPr lang="zh-HK" altLang="en-US" sz="1800" kern="1200"/>
        </a:p>
      </dsp:txBody>
      <dsp:txXfrm>
        <a:off x="1705165" y="1438927"/>
        <a:ext cx="5115496" cy="943341"/>
      </dsp:txXfrm>
    </dsp:sp>
    <dsp:sp modelId="{A8F6909B-2299-421A-86E2-4267063D0291}">
      <dsp:nvSpPr>
        <dsp:cNvPr id="0" name=""/>
        <dsp:cNvSpPr/>
      </dsp:nvSpPr>
      <dsp:spPr>
        <a:xfrm rot="10800000">
          <a:off x="0" y="1787"/>
          <a:ext cx="1705165" cy="14512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accent5">
              <a:hueOff val="-1931520"/>
              <a:satOff val="0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71" tIns="199136" rIns="121271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Revisit</a:t>
          </a:r>
        </a:p>
      </dsp:txBody>
      <dsp:txXfrm rot="-10800000">
        <a:off x="0" y="1787"/>
        <a:ext cx="1705165" cy="943341"/>
      </dsp:txXfrm>
    </dsp:sp>
    <dsp:sp modelId="{D6BFCB0E-B1EC-4567-AFF5-8A6D4F465B4D}">
      <dsp:nvSpPr>
        <dsp:cNvPr id="0" name=""/>
        <dsp:cNvSpPr/>
      </dsp:nvSpPr>
      <dsp:spPr>
        <a:xfrm>
          <a:off x="1705165" y="1787"/>
          <a:ext cx="5115496" cy="943341"/>
        </a:xfrm>
        <a:prstGeom prst="rect">
          <a:avLst/>
        </a:prstGeom>
        <a:solidFill>
          <a:schemeClr val="accent5">
            <a:tint val="40000"/>
            <a:alpha val="90000"/>
            <a:hueOff val="-1818160"/>
            <a:satOff val="-15094"/>
            <a:lumOff val="-157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818160"/>
              <a:satOff val="-15094"/>
              <a:lumOff val="-1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6" tIns="228600" rIns="10376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Epistemic upgrade and downgrade</a:t>
          </a:r>
        </a:p>
      </dsp:txBody>
      <dsp:txXfrm>
        <a:off x="1705165" y="1787"/>
        <a:ext cx="5115496" cy="94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96743-B4A6-4930-83FF-70C27840AE66}">
      <dsp:nvSpPr>
        <dsp:cNvPr id="0" name=""/>
        <dsp:cNvSpPr/>
      </dsp:nvSpPr>
      <dsp:spPr>
        <a:xfrm>
          <a:off x="0" y="657589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D8AB3-73EF-4EF8-B95B-C9BD2B58FD04}">
      <dsp:nvSpPr>
        <dsp:cNvPr id="0" name=""/>
        <dsp:cNvSpPr/>
      </dsp:nvSpPr>
      <dsp:spPr>
        <a:xfrm>
          <a:off x="367238" y="930742"/>
          <a:ext cx="667706" cy="66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7BC0-9DE9-4134-9A58-6BB68EE333D4}">
      <dsp:nvSpPr>
        <dsp:cNvPr id="0" name=""/>
        <dsp:cNvSpPr/>
      </dsp:nvSpPr>
      <dsp:spPr>
        <a:xfrm>
          <a:off x="1402183" y="657589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Positioning: </a:t>
          </a:r>
          <a:r>
            <a:rPr lang="en-US" altLang="zh-TW" sz="2000" b="0" i="0" kern="1200" dirty="0"/>
            <a:t>How the stance subject </a:t>
          </a:r>
          <a:r>
            <a:rPr lang="en-US" altLang="zh-TW" sz="2000" b="0" i="0" kern="1200" dirty="0" err="1"/>
            <a:t>characterises</a:t>
          </a:r>
          <a:r>
            <a:rPr lang="en-US" altLang="zh-TW" sz="2000" b="0" i="0" kern="1200" dirty="0"/>
            <a:t> their feeling towards the </a:t>
          </a:r>
          <a:r>
            <a:rPr lang="en-US" sz="2000" b="0" i="0" kern="1200" dirty="0"/>
            <a:t>stance object (it’s mainly about </a:t>
          </a:r>
          <a:r>
            <a:rPr lang="en-US" sz="2000" b="1" i="0" kern="1200" dirty="0"/>
            <a:t>themselves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657589"/>
        <a:ext cx="8002168" cy="1214011"/>
      </dsp:txXfrm>
    </dsp:sp>
    <dsp:sp modelId="{9C503D69-152A-45A6-95C7-809CEE4469E0}">
      <dsp:nvSpPr>
        <dsp:cNvPr id="0" name=""/>
        <dsp:cNvSpPr/>
      </dsp:nvSpPr>
      <dsp:spPr>
        <a:xfrm>
          <a:off x="0" y="2175104"/>
          <a:ext cx="9404352" cy="1214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1655-8426-45F9-923E-18C11BFBF12A}">
      <dsp:nvSpPr>
        <dsp:cNvPr id="0" name=""/>
        <dsp:cNvSpPr/>
      </dsp:nvSpPr>
      <dsp:spPr>
        <a:xfrm>
          <a:off x="367238" y="2448257"/>
          <a:ext cx="667706" cy="66770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4E8A-43E2-4EE5-B029-D639B14D2DDE}">
      <dsp:nvSpPr>
        <dsp:cNvPr id="0" name=""/>
        <dsp:cNvSpPr/>
      </dsp:nvSpPr>
      <dsp:spPr>
        <a:xfrm>
          <a:off x="1402183" y="2175104"/>
          <a:ext cx="8002168" cy="12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83" tIns="128483" rIns="128483" bIns="12848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Evaluation: What the stance subject thinks the stance object is like (it’s mainly about the </a:t>
          </a:r>
          <a:r>
            <a:rPr lang="en-US" sz="2000" b="1" i="0" kern="1200" dirty="0"/>
            <a:t>stance object</a:t>
          </a:r>
          <a:r>
            <a:rPr lang="en-US" sz="2000" b="0" i="0" kern="1200" dirty="0"/>
            <a:t>)</a:t>
          </a:r>
          <a:endParaRPr lang="en-US" sz="2000" kern="1200" dirty="0"/>
        </a:p>
      </dsp:txBody>
      <dsp:txXfrm>
        <a:off x="1402183" y="2175104"/>
        <a:ext cx="8002168" cy="1214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F6983-E8FB-4AA7-9F59-D21DDF35DDDD}">
      <dsp:nvSpPr>
        <dsp:cNvPr id="0" name=""/>
        <dsp:cNvSpPr/>
      </dsp:nvSpPr>
      <dsp:spPr>
        <a:xfrm>
          <a:off x="287099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C5F6-0629-4CD3-B7EB-EDA612AD381C}">
      <dsp:nvSpPr>
        <dsp:cNvPr id="0" name=""/>
        <dsp:cNvSpPr/>
      </dsp:nvSpPr>
      <dsp:spPr>
        <a:xfrm>
          <a:off x="575745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1CF2-696B-4345-85DD-48BCAC637D95}">
      <dsp:nvSpPr>
        <dsp:cNvPr id="0" name=""/>
        <dsp:cNvSpPr/>
      </dsp:nvSpPr>
      <dsp:spPr>
        <a:xfrm>
          <a:off x="1956139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0080"/>
              </a:highlight>
            </a:rPr>
            <a:t>They want to express a different opinion (stance differential)</a:t>
          </a:r>
          <a:endParaRPr lang="en-US" sz="2400" kern="1200" dirty="0">
            <a:highlight>
              <a:srgbClr val="000080"/>
            </a:highlight>
          </a:endParaRPr>
        </a:p>
      </dsp:txBody>
      <dsp:txXfrm>
        <a:off x="1956139" y="957166"/>
        <a:ext cx="3239900" cy="1374503"/>
      </dsp:txXfrm>
    </dsp:sp>
    <dsp:sp modelId="{B55DE152-730A-4E86-922E-CDF337F5E442}">
      <dsp:nvSpPr>
        <dsp:cNvPr id="0" name=""/>
        <dsp:cNvSpPr/>
      </dsp:nvSpPr>
      <dsp:spPr>
        <a:xfrm>
          <a:off x="5760568" y="957166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18E12-7D8A-44FA-9771-2936CCF3B017}">
      <dsp:nvSpPr>
        <dsp:cNvPr id="0" name=""/>
        <dsp:cNvSpPr/>
      </dsp:nvSpPr>
      <dsp:spPr>
        <a:xfrm>
          <a:off x="6049213" y="1245811"/>
          <a:ext cx="797211" cy="7972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2DFEC-E9E3-4DBD-BFDC-FB47D7E4550E}">
      <dsp:nvSpPr>
        <dsp:cNvPr id="0" name=""/>
        <dsp:cNvSpPr/>
      </dsp:nvSpPr>
      <dsp:spPr>
        <a:xfrm>
          <a:off x="7429607" y="957166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ighlight>
                <a:srgbClr val="008000"/>
              </a:highlight>
            </a:rPr>
            <a:t>They’re leaving out stuff that’s obvious and inferable (ellipsis)</a:t>
          </a:r>
          <a:endParaRPr lang="en-US" sz="2400" kern="1200" dirty="0">
            <a:highlight>
              <a:srgbClr val="008000"/>
            </a:highlight>
          </a:endParaRPr>
        </a:p>
      </dsp:txBody>
      <dsp:txXfrm>
        <a:off x="7429607" y="957166"/>
        <a:ext cx="3239900" cy="1374503"/>
      </dsp:txXfrm>
    </dsp:sp>
    <dsp:sp modelId="{502B5E1C-CD47-4EB9-BF35-18193B454968}">
      <dsp:nvSpPr>
        <dsp:cNvPr id="0" name=""/>
        <dsp:cNvSpPr/>
      </dsp:nvSpPr>
      <dsp:spPr>
        <a:xfrm>
          <a:off x="287099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5E7E7-CFD3-4509-979E-E3D0C0AD6109}">
      <dsp:nvSpPr>
        <dsp:cNvPr id="0" name=""/>
        <dsp:cNvSpPr/>
      </dsp:nvSpPr>
      <dsp:spPr>
        <a:xfrm>
          <a:off x="575745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6C38-A34E-4B83-9E60-45523CDF4252}">
      <dsp:nvSpPr>
        <dsp:cNvPr id="0" name=""/>
        <dsp:cNvSpPr/>
      </dsp:nvSpPr>
      <dsp:spPr>
        <a:xfrm>
          <a:off x="1956139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They’re leaving out </a:t>
          </a:r>
          <a:r>
            <a:rPr lang="en-US" sz="2400" b="0" i="1" kern="1200" dirty="0"/>
            <a:t>conjunctions</a:t>
          </a:r>
          <a:r>
            <a:rPr lang="en-US" sz="2400" b="0" i="0" kern="1200" dirty="0"/>
            <a:t> that no longer matter</a:t>
          </a:r>
          <a:endParaRPr lang="en-US" sz="2400" kern="1200" dirty="0"/>
        </a:p>
      </dsp:txBody>
      <dsp:txXfrm>
        <a:off x="1956139" y="3286810"/>
        <a:ext cx="3239900" cy="1374503"/>
      </dsp:txXfrm>
    </dsp:sp>
    <dsp:sp modelId="{B4424A27-117F-4A07-B9D6-FCEA4365B5B2}">
      <dsp:nvSpPr>
        <dsp:cNvPr id="0" name=""/>
        <dsp:cNvSpPr/>
      </dsp:nvSpPr>
      <dsp:spPr>
        <a:xfrm>
          <a:off x="5760568" y="3286810"/>
          <a:ext cx="1374503" cy="13745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C4813-8713-4E00-B7BF-7B16CAE7E6C0}">
      <dsp:nvSpPr>
        <dsp:cNvPr id="0" name=""/>
        <dsp:cNvSpPr/>
      </dsp:nvSpPr>
      <dsp:spPr>
        <a:xfrm>
          <a:off x="6049213" y="3575456"/>
          <a:ext cx="797211" cy="7972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47B5E-7B63-4C6E-B81F-4C1C561D6D2C}">
      <dsp:nvSpPr>
        <dsp:cNvPr id="0" name=""/>
        <dsp:cNvSpPr/>
      </dsp:nvSpPr>
      <dsp:spPr>
        <a:xfrm>
          <a:off x="7429607" y="3286810"/>
          <a:ext cx="3239900" cy="137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 The possibilities are endless</a:t>
          </a:r>
        </a:p>
      </dsp:txBody>
      <dsp:txXfrm>
        <a:off x="7429607" y="3286810"/>
        <a:ext cx="3239900" cy="137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1T22:47:3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28408 17406 0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F7265-9714-40CD-87E4-791D4405C151}" type="datetimeFigureOut">
              <a:rPr lang="zh-HK" altLang="en-US" smtClean="0"/>
              <a:t>29/5/2023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105A-621D-49A7-96AE-E239F13EC64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026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22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243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13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267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8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2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3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318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627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38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25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2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76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560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6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67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5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0B67A-B48A-369E-596A-C9B40863D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tx1">
                    <a:lumMod val="85000"/>
                    <a:lumOff val="15000"/>
                  </a:schemeClr>
                </a:solidFill>
              </a:rPr>
              <a:t>Ryan Ka Yau Lai</a:t>
            </a:r>
          </a:p>
          <a:p>
            <a:r>
              <a:rPr lang="en-US" altLang="zh-HK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California, Santa Barbara</a:t>
            </a:r>
            <a:endParaRPr lang="zh-HK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C6DF19-D007-3CD3-A21C-2476CC07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/>
              <a:t>Week 9: The Stance Triangle</a:t>
            </a:r>
            <a:endParaRPr lang="zh-HK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90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 dirty="0"/>
              <a:t>Diagraph form of the triangle</a:t>
            </a:r>
            <a:r>
              <a:rPr lang="zh-TW" altLang="en-US" dirty="0"/>
              <a:t> </a:t>
            </a:r>
            <a:r>
              <a:rPr lang="en-US" altLang="zh-TW" sz="2500" dirty="0"/>
              <a:t>(lines 306-307)</a:t>
            </a:r>
            <a:endParaRPr lang="zh-TW" altLang="en-US" sz="25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0901C4-FD1C-B041-8755-F7C409ACB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4677" y="1613711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4516335" y="3965955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/>
        </p:nvGraphicFramePr>
        <p:xfrm>
          <a:off x="7300687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 she’d do 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D209536-0886-0FF8-F57F-FAC5D37E9860}"/>
              </a:ext>
            </a:extLst>
          </p:cNvPr>
          <p:cNvGraphicFramePr>
            <a:graphicFrameLocks noGrp="1"/>
          </p:cNvGraphicFramePr>
          <p:nvPr/>
        </p:nvGraphicFramePr>
        <p:xfrm>
          <a:off x="2184401" y="4422594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Agreement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/>
        </p:nvGraphicFramePr>
        <p:xfrm>
          <a:off x="3738485" y="3018655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BACAF2F9-A7A3-9E31-D8A1-9D003754855A}"/>
              </a:ext>
            </a:extLst>
          </p:cNvPr>
          <p:cNvGraphicFramePr>
            <a:graphicFrameLocks noGrp="1"/>
          </p:cNvGraphicFramePr>
          <p:nvPr/>
        </p:nvGraphicFramePr>
        <p:xfrm>
          <a:off x="3792685" y="6022270"/>
          <a:ext cx="1852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/>
        </p:nvGraphicFramePr>
        <p:xfrm>
          <a:off x="5366031" y="3957026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033BBE65-91D4-6A9D-66C1-42C1D40E540C}"/>
              </a:ext>
            </a:extLst>
          </p:cNvPr>
          <p:cNvGraphicFramePr>
            <a:graphicFrameLocks noGrp="1"/>
          </p:cNvGraphicFramePr>
          <p:nvPr/>
        </p:nvGraphicFramePr>
        <p:xfrm>
          <a:off x="5366031" y="511475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Uncertainty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12D8D1F-87B9-5A4B-F770-B81F97574346}"/>
              </a:ext>
            </a:extLst>
          </p:cNvPr>
          <p:cNvSpPr/>
          <p:nvPr/>
        </p:nvSpPr>
        <p:spPr>
          <a:xfrm>
            <a:off x="8226698" y="5814745"/>
            <a:ext cx="3806191" cy="94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This is an example of </a:t>
            </a:r>
            <a:r>
              <a:rPr lang="en-US" altLang="zh-HK" b="1" dirty="0"/>
              <a:t>epistemic</a:t>
            </a:r>
            <a:r>
              <a:rPr lang="en-US" altLang="zh-HK" dirty="0"/>
              <a:t> stance, about your knowledge of the stance object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5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Positioning vs evaluation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97C99C6-1FB1-EE88-A817-83C2296816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5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9A143-F604-0987-28B7-B5A0159D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Identifying positioning vs evaluation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2A3B1E-4C06-2D4D-9F78-059E57F2A479}"/>
              </a:ext>
            </a:extLst>
          </p:cNvPr>
          <p:cNvGraphicFramePr>
            <a:graphicFrameLocks noGrp="1"/>
          </p:cNvGraphicFramePr>
          <p:nvPr/>
        </p:nvGraphicFramePr>
        <p:xfrm>
          <a:off x="1570222" y="2196041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6425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5399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Positioning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Evaluation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8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 think that’s great!</a:t>
                      </a:r>
                    </a:p>
                    <a:p>
                      <a:r>
                        <a:rPr lang="en-US" altLang="zh-HK" dirty="0"/>
                        <a:t>I know it will fail.</a:t>
                      </a:r>
                    </a:p>
                    <a:p>
                      <a:r>
                        <a:rPr lang="en-US" altLang="zh-HK" dirty="0"/>
                        <a:t>I’m sick of this!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That sucks!</a:t>
                      </a:r>
                    </a:p>
                    <a:p>
                      <a:r>
                        <a:rPr lang="en-US" altLang="zh-HK" dirty="0"/>
                        <a:t>Wow, this is cool!</a:t>
                      </a:r>
                    </a:p>
                    <a:p>
                      <a:r>
                        <a:rPr lang="en-US" altLang="zh-HK" dirty="0"/>
                        <a:t>This will never work.</a:t>
                      </a:r>
                    </a:p>
                    <a:p>
                      <a:r>
                        <a:rPr lang="en-US" altLang="zh-H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4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6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F0C2-8142-B189-F709-1AF4429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Positioning vs evaluation: Two sides of the same coin?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97741-0807-2176-33BF-EF5B5866EE7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84655" y="2543669"/>
            <a:ext cx="8206763" cy="29612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603365-F3D8-8123-C3D9-48005181CF88}"/>
              </a:ext>
            </a:extLst>
          </p:cNvPr>
          <p:cNvSpPr txBox="1"/>
          <p:nvPr/>
        </p:nvSpPr>
        <p:spPr>
          <a:xfrm>
            <a:off x="3473926" y="4168906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but the reason why I chose it,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7706BC-2BBF-349E-B2EB-3083B24007E6}"/>
              </a:ext>
            </a:extLst>
          </p:cNvPr>
          <p:cNvSpPr txBox="1"/>
          <p:nvPr/>
        </p:nvSpPr>
        <p:spPr>
          <a:xfrm>
            <a:off x="3473926" y="319574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EE3C03-6856-E7E8-3E13-EBD51EE44A3D}"/>
              </a:ext>
            </a:extLst>
          </p:cNvPr>
          <p:cNvSpPr txBox="1"/>
          <p:nvPr/>
        </p:nvSpPr>
        <p:spPr>
          <a:xfrm>
            <a:off x="3473926" y="5142071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Is because it carries a poem that I liked.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E1675-371E-DD5F-7005-FF5A57D01C15}"/>
              </a:ext>
            </a:extLst>
          </p:cNvPr>
          <p:cNvSpPr txBox="1"/>
          <p:nvPr/>
        </p:nvSpPr>
        <p:spPr>
          <a:xfrm>
            <a:off x="8179928" y="2891324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86836A-8F5D-3034-8F82-A941A35F8DB0}"/>
              </a:ext>
            </a:extLst>
          </p:cNvPr>
          <p:cNvSpPr txBox="1"/>
          <p:nvPr/>
        </p:nvSpPr>
        <p:spPr>
          <a:xfrm>
            <a:off x="3473925" y="3193689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 card itself is not very pretty,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10EC19-DDAB-D945-DB72-A8ED63D2A28F}"/>
              </a:ext>
            </a:extLst>
          </p:cNvPr>
          <p:cNvSpPr txBox="1"/>
          <p:nvPr/>
        </p:nvSpPr>
        <p:spPr>
          <a:xfrm>
            <a:off x="8572643" y="5004753"/>
            <a:ext cx="14282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Positioning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53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46A6-FBFC-FA82-CFB7-B612468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6" y="450832"/>
            <a:ext cx="10245409" cy="1400530"/>
          </a:xfrm>
        </p:spPr>
        <p:txBody>
          <a:bodyPr/>
          <a:lstStyle/>
          <a:p>
            <a:r>
              <a:rPr lang="en-US" altLang="zh-TW" dirty="0"/>
              <a:t>Diagraph form of the triangle</a:t>
            </a:r>
            <a:r>
              <a:rPr lang="zh-TW" altLang="en-US" dirty="0"/>
              <a:t> </a:t>
            </a:r>
            <a:r>
              <a:rPr lang="en-US" altLang="zh-TW" sz="2500" dirty="0"/>
              <a:t>(lines 523-525)</a:t>
            </a:r>
            <a:endParaRPr lang="zh-TW" altLang="en-US" sz="2500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5C8E43A-AD1F-BA25-887C-F8EA616B8DCB}"/>
              </a:ext>
            </a:extLst>
          </p:cNvPr>
          <p:cNvSpPr/>
          <p:nvPr/>
        </p:nvSpPr>
        <p:spPr>
          <a:xfrm rot="5400000">
            <a:off x="1935060" y="2798662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1BE9797-C7FC-66CE-A1D4-B794E500D1D0}"/>
              </a:ext>
            </a:extLst>
          </p:cNvPr>
          <p:cNvGraphicFramePr>
            <a:graphicFrameLocks noGrp="1"/>
          </p:cNvGraphicFramePr>
          <p:nvPr/>
        </p:nvGraphicFramePr>
        <p:xfrm>
          <a:off x="4719412" y="3255301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card itself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FFF5DDD-5FF8-1D3C-0C4F-A8E066A894BE}"/>
              </a:ext>
            </a:extLst>
          </p:cNvPr>
          <p:cNvGraphicFramePr>
            <a:graphicFrameLocks noGrp="1"/>
          </p:cNvGraphicFramePr>
          <p:nvPr/>
        </p:nvGraphicFramePr>
        <p:xfrm>
          <a:off x="1419225" y="1718414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2107AA57-A930-AB55-505D-A6D55E2636CB}"/>
              </a:ext>
            </a:extLst>
          </p:cNvPr>
          <p:cNvGraphicFramePr>
            <a:graphicFrameLocks noGrp="1"/>
          </p:cNvGraphicFramePr>
          <p:nvPr/>
        </p:nvGraphicFramePr>
        <p:xfrm>
          <a:off x="2667287" y="2494145"/>
          <a:ext cx="145993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 very pretty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DE1973F-C58F-9EBB-0221-1DBD64C04D44}"/>
              </a:ext>
            </a:extLst>
          </p:cNvPr>
          <p:cNvSpPr/>
          <p:nvPr/>
        </p:nvSpPr>
        <p:spPr>
          <a:xfrm rot="5400000">
            <a:off x="6983310" y="2739077"/>
            <a:ext cx="2148345" cy="18520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9999758D-EEC4-13F3-D273-89A57359B8B9}"/>
              </a:ext>
            </a:extLst>
          </p:cNvPr>
          <p:cNvGraphicFramePr>
            <a:graphicFrameLocks noGrp="1"/>
          </p:cNvGraphicFramePr>
          <p:nvPr/>
        </p:nvGraphicFramePr>
        <p:xfrm>
          <a:off x="9767662" y="3195716"/>
          <a:ext cx="1776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The poem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E36C2A89-2B28-4CF8-CAF0-A24959725920}"/>
              </a:ext>
            </a:extLst>
          </p:cNvPr>
          <p:cNvGraphicFramePr>
            <a:graphicFrameLocks noGrp="1"/>
          </p:cNvGraphicFramePr>
          <p:nvPr/>
        </p:nvGraphicFramePr>
        <p:xfrm>
          <a:off x="7833006" y="2730148"/>
          <a:ext cx="145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938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8A3B95E3-4467-E266-4B44-2898505C8D42}"/>
              </a:ext>
            </a:extLst>
          </p:cNvPr>
          <p:cNvGraphicFramePr>
            <a:graphicFrameLocks noGrp="1"/>
          </p:cNvGraphicFramePr>
          <p:nvPr/>
        </p:nvGraphicFramePr>
        <p:xfrm>
          <a:off x="6576527" y="1639580"/>
          <a:ext cx="110988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87">
                  <a:extLst>
                    <a:ext uri="{9D8B030D-6E8A-4147-A177-3AD203B41FA5}">
                      <a16:colId xmlns:a16="http://schemas.microsoft.com/office/drawing/2014/main" val="112930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409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7BAB3E-C528-4D8D-6BA9-20499DDB2772}"/>
              </a:ext>
            </a:extLst>
          </p:cNvPr>
          <p:cNvSpPr txBox="1"/>
          <p:nvPr/>
        </p:nvSpPr>
        <p:spPr>
          <a:xfrm>
            <a:off x="1771650" y="5419725"/>
            <a:ext cx="82962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Note: We don’t always get all parts of the stance triangle </a:t>
            </a:r>
            <a:r>
              <a:rPr lang="en-US" altLang="zh-HK" b="1" dirty="0"/>
              <a:t>explicitly</a:t>
            </a:r>
            <a:r>
              <a:rPr lang="en-US" altLang="zh-HK" dirty="0"/>
              <a:t> in the data. That’s OK! (In this case, the transcription cuts off after line 525, so we don’t get the alignment,)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77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081A355-61DF-2EE8-5EDF-D3A7DD67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500" dirty="0"/>
              <a:t>Question: When people do </a:t>
            </a:r>
            <a:r>
              <a:rPr lang="en-US" altLang="zh-TW" sz="4500" b="1" dirty="0"/>
              <a:t>not</a:t>
            </a:r>
            <a:r>
              <a:rPr lang="en-US" altLang="zh-TW" sz="4500" dirty="0"/>
              <a:t> repeat words when resonating, what are they trying to say?</a:t>
            </a:r>
          </a:p>
        </p:txBody>
      </p:sp>
      <p:pic>
        <p:nvPicPr>
          <p:cNvPr id="33" name="Picture 8" descr="Different coloured question marks">
            <a:extLst>
              <a:ext uri="{FF2B5EF4-FFF2-40B4-BE49-F238E27FC236}">
                <a16:creationId xmlns:a16="http://schemas.microsoft.com/office/drawing/2014/main" id="{DDB92ACC-FD9F-CDDD-511B-BAF77963E447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9300" r="32686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239D4-C559-E4AC-7EBA-0765F7F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There’s a few possibilities …</a:t>
            </a:r>
            <a:endParaRPr lang="zh-HK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9516216-4416-3DFC-AF3D-56234FA19C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2112" y="944880"/>
          <a:ext cx="10956608" cy="561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17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ellipsis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13A2F2-BA20-305B-FDF4-6EB28CE412FA}"/>
              </a:ext>
            </a:extLst>
          </p:cNvPr>
          <p:cNvGraphicFramePr>
            <a:graphicFrameLocks/>
          </p:cNvGraphicFramePr>
          <p:nvPr/>
        </p:nvGraphicFramePr>
        <p:xfrm>
          <a:off x="1105906" y="3607118"/>
          <a:ext cx="9512436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376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5820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2051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266731748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564915764"/>
                    </a:ext>
                  </a:extLst>
                </a:gridCol>
                <a:gridCol w="555769">
                  <a:extLst>
                    <a:ext uri="{9D8B030D-6E8A-4147-A177-3AD203B41FA5}">
                      <a16:colId xmlns:a16="http://schemas.microsoft.com/office/drawing/2014/main" val="1570555071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n’t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would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(do)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(it)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either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D091EE5-794A-BB83-1C8C-476CD2B40156}"/>
              </a:ext>
            </a:extLst>
          </p:cNvPr>
          <p:cNvSpPr txBox="1"/>
          <p:nvPr/>
        </p:nvSpPr>
        <p:spPr>
          <a:xfrm>
            <a:off x="2905760" y="5438503"/>
            <a:ext cx="6400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Question: Do you think ellipsis is more likely with frame resonance or focal resonance?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E5B614-348C-7293-E542-703F19E71D2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5725" y="1536406"/>
            <a:ext cx="11887200" cy="1390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14:cNvPr>
              <p14:cNvContentPartPr/>
              <p14:nvPr/>
            </p14:nvContentPartPr>
            <p14:xfrm>
              <a:off x="10226880" y="62661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DF359D0-F648-9A0B-3D68-E23F558BDF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520" y="625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0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silence is a stance differential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A09F27-939B-4ECA-98EF-F5C932356B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2325" y="1767840"/>
            <a:ext cx="7839075" cy="1981200"/>
          </a:xfrm>
          <a:prstGeom prst="rect">
            <a:avLst/>
          </a:prstGeom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/>
        </p:nvGraphicFramePr>
        <p:xfrm>
          <a:off x="695391" y="4373282"/>
          <a:ext cx="11244061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620675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64066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1102637">
                  <a:extLst>
                    <a:ext uri="{9D8B030D-6E8A-4147-A177-3AD203B41FA5}">
                      <a16:colId xmlns:a16="http://schemas.microsoft.com/office/drawing/2014/main" val="2626345276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Position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(Alice)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kinda</a:t>
                      </a:r>
                      <a:r>
                        <a:rPr lang="en-US" altLang="zh-TW" dirty="0"/>
                        <a:t> 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 (seeking confirmation)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(Mary)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>
                          <a:highlight>
                            <a:srgbClr val="FFFF00"/>
                          </a:highlight>
                        </a:rPr>
                        <a:t>(higher authority)</a:t>
                      </a:r>
                      <a:endParaRPr lang="zh-TW" alt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right below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. (reserved agreement)</a:t>
                      </a:r>
                      <a:endParaRPr lang="zh-TW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8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ABC23-D781-C19D-D7F2-F301FBF3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When it’s both …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785D8-2864-E74C-094E-2239F2D38F6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19274" y="1341120"/>
            <a:ext cx="7800971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Before we start …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02972"/>
            <a:ext cx="6910110" cy="42208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sz="2800" dirty="0"/>
              <a:t>Open sbc007.rez</a:t>
            </a:r>
          </a:p>
          <a:p>
            <a:pPr lvl="1"/>
            <a:r>
              <a:rPr lang="en-US" altLang="zh-HK" sz="2400" dirty="0"/>
              <a:t>If you have a file saved from previous classes, please open that</a:t>
            </a:r>
          </a:p>
          <a:p>
            <a:pPr lvl="1"/>
            <a:r>
              <a:rPr lang="en-US" altLang="zh-HK" sz="2400" dirty="0"/>
              <a:t>If not, just open sbc007</a:t>
            </a:r>
          </a:p>
          <a:p>
            <a:pPr marL="457200" lvl="1" indent="0">
              <a:buNone/>
            </a:pPr>
            <a:endParaRPr lang="en-US" altLang="zh-HK" sz="2400" dirty="0"/>
          </a:p>
          <a:p>
            <a:pPr marL="201168" lvl="1" indent="0">
              <a:buNone/>
            </a:pPr>
            <a:r>
              <a:rPr lang="en-US" altLang="zh-HK" b="1" dirty="0"/>
              <a:t>Also</a:t>
            </a:r>
            <a:r>
              <a:rPr lang="en-US" altLang="zh-HK" dirty="0"/>
              <a:t>, please go to Google Drive and download </a:t>
            </a:r>
            <a:r>
              <a:rPr lang="en-US" altLang="zh-HK" dirty="0" err="1"/>
              <a:t>stance_anno.json</a:t>
            </a:r>
            <a:r>
              <a:rPr lang="en-US" altLang="zh-HK" dirty="0"/>
              <a:t> from section materials </a:t>
            </a:r>
          </a:p>
          <a:p>
            <a:pPr marL="201168" lvl="1" indent="0">
              <a:buNone/>
            </a:pPr>
            <a:r>
              <a:rPr lang="en-US" altLang="zh-HK" sz="2400" dirty="0"/>
              <a:t>If you still remember how to load it into </a:t>
            </a:r>
            <a:r>
              <a:rPr lang="en-US" altLang="zh-HK" sz="2400" dirty="0" err="1"/>
              <a:t>Rezonator</a:t>
            </a:r>
            <a:r>
              <a:rPr lang="en-US" altLang="zh-HK" sz="2400" dirty="0"/>
              <a:t>, then please do that (&amp; help your friends!)</a:t>
            </a:r>
          </a:p>
          <a:p>
            <a:pPr marL="201168" lvl="1" indent="0">
              <a:buNone/>
            </a:pPr>
            <a:r>
              <a:rPr lang="en-US" altLang="zh-HK" sz="2400" dirty="0"/>
              <a:t>And take note of the question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codeword on the board!</a:t>
            </a:r>
            <a:endParaRPr lang="en-US" altLang="zh-HK" sz="2400" dirty="0"/>
          </a:p>
          <a:p>
            <a:endParaRPr lang="zh-HK" altLang="en-US" sz="2800" dirty="0"/>
          </a:p>
        </p:txBody>
      </p:sp>
      <p:pic>
        <p:nvPicPr>
          <p:cNvPr id="7" name="Graphic 6" descr="下載">
            <a:extLst>
              <a:ext uri="{FF2B5EF4-FFF2-40B4-BE49-F238E27FC236}">
                <a16:creationId xmlns:a16="http://schemas.microsoft.com/office/drawing/2014/main" id="{E43CA1E5-DC88-4E0B-0209-02B6264B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285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D9BFA-C5D5-2474-C9C2-B0A30B76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Affective, evaluative, epistemic stance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7A8DC3-01CD-3953-5938-DB4CF42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51038"/>
          </a:xfrm>
        </p:spPr>
        <p:txBody>
          <a:bodyPr/>
          <a:lstStyle/>
          <a:p>
            <a:r>
              <a:rPr lang="en-US" altLang="zh-HK" dirty="0"/>
              <a:t>Epistemic stance: About knowledge (focus of last week’s section)</a:t>
            </a:r>
          </a:p>
          <a:p>
            <a:r>
              <a:rPr lang="en-US" altLang="zh-HK" dirty="0"/>
              <a:t>Affective stance: About emotions: I’m happy, sad, surprised about something</a:t>
            </a:r>
          </a:p>
          <a:p>
            <a:r>
              <a:rPr lang="en-US" altLang="zh-HK" dirty="0"/>
              <a:t>Evaluative stance: About the quality of something: It’s good, bad, etc.</a:t>
            </a:r>
          </a:p>
        </p:txBody>
      </p:sp>
    </p:spTree>
    <p:extLst>
      <p:ext uri="{BB962C8B-B14F-4D97-AF65-F5344CB8AC3E}">
        <p14:creationId xmlns:p14="http://schemas.microsoft.com/office/powerpoint/2010/main" val="22809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7CABD-C391-B77D-471D-29443A1E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hard habit to break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73A6B0-EBB0-9D8E-357C-0701205B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103313" y="2777315"/>
            <a:ext cx="8947150" cy="2746408"/>
          </a:xfrm>
        </p:spPr>
      </p:pic>
    </p:spTree>
    <p:extLst>
      <p:ext uri="{BB962C8B-B14F-4D97-AF65-F5344CB8AC3E}">
        <p14:creationId xmlns:p14="http://schemas.microsoft.com/office/powerpoint/2010/main" val="53828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hard habit to break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152279"/>
              </p:ext>
            </p:extLst>
          </p:nvPr>
        </p:nvGraphicFramePr>
        <p:xfrm>
          <a:off x="472381" y="3849407"/>
          <a:ext cx="11244061" cy="179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033277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4090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736482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27494">
                  <a:extLst>
                    <a:ext uri="{9D8B030D-6E8A-4147-A177-3AD203B41FA5}">
                      <a16:colId xmlns:a16="http://schemas.microsoft.com/office/drawing/2014/main" val="3921616627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it (=stay up late)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it (=stay up late)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‘s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 hard habit to break)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(agreement,</a:t>
                      </a:r>
                      <a:r>
                        <a:rPr lang="zh-TW" altLang="en-US" sz="2000" i="0" dirty="0"/>
                        <a:t> </a:t>
                      </a:r>
                      <a:r>
                        <a:rPr lang="en-US" altLang="zh-TW" sz="2000" i="0" dirty="0"/>
                        <a:t>through resonance)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08EA31C-DEEA-309E-18DD-82C621EDBEE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41413" y="2339835"/>
            <a:ext cx="8620125" cy="895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2936D6-769F-2CC1-253B-962240DBD292}"/>
              </a:ext>
            </a:extLst>
          </p:cNvPr>
          <p:cNvSpPr txBox="1"/>
          <p:nvPr/>
        </p:nvSpPr>
        <p:spPr>
          <a:xfrm>
            <a:off x="6877050" y="836920"/>
            <a:ext cx="456247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stance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How is alignment expressed?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epistemic stance is expressed in doing so?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936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FB70-AB3D-2FA4-2ADD-77E251C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hard habit to break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5A04451-00CF-9A38-6878-AD171252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85383"/>
              </p:ext>
            </p:extLst>
          </p:nvPr>
        </p:nvGraphicFramePr>
        <p:xfrm>
          <a:off x="361950" y="3849407"/>
          <a:ext cx="11354494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701754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1722492">
                  <a:extLst>
                    <a:ext uri="{9D8B030D-6E8A-4147-A177-3AD203B41FA5}">
                      <a16:colId xmlns:a16="http://schemas.microsoft.com/office/drawing/2014/main" val="2569167499"/>
                    </a:ext>
                  </a:extLst>
                </a:gridCol>
                <a:gridCol w="3891773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It is 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K+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It‘s a hard habit to break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K-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Use of resonance results in epistemic </a:t>
                      </a:r>
                      <a:r>
                        <a:rPr lang="en-US" altLang="zh-TW" sz="2000" b="1" i="0" dirty="0"/>
                        <a:t>up</a:t>
                      </a:r>
                      <a:r>
                        <a:rPr lang="en-US" altLang="zh-TW" sz="2000" i="0" dirty="0"/>
                        <a:t>grade, bringing her closer to Alice in terms of knowledge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08EA31C-DEEA-309E-18DD-82C621EDBEE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41413" y="2339835"/>
            <a:ext cx="8620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1941770"/>
            <a:ext cx="12192000" cy="37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1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33311" b="21593"/>
          <a:stretch/>
        </p:blipFill>
        <p:spPr>
          <a:xfrm>
            <a:off x="-40640" y="1838960"/>
            <a:ext cx="12192000" cy="167640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C602AB1-B305-8CD8-0427-09AA8594B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00308"/>
              </p:ext>
            </p:extLst>
          </p:nvPr>
        </p:nvGraphicFramePr>
        <p:xfrm>
          <a:off x="472381" y="3858932"/>
          <a:ext cx="11244061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442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75469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298716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363976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they (=Tim &amp; Mandy)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are babies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they (=Tim &amp; Mandy)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hem and haw around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Yeah.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994EAD0-3118-E7DB-1042-9C3530C40106}"/>
              </a:ext>
            </a:extLst>
          </p:cNvPr>
          <p:cNvSpPr txBox="1"/>
          <p:nvPr/>
        </p:nvSpPr>
        <p:spPr>
          <a:xfrm>
            <a:off x="6686550" y="234228"/>
            <a:ext cx="455295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stance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How is alignment expressed?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000" dirty="0"/>
              <a:t>What kind of epistemic stance is expressed in doing so?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200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C3D-CFE4-D1DC-ECA8-03D1C8F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They’re babies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74AD-AB11-75E1-304E-63D906051A4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33311" b="21593"/>
          <a:stretch/>
        </p:blipFill>
        <p:spPr>
          <a:xfrm>
            <a:off x="-40640" y="1838960"/>
            <a:ext cx="12192000" cy="167640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C602AB1-B305-8CD8-0427-09AA8594B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68839"/>
              </p:ext>
            </p:extLst>
          </p:nvPr>
        </p:nvGraphicFramePr>
        <p:xfrm>
          <a:off x="371475" y="3858932"/>
          <a:ext cx="11344967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1603887"/>
                    </a:ext>
                  </a:extLst>
                </a:gridCol>
                <a:gridCol w="2629592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they are babies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High knowledge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they hem and haw around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Very high knowledge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Epistemic upgrade, even higher than Mary in the end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8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The five-car pileup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85010" y="2282825"/>
            <a:ext cx="8039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2" y="256568"/>
            <a:ext cx="9905998" cy="476857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The five-car pileup – epistemic stance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23060" y="974725"/>
            <a:ext cx="8039100" cy="3409950"/>
          </a:xfrm>
          <a:prstGeom prst="rect">
            <a:avLst/>
          </a:prstGeo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D714302-877F-6B44-84A6-252D3727A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386484"/>
              </p:ext>
            </p:extLst>
          </p:nvPr>
        </p:nvGraphicFramePr>
        <p:xfrm>
          <a:off x="300931" y="4625975"/>
          <a:ext cx="11244061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469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264095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363976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2644458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Positioning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That five car pile-up …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(K+)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(The pileup)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Really? I didn’t hear about it (K-)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i="0" dirty="0"/>
                        <a:t>Steep epistemic gradient</a:t>
                      </a:r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73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74D-8236-523A-2156-A856567B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189893"/>
            <a:ext cx="9905998" cy="476857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The five-car pileup: Affective/evaluative</a:t>
            </a:r>
            <a:endParaRPr lang="zh-HK" altLang="en-US" dirty="0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C2F70CD5-3FEA-5003-8942-C3BD1548D29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65935" y="846931"/>
            <a:ext cx="8039100" cy="3409950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13AC67-1B4D-24EE-CB5C-3A0FBA320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07603"/>
              </p:ext>
            </p:extLst>
          </p:nvPr>
        </p:nvGraphicFramePr>
        <p:xfrm>
          <a:off x="-1588" y="4437062"/>
          <a:ext cx="12192000" cy="240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943">
                  <a:extLst>
                    <a:ext uri="{9D8B030D-6E8A-4147-A177-3AD203B41FA5}">
                      <a16:colId xmlns:a16="http://schemas.microsoft.com/office/drawing/2014/main" val="811606304"/>
                    </a:ext>
                  </a:extLst>
                </a:gridCol>
                <a:gridCol w="2100032">
                  <a:extLst>
                    <a:ext uri="{9D8B030D-6E8A-4147-A177-3AD203B41FA5}">
                      <a16:colId xmlns:a16="http://schemas.microsoft.com/office/drawing/2014/main" val="10412915"/>
                    </a:ext>
                  </a:extLst>
                </a:gridCol>
                <a:gridCol w="1931338">
                  <a:extLst>
                    <a:ext uri="{9D8B030D-6E8A-4147-A177-3AD203B41FA5}">
                      <a16:colId xmlns:a16="http://schemas.microsoft.com/office/drawing/2014/main" val="324297478"/>
                    </a:ext>
                  </a:extLst>
                </a:gridCol>
                <a:gridCol w="3446431">
                  <a:extLst>
                    <a:ext uri="{9D8B030D-6E8A-4147-A177-3AD203B41FA5}">
                      <a16:colId xmlns:a16="http://schemas.microsoft.com/office/drawing/2014/main" val="1157398525"/>
                    </a:ext>
                  </a:extLst>
                </a:gridCol>
                <a:gridCol w="3794256">
                  <a:extLst>
                    <a:ext uri="{9D8B030D-6E8A-4147-A177-3AD203B41FA5}">
                      <a16:colId xmlns:a16="http://schemas.microsoft.com/office/drawing/2014/main" val="419656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subject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Stance object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Evaluation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Alignment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3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Mary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(Mary)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 pileup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Oh shit, really? (Surprise, negative evaluation)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Alice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(Alice)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 pileup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Yeah (Less surprise)</a:t>
                      </a:r>
                    </a:p>
                    <a:p>
                      <a:r>
                        <a:rPr lang="en-US" altLang="zh-TW" sz="2000" dirty="0"/>
                        <a:t>Ron was singlehandedly there (agreeing the pileup was bad)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2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0BD3-B6BC-59C4-1B21-13508DC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Question for today</a:t>
            </a:r>
            <a:endParaRPr lang="zh-HK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08BC9-CCD4-7963-4119-91C9370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HK" sz="3200" dirty="0">
                <a:solidFill>
                  <a:srgbClr val="FFFFFF"/>
                </a:solidFill>
              </a:rPr>
              <a:t>Find one example of stance in SBC007. Tell us what the stance subject and stance object are, plus the acts of positioning, evaluation, and/or alignment which are explicitly expressed.</a:t>
            </a:r>
            <a:endParaRPr lang="zh-HK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EFD92-78F9-B31C-5BF7-3B451281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03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All is well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1E4BA-C0A7-A6BD-F075-10886828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87967"/>
            <a:ext cx="9905999" cy="3541714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C0E9D2-99D3-963A-CA4D-F209BAE45CD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66081" y="1659797"/>
            <a:ext cx="12324162" cy="45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7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7689E-5D66-DC1C-2024-01190F49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336"/>
            <a:ext cx="9905998" cy="738463"/>
          </a:xfrm>
        </p:spPr>
        <p:txBody>
          <a:bodyPr>
            <a:normAutofit/>
          </a:bodyPr>
          <a:lstStyle/>
          <a:p>
            <a:r>
              <a:rPr lang="en-US" altLang="zh-HK" dirty="0"/>
              <a:t>I need a credit card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59D49-0937-7EE6-1BED-9F62FBD1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A4A61-803D-B9BE-BAFA-66DFFBAE7AE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388" y="2697768"/>
            <a:ext cx="12130046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4429E-F7F3-0646-C74E-BDFA40D0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2E7DD-0675-64F0-1984-D8AD1DD3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1BDA8C-FC63-3F56-4165-314FF8C0A86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8472" y="2249487"/>
            <a:ext cx="6205891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6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76B9-F91B-D1CB-8460-36EEB69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altLang="zh-HK" dirty="0"/>
              <a:t>Your turn!</a:t>
            </a:r>
            <a:endParaRPr lang="zh-HK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011AFC0-0729-4122-B5E3-97E7BFAE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Find one expression of stance in SBC007.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HK" dirty="0"/>
              <a:t>Name the stance subject, stance object, positioning/evaluation, and alignment.</a:t>
            </a:r>
          </a:p>
        </p:txBody>
      </p:sp>
      <p:pic>
        <p:nvPicPr>
          <p:cNvPr id="18" name="Picture 17" descr="Calendar on table">
            <a:extLst>
              <a:ext uri="{FF2B5EF4-FFF2-40B4-BE49-F238E27FC236}">
                <a16:creationId xmlns:a16="http://schemas.microsoft.com/office/drawing/2014/main" id="{16014755-15AC-EE36-B932-9906719F18C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257" r="37424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7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C455BA-24C1-373C-283D-41E4C1A41F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2637" y="2080932"/>
            <a:ext cx="9610725" cy="43243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1A9A-CE9B-8F2F-91A8-D0D9826631FF}"/>
              </a:ext>
            </a:extLst>
          </p:cNvPr>
          <p:cNvSpPr txBox="1"/>
          <p:nvPr/>
        </p:nvSpPr>
        <p:spPr>
          <a:xfrm>
            <a:off x="2310143" y="2713398"/>
            <a:ext cx="58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thought, what should I wear to go?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90A846-B615-D480-4F7A-E16F74224DE7}"/>
              </a:ext>
            </a:extLst>
          </p:cNvPr>
          <p:cNvSpPr txBox="1"/>
          <p:nvPr/>
        </p:nvSpPr>
        <p:spPr>
          <a:xfrm>
            <a:off x="2310142" y="3590605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 I walk around in shorts, would it be weird and stuff?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BF81C1-D896-FAA9-642D-6CB55DEDE78E}"/>
              </a:ext>
            </a:extLst>
          </p:cNvPr>
          <p:cNvSpPr txBox="1"/>
          <p:nvPr/>
        </p:nvSpPr>
        <p:spPr>
          <a:xfrm>
            <a:off x="2310142" y="4407737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see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61D279-67CE-D242-3167-95256F4BE8F1}"/>
              </a:ext>
            </a:extLst>
          </p:cNvPr>
          <p:cNvSpPr txBox="1"/>
          <p:nvPr/>
        </p:nvSpPr>
        <p:spPr>
          <a:xfrm>
            <a:off x="2310141" y="5337198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because it’s perhaps still hot (where B is)?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27F5AE-4D59-1CAE-9C8F-CFDAFF9E2096}"/>
              </a:ext>
            </a:extLst>
          </p:cNvPr>
          <p:cNvSpPr txBox="1"/>
          <p:nvPr/>
        </p:nvSpPr>
        <p:spPr>
          <a:xfrm>
            <a:off x="2310140" y="6101311"/>
            <a:ext cx="649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It’s still hot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ne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49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CA97-F700-8648-50B3-36C236B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Grammaticalised</a:t>
            </a:r>
            <a:r>
              <a:rPr lang="en-US" altLang="zh-TW" dirty="0"/>
              <a:t> stance alignment in Japanese: </a:t>
            </a:r>
            <a:r>
              <a:rPr lang="en-US" altLang="zh-TW" i="1" dirty="0"/>
              <a:t>ne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9ECF114-F081-18A8-2839-A30162647ECA}"/>
              </a:ext>
            </a:extLst>
          </p:cNvPr>
          <p:cNvGraphicFramePr>
            <a:graphicFrameLocks noGrp="1"/>
          </p:cNvGraphicFramePr>
          <p:nvPr/>
        </p:nvGraphicFramePr>
        <p:xfrm>
          <a:off x="1210491" y="4130083"/>
          <a:ext cx="916141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91">
                  <a:extLst>
                    <a:ext uri="{9D8B030D-6E8A-4147-A177-3AD203B41FA5}">
                      <a16:colId xmlns:a16="http://schemas.microsoft.com/office/drawing/2014/main" val="844053403"/>
                    </a:ext>
                  </a:extLst>
                </a:gridCol>
                <a:gridCol w="831329">
                  <a:extLst>
                    <a:ext uri="{9D8B030D-6E8A-4147-A177-3AD203B41FA5}">
                      <a16:colId xmlns:a16="http://schemas.microsoft.com/office/drawing/2014/main" val="323286292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718410864"/>
                    </a:ext>
                  </a:extLst>
                </a:gridCol>
                <a:gridCol w="2762700">
                  <a:extLst>
                    <a:ext uri="{9D8B030D-6E8A-4147-A177-3AD203B41FA5}">
                      <a16:colId xmlns:a16="http://schemas.microsoft.com/office/drawing/2014/main" val="2829548968"/>
                    </a:ext>
                  </a:extLst>
                </a:gridCol>
                <a:gridCol w="3081797">
                  <a:extLst>
                    <a:ext uri="{9D8B030D-6E8A-4147-A177-3AD203B41FA5}">
                      <a16:colId xmlns:a16="http://schemas.microsoft.com/office/drawing/2014/main" val="3345559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Stance object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Stance alignment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9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まだ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mada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ん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でしょう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deshou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</a:p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9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still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‘Unsure, but I think </a:t>
                      </a:r>
                      <a:r>
                        <a:rPr lang="en-US" altLang="zh-TW" dirty="0" err="1"/>
                        <a:t>yes’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‘I defer to your opinion.’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暑い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atsui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ね。</a:t>
                      </a:r>
                      <a:endParaRPr lang="en-US" altLang="ja-JP" dirty="0"/>
                    </a:p>
                    <a:p>
                      <a:r>
                        <a:rPr lang="en-US" altLang="zh-TW" dirty="0"/>
                        <a:t>ne.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uncertainty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‘Just as you thought.’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33746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6C29878C-D01B-32F4-7272-AF3CFB1A2659}"/>
              </a:ext>
            </a:extLst>
          </p:cNvPr>
          <p:cNvGrpSpPr/>
          <p:nvPr/>
        </p:nvGrpSpPr>
        <p:grpSpPr>
          <a:xfrm>
            <a:off x="1064122" y="2085887"/>
            <a:ext cx="9610725" cy="1811557"/>
            <a:chOff x="782637" y="4659086"/>
            <a:chExt cx="9610725" cy="18115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96B7518-CFA2-D335-F34E-CC3B2F9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t="59619"/>
            <a:stretch/>
          </p:blipFill>
          <p:spPr>
            <a:xfrm>
              <a:off x="782637" y="4659086"/>
              <a:ext cx="9610725" cy="1746196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1F04FBA-B668-1BB5-6B3C-452DFFC980F0}"/>
                </a:ext>
              </a:extLst>
            </p:cNvPr>
            <p:cNvSpPr txBox="1"/>
            <p:nvPr/>
          </p:nvSpPr>
          <p:spPr>
            <a:xfrm>
              <a:off x="2310141" y="5337198"/>
              <a:ext cx="6492113" cy="369332"/>
            </a:xfrm>
            <a:prstGeom prst="rect">
              <a:avLst/>
            </a:prstGeom>
            <a:solidFill>
              <a:srgbClr val="FDF69C">
                <a:alpha val="69804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because it’s perhaps still hot (where B is)?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2908E79-A8E1-D45B-F2C5-135A65C96148}"/>
                </a:ext>
              </a:extLst>
            </p:cNvPr>
            <p:cNvSpPr txBox="1"/>
            <p:nvPr/>
          </p:nvSpPr>
          <p:spPr>
            <a:xfrm>
              <a:off x="2310140" y="6101311"/>
              <a:ext cx="649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It’s still hot </a:t>
              </a:r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</a:rPr>
                <a:t>ne</a:t>
              </a:r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894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E4C6-073F-03D4-1429-DA04372D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‘Social interactions’ with Eliza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801A2-0FCD-368C-8B4F-9FD8D1D90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4"/>
          <a:stretch/>
        </p:blipFill>
        <p:spPr bwMode="auto">
          <a:xfrm>
            <a:off x="331732" y="1885950"/>
            <a:ext cx="11528536" cy="41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18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E4C6-073F-03D4-1429-DA04372D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‘Social interactions’ with Eliza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801A2-0FCD-368C-8B4F-9FD8D1D90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4"/>
          <a:stretch/>
        </p:blipFill>
        <p:spPr bwMode="auto">
          <a:xfrm>
            <a:off x="331732" y="1885950"/>
            <a:ext cx="11528536" cy="41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189DF6-D409-F07C-B241-E99E331552A0}"/>
              </a:ext>
            </a:extLst>
          </p:cNvPr>
          <p:cNvSpPr/>
          <p:nvPr/>
        </p:nvSpPr>
        <p:spPr>
          <a:xfrm>
            <a:off x="5790525" y="4015819"/>
            <a:ext cx="5153995" cy="2828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67CED9-1260-5D37-0966-2CFB86C352B5}"/>
              </a:ext>
            </a:extLst>
          </p:cNvPr>
          <p:cNvSpPr/>
          <p:nvPr/>
        </p:nvSpPr>
        <p:spPr>
          <a:xfrm>
            <a:off x="3105120" y="4903979"/>
            <a:ext cx="2155038" cy="2533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B11C4D-ED41-65DA-E722-D39FC13958BE}"/>
              </a:ext>
            </a:extLst>
          </p:cNvPr>
          <p:cNvSpPr/>
          <p:nvPr/>
        </p:nvSpPr>
        <p:spPr>
          <a:xfrm>
            <a:off x="8652938" y="4493885"/>
            <a:ext cx="3064579" cy="11433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400" dirty="0">
                <a:solidFill>
                  <a:schemeClr val="tx1"/>
                </a:solidFill>
              </a:rPr>
              <a:t>Extensive frame resonance, correctly changes person (</a:t>
            </a:r>
            <a:r>
              <a:rPr lang="en-US" altLang="zh-HK" sz="2400" i="1" dirty="0">
                <a:solidFill>
                  <a:schemeClr val="tx1"/>
                </a:solidFill>
              </a:rPr>
              <a:t>I</a:t>
            </a:r>
            <a:r>
              <a:rPr lang="en-US" altLang="zh-HK" sz="2400" dirty="0">
                <a:solidFill>
                  <a:schemeClr val="tx1"/>
                </a:solidFill>
              </a:rPr>
              <a:t>/</a:t>
            </a:r>
            <a:r>
              <a:rPr lang="en-US" altLang="zh-HK" sz="2400" i="1" dirty="0">
                <a:solidFill>
                  <a:schemeClr val="tx1"/>
                </a:solidFill>
              </a:rPr>
              <a:t>you</a:t>
            </a:r>
            <a:r>
              <a:rPr lang="en-US" altLang="zh-HK" sz="2400" dirty="0">
                <a:solidFill>
                  <a:schemeClr val="tx1"/>
                </a:solidFill>
              </a:rPr>
              <a:t>) </a:t>
            </a:r>
            <a:endParaRPr lang="zh-HK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60A7C1-DD76-A0AF-B977-3FA61899DC5A}"/>
              </a:ext>
            </a:extLst>
          </p:cNvPr>
          <p:cNvSpPr/>
          <p:nvPr/>
        </p:nvSpPr>
        <p:spPr>
          <a:xfrm>
            <a:off x="5161734" y="4621175"/>
            <a:ext cx="2748587" cy="2828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v</a:t>
            </a:r>
            <a:endParaRPr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43F01D-31DE-A8DB-ABC7-B768C51C0769}"/>
              </a:ext>
            </a:extLst>
          </p:cNvPr>
          <p:cNvSpPr/>
          <p:nvPr/>
        </p:nvSpPr>
        <p:spPr>
          <a:xfrm>
            <a:off x="5458508" y="5166467"/>
            <a:ext cx="1790704" cy="35764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9C480-5BFF-4B03-E260-D0B663E9C315}"/>
              </a:ext>
            </a:extLst>
          </p:cNvPr>
          <p:cNvSpPr/>
          <p:nvPr/>
        </p:nvSpPr>
        <p:spPr>
          <a:xfrm>
            <a:off x="2719739" y="4311662"/>
            <a:ext cx="2155038" cy="2533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9BE05D-E928-454F-9284-F0B85B91FFF3}"/>
              </a:ext>
            </a:extLst>
          </p:cNvPr>
          <p:cNvSpPr/>
          <p:nvPr/>
        </p:nvSpPr>
        <p:spPr>
          <a:xfrm>
            <a:off x="2426727" y="3762462"/>
            <a:ext cx="4671657" cy="2383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944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E4C6-073F-03D4-1429-DA04372D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‘Social interactions’ with Eliza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801A2-0FCD-368C-8B4F-9FD8D1D90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4"/>
          <a:stretch/>
        </p:blipFill>
        <p:spPr bwMode="auto">
          <a:xfrm>
            <a:off x="331732" y="1885950"/>
            <a:ext cx="11528536" cy="41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189DF6-D409-F07C-B241-E99E331552A0}"/>
              </a:ext>
            </a:extLst>
          </p:cNvPr>
          <p:cNvSpPr/>
          <p:nvPr/>
        </p:nvSpPr>
        <p:spPr>
          <a:xfrm>
            <a:off x="5790525" y="4015819"/>
            <a:ext cx="5153995" cy="2828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67CED9-1260-5D37-0966-2CFB86C352B5}"/>
              </a:ext>
            </a:extLst>
          </p:cNvPr>
          <p:cNvSpPr/>
          <p:nvPr/>
        </p:nvSpPr>
        <p:spPr>
          <a:xfrm>
            <a:off x="5168356" y="4593592"/>
            <a:ext cx="2721879" cy="28280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B11C4D-ED41-65DA-E722-D39FC13958BE}"/>
              </a:ext>
            </a:extLst>
          </p:cNvPr>
          <p:cNvSpPr/>
          <p:nvPr/>
        </p:nvSpPr>
        <p:spPr>
          <a:xfrm>
            <a:off x="8367522" y="4903965"/>
            <a:ext cx="2363460" cy="50674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400" dirty="0">
                <a:solidFill>
                  <a:schemeClr val="tx1"/>
                </a:solidFill>
              </a:rPr>
              <a:t>No use of ellipsis</a:t>
            </a:r>
            <a:endParaRPr lang="zh-HK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4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D5848D-9021-4B45-A576-321BF0F5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FD3086-BEC3-362A-A618-ECCAB4C9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rgbClr val="EBEBEB"/>
                </a:solidFill>
              </a:rPr>
              <a:t>In this class, you will …</a:t>
            </a:r>
            <a:endParaRPr lang="zh-TW" altLang="en-US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6840D-0908-4CED-99D2-8C957BD9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A7404C7C-9651-4AC1-A94D-30116BDE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rgbClr val="BFBFBF"/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5187262-9F3B-479F-8C41-C380B683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內容版面配置區 2">
            <a:extLst>
              <a:ext uri="{FF2B5EF4-FFF2-40B4-BE49-F238E27FC236}">
                <a16:creationId xmlns:a16="http://schemas.microsoft.com/office/drawing/2014/main" id="{EA84C92E-3E42-9A49-4504-30195F724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15095"/>
              </p:ext>
            </p:extLst>
          </p:nvPr>
        </p:nvGraphicFramePr>
        <p:xfrm>
          <a:off x="5005197" y="1054100"/>
          <a:ext cx="6820662" cy="525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94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47FDD-C1C5-B2A2-A3C2-C60D5E63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Epistemic downgrade in Chinese: </a:t>
            </a:r>
            <a:r>
              <a:rPr lang="zh-TW" altLang="en-US" dirty="0"/>
              <a:t>吧</a:t>
            </a:r>
            <a:r>
              <a:rPr lang="en-US" altLang="zh-TW" dirty="0"/>
              <a:t> </a:t>
            </a:r>
            <a:r>
              <a:rPr lang="en-US" altLang="zh-TW" i="1" dirty="0" err="1"/>
              <a:t>ba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74426A-F740-81B8-79C3-1E6A0C1F563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22386" y="2162753"/>
            <a:ext cx="8314439" cy="22707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743F2B0-1F3B-3B9A-1B30-ED7DBE91EEE0}"/>
              </a:ext>
            </a:extLst>
          </p:cNvPr>
          <p:cNvSpPr txBox="1"/>
          <p:nvPr/>
        </p:nvSpPr>
        <p:spPr>
          <a:xfrm>
            <a:off x="2757580" y="3179679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don’t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know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words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cool’ can be typed out.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BB79DB-57BF-C6EF-4F49-4F58CCFE6DB9}"/>
              </a:ext>
            </a:extLst>
          </p:cNvPr>
          <p:cNvSpPr txBox="1"/>
          <p:nvPr/>
        </p:nvSpPr>
        <p:spPr>
          <a:xfrm>
            <a:off x="2757579" y="4064123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‘Not cool’ should be fine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ba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477EE1-FA82-5106-8F0F-5C23FE980FF1}"/>
              </a:ext>
            </a:extLst>
          </p:cNvPr>
          <p:cNvSpPr txBox="1"/>
          <p:nvPr/>
        </p:nvSpPr>
        <p:spPr>
          <a:xfrm>
            <a:off x="2181225" y="4981575"/>
            <a:ext cx="7200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How does F downgrade her epistemic access?</a:t>
            </a:r>
          </a:p>
          <a:p>
            <a:r>
              <a:rPr lang="en-US" altLang="zh-HK" dirty="0"/>
              <a:t>How does M respond to that?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469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5FAC3-9E92-5BF7-B429-11CB671D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24529" cy="1400530"/>
          </a:xfrm>
        </p:spPr>
        <p:txBody>
          <a:bodyPr/>
          <a:lstStyle/>
          <a:p>
            <a:r>
              <a:rPr lang="en-US" altLang="zh-HK" dirty="0"/>
              <a:t>Epistemic downgrade in Spanish: </a:t>
            </a:r>
            <a:r>
              <a:rPr lang="en-US" altLang="zh-HK" i="1" dirty="0" err="1"/>
              <a:t>verdad</a:t>
            </a:r>
            <a:endParaRPr lang="zh-HK" altLang="en-US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EC3D4D-A2F2-852B-C71A-91FDAC2E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5" b="33061"/>
          <a:stretch/>
        </p:blipFill>
        <p:spPr>
          <a:xfrm>
            <a:off x="893127" y="1599603"/>
            <a:ext cx="7194233" cy="48056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C9DE60F-68FF-E21F-7031-7B8410AA1934}"/>
              </a:ext>
            </a:extLst>
          </p:cNvPr>
          <p:cNvSpPr txBox="1"/>
          <p:nvPr/>
        </p:nvSpPr>
        <p:spPr>
          <a:xfrm>
            <a:off x="1889887" y="2043888"/>
            <a:ext cx="60349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You heard the recording that they said there,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A88CAA-5489-CAFF-D3B6-874100036805}"/>
              </a:ext>
            </a:extLst>
          </p:cNvPr>
          <p:cNvSpPr txBox="1"/>
          <p:nvPr/>
        </p:nvSpPr>
        <p:spPr>
          <a:xfrm>
            <a:off x="1889886" y="3239076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I heard --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1B1827-8BA5-7A84-9672-56DE5636CB2A}"/>
              </a:ext>
            </a:extLst>
          </p:cNvPr>
          <p:cNvSpPr txBox="1"/>
          <p:nvPr/>
        </p:nvSpPr>
        <p:spPr>
          <a:xfrm>
            <a:off x="1889886" y="2630801"/>
            <a:ext cx="60349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Verdad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ABAA40-0060-3730-08B6-998FD80A5382}"/>
              </a:ext>
            </a:extLst>
          </p:cNvPr>
          <p:cNvSpPr txBox="1"/>
          <p:nvPr/>
        </p:nvSpPr>
        <p:spPr>
          <a:xfrm>
            <a:off x="1889887" y="3858239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Yeah,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188FCB-B624-2F26-B614-72856E31FBD3}"/>
              </a:ext>
            </a:extLst>
          </p:cNvPr>
          <p:cNvSpPr txBox="1"/>
          <p:nvPr/>
        </p:nvSpPr>
        <p:spPr>
          <a:xfrm>
            <a:off x="1889887" y="4441234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Yeah,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933283-2711-F144-FEA9-E42B31728902}"/>
              </a:ext>
            </a:extLst>
          </p:cNvPr>
          <p:cNvSpPr txBox="1"/>
          <p:nvPr/>
        </p:nvSpPr>
        <p:spPr>
          <a:xfrm>
            <a:off x="1889887" y="5063215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You heard it.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5A3C00-310E-5669-F27D-A82B248C8083}"/>
              </a:ext>
            </a:extLst>
          </p:cNvPr>
          <p:cNvSpPr txBox="1"/>
          <p:nvPr/>
        </p:nvSpPr>
        <p:spPr>
          <a:xfrm>
            <a:off x="1889885" y="5620702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Ah.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D8B7A-5531-E46C-97CA-2D61B4EC027D}"/>
              </a:ext>
            </a:extLst>
          </p:cNvPr>
          <p:cNvSpPr txBox="1"/>
          <p:nvPr/>
        </p:nvSpPr>
        <p:spPr>
          <a:xfrm>
            <a:off x="1889884" y="6220616"/>
            <a:ext cx="6492113" cy="369332"/>
          </a:xfrm>
          <a:prstGeom prst="rect">
            <a:avLst/>
          </a:prstGeom>
          <a:solidFill>
            <a:srgbClr val="FDF69C">
              <a:alpha val="69804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Good.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B2762A-9CDF-8B90-5D12-FB3B6944A04E}"/>
              </a:ext>
            </a:extLst>
          </p:cNvPr>
          <p:cNvSpPr txBox="1"/>
          <p:nvPr/>
        </p:nvSpPr>
        <p:spPr>
          <a:xfrm>
            <a:off x="8921558" y="2928935"/>
            <a:ext cx="27833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Can you think of contexts where </a:t>
            </a:r>
            <a:r>
              <a:rPr lang="en-US" altLang="zh-HK" i="1" dirty="0" err="1"/>
              <a:t>verdad</a:t>
            </a:r>
            <a:r>
              <a:rPr lang="en-US" altLang="zh-HK" dirty="0"/>
              <a:t> might be used for epistemic </a:t>
            </a:r>
            <a:r>
              <a:rPr lang="en-US" altLang="zh-HK" b="1" dirty="0"/>
              <a:t>up</a:t>
            </a:r>
            <a:r>
              <a:rPr lang="en-US" altLang="zh-HK" dirty="0"/>
              <a:t>grade?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759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40791-E55E-5350-C7BB-0AE05078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Last words on epistemic upgrade/downgrade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24ED8-2705-EA1E-D015-EC9AECA4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Remember that upgrade/downgrade is </a:t>
            </a:r>
            <a:r>
              <a:rPr lang="en-US" altLang="zh-HK" b="1" dirty="0"/>
              <a:t>compared to your expectations regarding the ‘default’ epistemic status in that sequential position</a:t>
            </a:r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r>
              <a:rPr lang="en-US" altLang="zh-HK" dirty="0"/>
              <a:t>Upgrading – doing something to make yourself appear </a:t>
            </a:r>
            <a:r>
              <a:rPr lang="en-US" altLang="zh-HK" b="1" dirty="0"/>
              <a:t>more </a:t>
            </a:r>
            <a:r>
              <a:rPr lang="en-US" altLang="zh-HK" dirty="0"/>
              <a:t>knowledgeable than the expected default</a:t>
            </a:r>
          </a:p>
          <a:p>
            <a:r>
              <a:rPr lang="en-US" altLang="zh-HK" dirty="0"/>
              <a:t>Upgrading – doing something to make yourself appear </a:t>
            </a:r>
            <a:r>
              <a:rPr lang="en-US" altLang="zh-HK" b="1" dirty="0"/>
              <a:t>less </a:t>
            </a:r>
            <a:r>
              <a:rPr lang="en-US" altLang="zh-HK" dirty="0"/>
              <a:t>knowledgeable than the expected default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57AA14-57A1-18A3-645F-651C70DC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95454"/>
              </p:ext>
            </p:extLst>
          </p:nvPr>
        </p:nvGraphicFramePr>
        <p:xfrm>
          <a:off x="1284472" y="3171825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75691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222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10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Default epistemic status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Default epistemic status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3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Question/Answer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K+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8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Assessment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K-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D0A46-0C10-273D-F9E5-7FE63E01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Epistemic, affective, evaluative</a:t>
            </a: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B6BF48-D070-4CA5-2191-593FA95F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802"/>
              </p:ext>
            </p:extLst>
          </p:nvPr>
        </p:nvGraphicFramePr>
        <p:xfrm>
          <a:off x="1156585" y="1853248"/>
          <a:ext cx="9878829" cy="344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43">
                  <a:extLst>
                    <a:ext uri="{9D8B030D-6E8A-4147-A177-3AD203B41FA5}">
                      <a16:colId xmlns:a16="http://schemas.microsoft.com/office/drawing/2014/main" val="4170666028"/>
                    </a:ext>
                  </a:extLst>
                </a:gridCol>
                <a:gridCol w="3292943">
                  <a:extLst>
                    <a:ext uri="{9D8B030D-6E8A-4147-A177-3AD203B41FA5}">
                      <a16:colId xmlns:a16="http://schemas.microsoft.com/office/drawing/2014/main" val="33399145"/>
                    </a:ext>
                  </a:extLst>
                </a:gridCol>
                <a:gridCol w="3292943">
                  <a:extLst>
                    <a:ext uri="{9D8B030D-6E8A-4147-A177-3AD203B41FA5}">
                      <a16:colId xmlns:a16="http://schemas.microsoft.com/office/drawing/2014/main" val="1086041590"/>
                    </a:ext>
                  </a:extLst>
                </a:gridCol>
              </a:tblGrid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Stance type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An expression of …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Simple examples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2487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Epistemic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knowledge</a:t>
                      </a:r>
                      <a:r>
                        <a:rPr lang="en-US" altLang="zh-HK" dirty="0"/>
                        <a:t> about something – how much do you ‘know your stuff’?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I think …</a:t>
                      </a:r>
                    </a:p>
                    <a:p>
                      <a:r>
                        <a:rPr lang="en-US" altLang="zh-HK" dirty="0"/>
                        <a:t>It might be true that …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63286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Affective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feelings</a:t>
                      </a:r>
                      <a:r>
                        <a:rPr lang="en-US" altLang="zh-HK" dirty="0"/>
                        <a:t> about something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Yuck!</a:t>
                      </a:r>
                    </a:p>
                    <a:p>
                      <a:r>
                        <a:rPr lang="en-US" altLang="zh-HK" dirty="0"/>
                        <a:t>I’m glad about that.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9926"/>
                  </a:ext>
                </a:extLst>
              </a:tr>
              <a:tr h="805921">
                <a:tc>
                  <a:txBody>
                    <a:bodyPr/>
                    <a:lstStyle/>
                    <a:p>
                      <a:r>
                        <a:rPr lang="en-US" altLang="zh-HK" dirty="0"/>
                        <a:t>Evaluative stance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Your </a:t>
                      </a:r>
                      <a:r>
                        <a:rPr lang="en-US" altLang="zh-HK" b="1" dirty="0"/>
                        <a:t>judgement</a:t>
                      </a:r>
                      <a:r>
                        <a:rPr lang="en-US" altLang="zh-HK" dirty="0"/>
                        <a:t> of something (good vs bad, useful vs useless, etc.)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That’s great!!</a:t>
                      </a:r>
                    </a:p>
                    <a:p>
                      <a:r>
                        <a:rPr lang="en-US" altLang="zh-HK" dirty="0"/>
                        <a:t>That’s very useful.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7073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07CE1D2-470F-128F-E5B3-800EEFC82389}"/>
              </a:ext>
            </a:extLst>
          </p:cNvPr>
          <p:cNvSpPr txBox="1"/>
          <p:nvPr/>
        </p:nvSpPr>
        <p:spPr>
          <a:xfrm>
            <a:off x="2381250" y="5838825"/>
            <a:ext cx="56483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More than one stance can be simultaneously expressed – we’ll look into that soon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7859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5767C7-FB85-877F-044A-F4494B2C4D15}"/>
              </a:ext>
            </a:extLst>
          </p:cNvPr>
          <p:cNvSpPr/>
          <p:nvPr/>
        </p:nvSpPr>
        <p:spPr>
          <a:xfrm>
            <a:off x="5161280" y="-162560"/>
            <a:ext cx="7589520" cy="742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F5D1B4-67FD-5549-38FD-AF79149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Stance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F9A61-546F-B004-BA51-ED8B2C4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23" y="1854820"/>
            <a:ext cx="4166509" cy="4441205"/>
          </a:xfrm>
        </p:spPr>
        <p:txBody>
          <a:bodyPr>
            <a:normAutofit/>
          </a:bodyPr>
          <a:lstStyle/>
          <a:p>
            <a:r>
              <a:rPr lang="en-US" altLang="zh-TW" b="1" dirty="0"/>
              <a:t>Stance subjects</a:t>
            </a:r>
            <a:r>
              <a:rPr lang="en-US" altLang="zh-TW" dirty="0"/>
              <a:t>: The people taking stances</a:t>
            </a:r>
          </a:p>
          <a:p>
            <a:r>
              <a:rPr lang="en-US" altLang="zh-TW" b="1" dirty="0"/>
              <a:t>Stance objects</a:t>
            </a:r>
            <a:r>
              <a:rPr lang="en-US" altLang="zh-TW" dirty="0"/>
              <a:t>: The phenomenon that people are taking a stance about</a:t>
            </a:r>
          </a:p>
          <a:p>
            <a:r>
              <a:rPr lang="en-US" altLang="zh-TW" b="1" dirty="0"/>
              <a:t>Evaluation &amp; positioning</a:t>
            </a:r>
            <a:r>
              <a:rPr lang="en-US" altLang="zh-TW" dirty="0"/>
              <a:t>: Stance subjects’ subjectivity towards the object (more later on)</a:t>
            </a:r>
          </a:p>
          <a:p>
            <a:r>
              <a:rPr lang="en-US" altLang="zh-TW" b="1" dirty="0"/>
              <a:t>Alignment</a:t>
            </a:r>
            <a:r>
              <a:rPr lang="en-US" altLang="zh-TW" dirty="0"/>
              <a:t>: Do people agree, disagree, or have other relationships with the other </a:t>
            </a:r>
            <a:r>
              <a:rPr lang="en-US" altLang="zh-TW"/>
              <a:t>person’s stance? 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BC653C-9CB0-4582-71D9-CC9BADB6110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78718" y="1046968"/>
            <a:ext cx="5449889" cy="5041147"/>
          </a:xfrm>
          <a:prstGeom prst="rect">
            <a:avLst/>
          </a:prstGeom>
          <a:effectLst/>
        </p:spPr>
      </p:pic>
      <p:pic>
        <p:nvPicPr>
          <p:cNvPr id="6" name="圖形 5" descr="穿 Polo 衫的男子">
            <a:extLst>
              <a:ext uri="{FF2B5EF4-FFF2-40B4-BE49-F238E27FC236}">
                <a16:creationId xmlns:a16="http://schemas.microsoft.com/office/drawing/2014/main" id="{749FDF30-5CB0-F855-C9C2-1061A3629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1444" t="-192" r="-1444" b="53898"/>
          <a:stretch/>
        </p:blipFill>
        <p:spPr>
          <a:xfrm>
            <a:off x="5686412" y="4936625"/>
            <a:ext cx="1031151" cy="1497943"/>
          </a:xfrm>
          <a:prstGeom prst="rect">
            <a:avLst/>
          </a:prstGeom>
        </p:spPr>
      </p:pic>
      <p:pic>
        <p:nvPicPr>
          <p:cNvPr id="8" name="圖形 7" descr="穿黑色裙子的女子">
            <a:extLst>
              <a:ext uri="{FF2B5EF4-FFF2-40B4-BE49-F238E27FC236}">
                <a16:creationId xmlns:a16="http://schemas.microsoft.com/office/drawing/2014/main" id="{CB5B57EF-D873-A5E7-62E5-D722D0BACE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b="55541"/>
          <a:stretch/>
        </p:blipFill>
        <p:spPr>
          <a:xfrm>
            <a:off x="5498647" y="216584"/>
            <a:ext cx="1663753" cy="1660767"/>
          </a:xfrm>
          <a:prstGeom prst="rect">
            <a:avLst/>
          </a:prstGeom>
        </p:spPr>
      </p:pic>
      <p:pic>
        <p:nvPicPr>
          <p:cNvPr id="12" name="圖形 11" descr="蘋果 以實心填滿">
            <a:extLst>
              <a:ext uri="{FF2B5EF4-FFF2-40B4-BE49-F238E27FC236}">
                <a16:creationId xmlns:a16="http://schemas.microsoft.com/office/drawing/2014/main" id="{EFBA5921-FA70-BCDC-68D2-997AA9AB4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627174" y="2653141"/>
            <a:ext cx="914400" cy="914400"/>
          </a:xfrm>
          <a:prstGeom prst="rect">
            <a:avLst/>
          </a:prstGeom>
        </p:spPr>
      </p:pic>
      <p:pic>
        <p:nvPicPr>
          <p:cNvPr id="16" name="圖形 15" descr="破碎的心 以實心填滿">
            <a:extLst>
              <a:ext uri="{FF2B5EF4-FFF2-40B4-BE49-F238E27FC236}">
                <a16:creationId xmlns:a16="http://schemas.microsoft.com/office/drawing/2014/main" id="{DB703395-751E-A1EE-436B-77BE53448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642503" y="4994352"/>
            <a:ext cx="914400" cy="914400"/>
          </a:xfrm>
          <a:prstGeom prst="rect">
            <a:avLst/>
          </a:prstGeom>
        </p:spPr>
      </p:pic>
      <p:pic>
        <p:nvPicPr>
          <p:cNvPr id="18" name="圖形 17" descr="閃亮的心 外框">
            <a:extLst>
              <a:ext uri="{FF2B5EF4-FFF2-40B4-BE49-F238E27FC236}">
                <a16:creationId xmlns:a16="http://schemas.microsoft.com/office/drawing/2014/main" id="{6D8EE245-AD5D-032F-62E7-D18B0931E9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670035" y="1420151"/>
            <a:ext cx="914400" cy="914400"/>
          </a:xfrm>
          <a:prstGeom prst="rect">
            <a:avLst/>
          </a:prstGeom>
        </p:spPr>
      </p:pic>
      <p:pic>
        <p:nvPicPr>
          <p:cNvPr id="20" name="圖形 19" descr="生氣的臉部輪廓 以實心填滿">
            <a:extLst>
              <a:ext uri="{FF2B5EF4-FFF2-40B4-BE49-F238E27FC236}">
                <a16:creationId xmlns:a16="http://schemas.microsoft.com/office/drawing/2014/main" id="{0CE69C81-3BA7-5221-8E58-9E06AD20F3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689330" y="3107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6039</TotalTime>
  <Words>1495</Words>
  <Application>Microsoft Office PowerPoint</Application>
  <PresentationFormat>寬螢幕</PresentationFormat>
  <Paragraphs>340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離子</vt:lpstr>
      <vt:lpstr>Week 9: The Stance Triangle</vt:lpstr>
      <vt:lpstr>Before we start …</vt:lpstr>
      <vt:lpstr>Question for today</vt:lpstr>
      <vt:lpstr>In this class, you will …</vt:lpstr>
      <vt:lpstr>Epistemic downgrade in Chinese: 吧 ba</vt:lpstr>
      <vt:lpstr>Epistemic downgrade in Spanish: verdad</vt:lpstr>
      <vt:lpstr>Last words on epistemic upgrade/downgrade</vt:lpstr>
      <vt:lpstr>Epistemic, affective, evaluative</vt:lpstr>
      <vt:lpstr>Stance</vt:lpstr>
      <vt:lpstr>Diagraph form of the triangle (lines 306-307)</vt:lpstr>
      <vt:lpstr>Positioning vs evaluation</vt:lpstr>
      <vt:lpstr>Identifying positioning vs evaluation</vt:lpstr>
      <vt:lpstr>Positioning vs evaluation: Two sides of the same coin?</vt:lpstr>
      <vt:lpstr>Diagraph form of the triangle (lines 523-525)</vt:lpstr>
      <vt:lpstr>Question: When people do not repeat words when resonating, what are they trying to say?</vt:lpstr>
      <vt:lpstr>There’s a few possibilities …</vt:lpstr>
      <vt:lpstr>When silence is ellipsis</vt:lpstr>
      <vt:lpstr>When silence is a stance differential</vt:lpstr>
      <vt:lpstr>When it’s both …</vt:lpstr>
      <vt:lpstr>Affective, evaluative, epistemic stance</vt:lpstr>
      <vt:lpstr>A hard habit to break</vt:lpstr>
      <vt:lpstr>A hard habit to break</vt:lpstr>
      <vt:lpstr>A hard habit to break</vt:lpstr>
      <vt:lpstr>They’re babies</vt:lpstr>
      <vt:lpstr>They’re babies</vt:lpstr>
      <vt:lpstr>They’re babies</vt:lpstr>
      <vt:lpstr>The five-car pileup</vt:lpstr>
      <vt:lpstr>The five-car pileup – epistemic stance</vt:lpstr>
      <vt:lpstr>The five-car pileup: Affective/evaluative</vt:lpstr>
      <vt:lpstr>All is well</vt:lpstr>
      <vt:lpstr>I need a credit card</vt:lpstr>
      <vt:lpstr>PowerPoint 簡報</vt:lpstr>
      <vt:lpstr>Your turn!</vt:lpstr>
      <vt:lpstr>Grammaticalised stance alignment in Japanese: ne</vt:lpstr>
      <vt:lpstr>Grammaticalised stance alignment in Japanese: ne</vt:lpstr>
      <vt:lpstr>‘Social interactions’ with Eliza</vt:lpstr>
      <vt:lpstr>‘Social interactions’ with Eliza</vt:lpstr>
      <vt:lpstr>‘Social interactions’ with Eliza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Transcription and intonation</dc:title>
  <dc:creator>Ryan Lai</dc:creator>
  <cp:lastModifiedBy>Ryan Lai</cp:lastModifiedBy>
  <cp:revision>99</cp:revision>
  <dcterms:created xsi:type="dcterms:W3CDTF">2023-02-01T02:05:34Z</dcterms:created>
  <dcterms:modified xsi:type="dcterms:W3CDTF">2023-05-30T06:39:12Z</dcterms:modified>
</cp:coreProperties>
</file>