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313" r:id="rId3"/>
    <p:sldId id="316" r:id="rId4"/>
    <p:sldId id="328" r:id="rId5"/>
    <p:sldId id="319" r:id="rId6"/>
    <p:sldId id="320" r:id="rId7"/>
    <p:sldId id="347" r:id="rId8"/>
    <p:sldId id="349" r:id="rId9"/>
    <p:sldId id="321" r:id="rId10"/>
    <p:sldId id="322" r:id="rId11"/>
    <p:sldId id="326" r:id="rId12"/>
    <p:sldId id="323" r:id="rId13"/>
    <p:sldId id="352" r:id="rId14"/>
    <p:sldId id="361" r:id="rId15"/>
    <p:sldId id="324" r:id="rId16"/>
    <p:sldId id="351" r:id="rId17"/>
    <p:sldId id="348" r:id="rId18"/>
    <p:sldId id="350" r:id="rId19"/>
    <p:sldId id="355" r:id="rId20"/>
    <p:sldId id="359" r:id="rId21"/>
    <p:sldId id="356" r:id="rId22"/>
    <p:sldId id="360" r:id="rId23"/>
    <p:sldId id="353" r:id="rId24"/>
    <p:sldId id="354" r:id="rId25"/>
    <p:sldId id="357" r:id="rId26"/>
    <p:sldId id="358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6C57A-83CB-4185-9F04-4298F862F6A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89E3EF-DCC3-4AA5-A984-412BE027E3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Distinguish</a:t>
          </a:r>
          <a:endParaRPr lang="en-US" dirty="0"/>
        </a:p>
      </dgm:t>
    </dgm:pt>
    <dgm:pt modelId="{8B334DA1-058D-442E-9A73-6141595438F4}" type="parTrans" cxnId="{C7913C74-36BA-4EAC-B08E-F1FCBCD246BD}">
      <dgm:prSet/>
      <dgm:spPr/>
      <dgm:t>
        <a:bodyPr/>
        <a:lstStyle/>
        <a:p>
          <a:endParaRPr lang="en-US"/>
        </a:p>
      </dgm:t>
    </dgm:pt>
    <dgm:pt modelId="{EB4F56B2-4AAE-4A0D-AA1F-194C7845C3B6}" type="sibTrans" cxnId="{C7913C74-36BA-4EAC-B08E-F1FCBCD246BD}">
      <dgm:prSet/>
      <dgm:spPr/>
      <dgm:t>
        <a:bodyPr/>
        <a:lstStyle/>
        <a:p>
          <a:endParaRPr lang="en-US"/>
        </a:p>
      </dgm:t>
    </dgm:pt>
    <dgm:pt modelId="{EBA2167D-2A18-454D-8539-E427DDE64894}">
      <dgm:prSet/>
      <dgm:spPr/>
      <dgm:t>
        <a:bodyPr/>
        <a:lstStyle/>
        <a:p>
          <a:r>
            <a:rPr lang="en-US"/>
            <a:t>Distinguish between cohesion and coherence</a:t>
          </a:r>
        </a:p>
      </dgm:t>
    </dgm:pt>
    <dgm:pt modelId="{0FD744C6-06D3-4C9B-BFD1-71A8780DBD03}" type="parTrans" cxnId="{757B9CD7-70CA-4771-9690-A71CB059274A}">
      <dgm:prSet/>
      <dgm:spPr/>
      <dgm:t>
        <a:bodyPr/>
        <a:lstStyle/>
        <a:p>
          <a:endParaRPr lang="en-US"/>
        </a:p>
      </dgm:t>
    </dgm:pt>
    <dgm:pt modelId="{811C5D53-FDE3-4886-A89C-B5C44A3FFF8F}" type="sibTrans" cxnId="{757B9CD7-70CA-4771-9690-A71CB059274A}">
      <dgm:prSet/>
      <dgm:spPr/>
      <dgm:t>
        <a:bodyPr/>
        <a:lstStyle/>
        <a:p>
          <a:endParaRPr lang="en-US"/>
        </a:p>
      </dgm:t>
    </dgm:pt>
    <dgm:pt modelId="{0E6DEA51-457F-42BD-9BE0-F470322490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Analyse</a:t>
          </a:r>
          <a:endParaRPr lang="en-US" dirty="0"/>
        </a:p>
      </dgm:t>
    </dgm:pt>
    <dgm:pt modelId="{A2672177-BD7C-4797-BD03-B1E9EE542684}" type="parTrans" cxnId="{4C9C765A-B335-4AD9-BDC3-73F8D7642BD4}">
      <dgm:prSet/>
      <dgm:spPr/>
      <dgm:t>
        <a:bodyPr/>
        <a:lstStyle/>
        <a:p>
          <a:endParaRPr lang="en-US"/>
        </a:p>
      </dgm:t>
    </dgm:pt>
    <dgm:pt modelId="{B082E095-E635-4A7B-AA49-E1ED55B8D58F}" type="sibTrans" cxnId="{4C9C765A-B335-4AD9-BDC3-73F8D7642BD4}">
      <dgm:prSet/>
      <dgm:spPr/>
      <dgm:t>
        <a:bodyPr/>
        <a:lstStyle/>
        <a:p>
          <a:endParaRPr lang="en-US"/>
        </a:p>
      </dgm:t>
    </dgm:pt>
    <dgm:pt modelId="{C4B0A32D-8A23-4739-B648-9114C0673339}">
      <dgm:prSet/>
      <dgm:spPr/>
      <dgm:t>
        <a:bodyPr/>
        <a:lstStyle/>
        <a:p>
          <a:r>
            <a:rPr lang="en-US" dirty="0" err="1"/>
            <a:t>Analyse</a:t>
          </a:r>
          <a:r>
            <a:rPr lang="en-US" dirty="0"/>
            <a:t> cohesion and coherence in natural discourse data</a:t>
          </a:r>
        </a:p>
      </dgm:t>
    </dgm:pt>
    <dgm:pt modelId="{67E835CF-E57D-4419-8468-0D785DE2A33A}" type="parTrans" cxnId="{DF218900-9F3B-450C-9A74-243E3EBDC632}">
      <dgm:prSet/>
      <dgm:spPr/>
      <dgm:t>
        <a:bodyPr/>
        <a:lstStyle/>
        <a:p>
          <a:endParaRPr lang="en-US"/>
        </a:p>
      </dgm:t>
    </dgm:pt>
    <dgm:pt modelId="{D3CD005B-31EA-4355-AF60-3A1AA7374803}" type="sibTrans" cxnId="{DF218900-9F3B-450C-9A74-243E3EBDC632}">
      <dgm:prSet/>
      <dgm:spPr/>
      <dgm:t>
        <a:bodyPr/>
        <a:lstStyle/>
        <a:p>
          <a:endParaRPr lang="en-US"/>
        </a:p>
      </dgm:t>
    </dgm:pt>
    <dgm:pt modelId="{2C31E12E-302D-4B6E-86C9-8032CD31D1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Appreciate</a:t>
          </a:r>
          <a:endParaRPr lang="en-US" dirty="0"/>
        </a:p>
      </dgm:t>
    </dgm:pt>
    <dgm:pt modelId="{0E4BC29A-C771-4F9E-BBD4-D6B1A8D7F6C9}" type="parTrans" cxnId="{49B2CF56-C3FE-4C3F-8271-B28714971D92}">
      <dgm:prSet/>
      <dgm:spPr/>
      <dgm:t>
        <a:bodyPr/>
        <a:lstStyle/>
        <a:p>
          <a:endParaRPr lang="zh-TW" altLang="en-US"/>
        </a:p>
      </dgm:t>
    </dgm:pt>
    <dgm:pt modelId="{7E73BF93-A99B-4F09-9C29-CA3176DCCDA7}" type="sibTrans" cxnId="{49B2CF56-C3FE-4C3F-8271-B28714971D92}">
      <dgm:prSet/>
      <dgm:spPr/>
      <dgm:t>
        <a:bodyPr/>
        <a:lstStyle/>
        <a:p>
          <a:endParaRPr lang="zh-TW" altLang="en-US"/>
        </a:p>
      </dgm:t>
    </dgm:pt>
    <dgm:pt modelId="{481A26BD-C2DA-4C35-82F4-7321DFEA24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Appreciate further the diversity of strategies for achieving cohesion across individuals, communities, and cultures</a:t>
          </a:r>
          <a:endParaRPr lang="zh-TW" altLang="en-US" dirty="0"/>
        </a:p>
      </dgm:t>
    </dgm:pt>
    <dgm:pt modelId="{A12A9DD1-2E06-4677-B1AD-BB83258631F9}" type="parTrans" cxnId="{2BD348E1-915D-4CEE-9AE3-71141A980AF1}">
      <dgm:prSet/>
      <dgm:spPr/>
      <dgm:t>
        <a:bodyPr/>
        <a:lstStyle/>
        <a:p>
          <a:endParaRPr lang="zh-TW" altLang="en-US"/>
        </a:p>
      </dgm:t>
    </dgm:pt>
    <dgm:pt modelId="{2935E053-5EE4-4AA8-BBD0-E849E6E1F353}" type="sibTrans" cxnId="{2BD348E1-915D-4CEE-9AE3-71141A980AF1}">
      <dgm:prSet/>
      <dgm:spPr/>
      <dgm:t>
        <a:bodyPr/>
        <a:lstStyle/>
        <a:p>
          <a:endParaRPr lang="zh-TW" altLang="en-US"/>
        </a:p>
      </dgm:t>
    </dgm:pt>
    <dgm:pt modelId="{060A8411-34FC-4C16-91E3-D9959B2B731F}" type="pres">
      <dgm:prSet presAssocID="{2B36C57A-83CB-4185-9F04-4298F862F6AC}" presName="Name0" presStyleCnt="0">
        <dgm:presLayoutVars>
          <dgm:dir/>
          <dgm:animLvl val="lvl"/>
          <dgm:resizeHandles val="exact"/>
        </dgm:presLayoutVars>
      </dgm:prSet>
      <dgm:spPr/>
    </dgm:pt>
    <dgm:pt modelId="{5D6899C2-4B1B-433E-A208-FDC89B988158}" type="pres">
      <dgm:prSet presAssocID="{0E6DEA51-457F-42BD-9BE0-F47032249058}" presName="boxAndChildren" presStyleCnt="0"/>
      <dgm:spPr/>
    </dgm:pt>
    <dgm:pt modelId="{21C27595-AD6F-4F83-9E3A-36F38FDB2BF3}" type="pres">
      <dgm:prSet presAssocID="{0E6DEA51-457F-42BD-9BE0-F47032249058}" presName="parentTextBox" presStyleLbl="alignNode1" presStyleIdx="0" presStyleCnt="3"/>
      <dgm:spPr/>
    </dgm:pt>
    <dgm:pt modelId="{6BA19C9E-DA5B-467A-8CAC-2EEE28B09622}" type="pres">
      <dgm:prSet presAssocID="{0E6DEA51-457F-42BD-9BE0-F47032249058}" presName="descendantBox" presStyleLbl="bgAccFollowNode1" presStyleIdx="0" presStyleCnt="3"/>
      <dgm:spPr/>
    </dgm:pt>
    <dgm:pt modelId="{7BE4565E-44E5-45AB-8756-0FF7F26A2D7A}" type="pres">
      <dgm:prSet presAssocID="{EB4F56B2-4AAE-4A0D-AA1F-194C7845C3B6}" presName="sp" presStyleCnt="0"/>
      <dgm:spPr/>
    </dgm:pt>
    <dgm:pt modelId="{0A35CFBE-1A3A-45AB-B566-E34E58AFCB0B}" type="pres">
      <dgm:prSet presAssocID="{0E89E3EF-DCC3-4AA5-A984-412BE027E3E8}" presName="arrowAndChildren" presStyleCnt="0"/>
      <dgm:spPr/>
    </dgm:pt>
    <dgm:pt modelId="{C1F1A976-1AB4-465F-8BC7-F41B7F1F16AD}" type="pres">
      <dgm:prSet presAssocID="{0E89E3EF-DCC3-4AA5-A984-412BE027E3E8}" presName="parentTextArrow" presStyleLbl="node1" presStyleIdx="0" presStyleCnt="0"/>
      <dgm:spPr/>
    </dgm:pt>
    <dgm:pt modelId="{130C6703-182E-4371-8754-6E723B01A3C3}" type="pres">
      <dgm:prSet presAssocID="{0E89E3EF-DCC3-4AA5-A984-412BE027E3E8}" presName="arrow" presStyleLbl="alignNode1" presStyleIdx="1" presStyleCnt="3"/>
      <dgm:spPr/>
    </dgm:pt>
    <dgm:pt modelId="{CB1F3A29-39B1-4B56-8C72-FDD60B3242FF}" type="pres">
      <dgm:prSet presAssocID="{0E89E3EF-DCC3-4AA5-A984-412BE027E3E8}" presName="descendantArrow" presStyleLbl="bgAccFollowNode1" presStyleIdx="1" presStyleCnt="3"/>
      <dgm:spPr/>
    </dgm:pt>
    <dgm:pt modelId="{626A62F9-E5B9-4083-9B10-3D92C4020F0C}" type="pres">
      <dgm:prSet presAssocID="{7E73BF93-A99B-4F09-9C29-CA3176DCCDA7}" presName="sp" presStyleCnt="0"/>
      <dgm:spPr/>
    </dgm:pt>
    <dgm:pt modelId="{A66503F6-545A-4438-923C-B3CEB3ECC0F6}" type="pres">
      <dgm:prSet presAssocID="{2C31E12E-302D-4B6E-86C9-8032CD31D16B}" presName="arrowAndChildren" presStyleCnt="0"/>
      <dgm:spPr/>
    </dgm:pt>
    <dgm:pt modelId="{2A5FDB4D-E3DB-4346-B179-2E448C396DE0}" type="pres">
      <dgm:prSet presAssocID="{2C31E12E-302D-4B6E-86C9-8032CD31D16B}" presName="parentTextArrow" presStyleLbl="node1" presStyleIdx="0" presStyleCnt="0"/>
      <dgm:spPr/>
    </dgm:pt>
    <dgm:pt modelId="{189A56B4-80F3-4642-8500-64F9A250FC61}" type="pres">
      <dgm:prSet presAssocID="{2C31E12E-302D-4B6E-86C9-8032CD31D16B}" presName="arrow" presStyleLbl="alignNode1" presStyleIdx="2" presStyleCnt="3"/>
      <dgm:spPr/>
    </dgm:pt>
    <dgm:pt modelId="{37351F91-9B29-49F3-BCA7-B40F07C10904}" type="pres">
      <dgm:prSet presAssocID="{2C31E12E-302D-4B6E-86C9-8032CD31D16B}" presName="descendantArrow" presStyleLbl="bgAccFollowNode1" presStyleIdx="2" presStyleCnt="3"/>
      <dgm:spPr/>
    </dgm:pt>
  </dgm:ptLst>
  <dgm:cxnLst>
    <dgm:cxn modelId="{DF218900-9F3B-450C-9A74-243E3EBDC632}" srcId="{0E6DEA51-457F-42BD-9BE0-F47032249058}" destId="{C4B0A32D-8A23-4739-B648-9114C0673339}" srcOrd="0" destOrd="0" parTransId="{67E835CF-E57D-4419-8468-0D785DE2A33A}" sibTransId="{D3CD005B-31EA-4355-AF60-3A1AA7374803}"/>
    <dgm:cxn modelId="{8E2C6D0C-E1C0-4510-8CB7-63371AE15DF6}" type="presOf" srcId="{0E89E3EF-DCC3-4AA5-A984-412BE027E3E8}" destId="{C1F1A976-1AB4-465F-8BC7-F41B7F1F16AD}" srcOrd="0" destOrd="0" presId="urn:microsoft.com/office/officeart/2016/7/layout/VerticalDownArrowProcess"/>
    <dgm:cxn modelId="{1A22F528-8C61-4721-A9A3-B171ED316E0B}" type="presOf" srcId="{0E6DEA51-457F-42BD-9BE0-F47032249058}" destId="{21C27595-AD6F-4F83-9E3A-36F38FDB2BF3}" srcOrd="0" destOrd="0" presId="urn:microsoft.com/office/officeart/2016/7/layout/VerticalDownArrowProcess"/>
    <dgm:cxn modelId="{46E2CE44-2432-4D3D-90E1-3DE3ECC892D3}" type="presOf" srcId="{C4B0A32D-8A23-4739-B648-9114C0673339}" destId="{6BA19C9E-DA5B-467A-8CAC-2EEE28B09622}" srcOrd="0" destOrd="0" presId="urn:microsoft.com/office/officeart/2016/7/layout/VerticalDownArrowProcess"/>
    <dgm:cxn modelId="{63D6C749-5094-4AE8-B78C-EA22DA44B8EF}" type="presOf" srcId="{2B36C57A-83CB-4185-9F04-4298F862F6AC}" destId="{060A8411-34FC-4C16-91E3-D9959B2B731F}" srcOrd="0" destOrd="0" presId="urn:microsoft.com/office/officeart/2016/7/layout/VerticalDownArrowProcess"/>
    <dgm:cxn modelId="{C7913C74-36BA-4EAC-B08E-F1FCBCD246BD}" srcId="{2B36C57A-83CB-4185-9F04-4298F862F6AC}" destId="{0E89E3EF-DCC3-4AA5-A984-412BE027E3E8}" srcOrd="1" destOrd="0" parTransId="{8B334DA1-058D-442E-9A73-6141595438F4}" sibTransId="{EB4F56B2-4AAE-4A0D-AA1F-194C7845C3B6}"/>
    <dgm:cxn modelId="{49B2CF56-C3FE-4C3F-8271-B28714971D92}" srcId="{2B36C57A-83CB-4185-9F04-4298F862F6AC}" destId="{2C31E12E-302D-4B6E-86C9-8032CD31D16B}" srcOrd="0" destOrd="0" parTransId="{0E4BC29A-C771-4F9E-BBD4-D6B1A8D7F6C9}" sibTransId="{7E73BF93-A99B-4F09-9C29-CA3176DCCDA7}"/>
    <dgm:cxn modelId="{24FAE679-2E10-4D18-91B0-AD5D0AE4273A}" type="presOf" srcId="{481A26BD-C2DA-4C35-82F4-7321DFEA24FF}" destId="{37351F91-9B29-49F3-BCA7-B40F07C10904}" srcOrd="0" destOrd="0" presId="urn:microsoft.com/office/officeart/2016/7/layout/VerticalDownArrowProcess"/>
    <dgm:cxn modelId="{4C9C765A-B335-4AD9-BDC3-73F8D7642BD4}" srcId="{2B36C57A-83CB-4185-9F04-4298F862F6AC}" destId="{0E6DEA51-457F-42BD-9BE0-F47032249058}" srcOrd="2" destOrd="0" parTransId="{A2672177-BD7C-4797-BD03-B1E9EE542684}" sibTransId="{B082E095-E635-4A7B-AA49-E1ED55B8D58F}"/>
    <dgm:cxn modelId="{B8B6DA86-B149-445A-89FD-9B8E87799918}" type="presOf" srcId="{2C31E12E-302D-4B6E-86C9-8032CD31D16B}" destId="{189A56B4-80F3-4642-8500-64F9A250FC61}" srcOrd="1" destOrd="0" presId="urn:microsoft.com/office/officeart/2016/7/layout/VerticalDownArrowProcess"/>
    <dgm:cxn modelId="{E2812388-4A66-4283-BD15-6A4BEFFC87C6}" type="presOf" srcId="{0E89E3EF-DCC3-4AA5-A984-412BE027E3E8}" destId="{130C6703-182E-4371-8754-6E723B01A3C3}" srcOrd="1" destOrd="0" presId="urn:microsoft.com/office/officeart/2016/7/layout/VerticalDownArrowProcess"/>
    <dgm:cxn modelId="{D9278B93-5BA4-4C46-8AF7-736F2331F5BE}" type="presOf" srcId="{EBA2167D-2A18-454D-8539-E427DDE64894}" destId="{CB1F3A29-39B1-4B56-8C72-FDD60B3242FF}" srcOrd="0" destOrd="0" presId="urn:microsoft.com/office/officeart/2016/7/layout/VerticalDownArrowProcess"/>
    <dgm:cxn modelId="{040A52C9-413D-4D5B-8C5C-1473E358ABBE}" type="presOf" srcId="{2C31E12E-302D-4B6E-86C9-8032CD31D16B}" destId="{2A5FDB4D-E3DB-4346-B179-2E448C396DE0}" srcOrd="0" destOrd="0" presId="urn:microsoft.com/office/officeart/2016/7/layout/VerticalDownArrowProcess"/>
    <dgm:cxn modelId="{757B9CD7-70CA-4771-9690-A71CB059274A}" srcId="{0E89E3EF-DCC3-4AA5-A984-412BE027E3E8}" destId="{EBA2167D-2A18-454D-8539-E427DDE64894}" srcOrd="0" destOrd="0" parTransId="{0FD744C6-06D3-4C9B-BFD1-71A8780DBD03}" sibTransId="{811C5D53-FDE3-4886-A89C-B5C44A3FFF8F}"/>
    <dgm:cxn modelId="{2BD348E1-915D-4CEE-9AE3-71141A980AF1}" srcId="{2C31E12E-302D-4B6E-86C9-8032CD31D16B}" destId="{481A26BD-C2DA-4C35-82F4-7321DFEA24FF}" srcOrd="0" destOrd="0" parTransId="{A12A9DD1-2E06-4677-B1AD-BB83258631F9}" sibTransId="{2935E053-5EE4-4AA8-BBD0-E849E6E1F353}"/>
    <dgm:cxn modelId="{64F125DD-EFD2-4360-8DBB-ADF091F04422}" type="presParOf" srcId="{060A8411-34FC-4C16-91E3-D9959B2B731F}" destId="{5D6899C2-4B1B-433E-A208-FDC89B988158}" srcOrd="0" destOrd="0" presId="urn:microsoft.com/office/officeart/2016/7/layout/VerticalDownArrowProcess"/>
    <dgm:cxn modelId="{FD902CB2-6969-4645-8385-0FD34ECA0269}" type="presParOf" srcId="{5D6899C2-4B1B-433E-A208-FDC89B988158}" destId="{21C27595-AD6F-4F83-9E3A-36F38FDB2BF3}" srcOrd="0" destOrd="0" presId="urn:microsoft.com/office/officeart/2016/7/layout/VerticalDownArrowProcess"/>
    <dgm:cxn modelId="{2B3CF0B2-FBFB-4949-81C4-7F82B3E6AFCD}" type="presParOf" srcId="{5D6899C2-4B1B-433E-A208-FDC89B988158}" destId="{6BA19C9E-DA5B-467A-8CAC-2EEE28B09622}" srcOrd="1" destOrd="0" presId="urn:microsoft.com/office/officeart/2016/7/layout/VerticalDownArrowProcess"/>
    <dgm:cxn modelId="{472283BD-BF32-4F61-BAB1-C149F73F4409}" type="presParOf" srcId="{060A8411-34FC-4C16-91E3-D9959B2B731F}" destId="{7BE4565E-44E5-45AB-8756-0FF7F26A2D7A}" srcOrd="1" destOrd="0" presId="urn:microsoft.com/office/officeart/2016/7/layout/VerticalDownArrowProcess"/>
    <dgm:cxn modelId="{D88D1913-CDC1-4E1A-B883-921F54CC50C6}" type="presParOf" srcId="{060A8411-34FC-4C16-91E3-D9959B2B731F}" destId="{0A35CFBE-1A3A-45AB-B566-E34E58AFCB0B}" srcOrd="2" destOrd="0" presId="urn:microsoft.com/office/officeart/2016/7/layout/VerticalDownArrowProcess"/>
    <dgm:cxn modelId="{E4976368-4827-4E14-BC1D-799D8EDFB896}" type="presParOf" srcId="{0A35CFBE-1A3A-45AB-B566-E34E58AFCB0B}" destId="{C1F1A976-1AB4-465F-8BC7-F41B7F1F16AD}" srcOrd="0" destOrd="0" presId="urn:microsoft.com/office/officeart/2016/7/layout/VerticalDownArrowProcess"/>
    <dgm:cxn modelId="{7A4ABA85-94AF-47F3-B4EF-71612329257F}" type="presParOf" srcId="{0A35CFBE-1A3A-45AB-B566-E34E58AFCB0B}" destId="{130C6703-182E-4371-8754-6E723B01A3C3}" srcOrd="1" destOrd="0" presId="urn:microsoft.com/office/officeart/2016/7/layout/VerticalDownArrowProcess"/>
    <dgm:cxn modelId="{7A9FA727-4F7A-416E-B10D-4B99FD79CB15}" type="presParOf" srcId="{0A35CFBE-1A3A-45AB-B566-E34E58AFCB0B}" destId="{CB1F3A29-39B1-4B56-8C72-FDD60B3242FF}" srcOrd="2" destOrd="0" presId="urn:microsoft.com/office/officeart/2016/7/layout/VerticalDownArrowProcess"/>
    <dgm:cxn modelId="{8D02B143-FD66-4D1D-8451-07B5F1E57F67}" type="presParOf" srcId="{060A8411-34FC-4C16-91E3-D9959B2B731F}" destId="{626A62F9-E5B9-4083-9B10-3D92C4020F0C}" srcOrd="3" destOrd="0" presId="urn:microsoft.com/office/officeart/2016/7/layout/VerticalDownArrowProcess"/>
    <dgm:cxn modelId="{E3914C2C-C3FB-4080-B5A0-893E5A460155}" type="presParOf" srcId="{060A8411-34FC-4C16-91E3-D9959B2B731F}" destId="{A66503F6-545A-4438-923C-B3CEB3ECC0F6}" srcOrd="4" destOrd="0" presId="urn:microsoft.com/office/officeart/2016/7/layout/VerticalDownArrowProcess"/>
    <dgm:cxn modelId="{A90A5901-BD3D-400C-9D63-89E0153BD869}" type="presParOf" srcId="{A66503F6-545A-4438-923C-B3CEB3ECC0F6}" destId="{2A5FDB4D-E3DB-4346-B179-2E448C396DE0}" srcOrd="0" destOrd="0" presId="urn:microsoft.com/office/officeart/2016/7/layout/VerticalDownArrowProcess"/>
    <dgm:cxn modelId="{C68C5CFC-702A-4B98-91B1-158871031A4D}" type="presParOf" srcId="{A66503F6-545A-4438-923C-B3CEB3ECC0F6}" destId="{189A56B4-80F3-4642-8500-64F9A250FC61}" srcOrd="1" destOrd="0" presId="urn:microsoft.com/office/officeart/2016/7/layout/VerticalDownArrowProcess"/>
    <dgm:cxn modelId="{63C249A5-9AF2-4815-821C-0E70C52BFD9A}" type="presParOf" srcId="{A66503F6-545A-4438-923C-B3CEB3ECC0F6}" destId="{37351F91-9B29-49F3-BCA7-B40F07C1090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27595-AD6F-4F83-9E3A-36F38FDB2BF3}">
      <dsp:nvSpPr>
        <dsp:cNvPr id="0" name=""/>
        <dsp:cNvSpPr/>
      </dsp:nvSpPr>
      <dsp:spPr>
        <a:xfrm>
          <a:off x="0" y="4601510"/>
          <a:ext cx="1513909" cy="15103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69" tIns="156464" rIns="107669" bIns="156464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Analyse</a:t>
          </a:r>
          <a:endParaRPr lang="en-US" sz="2200" kern="1200" dirty="0"/>
        </a:p>
      </dsp:txBody>
      <dsp:txXfrm>
        <a:off x="0" y="4601510"/>
        <a:ext cx="1513909" cy="1510318"/>
      </dsp:txXfrm>
    </dsp:sp>
    <dsp:sp modelId="{6BA19C9E-DA5B-467A-8CAC-2EEE28B09622}">
      <dsp:nvSpPr>
        <dsp:cNvPr id="0" name=""/>
        <dsp:cNvSpPr/>
      </dsp:nvSpPr>
      <dsp:spPr>
        <a:xfrm>
          <a:off x="1513909" y="4601510"/>
          <a:ext cx="4541728" cy="15103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8" tIns="254000" rIns="92128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Analyse</a:t>
          </a:r>
          <a:r>
            <a:rPr lang="en-US" sz="2000" kern="1200" dirty="0"/>
            <a:t> cohesion and coherence in natural discourse data</a:t>
          </a:r>
        </a:p>
      </dsp:txBody>
      <dsp:txXfrm>
        <a:off x="1513909" y="4601510"/>
        <a:ext cx="4541728" cy="1510318"/>
      </dsp:txXfrm>
    </dsp:sp>
    <dsp:sp modelId="{130C6703-182E-4371-8754-6E723B01A3C3}">
      <dsp:nvSpPr>
        <dsp:cNvPr id="0" name=""/>
        <dsp:cNvSpPr/>
      </dsp:nvSpPr>
      <dsp:spPr>
        <a:xfrm rot="10800000">
          <a:off x="0" y="2301295"/>
          <a:ext cx="1513909" cy="232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69" tIns="156464" rIns="107669" bIns="156464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Distinguish</a:t>
          </a:r>
          <a:endParaRPr lang="en-US" sz="2200" kern="1200" dirty="0"/>
        </a:p>
      </dsp:txBody>
      <dsp:txXfrm rot="-10800000">
        <a:off x="0" y="2301295"/>
        <a:ext cx="1513909" cy="1509865"/>
      </dsp:txXfrm>
    </dsp:sp>
    <dsp:sp modelId="{CB1F3A29-39B1-4B56-8C72-FDD60B3242FF}">
      <dsp:nvSpPr>
        <dsp:cNvPr id="0" name=""/>
        <dsp:cNvSpPr/>
      </dsp:nvSpPr>
      <dsp:spPr>
        <a:xfrm>
          <a:off x="1513909" y="2301295"/>
          <a:ext cx="4541728" cy="15098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8" tIns="254000" rIns="92128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Distinguish between cohesion and coherence</a:t>
          </a:r>
        </a:p>
      </dsp:txBody>
      <dsp:txXfrm>
        <a:off x="1513909" y="2301295"/>
        <a:ext cx="4541728" cy="1509865"/>
      </dsp:txXfrm>
    </dsp:sp>
    <dsp:sp modelId="{189A56B4-80F3-4642-8500-64F9A250FC61}">
      <dsp:nvSpPr>
        <dsp:cNvPr id="0" name=""/>
        <dsp:cNvSpPr/>
      </dsp:nvSpPr>
      <dsp:spPr>
        <a:xfrm rot="10800000">
          <a:off x="0" y="1080"/>
          <a:ext cx="1513909" cy="232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69" tIns="156464" rIns="107669" bIns="156464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/>
            <a:t>Appreciate</a:t>
          </a:r>
          <a:endParaRPr lang="en-US" sz="2200" kern="1200" dirty="0"/>
        </a:p>
      </dsp:txBody>
      <dsp:txXfrm rot="-10800000">
        <a:off x="0" y="1080"/>
        <a:ext cx="1513909" cy="1509865"/>
      </dsp:txXfrm>
    </dsp:sp>
    <dsp:sp modelId="{37351F91-9B29-49F3-BCA7-B40F07C10904}">
      <dsp:nvSpPr>
        <dsp:cNvPr id="0" name=""/>
        <dsp:cNvSpPr/>
      </dsp:nvSpPr>
      <dsp:spPr>
        <a:xfrm>
          <a:off x="1513909" y="1080"/>
          <a:ext cx="4541728" cy="15098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8" tIns="254000" rIns="92128" bIns="2540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Appreciate further the diversity of strategies for achieving cohesion across individuals, communities, and cultures</a:t>
          </a:r>
          <a:endParaRPr lang="zh-TW" altLang="en-US" sz="2000" kern="1200" dirty="0"/>
        </a:p>
      </dsp:txBody>
      <dsp:txXfrm>
        <a:off x="1513909" y="1080"/>
        <a:ext cx="4541728" cy="150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7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6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6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23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63" r:id="rId7"/>
    <p:sldLayoutId id="2147483664" r:id="rId8"/>
    <p:sldLayoutId id="2147483671" r:id="rId9"/>
    <p:sldLayoutId id="2147483662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E5FE867-882A-36B3-E451-DC1EC21B1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7317348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Week 10: Coherence and taking stock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8E67AD-A2E2-A788-AC28-C0C36EF43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7317348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HK" dirty="0"/>
              <a:t>Ryan Ka Yau Lai</a:t>
            </a:r>
          </a:p>
          <a:p>
            <a:pPr algn="l"/>
            <a:r>
              <a:rPr lang="en-US" altLang="zh-HK" dirty="0"/>
              <a:t>University of California, Santa Barbara</a:t>
            </a:r>
            <a:endParaRPr lang="zh-HK" alt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60EAFE-C840-4DAF-B8B5-D73E98076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Graphic 106" descr="Closed Book">
            <a:extLst>
              <a:ext uri="{FF2B5EF4-FFF2-40B4-BE49-F238E27FC236}">
                <a16:creationId xmlns:a16="http://schemas.microsoft.com/office/drawing/2014/main" id="{1BA2FF8B-BC2D-7273-A3FB-C6EC44E8D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170" y="252537"/>
            <a:ext cx="2934559" cy="2934559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9F2FF5F7-8CB8-4DD0-890B-C68D3C731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CF86EB89-5CAA-4AA5-907F-09707CF4A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2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4BF0E-9CFA-5A47-3255-05D27F8D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3948953" cy="1812537"/>
          </a:xfrm>
        </p:spPr>
        <p:txBody>
          <a:bodyPr anchor="b">
            <a:normAutofit/>
          </a:bodyPr>
          <a:lstStyle/>
          <a:p>
            <a:r>
              <a:rPr lang="en-US" altLang="zh-TW" sz="4400" dirty="0"/>
              <a:t>Backchannels in Japanese:</a:t>
            </a:r>
            <a:r>
              <a:rPr lang="zh-TW" altLang="en-US" sz="4400" dirty="0"/>
              <a:t> </a:t>
            </a:r>
            <a:r>
              <a:rPr lang="en-US" altLang="zh-TW" sz="4400" i="1" dirty="0"/>
              <a:t>Un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F05064-4702-B7F3-A32A-0E3D47AB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3948953" cy="3390220"/>
          </a:xfrm>
        </p:spPr>
        <p:txBody>
          <a:bodyPr anchor="t">
            <a:normAutofit/>
          </a:bodyPr>
          <a:lstStyle/>
          <a:p>
            <a:r>
              <a:rPr lang="en-US" altLang="zh-TW" sz="2400" dirty="0"/>
              <a:t>This is just one of many backchannels (</a:t>
            </a:r>
            <a:r>
              <a:rPr lang="en-US" altLang="zh-TW" sz="2400" i="1" dirty="0" err="1"/>
              <a:t>aizuchi</a:t>
            </a:r>
            <a:r>
              <a:rPr lang="en-US" altLang="zh-TW" sz="2400" dirty="0"/>
              <a:t> </a:t>
            </a:r>
            <a:r>
              <a:rPr lang="ja-JP" altLang="en-US" sz="2400" dirty="0"/>
              <a:t>相槌</a:t>
            </a:r>
            <a:r>
              <a:rPr lang="en-US" altLang="ja-JP" sz="2400" dirty="0"/>
              <a:t>) …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153244-C026-68B4-0C7A-FD077F8B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636" y="492441"/>
            <a:ext cx="1590019" cy="58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4BF0E-9CFA-5A47-3255-05D27F8D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2" y="314326"/>
            <a:ext cx="3240953" cy="1302752"/>
          </a:xfrm>
        </p:spPr>
        <p:txBody>
          <a:bodyPr anchor="b">
            <a:normAutofit/>
          </a:bodyPr>
          <a:lstStyle/>
          <a:p>
            <a:r>
              <a:rPr lang="en-US" altLang="zh-TW" sz="4400" dirty="0"/>
              <a:t>Backchannels in Japanese</a:t>
            </a:r>
            <a:endParaRPr lang="zh-TW" altLang="en-US" sz="4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215CBA-ACFC-0606-0E43-68093C44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0"/>
            <a:ext cx="8784503" cy="68008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ED835F5-0AFE-A029-912F-39ED2D0C3FD6}"/>
              </a:ext>
            </a:extLst>
          </p:cNvPr>
          <p:cNvSpPr txBox="1"/>
          <p:nvPr/>
        </p:nvSpPr>
        <p:spPr>
          <a:xfrm>
            <a:off x="4267200" y="314325"/>
            <a:ext cx="7924800" cy="342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600" dirty="0">
                <a:solidFill>
                  <a:srgbClr val="FF0000"/>
                </a:solidFill>
              </a:rPr>
              <a:t>Then recently there’s the </a:t>
            </a:r>
            <a:r>
              <a:rPr lang="en-US" altLang="zh-HK" sz="1600" dirty="0" err="1">
                <a:solidFill>
                  <a:srgbClr val="FF0000"/>
                </a:solidFill>
              </a:rPr>
              <a:t>Nichinouken</a:t>
            </a:r>
            <a:r>
              <a:rPr lang="en-US" altLang="zh-HK" sz="1600" dirty="0">
                <a:solidFill>
                  <a:srgbClr val="FF0000"/>
                </a:solidFill>
              </a:rPr>
              <a:t> thing, her name got mentioned for the first time </a:t>
            </a:r>
            <a:r>
              <a:rPr lang="en-US" altLang="zh-HK" sz="1600" b="1" dirty="0">
                <a:solidFill>
                  <a:srgbClr val="FF0000"/>
                </a:solidFill>
              </a:rPr>
              <a:t>and.</a:t>
            </a:r>
            <a:r>
              <a:rPr lang="en-US" altLang="zh-HK" sz="1600" dirty="0">
                <a:solidFill>
                  <a:srgbClr val="FF0000"/>
                </a:solidFill>
              </a:rPr>
              <a:t> </a:t>
            </a:r>
            <a:endParaRPr lang="zh-HK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D6DFB0-7773-78C2-ED1C-63C032019725}"/>
              </a:ext>
            </a:extLst>
          </p:cNvPr>
          <p:cNvSpPr txBox="1"/>
          <p:nvPr/>
        </p:nvSpPr>
        <p:spPr>
          <a:xfrm>
            <a:off x="6017628" y="854660"/>
            <a:ext cx="611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600" b="1" dirty="0">
                <a:solidFill>
                  <a:srgbClr val="FF0000"/>
                </a:solidFill>
              </a:rPr>
              <a:t>Un.</a:t>
            </a:r>
            <a:endParaRPr lang="zh-HK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662601-EC30-3247-B352-8F302716FE99}"/>
              </a:ext>
            </a:extLst>
          </p:cNvPr>
          <p:cNvSpPr txBox="1"/>
          <p:nvPr/>
        </p:nvSpPr>
        <p:spPr>
          <a:xfrm>
            <a:off x="4550778" y="1447800"/>
            <a:ext cx="611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600" b="1" dirty="0">
                <a:solidFill>
                  <a:srgbClr val="FF0000"/>
                </a:solidFill>
              </a:rPr>
              <a:t>Un.</a:t>
            </a:r>
            <a:endParaRPr lang="zh-HK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95EFBA-4C87-6D4F-B8CB-FB09F62E95B1}"/>
              </a:ext>
            </a:extLst>
          </p:cNvPr>
          <p:cNvSpPr txBox="1"/>
          <p:nvPr/>
        </p:nvSpPr>
        <p:spPr>
          <a:xfrm>
            <a:off x="4550778" y="3126373"/>
            <a:ext cx="611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600" b="1" dirty="0">
                <a:solidFill>
                  <a:srgbClr val="FF0000"/>
                </a:solidFill>
              </a:rPr>
              <a:t>Un.</a:t>
            </a:r>
            <a:endParaRPr lang="zh-HK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1725BE-4D5C-3359-156F-3897D5B07085}"/>
              </a:ext>
            </a:extLst>
          </p:cNvPr>
          <p:cNvSpPr txBox="1"/>
          <p:nvPr/>
        </p:nvSpPr>
        <p:spPr>
          <a:xfrm>
            <a:off x="4550778" y="4831348"/>
            <a:ext cx="611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600" b="1" dirty="0">
                <a:solidFill>
                  <a:srgbClr val="FF0000"/>
                </a:solidFill>
              </a:rPr>
              <a:t>Un.</a:t>
            </a:r>
            <a:endParaRPr lang="zh-HK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40C2F5-2296-2E78-103C-0B3F6978B863}"/>
              </a:ext>
            </a:extLst>
          </p:cNvPr>
          <p:cNvSpPr txBox="1"/>
          <p:nvPr/>
        </p:nvSpPr>
        <p:spPr>
          <a:xfrm>
            <a:off x="4543425" y="2092161"/>
            <a:ext cx="7924800" cy="342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600" dirty="0">
                <a:solidFill>
                  <a:srgbClr val="FF0000"/>
                </a:solidFill>
              </a:rPr>
              <a:t>At the time she was around 30</a:t>
            </a:r>
            <a:r>
              <a:rPr lang="en-US" altLang="zh-HK" sz="1600" baseline="30000" dirty="0">
                <a:solidFill>
                  <a:srgbClr val="FF0000"/>
                </a:solidFill>
              </a:rPr>
              <a:t>th</a:t>
            </a:r>
            <a:r>
              <a:rPr lang="en-US" altLang="zh-HK" sz="1600" dirty="0">
                <a:solidFill>
                  <a:srgbClr val="FF0000"/>
                </a:solidFill>
              </a:rPr>
              <a:t> in the Machida school </a:t>
            </a:r>
            <a:r>
              <a:rPr lang="en-US" altLang="zh-HK" sz="1600" b="1" dirty="0">
                <a:solidFill>
                  <a:srgbClr val="FF0000"/>
                </a:solidFill>
              </a:rPr>
              <a:t>and</a:t>
            </a:r>
            <a:r>
              <a:rPr lang="en-US" altLang="zh-HK" sz="1600" dirty="0">
                <a:solidFill>
                  <a:srgbClr val="FF0000"/>
                </a:solidFill>
              </a:rPr>
              <a:t>.</a:t>
            </a:r>
            <a:endParaRPr lang="zh-HK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A66467-38F1-4D99-688A-3D98ED7429DA}"/>
              </a:ext>
            </a:extLst>
          </p:cNvPr>
          <p:cNvSpPr txBox="1"/>
          <p:nvPr/>
        </p:nvSpPr>
        <p:spPr>
          <a:xfrm>
            <a:off x="4550778" y="3783927"/>
            <a:ext cx="7924800" cy="342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600" dirty="0">
                <a:solidFill>
                  <a:srgbClr val="FF0000"/>
                </a:solidFill>
              </a:rPr>
              <a:t>Then the next time,</a:t>
            </a:r>
            <a:endParaRPr lang="zh-HK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9E9C5C3-645F-0904-8253-31BF9E54FBA4}"/>
              </a:ext>
            </a:extLst>
          </p:cNvPr>
          <p:cNvSpPr txBox="1"/>
          <p:nvPr/>
        </p:nvSpPr>
        <p:spPr>
          <a:xfrm>
            <a:off x="4550778" y="4287588"/>
            <a:ext cx="7924800" cy="342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600" b="1" dirty="0">
                <a:solidFill>
                  <a:srgbClr val="FF0000"/>
                </a:solidFill>
              </a:rPr>
              <a:t>The test of the summer course,</a:t>
            </a:r>
            <a:endParaRPr lang="zh-HK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C2C209-7B25-FFF3-F6BA-B08B23F7DC35}"/>
              </a:ext>
            </a:extLst>
          </p:cNvPr>
          <p:cNvSpPr txBox="1"/>
          <p:nvPr/>
        </p:nvSpPr>
        <p:spPr>
          <a:xfrm>
            <a:off x="4550778" y="5462839"/>
            <a:ext cx="7924800" cy="342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600" dirty="0">
                <a:solidFill>
                  <a:srgbClr val="FF0000"/>
                </a:solidFill>
              </a:rPr>
              <a:t>Surprisingly she became the 20</a:t>
            </a:r>
            <a:r>
              <a:rPr lang="en-US" altLang="zh-HK" sz="1600" baseline="30000" dirty="0">
                <a:solidFill>
                  <a:srgbClr val="FF0000"/>
                </a:solidFill>
              </a:rPr>
              <a:t>th</a:t>
            </a:r>
            <a:r>
              <a:rPr lang="en-US" altLang="zh-HK" sz="1600" dirty="0">
                <a:solidFill>
                  <a:srgbClr val="FF0000"/>
                </a:solidFill>
              </a:rPr>
              <a:t> in the </a:t>
            </a:r>
            <a:r>
              <a:rPr lang="en-US" altLang="zh-HK" sz="1600" dirty="0" err="1">
                <a:solidFill>
                  <a:srgbClr val="FF0000"/>
                </a:solidFill>
              </a:rPr>
              <a:t>Nichinouken</a:t>
            </a:r>
            <a:r>
              <a:rPr lang="en-US" altLang="zh-HK" sz="1600" dirty="0">
                <a:solidFill>
                  <a:srgbClr val="FF0000"/>
                </a:solidFill>
              </a:rPr>
              <a:t>.</a:t>
            </a:r>
            <a:endParaRPr lang="zh-HK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C1BD6B-3608-B673-D493-7A2A2831EB51}"/>
              </a:ext>
            </a:extLst>
          </p:cNvPr>
          <p:cNvSpPr txBox="1"/>
          <p:nvPr/>
        </p:nvSpPr>
        <p:spPr>
          <a:xfrm>
            <a:off x="4550778" y="6002253"/>
            <a:ext cx="7924800" cy="342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600" dirty="0">
                <a:solidFill>
                  <a:srgbClr val="FF0000"/>
                </a:solidFill>
              </a:rPr>
              <a:t>In that thing.</a:t>
            </a:r>
            <a:endParaRPr lang="zh-HK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B13DB311-C4B3-2D58-5181-E2E22916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50" y="2072619"/>
            <a:ext cx="2853578" cy="33902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A</a:t>
            </a:r>
            <a:r>
              <a:rPr lang="zh-TW" altLang="en-US" sz="2400" dirty="0"/>
              <a:t> </a:t>
            </a:r>
            <a:r>
              <a:rPr lang="en-US" altLang="zh-TW" sz="2400" dirty="0"/>
              <a:t>backchannels even when B has not finished a complete utterance.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Line 205: A says ‘un’ even though B has not even produced a complete clause.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DC6E9E-0DBA-045F-9330-1DC46041315D}"/>
              </a:ext>
            </a:extLst>
          </p:cNvPr>
          <p:cNvSpPr txBox="1"/>
          <p:nvPr/>
        </p:nvSpPr>
        <p:spPr>
          <a:xfrm>
            <a:off x="4550778" y="6538331"/>
            <a:ext cx="7924800" cy="342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600" dirty="0">
                <a:solidFill>
                  <a:srgbClr val="FF0000"/>
                </a:solidFill>
              </a:rPr>
              <a:t>No way.</a:t>
            </a:r>
            <a:endParaRPr lang="zh-HK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3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6A3F3-D697-7D75-55BE-4D87B34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Japanese vs English/Mandarin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2B3FF90-D561-7B66-4AA0-7B85872E2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705"/>
          <a:stretch/>
        </p:blipFill>
        <p:spPr>
          <a:xfrm>
            <a:off x="6929438" y="2857689"/>
            <a:ext cx="5262562" cy="125629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9551A5D-5FF8-FAA9-AB0B-C8327059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1648525"/>
            <a:ext cx="5262562" cy="108099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19CF71F-9A67-11C0-F807-7ED6CC8CFAB8}"/>
              </a:ext>
            </a:extLst>
          </p:cNvPr>
          <p:cNvSpPr txBox="1"/>
          <p:nvPr/>
        </p:nvSpPr>
        <p:spPr>
          <a:xfrm>
            <a:off x="380999" y="1760023"/>
            <a:ext cx="62484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/>
              <a:t>Japanese backchannels appear </a:t>
            </a:r>
            <a:r>
              <a:rPr lang="en-US" altLang="zh-HK" sz="2400" b="1" dirty="0"/>
              <a:t>more frequently </a:t>
            </a:r>
            <a:r>
              <a:rPr lang="en-US" altLang="zh-HK" sz="2400" dirty="0"/>
              <a:t>than English/Mandarin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/>
              <a:t>Japanese backchannels can appear in </a:t>
            </a:r>
            <a:r>
              <a:rPr lang="en-US" altLang="zh-HK" sz="2400" b="1" dirty="0"/>
              <a:t>more contexts </a:t>
            </a:r>
            <a:r>
              <a:rPr lang="en-US" altLang="zh-HK" sz="2400" dirty="0"/>
              <a:t>than English/Mandarin, e.g. even when the other speaker is not finished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6DE77D-3A99-2660-3F50-2D265926D074}"/>
              </a:ext>
            </a:extLst>
          </p:cNvPr>
          <p:cNvSpPr txBox="1"/>
          <p:nvPr/>
        </p:nvSpPr>
        <p:spPr>
          <a:xfrm>
            <a:off x="5981699" y="4400847"/>
            <a:ext cx="6029325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HK" sz="2400" dirty="0"/>
              <a:t>Function of backchannels in Japanese:</a:t>
            </a:r>
          </a:p>
          <a:p>
            <a:r>
              <a:rPr lang="en-US" altLang="zh-HK" sz="2400" dirty="0"/>
              <a:t>‘</a:t>
            </a:r>
            <a:r>
              <a:rPr lang="zh-HK" altLang="en-US" sz="2400" dirty="0"/>
              <a:t>coordination for the sake of coordination, </a:t>
            </a:r>
            <a:r>
              <a:rPr lang="zh-HK" altLang="en-US" sz="2400" b="1" dirty="0"/>
              <a:t>like dancing a waltz, </a:t>
            </a:r>
            <a:r>
              <a:rPr lang="zh-HK" altLang="en-US" sz="2400" dirty="0"/>
              <a:t>through which a social bond between the participants of a conversation is established and maintained</a:t>
            </a:r>
            <a:r>
              <a:rPr lang="en-US" altLang="zh-HK" sz="2400" dirty="0"/>
              <a:t>’ (Kita &amp; Ide 2007)</a:t>
            </a:r>
            <a:endParaRPr lang="zh-HK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08F6D0C-EFDC-9744-0D33-F2D2F796CF7D}"/>
              </a:ext>
            </a:extLst>
          </p:cNvPr>
          <p:cNvSpPr txBox="1"/>
          <p:nvPr/>
        </p:nvSpPr>
        <p:spPr>
          <a:xfrm>
            <a:off x="66675" y="4400847"/>
            <a:ext cx="5495926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HK" sz="2400" dirty="0"/>
              <a:t>Function of backchannels in English and Mandarin:</a:t>
            </a:r>
          </a:p>
          <a:p>
            <a:r>
              <a:rPr lang="en-US" altLang="zh-HK" sz="2400" dirty="0"/>
              <a:t>Managing the floor: telling the other person ‘I understand, go on’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795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F5EBE-62BC-D1DD-8EE3-EA3AF83E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22363"/>
            <a:ext cx="434708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dirty="0"/>
              <a:t>Mayan languages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D3880-4917-ADFD-8F40-07D7BB123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6108" y="476600"/>
            <a:ext cx="4725075" cy="590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2C0B5546-8E03-66E9-8204-D544FF2B37B8}"/>
              </a:ext>
            </a:extLst>
          </p:cNvPr>
          <p:cNvSpPr/>
          <p:nvPr/>
        </p:nvSpPr>
        <p:spPr>
          <a:xfrm>
            <a:off x="6867525" y="3990975"/>
            <a:ext cx="885825" cy="4000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2BB2F39-AE98-A708-7D79-090FF7E7C546}"/>
              </a:ext>
            </a:extLst>
          </p:cNvPr>
          <p:cNvSpPr/>
          <p:nvPr/>
        </p:nvSpPr>
        <p:spPr>
          <a:xfrm>
            <a:off x="8768646" y="1724024"/>
            <a:ext cx="1042104" cy="48577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6A0ED81-8A7C-365C-ECD1-C86F76479859}"/>
              </a:ext>
            </a:extLst>
          </p:cNvPr>
          <p:cNvSpPr/>
          <p:nvPr/>
        </p:nvSpPr>
        <p:spPr>
          <a:xfrm>
            <a:off x="8416221" y="4933950"/>
            <a:ext cx="880179" cy="25717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3557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F5EBE-62BC-D1DD-8EE3-EA3AF83E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81" y="884238"/>
            <a:ext cx="434708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dirty="0" err="1"/>
              <a:t>Lachixío</a:t>
            </a:r>
            <a:r>
              <a:rPr lang="en-US" altLang="zh-HK" dirty="0"/>
              <a:t> Zapotec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DDE7D6-DD63-DB0A-0D63-712EFF39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96" y="532399"/>
            <a:ext cx="8806469" cy="579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B6F4862A-4D6C-9B3D-B5A0-90A6D1E4F5D0}"/>
              </a:ext>
            </a:extLst>
          </p:cNvPr>
          <p:cNvSpPr/>
          <p:nvPr/>
        </p:nvSpPr>
        <p:spPr>
          <a:xfrm>
            <a:off x="5819775" y="4010024"/>
            <a:ext cx="438150" cy="48577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9729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F87DB-1813-88A0-32A4-07B7A152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1" y="365125"/>
            <a:ext cx="4404358" cy="2397125"/>
          </a:xfrm>
        </p:spPr>
        <p:txBody>
          <a:bodyPr>
            <a:normAutofit/>
          </a:bodyPr>
          <a:lstStyle/>
          <a:p>
            <a:r>
              <a:rPr lang="en-US" altLang="zh-TW" dirty="0"/>
              <a:t>Resonance in Mayan languages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BCA7B6-5884-608C-2D67-9E6AD2C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43" y="221913"/>
            <a:ext cx="6454806" cy="530044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CC8D385-15BF-5AC1-D9F5-C554A22D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74" y="3102655"/>
            <a:ext cx="4756125" cy="3390220"/>
          </a:xfrm>
        </p:spPr>
        <p:txBody>
          <a:bodyPr anchor="t">
            <a:normAutofit/>
          </a:bodyPr>
          <a:lstStyle/>
          <a:p>
            <a:r>
              <a:rPr lang="en-US" altLang="zh-TW" sz="2400" dirty="0"/>
              <a:t>Mayans often use resonance where most other languages prefer interjections (e.g. yes/no, backchannels)</a:t>
            </a:r>
          </a:p>
          <a:p>
            <a:r>
              <a:rPr lang="en-US" altLang="zh-TW" sz="2400" dirty="0"/>
              <a:t>Also found in </a:t>
            </a:r>
            <a:r>
              <a:rPr lang="en-US" altLang="zh-TW" sz="2400" dirty="0" err="1"/>
              <a:t>Zapoteco</a:t>
            </a:r>
            <a:endParaRPr lang="en-US" altLang="zh-TW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8FFDCE-E91D-55ED-4DD2-D1CFED891AE3}"/>
              </a:ext>
            </a:extLst>
          </p:cNvPr>
          <p:cNvSpPr txBox="1"/>
          <p:nvPr/>
        </p:nvSpPr>
        <p:spPr>
          <a:xfrm>
            <a:off x="817574" y="5641360"/>
            <a:ext cx="10556851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Q: What does this resonance tell you in terms of </a:t>
            </a:r>
            <a:r>
              <a:rPr lang="en-US" altLang="zh-TW" sz="2800" b="1" dirty="0"/>
              <a:t>stance alignment</a:t>
            </a:r>
            <a:r>
              <a:rPr lang="en-US" altLang="zh-TW" sz="2800" dirty="0"/>
              <a:t>?</a:t>
            </a:r>
          </a:p>
          <a:p>
            <a:r>
              <a:rPr lang="en-US" altLang="zh-TW" sz="2800" dirty="0"/>
              <a:t>Is it different from English (as we saw in the readings)?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85FAD6-4AF3-3359-4502-CBFC4F23F7D7}"/>
              </a:ext>
            </a:extLst>
          </p:cNvPr>
          <p:cNvSpPr txBox="1"/>
          <p:nvPr/>
        </p:nvSpPr>
        <p:spPr>
          <a:xfrm>
            <a:off x="8946099" y="5153025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chemeClr val="bg2"/>
                </a:solidFill>
              </a:rPr>
              <a:t>From Enfield et al. (2018)</a:t>
            </a:r>
            <a:endParaRPr lang="zh-HK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5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995D045-8D67-C1D7-667D-52240ECCB0D2}"/>
              </a:ext>
            </a:extLst>
          </p:cNvPr>
          <p:cNvSpPr/>
          <p:nvPr/>
        </p:nvSpPr>
        <p:spPr>
          <a:xfrm>
            <a:off x="419100" y="1828799"/>
            <a:ext cx="5981700" cy="466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DF87DB-1813-88A0-32A4-07B7A152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Resonance and stance in Mayan languages and </a:t>
            </a:r>
            <a:r>
              <a:rPr lang="en-US" altLang="zh-TW" dirty="0" err="1"/>
              <a:t>Zapoteco</a:t>
            </a:r>
            <a:r>
              <a:rPr lang="en-US" altLang="zh-TW" dirty="0"/>
              <a:t> vs. English</a:t>
            </a:r>
            <a:endParaRPr lang="zh-TW" altLang="en-US" dirty="0"/>
          </a:p>
        </p:txBody>
      </p:sp>
      <p:pic>
        <p:nvPicPr>
          <p:cNvPr id="3" name="Picture 2" descr="Fig. 2">
            <a:extLst>
              <a:ext uri="{FF2B5EF4-FFF2-40B4-BE49-F238E27FC236}">
                <a16:creationId xmlns:a16="http://schemas.microsoft.com/office/drawing/2014/main" id="{740F6359-5EAF-0F8A-8985-C7CF59013D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38" y="2016216"/>
            <a:ext cx="5667923" cy="42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A0E3F38-071A-3208-FD56-E63AADC23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629" y="2179570"/>
            <a:ext cx="5093231" cy="1592016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81088B4-CC70-A791-3C2D-05A1ED274E79}"/>
              </a:ext>
            </a:extLst>
          </p:cNvPr>
          <p:cNvSpPr txBox="1">
            <a:spLocks/>
          </p:cNvSpPr>
          <p:nvPr/>
        </p:nvSpPr>
        <p:spPr>
          <a:xfrm>
            <a:off x="6766629" y="4084635"/>
            <a:ext cx="4756125" cy="3390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Tzeltal, Maya and </a:t>
            </a:r>
            <a:r>
              <a:rPr lang="en-US" altLang="zh-TW" sz="2400" dirty="0" err="1"/>
              <a:t>Zapoteco</a:t>
            </a:r>
            <a:r>
              <a:rPr lang="en-US" altLang="zh-TW" sz="2400" dirty="0"/>
              <a:t> speakers use resonance </a:t>
            </a:r>
            <a:r>
              <a:rPr lang="en-US" altLang="zh-TW" sz="2400" b="1" dirty="0"/>
              <a:t>more frequently </a:t>
            </a:r>
            <a:r>
              <a:rPr lang="en-US" altLang="zh-TW" sz="2400" dirty="0"/>
              <a:t>than English speakers</a:t>
            </a:r>
          </a:p>
          <a:p>
            <a:r>
              <a:rPr lang="en-US" altLang="zh-TW" sz="2400" dirty="0"/>
              <a:t>Tzeltal, Maya and </a:t>
            </a:r>
            <a:r>
              <a:rPr lang="en-US" altLang="zh-TW" sz="2400" dirty="0" err="1"/>
              <a:t>Zapoteco</a:t>
            </a:r>
            <a:r>
              <a:rPr lang="en-US" altLang="zh-TW" sz="2400" dirty="0"/>
              <a:t> use resonance more frequently to express </a:t>
            </a:r>
            <a:r>
              <a:rPr lang="en-US" altLang="zh-TW" sz="2400" b="1" dirty="0"/>
              <a:t>agreement</a:t>
            </a:r>
          </a:p>
        </p:txBody>
      </p:sp>
    </p:spTree>
    <p:extLst>
      <p:ext uri="{BB962C8B-B14F-4D97-AF65-F5344CB8AC3E}">
        <p14:creationId xmlns:p14="http://schemas.microsoft.com/office/powerpoint/2010/main" val="416286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BA458B-1097-1435-CA13-8E5B4F20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1"/>
            <a:ext cx="7059598" cy="1021080"/>
          </a:xfrm>
        </p:spPr>
        <p:txBody>
          <a:bodyPr anchor="b">
            <a:normAutofit/>
          </a:bodyPr>
          <a:lstStyle/>
          <a:p>
            <a:r>
              <a:rPr lang="en-US" altLang="zh-HK" sz="4400" dirty="0"/>
              <a:t>Autism and cohesion</a:t>
            </a:r>
            <a:endParaRPr lang="zh-HK" altLang="en-US" sz="4400" dirty="0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2BD0807B-F426-66A9-30C0-97CAA6F8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01520"/>
            <a:ext cx="7059598" cy="4175443"/>
          </a:xfrm>
        </p:spPr>
        <p:txBody>
          <a:bodyPr anchor="t">
            <a:noAutofit/>
          </a:bodyPr>
          <a:lstStyle/>
          <a:p>
            <a:r>
              <a:rPr lang="en-US" altLang="zh-HK" sz="3200" dirty="0"/>
              <a:t>Neurotypical and neurodiverse children resonate in English in different ways (echolalia) (e.g. Du </a:t>
            </a:r>
            <a:r>
              <a:rPr lang="en-US" altLang="zh-HK" sz="3200" dirty="0" err="1"/>
              <a:t>Bois</a:t>
            </a:r>
            <a:r>
              <a:rPr lang="en-US" altLang="zh-HK" sz="3200" dirty="0"/>
              <a:t>, Hobson </a:t>
            </a:r>
            <a:r>
              <a:rPr lang="en-US" altLang="zh-TW" sz="3200" dirty="0"/>
              <a:t>&amp;</a:t>
            </a:r>
            <a:r>
              <a:rPr lang="zh-TW" altLang="en-US" sz="3200" dirty="0"/>
              <a:t> </a:t>
            </a:r>
            <a:r>
              <a:rPr lang="en-US" altLang="zh-TW" sz="3200" dirty="0"/>
              <a:t>Hobson </a:t>
            </a:r>
            <a:r>
              <a:rPr lang="en-US" altLang="zh-HK" sz="3200" dirty="0"/>
              <a:t>2014)</a:t>
            </a:r>
          </a:p>
          <a:p>
            <a:r>
              <a:rPr lang="en-US" altLang="zh-TW" sz="3200" dirty="0"/>
              <a:t>Neurotypical and neurodiverse children choose to use pronouns in different situations (e.g. </a:t>
            </a:r>
            <a:r>
              <a:rPr lang="en-US" altLang="zh-HK" sz="3200" dirty="0" err="1"/>
              <a:t>Sterponi</a:t>
            </a:r>
            <a:r>
              <a:rPr lang="en-US" altLang="zh-HK" sz="3200" dirty="0"/>
              <a:t> &amp; de Kirby 2016</a:t>
            </a:r>
            <a:r>
              <a:rPr lang="en-US" altLang="zh-TW" sz="3200" dirty="0"/>
              <a:t>)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9F3CB34B-2F8F-4442-91D1-923678282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13">
            <a:extLst>
              <a:ext uri="{FF2B5EF4-FFF2-40B4-BE49-F238E27FC236}">
                <a16:creationId xmlns:a16="http://schemas.microsoft.com/office/drawing/2014/main" id="{C3F180D0-951F-4FB1-8AC1-0CB70C61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754" y="0"/>
            <a:ext cx="3429000" cy="3429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2AFC398-9263-43B8-98C4-6D97765B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FBEAA65-6795-4110-9B63-CC2BEE665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45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A458B-1097-1435-CA13-8E5B4F20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Autism and cohesion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D0807B-F426-66A9-30C0-97CAA6F8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7" y="3843019"/>
            <a:ext cx="11357608" cy="2836545"/>
          </a:xfrm>
        </p:spPr>
        <p:txBody>
          <a:bodyPr>
            <a:normAutofit/>
          </a:bodyPr>
          <a:lstStyle/>
          <a:p>
            <a:r>
              <a:rPr lang="en-US" altLang="zh-HK" sz="3200" dirty="0" err="1"/>
              <a:t>Sterponi</a:t>
            </a:r>
            <a:r>
              <a:rPr lang="en-US" altLang="zh-HK" sz="3200" dirty="0"/>
              <a:t> &amp; de Kirby </a:t>
            </a:r>
            <a:r>
              <a:rPr lang="en-US" altLang="zh-TW" sz="3200" dirty="0"/>
              <a:t>(</a:t>
            </a:r>
            <a:r>
              <a:rPr lang="en-US" altLang="zh-HK" sz="3200" dirty="0"/>
              <a:t>2016</a:t>
            </a:r>
            <a:r>
              <a:rPr lang="en-US" altLang="zh-TW" sz="3200" dirty="0"/>
              <a:t>)</a:t>
            </a:r>
          </a:p>
          <a:p>
            <a:pPr lvl="1"/>
            <a:r>
              <a:rPr lang="en-US" altLang="zh-HK" sz="2800" dirty="0"/>
              <a:t>Different pronoun use can be attributed to factors like </a:t>
            </a:r>
            <a:r>
              <a:rPr lang="en-US" altLang="zh-HK" sz="2800" b="1" dirty="0"/>
              <a:t>resonance</a:t>
            </a:r>
          </a:p>
          <a:p>
            <a:pPr lvl="1"/>
            <a:r>
              <a:rPr lang="en-US" altLang="zh-HK" sz="2800" dirty="0"/>
              <a:t>Different resonance patterns are functional, dynamic, responsive to context</a:t>
            </a:r>
          </a:p>
          <a:p>
            <a:pPr lvl="1"/>
            <a:r>
              <a:rPr lang="en-US" altLang="zh-HK" sz="2800" dirty="0"/>
              <a:t>Discourse-analytic perspective helps us move beyond </a:t>
            </a:r>
            <a:r>
              <a:rPr lang="en-US" altLang="zh-HK" sz="2800" b="1" dirty="0"/>
              <a:t>deficit framing </a:t>
            </a:r>
            <a:r>
              <a:rPr lang="en-US" altLang="zh-HK" sz="2800" dirty="0"/>
              <a:t>of autistic children’s linguistic competence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638415-9D55-E0AD-CD80-A9C1E7A0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33" y="1586548"/>
            <a:ext cx="5533652" cy="25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1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5931D-D0D9-7CC8-1511-8C97F56F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Cohesion vs coherence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E1432-7404-D27F-4F90-1AACCE73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540669"/>
            <a:ext cx="10637518" cy="3776661"/>
          </a:xfrm>
        </p:spPr>
        <p:txBody>
          <a:bodyPr>
            <a:noAutofit/>
          </a:bodyPr>
          <a:lstStyle/>
          <a:p>
            <a:r>
              <a:rPr lang="en-US" altLang="zh-HK" sz="3600" dirty="0"/>
              <a:t>Cohesion: A property of the text, as a </a:t>
            </a:r>
            <a:r>
              <a:rPr lang="en-US" altLang="zh-HK" sz="3600" b="1" dirty="0"/>
              <a:t>product</a:t>
            </a:r>
          </a:p>
          <a:p>
            <a:pPr lvl="1"/>
            <a:r>
              <a:rPr lang="en-US" altLang="zh-TW" sz="3400" dirty="0"/>
              <a:t>‘</a:t>
            </a:r>
            <a:r>
              <a:rPr lang="en-US" altLang="zh-HK" sz="3400" dirty="0"/>
              <a:t>Are the different parts of the text connected to each other?</a:t>
            </a:r>
            <a:r>
              <a:rPr lang="en-US" altLang="zh-TW" sz="3400" dirty="0"/>
              <a:t>’</a:t>
            </a:r>
            <a:endParaRPr lang="en-US" altLang="zh-HK" sz="3400" dirty="0"/>
          </a:p>
          <a:p>
            <a:r>
              <a:rPr lang="en-US" altLang="zh-HK" sz="3600" dirty="0"/>
              <a:t>Coherence: A property of the discourse, as a </a:t>
            </a:r>
            <a:r>
              <a:rPr lang="en-US" altLang="zh-HK" sz="3600" b="1" dirty="0"/>
              <a:t>process</a:t>
            </a:r>
          </a:p>
          <a:p>
            <a:pPr lvl="1"/>
            <a:r>
              <a:rPr lang="en-US" altLang="zh-TW" sz="3600" dirty="0"/>
              <a:t>A</a:t>
            </a:r>
            <a:r>
              <a:rPr lang="en-US" altLang="zh-HK" sz="3600" dirty="0"/>
              <a:t>s </a:t>
            </a:r>
            <a:r>
              <a:rPr lang="en-US" altLang="zh-HK" sz="3600" b="1" dirty="0"/>
              <a:t>perceived</a:t>
            </a:r>
            <a:r>
              <a:rPr lang="en-US" altLang="zh-HK" sz="3600" dirty="0"/>
              <a:t> by speakers</a:t>
            </a:r>
          </a:p>
          <a:p>
            <a:pPr lvl="1"/>
            <a:r>
              <a:rPr lang="en-US" altLang="zh-TW" sz="3600" dirty="0"/>
              <a:t>I</a:t>
            </a:r>
            <a:r>
              <a:rPr lang="en-US" altLang="zh-HK" sz="3600" dirty="0"/>
              <a:t>n light of the full linguistic, </a:t>
            </a:r>
            <a:r>
              <a:rPr lang="en-US" altLang="zh-HK" sz="3600" b="1" dirty="0"/>
              <a:t>social</a:t>
            </a:r>
            <a:r>
              <a:rPr lang="en-US" altLang="zh-HK" sz="3600" dirty="0"/>
              <a:t>, </a:t>
            </a:r>
            <a:r>
              <a:rPr lang="en-US" altLang="zh-HK" sz="3600" b="1" dirty="0"/>
              <a:t>cultural</a:t>
            </a:r>
            <a:r>
              <a:rPr lang="en-US" altLang="zh-HK" sz="3600" dirty="0"/>
              <a:t> and </a:t>
            </a:r>
            <a:r>
              <a:rPr lang="en-US" altLang="zh-HK" sz="3600" b="1" dirty="0"/>
              <a:t>physical</a:t>
            </a:r>
            <a:r>
              <a:rPr lang="en-US" altLang="zh-HK" sz="3600" dirty="0"/>
              <a:t> context</a:t>
            </a:r>
          </a:p>
          <a:p>
            <a:pPr lvl="1"/>
            <a:r>
              <a:rPr lang="en-US" altLang="zh-TW" sz="3600" dirty="0"/>
              <a:t>‘</a:t>
            </a:r>
            <a:r>
              <a:rPr lang="en-US" altLang="zh-HK" sz="3600" dirty="0"/>
              <a:t>Given all the context participants have, does this piece of language fit together with what we know?’</a:t>
            </a:r>
          </a:p>
        </p:txBody>
      </p:sp>
    </p:spTree>
    <p:extLst>
      <p:ext uri="{BB962C8B-B14F-4D97-AF65-F5344CB8AC3E}">
        <p14:creationId xmlns:p14="http://schemas.microsoft.com/office/powerpoint/2010/main" val="64592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3E90BD3-B6BC-59C4-1B21-13508DC1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7059598" cy="1867769"/>
          </a:xfrm>
        </p:spPr>
        <p:txBody>
          <a:bodyPr anchor="b">
            <a:normAutofit/>
          </a:bodyPr>
          <a:lstStyle/>
          <a:p>
            <a:r>
              <a:rPr lang="en-US" altLang="zh-TW" sz="4400" dirty="0"/>
              <a:t>Before we start …</a:t>
            </a:r>
            <a:endParaRPr lang="zh-HK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08BC9-CCD4-7963-4119-91C9370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7059598" cy="3390220"/>
          </a:xfrm>
        </p:spPr>
        <p:txBody>
          <a:bodyPr anchor="t">
            <a:normAutofit/>
          </a:bodyPr>
          <a:lstStyle/>
          <a:p>
            <a:r>
              <a:rPr lang="en-US" altLang="zh-HK" sz="3200" dirty="0"/>
              <a:t>Open sbc007.rez</a:t>
            </a:r>
          </a:p>
          <a:p>
            <a:pPr lvl="1"/>
            <a:r>
              <a:rPr lang="en-US" altLang="zh-HK" sz="3200" dirty="0"/>
              <a:t>If you have a file saved from previous classes, please open that</a:t>
            </a:r>
          </a:p>
          <a:p>
            <a:pPr lvl="1"/>
            <a:r>
              <a:rPr lang="en-US" altLang="zh-HK" sz="3200" dirty="0"/>
              <a:t>If not, just open sbc007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CB34B-2F8F-4442-91D1-923678282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下載">
            <a:extLst>
              <a:ext uri="{FF2B5EF4-FFF2-40B4-BE49-F238E27FC236}">
                <a16:creationId xmlns:a16="http://schemas.microsoft.com/office/drawing/2014/main" id="{E43CA1E5-DC88-4E0B-0209-02B6264B2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170" y="252537"/>
            <a:ext cx="2934559" cy="29345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AFC398-9263-43B8-98C4-6D97765B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3F180D0-951F-4FB1-8AC1-0CB70C61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5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D0BF3-3348-E4BF-3A2E-0E12EDE3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676"/>
            <a:ext cx="12192000" cy="749300"/>
          </a:xfrm>
        </p:spPr>
        <p:txBody>
          <a:bodyPr>
            <a:noAutofit/>
          </a:bodyPr>
          <a:lstStyle/>
          <a:p>
            <a:r>
              <a:rPr lang="en-US" altLang="zh-HK" sz="4400" dirty="0"/>
              <a:t>Examples of questions on cohesion vs. coherence</a:t>
            </a:r>
            <a:endParaRPr lang="zh-HK" altLang="en-US" sz="4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682845B-B3CC-BD6C-66E3-A95977B44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20877"/>
              </p:ext>
            </p:extLst>
          </p:nvPr>
        </p:nvGraphicFramePr>
        <p:xfrm>
          <a:off x="367030" y="1250062"/>
          <a:ext cx="11457940" cy="530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077">
                  <a:extLst>
                    <a:ext uri="{9D8B030D-6E8A-4147-A177-3AD203B41FA5}">
                      <a16:colId xmlns:a16="http://schemas.microsoft.com/office/drawing/2014/main" val="2564344455"/>
                    </a:ext>
                  </a:extLst>
                </a:gridCol>
                <a:gridCol w="4451990">
                  <a:extLst>
                    <a:ext uri="{9D8B030D-6E8A-4147-A177-3AD203B41FA5}">
                      <a16:colId xmlns:a16="http://schemas.microsoft.com/office/drawing/2014/main" val="2103189217"/>
                    </a:ext>
                  </a:extLst>
                </a:gridCol>
                <a:gridCol w="4754873">
                  <a:extLst>
                    <a:ext uri="{9D8B030D-6E8A-4147-A177-3AD203B41FA5}">
                      <a16:colId xmlns:a16="http://schemas.microsoft.com/office/drawing/2014/main" val="1012219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Cohesion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Coherence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60470"/>
                  </a:ext>
                </a:extLst>
              </a:tr>
              <a:tr h="1424715"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Coreference (Tracks and trails)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Are people referring to the same things over the course of a conversation?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Are people referring to the same things in a way that makes sense for their goals?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06916"/>
                  </a:ext>
                </a:extLst>
              </a:tr>
              <a:tr h="1867960"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Accessibility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Do people use longer expressions for less recently mentioned (longer </a:t>
                      </a:r>
                      <a:r>
                        <a:rPr lang="en-US" altLang="zh-TW" sz="2400" dirty="0" err="1"/>
                        <a:t>gapUnits</a:t>
                      </a:r>
                      <a:r>
                        <a:rPr lang="en-US" altLang="zh-TW" sz="2400" dirty="0"/>
                        <a:t>) expressions?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Are people sensibly adapting to their expectations of the cognitive effort required by listeners?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21442"/>
                  </a:ext>
                </a:extLst>
              </a:tr>
              <a:tr h="887149"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Identifiability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Do people use a definite expression for a referent after it has been established with an indefinite expression</a:t>
                      </a:r>
                      <a:r>
                        <a:rPr lang="en-US" altLang="zh-TW" sz="2400" dirty="0"/>
                        <a:t>?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Are people sensibly adapting to their expectations of whether the referring expression is sufficient for the listener to identify the referent?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54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66681-04EA-3CE3-B28D-40414BF8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Accessibility, identifiability and coherence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554162-B3DD-C981-D3A0-FA6248E0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10820400" cy="33528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07315B7-0B6B-77B9-B798-382A7981D7AC}"/>
              </a:ext>
            </a:extLst>
          </p:cNvPr>
          <p:cNvSpPr txBox="1"/>
          <p:nvPr/>
        </p:nvSpPr>
        <p:spPr>
          <a:xfrm>
            <a:off x="894421" y="5500985"/>
            <a:ext cx="109737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800" dirty="0"/>
              <a:t>Would this be coherent if Alice and Mary were strangers? If this were a phone call? If the dog were Mary’s and Mary is her boss?</a:t>
            </a:r>
          </a:p>
        </p:txBody>
      </p:sp>
    </p:spTree>
    <p:extLst>
      <p:ext uri="{BB962C8B-B14F-4D97-AF65-F5344CB8AC3E}">
        <p14:creationId xmlns:p14="http://schemas.microsoft.com/office/powerpoint/2010/main" val="3891094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D0BF3-3348-E4BF-3A2E-0E12EDE3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9901"/>
            <a:ext cx="12192000" cy="749300"/>
          </a:xfrm>
        </p:spPr>
        <p:txBody>
          <a:bodyPr>
            <a:noAutofit/>
          </a:bodyPr>
          <a:lstStyle/>
          <a:p>
            <a:r>
              <a:rPr lang="en-US" altLang="zh-HK" sz="4400" dirty="0"/>
              <a:t>Examples of questions on cohesion vs. coherence</a:t>
            </a:r>
            <a:endParaRPr lang="zh-HK" altLang="en-US" sz="4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682845B-B3CC-BD6C-66E3-A95977B44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169234"/>
              </p:ext>
            </p:extLst>
          </p:nvPr>
        </p:nvGraphicFramePr>
        <p:xfrm>
          <a:off x="367030" y="1897762"/>
          <a:ext cx="11457940" cy="387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077">
                  <a:extLst>
                    <a:ext uri="{9D8B030D-6E8A-4147-A177-3AD203B41FA5}">
                      <a16:colId xmlns:a16="http://schemas.microsoft.com/office/drawing/2014/main" val="2564344455"/>
                    </a:ext>
                  </a:extLst>
                </a:gridCol>
                <a:gridCol w="4451990">
                  <a:extLst>
                    <a:ext uri="{9D8B030D-6E8A-4147-A177-3AD203B41FA5}">
                      <a16:colId xmlns:a16="http://schemas.microsoft.com/office/drawing/2014/main" val="2103189217"/>
                    </a:ext>
                  </a:extLst>
                </a:gridCol>
                <a:gridCol w="4754873">
                  <a:extLst>
                    <a:ext uri="{9D8B030D-6E8A-4147-A177-3AD203B41FA5}">
                      <a16:colId xmlns:a16="http://schemas.microsoft.com/office/drawing/2014/main" val="1012219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Cohesion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Coherence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60470"/>
                  </a:ext>
                </a:extLst>
              </a:tr>
              <a:tr h="1424715"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Interjections / Conjunctions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Are there interjections or conjunctions to show the relationship between different parts of discourse?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Are people choosing interjections/conjunctions in a way that achieves their goals in the interaction?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06916"/>
                  </a:ext>
                </a:extLst>
              </a:tr>
              <a:tr h="1867960"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Resonance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Are people repeating linguistic resources (e.g. words, grammatical constructions) from the preceding context?</a:t>
                      </a:r>
                      <a:endParaRPr lang="zh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400" dirty="0"/>
                        <a:t>Are people repeating linguistic resources to achieve the desired goal (e.g. repair, stance)?</a:t>
                      </a:r>
                      <a:endParaRPr lang="zh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2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28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5931D-D0D9-7CC8-1511-8C97F56F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6"/>
            <a:ext cx="10637518" cy="825500"/>
          </a:xfrm>
        </p:spPr>
        <p:txBody>
          <a:bodyPr>
            <a:normAutofit fontScale="90000"/>
          </a:bodyPr>
          <a:lstStyle/>
          <a:p>
            <a:r>
              <a:rPr lang="en-US" altLang="zh-HK" dirty="0"/>
              <a:t>Resonance and coherence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E1432-7404-D27F-4F90-1AACCE73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94" y="1300163"/>
            <a:ext cx="10637518" cy="1851025"/>
          </a:xfrm>
        </p:spPr>
        <p:txBody>
          <a:bodyPr>
            <a:normAutofit/>
          </a:bodyPr>
          <a:lstStyle/>
          <a:p>
            <a:r>
              <a:rPr lang="en-US" altLang="zh-HK" sz="2800" dirty="0"/>
              <a:t>When aligning positively to the speaker, resonance creates </a:t>
            </a:r>
            <a:r>
              <a:rPr lang="en-US" altLang="zh-HK" sz="2800" b="1" dirty="0"/>
              <a:t>cohesion</a:t>
            </a:r>
            <a:r>
              <a:rPr lang="en-US" altLang="zh-HK" sz="2800" dirty="0"/>
              <a:t> by forming a link between the current and previous turns</a:t>
            </a:r>
          </a:p>
          <a:p>
            <a:r>
              <a:rPr lang="en-US" altLang="zh-HK" sz="2800" dirty="0"/>
              <a:t>But while it may be </a:t>
            </a:r>
            <a:r>
              <a:rPr lang="en-US" altLang="zh-HK" sz="2800" b="1" dirty="0"/>
              <a:t>coherent</a:t>
            </a:r>
            <a:r>
              <a:rPr lang="en-US" altLang="zh-HK" sz="2800" dirty="0"/>
              <a:t> to do so in Mayan languages, it may not be </a:t>
            </a:r>
            <a:r>
              <a:rPr lang="en-US" altLang="zh-HK" sz="2800" b="1" dirty="0"/>
              <a:t>coherent</a:t>
            </a:r>
            <a:r>
              <a:rPr lang="en-US" altLang="zh-HK" sz="2800" dirty="0"/>
              <a:t> in English</a:t>
            </a:r>
            <a:endParaRPr lang="zh-HK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E96F83-E6FD-A93D-0FDD-66F23A95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" y="3260725"/>
            <a:ext cx="10639425" cy="32766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EDD23CD-477B-FB9F-AB41-DF0147E43B01}"/>
              </a:ext>
            </a:extLst>
          </p:cNvPr>
          <p:cNvSpPr/>
          <p:nvPr/>
        </p:nvSpPr>
        <p:spPr>
          <a:xfrm>
            <a:off x="5019675" y="5850732"/>
            <a:ext cx="6686550" cy="79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dirty="0"/>
              <a:t>What if Mary instead says, ‘doesn’t get home till nine or ten.’? Would it still be positive in English?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466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29312-FF40-EA3A-3616-D1737181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Where does coherence come from when cohesive ties are limited?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D749DD-75DA-0471-57A1-D03A00D6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0" y="2013855"/>
            <a:ext cx="10241280" cy="440694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72186A-C51A-040B-0A6C-33EB33DE38FC}"/>
              </a:ext>
            </a:extLst>
          </p:cNvPr>
          <p:cNvSpPr/>
          <p:nvPr/>
        </p:nvSpPr>
        <p:spPr>
          <a:xfrm>
            <a:off x="878839" y="5372100"/>
            <a:ext cx="10132061" cy="97155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55400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BAADA1-27B4-E4DB-D488-1A7BAC89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1"/>
            <a:ext cx="7059598" cy="787400"/>
          </a:xfrm>
        </p:spPr>
        <p:txBody>
          <a:bodyPr anchor="b">
            <a:normAutofit/>
          </a:bodyPr>
          <a:lstStyle/>
          <a:p>
            <a:r>
              <a:rPr lang="en-US" altLang="zh-HK" sz="4400" dirty="0"/>
              <a:t>Your turn!</a:t>
            </a:r>
            <a:endParaRPr lang="zh-HK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C9C3D9-3CD1-1B37-E159-73B0BBF7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113280"/>
            <a:ext cx="7686040" cy="4063683"/>
          </a:xfrm>
        </p:spPr>
        <p:txBody>
          <a:bodyPr anchor="t">
            <a:normAutofit fontScale="92500"/>
          </a:bodyPr>
          <a:lstStyle/>
          <a:p>
            <a:r>
              <a:rPr lang="en-US" altLang="zh-HK" sz="3200" dirty="0"/>
              <a:t>Using an example from SBC007 or one of your shows/mini-papers, explain the difference between cohesion and coherence.</a:t>
            </a:r>
          </a:p>
          <a:p>
            <a:pPr lvl="1"/>
            <a:r>
              <a:rPr lang="en-US" altLang="zh-HK" sz="3200" dirty="0"/>
              <a:t>Any part that is </a:t>
            </a:r>
            <a:r>
              <a:rPr lang="en-US" altLang="zh-HK" sz="3200" b="1" dirty="0"/>
              <a:t>highly cohesive</a:t>
            </a:r>
            <a:r>
              <a:rPr lang="en-US" altLang="zh-HK" sz="3200" dirty="0"/>
              <a:t>, but </a:t>
            </a:r>
            <a:r>
              <a:rPr lang="en-US" altLang="zh-HK" sz="3200" b="1" dirty="0"/>
              <a:t>might be incoherent</a:t>
            </a:r>
            <a:r>
              <a:rPr lang="en-US" altLang="zh-HK" sz="3200" dirty="0"/>
              <a:t> in a different context?</a:t>
            </a:r>
          </a:p>
          <a:p>
            <a:pPr lvl="1"/>
            <a:r>
              <a:rPr lang="en-US" altLang="zh-HK" sz="3200" dirty="0"/>
              <a:t>Any part that is </a:t>
            </a:r>
            <a:r>
              <a:rPr lang="en-US" altLang="zh-HK" sz="3200" b="1" dirty="0"/>
              <a:t>highly coherent</a:t>
            </a:r>
            <a:r>
              <a:rPr lang="en-US" altLang="zh-HK" sz="3200" dirty="0"/>
              <a:t>, but displays </a:t>
            </a:r>
            <a:r>
              <a:rPr lang="en-US" altLang="zh-HK" sz="3200" b="1" dirty="0"/>
              <a:t>few cohesive ties</a:t>
            </a:r>
            <a:r>
              <a:rPr lang="en-US" altLang="zh-HK" sz="3200" dirty="0"/>
              <a:t>?</a:t>
            </a:r>
          </a:p>
          <a:p>
            <a:r>
              <a:rPr lang="en-US" altLang="zh-HK" sz="3200" dirty="0"/>
              <a:t>Tell your partner what you’ve found.</a:t>
            </a:r>
            <a:endParaRPr lang="zh-HK" alt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3CB34B-2F8F-4442-91D1-923678282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9338C42F-9907-92F1-0F29-257C76CA5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8" r="8142"/>
          <a:stretch/>
        </p:blipFill>
        <p:spPr>
          <a:xfrm>
            <a:off x="8763000" y="-1800"/>
            <a:ext cx="3429000" cy="3429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2AFC398-9263-43B8-98C4-6D97765B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3F180D0-951F-4FB1-8AC1-0CB70C61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02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30A77-3318-B944-4B58-B6265928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Where to go from here?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31563-9DE5-CE8A-1AC9-099B803D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3200" dirty="0"/>
              <a:t>Looking more into coherence: LING 170</a:t>
            </a:r>
          </a:p>
          <a:p>
            <a:r>
              <a:rPr lang="en-US" altLang="zh-HK" sz="3200" dirty="0"/>
              <a:t>More details about transcription: LING 212</a:t>
            </a:r>
          </a:p>
          <a:p>
            <a:r>
              <a:rPr lang="en-US" altLang="zh-HK" sz="3200" dirty="0"/>
              <a:t>Quantitative analysis: LING 120, </a:t>
            </a:r>
            <a:r>
              <a:rPr lang="en-US" altLang="zh-HK" sz="3200" dirty="0" err="1"/>
              <a:t>rezonateR</a:t>
            </a:r>
            <a:r>
              <a:rPr lang="en-US" altLang="zh-HK" sz="3200" dirty="0"/>
              <a:t> extra credit assignment</a:t>
            </a:r>
          </a:p>
          <a:p>
            <a:r>
              <a:rPr lang="en-US" altLang="zh-HK" sz="3200" dirty="0"/>
              <a:t>Computational approaches: LING 111, </a:t>
            </a:r>
            <a:r>
              <a:rPr lang="en-US" altLang="zh-HK" sz="3200" dirty="0" err="1"/>
              <a:t>ChatGPT</a:t>
            </a:r>
            <a:r>
              <a:rPr lang="en-US" altLang="zh-HK" sz="3200" dirty="0"/>
              <a:t> extra credit assignment</a:t>
            </a:r>
          </a:p>
          <a:p>
            <a:r>
              <a:rPr lang="en-US" altLang="zh-HK" sz="3200" dirty="0"/>
              <a:t>Join our research group: LING 199</a:t>
            </a:r>
          </a:p>
          <a:p>
            <a:r>
              <a:rPr lang="en-US" altLang="zh-HK" sz="3200" b="1" dirty="0"/>
              <a:t>Join my summer class</a:t>
            </a:r>
            <a:r>
              <a:rPr lang="en-US" altLang="zh-HK" sz="3200" dirty="0"/>
              <a:t>: LING 197</a:t>
            </a:r>
          </a:p>
          <a:p>
            <a:endParaRPr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489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DB84597-3185-4C7A-A2CB-6413E167E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圖片 4" descr="不同顏色的問號">
            <a:extLst>
              <a:ext uri="{FF2B5EF4-FFF2-40B4-BE49-F238E27FC236}">
                <a16:creationId xmlns:a16="http://schemas.microsoft.com/office/drawing/2014/main" id="{95E67B6D-FADD-4773-41AE-72765EE5F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2496"/>
            <a:ext cx="6327657" cy="36848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511B93-02DE-442F-856F-631570E26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2496"/>
            <a:ext cx="6333755" cy="3687899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3E90BD3-B6BC-59C4-1B21-13508DC1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47" y="1844448"/>
            <a:ext cx="5318760" cy="68397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zh-TW" dirty="0"/>
              <a:t>Questions for today</a:t>
            </a:r>
            <a:endParaRPr lang="en-US" altLang="zh-HK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08BC9-CCD4-7963-4119-91C9370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96" y="2690370"/>
            <a:ext cx="5807204" cy="267702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HK" sz="3600" dirty="0"/>
              <a:t>Use any example from SBC007 or your assignments to explain the difference between cohesion and coherence.</a:t>
            </a:r>
          </a:p>
          <a:p>
            <a:pPr marL="0" indent="0">
              <a:buNone/>
            </a:pPr>
            <a:r>
              <a:rPr lang="en-US" altLang="zh-HK" sz="3600" i="1" dirty="0"/>
              <a:t>Or</a:t>
            </a:r>
          </a:p>
          <a:p>
            <a:pPr marL="0" indent="0">
              <a:buNone/>
            </a:pPr>
            <a:r>
              <a:rPr lang="en-US" altLang="zh-HK" sz="3600" dirty="0"/>
              <a:t>Tell me how the concepts of cohesion / coherence may apply to your daily life, career, etc.</a:t>
            </a:r>
          </a:p>
        </p:txBody>
      </p:sp>
    </p:spTree>
    <p:extLst>
      <p:ext uri="{BB962C8B-B14F-4D97-AF65-F5344CB8AC3E}">
        <p14:creationId xmlns:p14="http://schemas.microsoft.com/office/powerpoint/2010/main" val="7149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1F77E0A-DD37-49FD-8A32-B10C2F767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23404169-BD75-4B89-8AB7-F7323FE35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39E65B-826C-D2BE-C78B-5B9C5A72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93988"/>
            <a:ext cx="3948953" cy="5817056"/>
          </a:xfrm>
        </p:spPr>
        <p:txBody>
          <a:bodyPr anchor="ctr">
            <a:normAutofit/>
          </a:bodyPr>
          <a:lstStyle/>
          <a:p>
            <a:br>
              <a:rPr lang="en-US" altLang="zh-TW" sz="4400">
                <a:solidFill>
                  <a:schemeClr val="bg1"/>
                </a:solidFill>
              </a:rPr>
            </a:br>
            <a:r>
              <a:rPr lang="en-US" altLang="zh-TW" sz="4400">
                <a:solidFill>
                  <a:schemeClr val="bg1"/>
                </a:solidFill>
              </a:rPr>
              <a:t>After today, you will be able to …</a:t>
            </a:r>
            <a:endParaRPr lang="zh-TW" altLang="en-US" sz="4400">
              <a:solidFill>
                <a:schemeClr val="bg1"/>
              </a:solidFill>
            </a:endParaRPr>
          </a:p>
        </p:txBody>
      </p: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570263F1-450D-4A49-A435-B58A96D19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8949" y="0"/>
            <a:ext cx="68130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內容版面配置區 2">
            <a:extLst>
              <a:ext uri="{FF2B5EF4-FFF2-40B4-BE49-F238E27FC236}">
                <a16:creationId xmlns:a16="http://schemas.microsoft.com/office/drawing/2014/main" id="{F4BD9C19-AF76-34FB-B6EE-4DAB3060B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362510"/>
              </p:ext>
            </p:extLst>
          </p:nvPr>
        </p:nvGraphicFramePr>
        <p:xfrm>
          <a:off x="5824166" y="375359"/>
          <a:ext cx="6055638" cy="611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224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AE4C6-073F-03D4-1429-DA04372D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22363"/>
            <a:ext cx="4116035" cy="4548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800" dirty="0"/>
              <a:t>Do different people, communities, cultures do cohesion differently?</a:t>
            </a:r>
          </a:p>
        </p:txBody>
      </p:sp>
      <p:pic>
        <p:nvPicPr>
          <p:cNvPr id="27" name="Picture 3" descr="Multi-coloured dialogue boxes">
            <a:extLst>
              <a:ext uri="{FF2B5EF4-FFF2-40B4-BE49-F238E27FC236}">
                <a16:creationId xmlns:a16="http://schemas.microsoft.com/office/drawing/2014/main" id="{A354B142-0264-DCC6-FA06-19C71993F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98" r="3" b="10038"/>
          <a:stretch/>
        </p:blipFill>
        <p:spPr>
          <a:xfrm>
            <a:off x="5327444" y="10"/>
            <a:ext cx="6859801" cy="342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6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1FEE9-0768-53BE-5F61-8CA4076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6537958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Spanish in NYC vs. Spanish in Latin America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085541-9DBB-67BD-FE36-73F745C4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65125"/>
            <a:ext cx="4570897" cy="118504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39396C5-5152-9B0F-42D0-91EA6F2B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21" y="2067759"/>
            <a:ext cx="10231950" cy="180498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A0D29D9-267E-D2D2-42DA-355833BCA737}"/>
              </a:ext>
            </a:extLst>
          </p:cNvPr>
          <p:cNvSpPr txBox="1"/>
          <p:nvPr/>
        </p:nvSpPr>
        <p:spPr>
          <a:xfrm>
            <a:off x="2618193" y="2652997"/>
            <a:ext cx="59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b="1" dirty="0">
                <a:solidFill>
                  <a:schemeClr val="accent1"/>
                </a:solidFill>
              </a:rPr>
              <a:t>Look (I) am not even looking just in the legal aspect.</a:t>
            </a:r>
            <a:endParaRPr lang="zh-HK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9344A2-24D6-CB26-3A64-E9F0AB9BD30D}"/>
              </a:ext>
            </a:extLst>
          </p:cNvPr>
          <p:cNvSpPr txBox="1"/>
          <p:nvPr/>
        </p:nvSpPr>
        <p:spPr>
          <a:xfrm>
            <a:off x="2618194" y="3525742"/>
            <a:ext cx="59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/>
                </a:solidFill>
              </a:rPr>
              <a:t>(</a:t>
            </a:r>
            <a:r>
              <a:rPr lang="en-US" altLang="zh-HK" sz="2000" b="1" dirty="0">
                <a:solidFill>
                  <a:schemeClr val="accent1"/>
                </a:solidFill>
              </a:rPr>
              <a:t>I</a:t>
            </a:r>
            <a:r>
              <a:rPr lang="en-US" altLang="zh-TW" sz="2000" b="1" dirty="0">
                <a:solidFill>
                  <a:schemeClr val="accent1"/>
                </a:solidFill>
              </a:rPr>
              <a:t>)</a:t>
            </a:r>
            <a:r>
              <a:rPr lang="en-US" altLang="zh-HK" sz="2000" b="1" dirty="0">
                <a:solidFill>
                  <a:schemeClr val="accent1"/>
                </a:solidFill>
              </a:rPr>
              <a:t> am looking everywhere.</a:t>
            </a:r>
            <a:endParaRPr lang="zh-HK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A47A75A-625A-4948-59FD-2F710356F7C8}"/>
              </a:ext>
            </a:extLst>
          </p:cNvPr>
          <p:cNvSpPr txBox="1"/>
          <p:nvPr/>
        </p:nvSpPr>
        <p:spPr>
          <a:xfrm>
            <a:off x="887690" y="4135552"/>
            <a:ext cx="10416619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sz="3200" dirty="0"/>
              <a:t>Mira </a:t>
            </a:r>
            <a:r>
              <a:rPr lang="en-US" altLang="zh-HK" sz="3200" b="1" dirty="0"/>
              <a:t>(</a:t>
            </a:r>
            <a:r>
              <a:rPr lang="en-US" altLang="zh-HK" sz="3200" b="1" dirty="0" err="1"/>
              <a:t>yo</a:t>
            </a:r>
            <a:r>
              <a:rPr lang="en-US" altLang="zh-HK" sz="3200" b="1" dirty="0"/>
              <a:t>)</a:t>
            </a:r>
            <a:r>
              <a:rPr lang="en-US" altLang="zh-HK" sz="3200" dirty="0"/>
              <a:t> </a:t>
            </a:r>
            <a:r>
              <a:rPr lang="en-US" altLang="zh-HK" sz="3200" dirty="0" err="1"/>
              <a:t>ya</a:t>
            </a:r>
            <a:r>
              <a:rPr lang="en-US" altLang="zh-HK" sz="3200" dirty="0"/>
              <a:t>   </a:t>
            </a:r>
            <a:r>
              <a:rPr lang="en-US" altLang="zh-HK" sz="3200" dirty="0" err="1"/>
              <a:t>ni</a:t>
            </a:r>
            <a:r>
              <a:rPr lang="en-US" altLang="zh-HK" sz="3200" dirty="0"/>
              <a:t> </a:t>
            </a:r>
            <a:r>
              <a:rPr lang="en-US" altLang="zh-HK" sz="3200" dirty="0" err="1"/>
              <a:t>siquiera</a:t>
            </a:r>
            <a:r>
              <a:rPr lang="en-US" altLang="zh-HK" sz="3200" dirty="0"/>
              <a:t> </a:t>
            </a:r>
            <a:r>
              <a:rPr lang="en-US" altLang="zh-HK" sz="3200" dirty="0" err="1"/>
              <a:t>busco</a:t>
            </a:r>
            <a:r>
              <a:rPr lang="en-US" altLang="zh-HK" sz="3200" dirty="0"/>
              <a:t> </a:t>
            </a:r>
            <a:r>
              <a:rPr lang="en-US" altLang="zh-HK" sz="3200" dirty="0" err="1"/>
              <a:t>en</a:t>
            </a:r>
            <a:r>
              <a:rPr lang="en-US" altLang="zh-HK" sz="3200" dirty="0"/>
              <a:t> </a:t>
            </a:r>
            <a:r>
              <a:rPr lang="en-US" altLang="zh-HK" sz="3200" dirty="0" err="1"/>
              <a:t>el</a:t>
            </a:r>
            <a:r>
              <a:rPr lang="en-US" altLang="zh-HK" sz="3200" dirty="0"/>
              <a:t> aspect legal </a:t>
            </a:r>
            <a:r>
              <a:rPr lang="en-US" altLang="zh-HK" sz="3200" dirty="0" err="1"/>
              <a:t>solamente</a:t>
            </a:r>
            <a:endParaRPr lang="en-US" altLang="zh-HK" sz="3200" dirty="0"/>
          </a:p>
          <a:p>
            <a:r>
              <a:rPr lang="en-US" altLang="zh-HK" sz="2000" dirty="0"/>
              <a:t>look       (I)       already not even                 look          in      the  aspect      legal       only </a:t>
            </a:r>
          </a:p>
          <a:p>
            <a:r>
              <a:rPr lang="en-US" altLang="zh-HK" sz="3200" b="1" dirty="0"/>
              <a:t>(</a:t>
            </a:r>
            <a:r>
              <a:rPr lang="en-US" altLang="zh-HK" sz="3200" b="1" dirty="0" err="1"/>
              <a:t>Yo</a:t>
            </a:r>
            <a:r>
              <a:rPr lang="en-US" altLang="zh-HK" sz="3200" b="1" dirty="0"/>
              <a:t>)</a:t>
            </a:r>
            <a:r>
              <a:rPr lang="en-US" altLang="zh-HK" sz="3200" dirty="0"/>
              <a:t> </a:t>
            </a:r>
            <a:r>
              <a:rPr lang="en-US" altLang="zh-HK" sz="3200" dirty="0" err="1"/>
              <a:t>busco</a:t>
            </a:r>
            <a:r>
              <a:rPr lang="en-US" altLang="zh-HK" sz="3200" dirty="0"/>
              <a:t> </a:t>
            </a:r>
            <a:r>
              <a:rPr lang="en-US" altLang="zh-HK" sz="3200" dirty="0" err="1"/>
              <a:t>en</a:t>
            </a:r>
            <a:r>
              <a:rPr lang="en-US" altLang="zh-HK" sz="3200" dirty="0"/>
              <a:t> lo que sea.</a:t>
            </a:r>
          </a:p>
          <a:p>
            <a:r>
              <a:rPr lang="en-US" altLang="zh-HK" sz="2000" dirty="0"/>
              <a:t>(I)          look         in      that which  be</a:t>
            </a:r>
            <a:endParaRPr lang="zh-HK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262F4FE-CF4D-F8AA-D797-831FE62B5621}"/>
              </a:ext>
            </a:extLst>
          </p:cNvPr>
          <p:cNvSpPr txBox="1"/>
          <p:nvPr/>
        </p:nvSpPr>
        <p:spPr>
          <a:xfrm>
            <a:off x="1138678" y="6091129"/>
            <a:ext cx="9914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800" dirty="0"/>
              <a:t>Is the choice whether to use pronouns the same for everybody?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635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1FEE9-0768-53BE-5F61-8CA4076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Same reference vs switch reference</a:t>
            </a:r>
            <a:endParaRPr lang="zh-TW" altLang="en-US" dirty="0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7A391D15-252D-EDCC-CB39-0237AEA8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89578"/>
            <a:ext cx="5220335" cy="823912"/>
          </a:xfrm>
        </p:spPr>
        <p:txBody>
          <a:bodyPr/>
          <a:lstStyle/>
          <a:p>
            <a:r>
              <a:rPr lang="en-US" altLang="zh-HK" dirty="0"/>
              <a:t>Same reference</a:t>
            </a:r>
            <a:endParaRPr lang="zh-HK" altLang="en-US" dirty="0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BC44D9B7-0FE3-F37F-29A7-ACCD22231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472" y="2422737"/>
            <a:ext cx="5578475" cy="3892338"/>
          </a:xfrm>
        </p:spPr>
        <p:txBody>
          <a:bodyPr>
            <a:normAutofit/>
          </a:bodyPr>
          <a:lstStyle/>
          <a:p>
            <a:r>
              <a:rPr lang="en-US" altLang="zh-HK" sz="2400" dirty="0"/>
              <a:t>Subject of previous clause = subject of current clause</a:t>
            </a:r>
          </a:p>
          <a:p>
            <a:pPr marL="0" indent="0">
              <a:buNone/>
            </a:pPr>
            <a:r>
              <a:rPr lang="es-ES" altLang="zh-HK" sz="2400" dirty="0"/>
              <a:t>Int: </a:t>
            </a:r>
            <a:r>
              <a:rPr lang="zh-TW" altLang="en-US" sz="2400" dirty="0"/>
              <a:t>  </a:t>
            </a:r>
            <a:r>
              <a:rPr lang="es-ES" altLang="zh-HK" sz="2400" dirty="0"/>
              <a:t>¿Y </a:t>
            </a:r>
            <a:r>
              <a:rPr lang="es-ES" altLang="zh-HK" sz="2400" dirty="0">
                <a:highlight>
                  <a:srgbClr val="FF00FF"/>
                </a:highlight>
              </a:rPr>
              <a:t>tu papá </a:t>
            </a:r>
            <a:r>
              <a:rPr lang="es-ES" altLang="zh-HK" sz="2400" dirty="0"/>
              <a:t>terminó su licenciatura?</a:t>
            </a:r>
            <a:br>
              <a:rPr lang="es-ES" altLang="zh-HK" sz="2400" dirty="0"/>
            </a:br>
            <a:r>
              <a:rPr lang="es-ES" altLang="zh-HK" sz="2400" dirty="0"/>
              <a:t>         (</a:t>
            </a:r>
            <a:r>
              <a:rPr lang="es-ES" altLang="zh-HK" dirty="0"/>
              <a:t>And </a:t>
            </a:r>
            <a:r>
              <a:rPr lang="es-ES" altLang="zh-HK" dirty="0">
                <a:highlight>
                  <a:srgbClr val="FF00FF"/>
                </a:highlight>
              </a:rPr>
              <a:t>your dad </a:t>
            </a:r>
            <a:r>
              <a:rPr lang="es-ES" altLang="zh-HK" dirty="0"/>
              <a:t>finished his Bachelor’s?)</a:t>
            </a:r>
            <a:br>
              <a:rPr lang="es-ES" altLang="zh-HK" dirty="0"/>
            </a:br>
            <a:r>
              <a:rPr lang="es-ES" altLang="zh-HK" sz="2400" dirty="0"/>
              <a:t>Part: Nada más.</a:t>
            </a:r>
            <a:r>
              <a:rPr lang="zh-TW" altLang="en-US" dirty="0"/>
              <a:t> </a:t>
            </a:r>
            <a:r>
              <a:rPr lang="en-US" altLang="zh-TW" dirty="0"/>
              <a:t>(Nothing more.)</a:t>
            </a:r>
            <a:br>
              <a:rPr lang="es-ES" altLang="zh-HK" sz="2400" dirty="0"/>
            </a:br>
            <a:r>
              <a:rPr lang="zh-TW" altLang="en-US" sz="2400" dirty="0"/>
              <a:t>          </a:t>
            </a:r>
            <a:r>
              <a:rPr lang="en-US" altLang="zh-TW" sz="2400" b="1" u="sng" dirty="0">
                <a:highlight>
                  <a:srgbClr val="FF00FF"/>
                </a:highlight>
              </a:rPr>
              <a:t>&lt;0&gt;</a:t>
            </a:r>
            <a:r>
              <a:rPr lang="es-ES" altLang="zh-HK" sz="2400" b="1" dirty="0"/>
              <a:t> </a:t>
            </a:r>
            <a:r>
              <a:rPr lang="es-ES" altLang="zh-HK" sz="2400" dirty="0"/>
              <a:t>se dedicó a otras cosas,</a:t>
            </a:r>
          </a:p>
          <a:p>
            <a:pPr marL="0" indent="0">
              <a:buNone/>
            </a:pPr>
            <a:r>
              <a:rPr lang="es-ES" altLang="zh-HK" sz="2400" dirty="0"/>
              <a:t>          (</a:t>
            </a:r>
            <a:r>
              <a:rPr lang="es-ES" altLang="zh-HK" b="1" u="sng" dirty="0">
                <a:highlight>
                  <a:srgbClr val="FF00FF"/>
                </a:highlight>
              </a:rPr>
              <a:t>(&lt;0&gt;)</a:t>
            </a:r>
            <a:r>
              <a:rPr lang="es-ES" altLang="zh-HK" b="1" dirty="0"/>
              <a:t> </a:t>
            </a:r>
            <a:r>
              <a:rPr lang="es-ES" altLang="zh-HK" dirty="0"/>
              <a:t>dedicated himself to other things,)</a:t>
            </a:r>
          </a:p>
          <a:p>
            <a:pPr marL="0" indent="0">
              <a:buNone/>
            </a:pPr>
            <a:endParaRPr lang="en-US" altLang="zh-HK" sz="2400" dirty="0"/>
          </a:p>
          <a:p>
            <a:r>
              <a:rPr lang="en-US" altLang="zh-HK" sz="2400" b="1" u="sng" dirty="0">
                <a:highlight>
                  <a:srgbClr val="FF00FF"/>
                </a:highlight>
              </a:rPr>
              <a:t>Subject of second clause</a:t>
            </a:r>
            <a:r>
              <a:rPr lang="en-US" altLang="zh-HK" sz="2400" b="1" dirty="0"/>
              <a:t> </a:t>
            </a:r>
            <a:r>
              <a:rPr lang="en-US" altLang="zh-HK" sz="2400" dirty="0"/>
              <a:t>has ____ accessibility</a:t>
            </a:r>
          </a:p>
          <a:p>
            <a:endParaRPr lang="zh-HK" altLang="en-US" sz="2400" dirty="0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864C7E13-1D68-4283-8178-032547194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1572" y="1489578"/>
            <a:ext cx="5183188" cy="823912"/>
          </a:xfrm>
        </p:spPr>
        <p:txBody>
          <a:bodyPr/>
          <a:lstStyle/>
          <a:p>
            <a:r>
              <a:rPr lang="en-US" altLang="zh-HK" dirty="0"/>
              <a:t>Switch reference</a:t>
            </a:r>
            <a:endParaRPr lang="zh-HK" altLang="en-US" dirty="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6586738D-7EB0-32C8-0651-36F6DF323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572" y="2422737"/>
            <a:ext cx="5183188" cy="3968537"/>
          </a:xfrm>
        </p:spPr>
        <p:txBody>
          <a:bodyPr>
            <a:normAutofit/>
          </a:bodyPr>
          <a:lstStyle/>
          <a:p>
            <a:r>
              <a:rPr lang="en-US" altLang="zh-HK" sz="2400" dirty="0"/>
              <a:t>Subject of previous clause = subject of current clause</a:t>
            </a:r>
          </a:p>
          <a:p>
            <a:pPr marL="0" indent="0">
              <a:buNone/>
            </a:pPr>
            <a:r>
              <a:rPr lang="en-US" altLang="zh-TW" sz="2400" dirty="0"/>
              <a:t>Part: </a:t>
            </a:r>
            <a:r>
              <a:rPr lang="en-US" altLang="zh-TW" sz="2400" dirty="0">
                <a:highlight>
                  <a:srgbClr val="FF00FF"/>
                </a:highlight>
              </a:rPr>
              <a:t>E</a:t>
            </a:r>
            <a:r>
              <a:rPr lang="es-ES" altLang="zh-HK" sz="2400" dirty="0">
                <a:highlight>
                  <a:srgbClr val="FF00FF"/>
                </a:highlight>
              </a:rPr>
              <a:t>lla</a:t>
            </a:r>
            <a:r>
              <a:rPr lang="es-ES" altLang="zh-HK" sz="2400" dirty="0"/>
              <a:t> tenía su novio allá </a:t>
            </a:r>
            <a:br>
              <a:rPr lang="es-ES" altLang="zh-HK" sz="2400" dirty="0"/>
            </a:br>
            <a:r>
              <a:rPr lang="es-ES" altLang="zh-HK" sz="2400" dirty="0"/>
              <a:t>         (</a:t>
            </a:r>
            <a:r>
              <a:rPr lang="es-ES" altLang="zh-HK" dirty="0"/>
              <a:t>She had her boyfriend there)</a:t>
            </a:r>
            <a:br>
              <a:rPr lang="es-ES" altLang="zh-HK" sz="2400" dirty="0"/>
            </a:br>
            <a:r>
              <a:rPr lang="en-US" altLang="zh-TW" sz="2400" dirty="0"/>
              <a:t>         y</a:t>
            </a:r>
            <a:r>
              <a:rPr lang="zh-TW" altLang="en-US" sz="2400" dirty="0"/>
              <a:t> </a:t>
            </a:r>
            <a:r>
              <a:rPr lang="es-ES" altLang="zh-HK" sz="2400" b="1" u="sng" dirty="0">
                <a:highlight>
                  <a:srgbClr val="0000FF"/>
                </a:highlight>
              </a:rPr>
              <a:t>él</a:t>
            </a:r>
            <a:r>
              <a:rPr lang="es-ES" altLang="zh-HK" sz="2400" dirty="0"/>
              <a:t> pensaba venir</a:t>
            </a:r>
            <a:br>
              <a:rPr lang="es-ES" altLang="zh-HK" sz="2400" dirty="0"/>
            </a:br>
            <a:r>
              <a:rPr lang="es-ES" altLang="zh-HK" sz="2400" dirty="0"/>
              <a:t>         (</a:t>
            </a:r>
            <a:r>
              <a:rPr lang="es-ES" altLang="zh-HK" dirty="0"/>
              <a:t>And </a:t>
            </a:r>
            <a:r>
              <a:rPr lang="es-ES" altLang="zh-HK" b="1" u="sng" dirty="0">
                <a:highlight>
                  <a:srgbClr val="0000FF"/>
                </a:highlight>
              </a:rPr>
              <a:t>he</a:t>
            </a:r>
            <a:r>
              <a:rPr lang="es-ES" altLang="zh-HK" dirty="0"/>
              <a:t> thought about coming)</a:t>
            </a:r>
            <a:br>
              <a:rPr lang="es-ES" altLang="zh-HK" sz="2400" dirty="0"/>
            </a:br>
            <a:endParaRPr lang="es-E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r>
              <a:rPr lang="en-US" altLang="zh-HK" sz="2400" b="1" u="sng" dirty="0">
                <a:highlight>
                  <a:srgbClr val="0000FF"/>
                </a:highlight>
              </a:rPr>
              <a:t>Subject of second clause</a:t>
            </a:r>
            <a:r>
              <a:rPr lang="en-US" altLang="zh-HK" sz="2400" dirty="0"/>
              <a:t> has ____ accessibility</a:t>
            </a:r>
          </a:p>
          <a:p>
            <a:endParaRPr lang="zh-HK" altLang="en-US" sz="2400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7DC4C02A-B886-70A3-82E9-3DF7C1FA72CD}"/>
              </a:ext>
            </a:extLst>
          </p:cNvPr>
          <p:cNvSpPr/>
          <p:nvPr/>
        </p:nvSpPr>
        <p:spPr>
          <a:xfrm rot="10800000">
            <a:off x="4533078" y="5403862"/>
            <a:ext cx="395925" cy="575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0165FC66-9C43-BBFE-B255-F04C360549DB}"/>
              </a:ext>
            </a:extLst>
          </p:cNvPr>
          <p:cNvSpPr/>
          <p:nvPr/>
        </p:nvSpPr>
        <p:spPr>
          <a:xfrm>
            <a:off x="10346078" y="5268745"/>
            <a:ext cx="395925" cy="57503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58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1FEE9-0768-53BE-5F61-8CA4076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Do accessibility shape referring expressions the same way for everyone?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9695421-C292-1967-84A4-D72A08F2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245" y="7023749"/>
            <a:ext cx="8077200" cy="1857375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93C6664-B976-38A6-3231-0F556CE38735}"/>
              </a:ext>
            </a:extLst>
          </p:cNvPr>
          <p:cNvGraphicFramePr>
            <a:graphicFrameLocks noGrp="1"/>
          </p:cNvGraphicFramePr>
          <p:nvPr/>
        </p:nvGraphicFramePr>
        <p:xfrm>
          <a:off x="1069975" y="2091266"/>
          <a:ext cx="81279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3283989465"/>
                    </a:ext>
                  </a:extLst>
                </a:gridCol>
                <a:gridCol w="2307166">
                  <a:extLst>
                    <a:ext uri="{9D8B030D-6E8A-4147-A177-3AD203B41FA5}">
                      <a16:colId xmlns:a16="http://schemas.microsoft.com/office/drawing/2014/main" val="13684099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37945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All subject pronouns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First-gen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Second-gen</a:t>
                      </a:r>
                      <a:endParaRPr lang="zh-HK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7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Same reference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(more acc.)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23.3%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31.9%</a:t>
                      </a:r>
                      <a:endParaRPr lang="zh-HK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2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Switch reference (less acc.)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37.8%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41.7%</a:t>
                      </a:r>
                      <a:endParaRPr lang="zh-HK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0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Difference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14.5%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9.8%</a:t>
                      </a:r>
                      <a:endParaRPr lang="zh-HK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51343"/>
                  </a:ext>
                </a:extLst>
              </a:tr>
            </a:tbl>
          </a:graphicData>
        </a:graphic>
      </p:graphicFrame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B32023C-662E-F93A-0E2E-AC0BE8EB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4105275"/>
            <a:ext cx="10637518" cy="1114425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Second-generation Latinos in NYC use pronouns </a:t>
            </a:r>
            <a:r>
              <a:rPr lang="en-US" altLang="zh-TW" sz="2800" b="1" dirty="0"/>
              <a:t>more</a:t>
            </a:r>
            <a:r>
              <a:rPr lang="en-US" altLang="zh-TW" sz="2800" dirty="0"/>
              <a:t> overall</a:t>
            </a:r>
          </a:p>
          <a:p>
            <a:r>
              <a:rPr lang="en-US" altLang="zh-HK" sz="2800" b="1" dirty="0"/>
              <a:t>Less affected </a:t>
            </a:r>
            <a:r>
              <a:rPr lang="en-US" altLang="zh-HK" sz="2800" dirty="0"/>
              <a:t>by accessibility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337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1FEE9-0768-53BE-5F61-8CA4076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Do communicative ease shape these differences?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9695421-C292-1967-84A4-D72A08F2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245" y="7023749"/>
            <a:ext cx="8077200" cy="1857375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93C6664-B976-38A6-3231-0F556CE38735}"/>
              </a:ext>
            </a:extLst>
          </p:cNvPr>
          <p:cNvGraphicFramePr>
            <a:graphicFrameLocks noGrp="1"/>
          </p:cNvGraphicFramePr>
          <p:nvPr/>
        </p:nvGraphicFramePr>
        <p:xfrm>
          <a:off x="1069975" y="2091266"/>
          <a:ext cx="81279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700">
                  <a:extLst>
                    <a:ext uri="{9D8B030D-6E8A-4147-A177-3AD203B41FA5}">
                      <a16:colId xmlns:a16="http://schemas.microsoft.com/office/drawing/2014/main" val="3283989465"/>
                    </a:ext>
                  </a:extLst>
                </a:gridCol>
                <a:gridCol w="1849966">
                  <a:extLst>
                    <a:ext uri="{9D8B030D-6E8A-4147-A177-3AD203B41FA5}">
                      <a16:colId xmlns:a16="http://schemas.microsoft.com/office/drawing/2014/main" val="13684099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37945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Third-person only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First-gen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Second-gen</a:t>
                      </a:r>
                      <a:endParaRPr lang="zh-HK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7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Same reference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(more acc.)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24.5%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43.4%</a:t>
                      </a:r>
                      <a:endParaRPr lang="zh-HK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2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Switch reference (less acc.)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35.6%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52.5%</a:t>
                      </a:r>
                      <a:endParaRPr lang="zh-HK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0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Difference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b="1" dirty="0"/>
                        <a:t>18.9%</a:t>
                      </a:r>
                      <a:endParaRPr lang="zh-HK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b="1" dirty="0"/>
                        <a:t>16.9%</a:t>
                      </a:r>
                      <a:endParaRPr lang="zh-HK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51343"/>
                  </a:ext>
                </a:extLst>
              </a:tr>
            </a:tbl>
          </a:graphicData>
        </a:graphic>
      </p:graphicFrame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02293D2D-1E31-981D-7F1C-1294502DE66D}"/>
              </a:ext>
            </a:extLst>
          </p:cNvPr>
          <p:cNvGraphicFramePr>
            <a:graphicFrameLocks noGrp="1"/>
          </p:cNvGraphicFramePr>
          <p:nvPr/>
        </p:nvGraphicFramePr>
        <p:xfrm>
          <a:off x="1069975" y="3975204"/>
          <a:ext cx="81279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700">
                  <a:extLst>
                    <a:ext uri="{9D8B030D-6E8A-4147-A177-3AD203B41FA5}">
                      <a16:colId xmlns:a16="http://schemas.microsoft.com/office/drawing/2014/main" val="3283989465"/>
                    </a:ext>
                  </a:extLst>
                </a:gridCol>
                <a:gridCol w="1849966">
                  <a:extLst>
                    <a:ext uri="{9D8B030D-6E8A-4147-A177-3AD203B41FA5}">
                      <a16:colId xmlns:a16="http://schemas.microsoft.com/office/drawing/2014/main" val="13684099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37945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First/second-person</a:t>
                      </a:r>
                      <a:r>
                        <a:rPr lang="en-US" altLang="zh-HK" sz="2000" dirty="0"/>
                        <a:t> only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First-gen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Second-gen</a:t>
                      </a:r>
                      <a:endParaRPr lang="zh-HK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7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Same reference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(more acc.)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26.0%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35.7%</a:t>
                      </a:r>
                      <a:endParaRPr lang="zh-HK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2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Switch reference (less acc.)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43.%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48.4%</a:t>
                      </a:r>
                      <a:endParaRPr lang="zh-HK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0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2000" dirty="0"/>
                        <a:t>Difference</a:t>
                      </a:r>
                      <a:endParaRPr lang="zh-HK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b="1" dirty="0"/>
                        <a:t>17.7%</a:t>
                      </a:r>
                      <a:endParaRPr lang="zh-HK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 b="1" dirty="0"/>
                        <a:t>12.7%</a:t>
                      </a:r>
                      <a:endParaRPr lang="zh-HK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51343"/>
                  </a:ext>
                </a:extLst>
              </a:tr>
            </a:tbl>
          </a:graphicData>
        </a:graphic>
      </p:graphicFrame>
      <p:sp>
        <p:nvSpPr>
          <p:cNvPr id="15" name="內容版面配置區 4">
            <a:extLst>
              <a:ext uri="{FF2B5EF4-FFF2-40B4-BE49-F238E27FC236}">
                <a16:creationId xmlns:a16="http://schemas.microsoft.com/office/drawing/2014/main" id="{3D44C03E-2CF6-1A33-E597-828B66D44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2" y="5762625"/>
            <a:ext cx="10637518" cy="810364"/>
          </a:xfrm>
        </p:spPr>
        <p:txBody>
          <a:bodyPr>
            <a:normAutofit lnSpcReduction="10000"/>
          </a:bodyPr>
          <a:lstStyle/>
          <a:p>
            <a:r>
              <a:rPr lang="en-US" altLang="zh-HK" sz="2800" dirty="0"/>
              <a:t>Second-gen speakers less sensitive to accessibility in first/second person contexts, but not so much in third-person. Why?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42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theme/theme1.xml><?xml version="1.0" encoding="utf-8"?>
<a:theme xmlns:a="http://schemas.openxmlformats.org/drawingml/2006/main" name="CelebrationVTI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1412</Words>
  <Application>Microsoft Office PowerPoint</Application>
  <PresentationFormat>寬螢幕</PresentationFormat>
  <Paragraphs>170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AvenirNext LT Pro Medium</vt:lpstr>
      <vt:lpstr>Arial</vt:lpstr>
      <vt:lpstr>Calibri</vt:lpstr>
      <vt:lpstr>Gill Sans Nova</vt:lpstr>
      <vt:lpstr>CelebrationVTI</vt:lpstr>
      <vt:lpstr>Week 10: Coherence and taking stock</vt:lpstr>
      <vt:lpstr>Before we start …</vt:lpstr>
      <vt:lpstr>Questions for today</vt:lpstr>
      <vt:lpstr> After today, you will be able to …</vt:lpstr>
      <vt:lpstr>Do different people, communities, cultures do cohesion differently?</vt:lpstr>
      <vt:lpstr>Spanish in NYC vs. Spanish in Latin America</vt:lpstr>
      <vt:lpstr>Same reference vs switch reference</vt:lpstr>
      <vt:lpstr>Do accessibility shape referring expressions the same way for everyone?</vt:lpstr>
      <vt:lpstr>Do communicative ease shape these differences?</vt:lpstr>
      <vt:lpstr>Backchannels in Japanese: Un</vt:lpstr>
      <vt:lpstr>Backchannels in Japanese</vt:lpstr>
      <vt:lpstr>Japanese vs English/Mandarin</vt:lpstr>
      <vt:lpstr>Mayan languages</vt:lpstr>
      <vt:lpstr>Lachixío Zapotec</vt:lpstr>
      <vt:lpstr>Resonance in Mayan languages</vt:lpstr>
      <vt:lpstr>Resonance and stance in Mayan languages and Zapoteco vs. English</vt:lpstr>
      <vt:lpstr>Autism and cohesion</vt:lpstr>
      <vt:lpstr>Autism and cohesion</vt:lpstr>
      <vt:lpstr>Cohesion vs coherence</vt:lpstr>
      <vt:lpstr>Examples of questions on cohesion vs. coherence</vt:lpstr>
      <vt:lpstr>Accessibility, identifiability and coherence</vt:lpstr>
      <vt:lpstr>Examples of questions on cohesion vs. coherence</vt:lpstr>
      <vt:lpstr>Resonance and coherence</vt:lpstr>
      <vt:lpstr>Where does coherence come from when cohesive ties are limited?</vt:lpstr>
      <vt:lpstr>Your turn!</vt:lpstr>
      <vt:lpstr>Where to go from 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9: Coherence</dc:title>
  <dc:creator>Ryan Lai</dc:creator>
  <cp:lastModifiedBy>Ryan Lai</cp:lastModifiedBy>
  <cp:revision>56</cp:revision>
  <dcterms:created xsi:type="dcterms:W3CDTF">2023-02-21T12:13:44Z</dcterms:created>
  <dcterms:modified xsi:type="dcterms:W3CDTF">2023-03-15T18:55:06Z</dcterms:modified>
</cp:coreProperties>
</file>