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60" r:id="rId2"/>
    <p:sldId id="1015" r:id="rId3"/>
    <p:sldId id="1016" r:id="rId4"/>
    <p:sldId id="1017" r:id="rId5"/>
    <p:sldId id="1018" r:id="rId6"/>
    <p:sldId id="1019" r:id="rId7"/>
    <p:sldId id="1020" r:id="rId8"/>
    <p:sldId id="1021" r:id="rId9"/>
    <p:sldId id="1022" r:id="rId10"/>
    <p:sldId id="1023" r:id="rId11"/>
    <p:sldId id="1024" r:id="rId12"/>
    <p:sldId id="1025" r:id="rId13"/>
    <p:sldId id="1026" r:id="rId14"/>
    <p:sldId id="1027" r:id="rId15"/>
    <p:sldId id="1028" r:id="rId16"/>
    <p:sldId id="1029" r:id="rId17"/>
    <p:sldId id="1030" r:id="rId18"/>
    <p:sldId id="1031" r:id="rId19"/>
    <p:sldId id="1032" r:id="rId20"/>
    <p:sldId id="1033" r:id="rId21"/>
    <p:sldId id="1034" r:id="rId22"/>
    <p:sldId id="1035" r:id="rId23"/>
    <p:sldId id="1036" r:id="rId24"/>
    <p:sldId id="1037" r:id="rId25"/>
    <p:sldId id="1038" r:id="rId26"/>
    <p:sldId id="1039" r:id="rId27"/>
    <p:sldId id="1040" r:id="rId28"/>
    <p:sldId id="1041" r:id="rId29"/>
    <p:sldId id="593" r:id="rId30"/>
    <p:sldId id="865" r:id="rId31"/>
    <p:sldId id="942" r:id="rId32"/>
    <p:sldId id="943" r:id="rId33"/>
    <p:sldId id="945" r:id="rId34"/>
    <p:sldId id="946" r:id="rId35"/>
    <p:sldId id="1005" r:id="rId36"/>
    <p:sldId id="948" r:id="rId37"/>
    <p:sldId id="1006" r:id="rId38"/>
    <p:sldId id="950" r:id="rId39"/>
    <p:sldId id="952" r:id="rId40"/>
    <p:sldId id="954" r:id="rId41"/>
    <p:sldId id="955" r:id="rId42"/>
    <p:sldId id="956" r:id="rId43"/>
    <p:sldId id="957" r:id="rId44"/>
    <p:sldId id="959" r:id="rId45"/>
    <p:sldId id="962" r:id="rId46"/>
    <p:sldId id="1007" r:id="rId47"/>
    <p:sldId id="966" r:id="rId48"/>
    <p:sldId id="968" r:id="rId49"/>
    <p:sldId id="973" r:id="rId50"/>
    <p:sldId id="975" r:id="rId51"/>
    <p:sldId id="1009" r:id="rId52"/>
    <p:sldId id="1008" r:id="rId53"/>
    <p:sldId id="976" r:id="rId54"/>
    <p:sldId id="977" r:id="rId55"/>
    <p:sldId id="978" r:id="rId56"/>
    <p:sldId id="979" r:id="rId57"/>
    <p:sldId id="1010" r:id="rId58"/>
    <p:sldId id="982" r:id="rId59"/>
    <p:sldId id="983" r:id="rId60"/>
    <p:sldId id="985" r:id="rId61"/>
    <p:sldId id="987" r:id="rId62"/>
    <p:sldId id="988" r:id="rId63"/>
    <p:sldId id="989" r:id="rId64"/>
    <p:sldId id="990" r:id="rId65"/>
    <p:sldId id="992" r:id="rId66"/>
    <p:sldId id="993" r:id="rId67"/>
    <p:sldId id="994" r:id="rId68"/>
    <p:sldId id="995" r:id="rId69"/>
    <p:sldId id="996" r:id="rId70"/>
    <p:sldId id="999" r:id="rId71"/>
    <p:sldId id="1000" r:id="rId72"/>
    <p:sldId id="1001" r:id="rId73"/>
    <p:sldId id="1002" r:id="rId74"/>
    <p:sldId id="1003" r:id="rId75"/>
    <p:sldId id="1011" r:id="rId76"/>
    <p:sldId id="1012" r:id="rId77"/>
    <p:sldId id="1013" r:id="rId78"/>
    <p:sldId id="1014" r:id="rId79"/>
    <p:sldId id="1004" r:id="rId80"/>
    <p:sldId id="752" r:id="rId81"/>
    <p:sldId id="340"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1011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94717" autoAdjust="0"/>
  </p:normalViewPr>
  <p:slideViewPr>
    <p:cSldViewPr>
      <p:cViewPr>
        <p:scale>
          <a:sx n="70" d="100"/>
          <a:sy n="70" d="100"/>
        </p:scale>
        <p:origin x="-1152" y="-804"/>
      </p:cViewPr>
      <p:guideLst>
        <p:guide orient="horz" pos="2160"/>
        <p:guide pos="2880"/>
      </p:guideLst>
    </p:cSldViewPr>
  </p:slideViewPr>
  <p:outlineViewPr>
    <p:cViewPr>
      <p:scale>
        <a:sx n="33" d="100"/>
        <a:sy n="33" d="100"/>
      </p:scale>
      <p:origin x="0" y="205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348A172-8A49-4EB7-99CC-9586DD481B74}" type="datetimeFigureOut">
              <a:rPr lang="en-US"/>
              <a:pPr>
                <a:defRPr/>
              </a:pPr>
              <a:t>18-Feb-15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088BCEE-AB0F-4893-A0FE-7F7C8E9A1EE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zh-TW"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zh-TW"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zh-TW"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zh-TW"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zh-TW"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zh-TW"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zh-TW"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7007352" y="6416040"/>
            <a:ext cx="2060448" cy="365760"/>
          </a:xfrm>
        </p:spPr>
        <p:txBody>
          <a:bodyPr/>
          <a:lstStyle/>
          <a:p>
            <a:r>
              <a:rPr lang="en-US" dirty="0" smtClean="0"/>
              <a:t>CSCE 510 Jan 14, 2013 -</a:t>
            </a:r>
            <a:endParaRPr lang="en-US" dirty="0"/>
          </a:p>
        </p:txBody>
      </p:sp>
      <p:sp>
        <p:nvSpPr>
          <p:cNvPr id="6" name="Slide Number Placeholder 5"/>
          <p:cNvSpPr>
            <a:spLocks noGrp="1"/>
          </p:cNvSpPr>
          <p:nvPr>
            <p:ph type="sldNum" sz="quarter" idx="12"/>
          </p:nvPr>
        </p:nvSpPr>
        <p:spPr/>
        <p:txBody>
          <a:bodyPr/>
          <a:lstStyle/>
          <a:p>
            <a:r>
              <a:rPr lang="en-US" dirty="0" smtClean="0"/>
              <a:t>Slide - </a:t>
            </a:r>
            <a:fld id="{8BE163DA-CB98-46B5-905B-D01D5F3D56A4}"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p:cNvPicPr>
            <a:picLocks noChangeAspect="1"/>
          </p:cNvPicPr>
          <p:nvPr userDrawn="1"/>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1905000" y="6596063"/>
            <a:ext cx="7239000" cy="261610"/>
          </a:xfrm>
          <a:prstGeom prst="rect">
            <a:avLst/>
          </a:prstGeom>
          <a:noFill/>
        </p:spPr>
        <p:txBody>
          <a:bodyPr>
            <a:spAutoFit/>
          </a:bodyPr>
          <a:lstStyle/>
          <a:p>
            <a:pPr algn="r" fontAlgn="auto">
              <a:spcBef>
                <a:spcPts val="0"/>
              </a:spcBef>
              <a:spcAft>
                <a:spcPts val="0"/>
              </a:spcAft>
              <a:defRPr/>
            </a:pPr>
            <a:r>
              <a:rPr lang="en-US" sz="1100" b="1" dirty="0" smtClean="0">
                <a:solidFill>
                  <a:srgbClr val="101141"/>
                </a:solidFill>
                <a:latin typeface="Arial"/>
                <a:cs typeface="Arial"/>
              </a:rPr>
              <a:t>Network Programming </a:t>
            </a:r>
            <a:r>
              <a:rPr lang="en-US" sz="1100" b="0" dirty="0" smtClean="0">
                <a:solidFill>
                  <a:srgbClr val="101141"/>
                </a:solidFill>
                <a:latin typeface="Arial"/>
                <a:cs typeface="Arial"/>
              </a:rPr>
              <a:t>by Dr. K </a:t>
            </a:r>
            <a:r>
              <a:rPr lang="en-US" sz="1100" b="0" dirty="0" err="1" smtClean="0">
                <a:solidFill>
                  <a:srgbClr val="101141"/>
                </a:solidFill>
                <a:latin typeface="Arial"/>
                <a:cs typeface="Arial"/>
              </a:rPr>
              <a:t>Hari</a:t>
            </a:r>
            <a:r>
              <a:rPr lang="en-US" sz="1100" b="0" dirty="0" smtClean="0">
                <a:solidFill>
                  <a:srgbClr val="101141"/>
                </a:solidFill>
                <a:latin typeface="Arial"/>
                <a:cs typeface="Arial"/>
              </a:rPr>
              <a:t> </a:t>
            </a:r>
            <a:r>
              <a:rPr lang="en-US" sz="1100" b="0" dirty="0" err="1" smtClean="0">
                <a:solidFill>
                  <a:srgbClr val="101141"/>
                </a:solidFill>
                <a:latin typeface="Arial"/>
                <a:cs typeface="Arial"/>
              </a:rPr>
              <a:t>Babu</a:t>
            </a:r>
            <a:r>
              <a:rPr lang="en-US" sz="1100" b="0" dirty="0" smtClean="0">
                <a:solidFill>
                  <a:srgbClr val="101141"/>
                </a:solidFill>
                <a:latin typeface="Arial"/>
                <a:cs typeface="Arial"/>
              </a:rPr>
              <a:t>,</a:t>
            </a:r>
            <a:r>
              <a:rPr lang="en-US" sz="1100" b="0" baseline="0" dirty="0" smtClean="0">
                <a:solidFill>
                  <a:srgbClr val="101141"/>
                </a:solidFill>
                <a:latin typeface="Arial"/>
                <a:cs typeface="Arial"/>
              </a:rPr>
              <a:t> </a:t>
            </a:r>
            <a:r>
              <a:rPr lang="en-US" sz="1100" b="0" dirty="0" smtClean="0">
                <a:solidFill>
                  <a:srgbClr val="101141"/>
                </a:solidFill>
                <a:latin typeface="Arial"/>
                <a:cs typeface="Arial"/>
              </a:rPr>
              <a:t>CSIS Dept.            </a:t>
            </a:r>
            <a:r>
              <a:rPr lang="en-US" sz="1100" b="1" dirty="0" smtClean="0">
                <a:solidFill>
                  <a:srgbClr val="101141"/>
                </a:solidFill>
                <a:latin typeface="Arial"/>
                <a:cs typeface="Arial"/>
              </a:rPr>
              <a:t>  </a:t>
            </a: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096962"/>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219201"/>
            <a:ext cx="8610600" cy="5105400"/>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sz="2000" baseline="0">
                <a:latin typeface="Arial" pitchFamily="34" charset="0"/>
                <a:cs typeface="Arial" pitchFamily="34" charset="0"/>
              </a:defRPr>
            </a:lvl2pPr>
            <a:lvl3pPr>
              <a:buFont typeface="Wingdings" pitchFamily="2" charset="2"/>
              <a:buChar char="§"/>
              <a:defRPr sz="1800"/>
            </a:lvl3pPr>
            <a:lvl4pPr>
              <a:defRPr sz="1800"/>
            </a:lvl4pPr>
            <a:lvl5pPr>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914400"/>
          </a:xfrm>
        </p:spPr>
        <p:txBody>
          <a:bodyPr anchor="ctr">
            <a:normAutofit/>
          </a:bodyPr>
          <a:lstStyle>
            <a:lvl1pPr marL="0">
              <a:lnSpc>
                <a:spcPts val="3600"/>
              </a:lnSpc>
              <a:spcBef>
                <a:spcPts val="0"/>
              </a:spcBef>
              <a:buNone/>
              <a:defRPr sz="3600" b="1" spc="-150" baseline="0">
                <a:solidFill>
                  <a:srgbClr val="C00000"/>
                </a:solidFill>
                <a:latin typeface="Arial" pitchFamily="34" charset="0"/>
                <a:cs typeface="Arial"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E59A55F1-1FB3-4422-B7DD-9083668C0832}" type="datetime1">
              <a:rPr lang="en-US"/>
              <a:pPr>
                <a:defRPr/>
              </a:pPr>
              <a:t>18-Feb-15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CSIS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767BFF1A-6A6B-4EC1-91C1-2299B6EC40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hdr="0" ft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numCol="1" compatLnSpc="1">
            <a:prstTxWarp prst="textNoShape">
              <a:avLst/>
            </a:prstTxWarp>
          </a:bodyPr>
          <a:lstStyle/>
          <a:p>
            <a:pPr eaLnBrk="1" hangingPunct="1"/>
            <a:r>
              <a:rPr lang="en-US" dirty="0" smtClean="0">
                <a:latin typeface="Arial" charset="0"/>
                <a:cs typeface="Arial" charset="0"/>
              </a:rPr>
              <a:t>Network Programming</a:t>
            </a:r>
          </a:p>
        </p:txBody>
      </p:sp>
      <p:sp>
        <p:nvSpPr>
          <p:cNvPr id="13315" name="Content Placeholder 5"/>
          <p:cNvSpPr>
            <a:spLocks noGrp="1"/>
          </p:cNvSpPr>
          <p:nvPr>
            <p:ph sz="quarter" idx="13"/>
          </p:nvPr>
        </p:nvSpPr>
        <p:spPr/>
        <p:txBody>
          <a:bodyPr/>
          <a:lstStyle/>
          <a:p>
            <a:pPr eaLnBrk="1" hangingPunct="1">
              <a:spcBef>
                <a:spcPct val="0"/>
              </a:spcBef>
            </a:pPr>
            <a:r>
              <a:rPr lang="en-US" smtClean="0">
                <a:latin typeface="Arial" charset="0"/>
                <a:cs typeface="Arial" charset="0"/>
              </a:rPr>
              <a:t>K Hari Babu</a:t>
            </a:r>
          </a:p>
          <a:p>
            <a:pPr eaLnBrk="1" hangingPunct="1">
              <a:spcBef>
                <a:spcPct val="0"/>
              </a:spcBef>
            </a:pPr>
            <a:r>
              <a:rPr lang="en-US" smtClean="0">
                <a:latin typeface="Arial" charset="0"/>
                <a:cs typeface="Arial" charset="0"/>
              </a:rPr>
              <a:t>Department of Computer Science &amp;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idx="4294967295"/>
          </p:nvPr>
        </p:nvSpPr>
        <p:spPr bwMode="auto"/>
        <p:txBody>
          <a:bodyPr wrap="square" lIns="90488" tIns="44450" rIns="90488" bIns="44450" numCol="1" anchorCtr="0" compatLnSpc="1">
            <a:prstTxWarp prst="textNoShape">
              <a:avLst/>
            </a:prstTxWarp>
          </a:bodyPr>
          <a:lstStyle/>
          <a:p>
            <a:pPr>
              <a:defRPr/>
            </a:pPr>
            <a:r>
              <a:rPr lang="en-US" sz="3600" smtClean="0">
                <a:latin typeface="Arial" charset="0"/>
                <a:cs typeface="Arial" charset="0"/>
              </a:rPr>
              <a:t>UDP (User Datagram Protocol)</a:t>
            </a:r>
          </a:p>
        </p:txBody>
      </p:sp>
      <p:sp>
        <p:nvSpPr>
          <p:cNvPr id="44035" name="Rectangle 3"/>
          <p:cNvSpPr>
            <a:spLocks noGrp="1"/>
          </p:cNvSpPr>
          <p:nvPr>
            <p:ph type="body" idx="4294967295"/>
          </p:nvPr>
        </p:nvSpPr>
        <p:spPr>
          <a:noFill/>
        </p:spPr>
        <p:txBody>
          <a:bodyPr lIns="90488" tIns="44450" rIns="90488" bIns="44450"/>
          <a:lstStyle/>
          <a:p>
            <a:r>
              <a:rPr lang="en-US" smtClean="0">
                <a:latin typeface="Arial" charset="0"/>
                <a:cs typeface="Arial" charset="0"/>
              </a:rPr>
              <a:t>UDP provides an unreliable connectionless delivery service</a:t>
            </a:r>
          </a:p>
          <a:p>
            <a:r>
              <a:rPr lang="en-US" smtClean="0">
                <a:latin typeface="Arial" charset="0"/>
                <a:cs typeface="Arial" charset="0"/>
              </a:rPr>
              <a:t>UDP uses IP to deliver datagrams to the right host.</a:t>
            </a:r>
          </a:p>
          <a:p>
            <a:r>
              <a:rPr lang="en-US" smtClean="0">
                <a:latin typeface="Arial" charset="0"/>
                <a:cs typeface="Arial" charset="0"/>
              </a:rPr>
              <a:t>UDP uses </a:t>
            </a:r>
            <a:r>
              <a:rPr lang="en-US" i="1" smtClean="0">
                <a:latin typeface="Arial" charset="0"/>
                <a:cs typeface="Arial" charset="0"/>
              </a:rPr>
              <a:t>ports</a:t>
            </a:r>
            <a:r>
              <a:rPr lang="en-US" smtClean="0">
                <a:latin typeface="Arial" charset="0"/>
                <a:cs typeface="Arial" charset="0"/>
              </a:rPr>
              <a:t> to provide communication services to individual processes.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idx="4294967295"/>
          </p:nvPr>
        </p:nvSpPr>
        <p:spPr bwMode="auto"/>
        <p:txBody>
          <a:bodyPr wrap="square" lIns="90488" tIns="44450" rIns="90488" bIns="44450" numCol="1" anchorCtr="0" compatLnSpc="1">
            <a:prstTxWarp prst="textNoShape">
              <a:avLst/>
            </a:prstTxWarp>
          </a:bodyPr>
          <a:lstStyle/>
          <a:p>
            <a:pPr>
              <a:defRPr/>
            </a:pPr>
            <a:r>
              <a:rPr lang="en-US" smtClean="0">
                <a:latin typeface="Arial" charset="0"/>
                <a:cs typeface="Arial" charset="0"/>
              </a:rPr>
              <a:t>UDP header</a:t>
            </a:r>
          </a:p>
        </p:txBody>
      </p:sp>
      <p:sp>
        <p:nvSpPr>
          <p:cNvPr id="45059" name="Rectangle 3"/>
          <p:cNvSpPr>
            <a:spLocks noGrp="1"/>
          </p:cNvSpPr>
          <p:nvPr>
            <p:ph type="body" idx="4294967295"/>
          </p:nvPr>
        </p:nvSpPr>
        <p:spPr/>
        <p:txBody>
          <a:bodyPr/>
          <a:lstStyle/>
          <a:p>
            <a:pPr>
              <a:lnSpc>
                <a:spcPct val="80000"/>
              </a:lnSpc>
            </a:pPr>
            <a:endParaRPr lang="en-US" sz="2000" dirty="0" smtClean="0">
              <a:latin typeface="Arial" charset="0"/>
              <a:cs typeface="Arial" charset="0"/>
            </a:endParaRPr>
          </a:p>
          <a:p>
            <a:pPr>
              <a:lnSpc>
                <a:spcPct val="80000"/>
              </a:lnSpc>
            </a:pPr>
            <a:endParaRPr lang="en-US" sz="2000" dirty="0" smtClean="0">
              <a:latin typeface="Arial" charset="0"/>
              <a:cs typeface="Arial" charset="0"/>
            </a:endParaRPr>
          </a:p>
          <a:p>
            <a:pPr>
              <a:lnSpc>
                <a:spcPct val="80000"/>
              </a:lnSpc>
            </a:pPr>
            <a:endParaRPr lang="en-US" sz="2000" dirty="0" smtClean="0">
              <a:latin typeface="Arial" charset="0"/>
              <a:cs typeface="Arial" charset="0"/>
            </a:endParaRPr>
          </a:p>
          <a:p>
            <a:pPr>
              <a:lnSpc>
                <a:spcPct val="80000"/>
              </a:lnSpc>
            </a:pPr>
            <a:endParaRPr lang="en-US" sz="2000" dirty="0" smtClean="0">
              <a:latin typeface="Arial" charset="0"/>
              <a:cs typeface="Arial" charset="0"/>
            </a:endParaRPr>
          </a:p>
          <a:p>
            <a:pPr>
              <a:lnSpc>
                <a:spcPct val="80000"/>
              </a:lnSpc>
            </a:pPr>
            <a:r>
              <a:rPr lang="en-US" sz="2000" dirty="0" smtClean="0">
                <a:latin typeface="Arial" charset="0"/>
                <a:cs typeface="Arial" charset="0"/>
              </a:rPr>
              <a:t>Header size is 8 bytes</a:t>
            </a:r>
          </a:p>
          <a:p>
            <a:pPr>
              <a:lnSpc>
                <a:spcPct val="80000"/>
              </a:lnSpc>
            </a:pPr>
            <a:r>
              <a:rPr lang="en-US" sz="2000" dirty="0" smtClean="0">
                <a:latin typeface="Arial" charset="0"/>
                <a:cs typeface="Arial" charset="0"/>
              </a:rPr>
              <a:t>Lack of reliability:</a:t>
            </a:r>
          </a:p>
          <a:p>
            <a:pPr lvl="1">
              <a:lnSpc>
                <a:spcPct val="80000"/>
              </a:lnSpc>
            </a:pPr>
            <a:r>
              <a:rPr lang="en-US" sz="1600" dirty="0" smtClean="0">
                <a:latin typeface="Arial" charset="0"/>
                <a:cs typeface="Arial" charset="0"/>
              </a:rPr>
              <a:t> checksum detects an error</a:t>
            </a:r>
          </a:p>
          <a:p>
            <a:pPr lvl="1">
              <a:lnSpc>
                <a:spcPct val="80000"/>
              </a:lnSpc>
            </a:pPr>
            <a:r>
              <a:rPr lang="en-US" sz="1600" dirty="0" smtClean="0">
                <a:latin typeface="Arial" charset="0"/>
                <a:cs typeface="Arial" charset="0"/>
              </a:rPr>
              <a:t>the datagram is dropped in the network</a:t>
            </a:r>
          </a:p>
          <a:p>
            <a:pPr>
              <a:lnSpc>
                <a:spcPct val="80000"/>
              </a:lnSpc>
            </a:pPr>
            <a:r>
              <a:rPr lang="en-US" sz="2000" dirty="0" smtClean="0">
                <a:latin typeface="Arial" charset="0"/>
                <a:cs typeface="Arial" charset="0"/>
              </a:rPr>
              <a:t>If we want to be certain that a datagram reaches its destination, we can build lots of features into our application: acknowledgments from the other end, timeouts, retransmissions, and the like. </a:t>
            </a:r>
          </a:p>
        </p:txBody>
      </p:sp>
      <p:pic>
        <p:nvPicPr>
          <p:cNvPr id="45060" name="Picture 4"/>
          <p:cNvPicPr>
            <a:picLocks noChangeAspect="1" noChangeArrowheads="1"/>
          </p:cNvPicPr>
          <p:nvPr/>
        </p:nvPicPr>
        <p:blipFill>
          <a:blip r:embed="rId2" cstate="print"/>
          <a:srcRect/>
          <a:stretch>
            <a:fillRect/>
          </a:stretch>
        </p:blipFill>
        <p:spPr bwMode="auto">
          <a:xfrm>
            <a:off x="762000" y="1219201"/>
            <a:ext cx="5943600" cy="1512872"/>
          </a:xfrm>
          <a:prstGeom prst="rect">
            <a:avLst/>
          </a:prstGeom>
          <a:noFill/>
          <a:ln w="25400" algn="ctr">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idx="4294967295"/>
          </p:nvPr>
        </p:nvSpPr>
        <p:spPr bwMode="auto"/>
        <p:txBody>
          <a:bodyPr wrap="square" numCol="1" anchorCtr="0" compatLnSpc="1">
            <a:prstTxWarp prst="textNoShape">
              <a:avLst/>
            </a:prstTxWarp>
            <a:normAutofit fontScale="90000"/>
          </a:bodyPr>
          <a:lstStyle/>
          <a:p>
            <a:pPr>
              <a:defRPr/>
            </a:pPr>
            <a:r>
              <a:rPr lang="en-US" sz="3600" smtClean="0">
                <a:latin typeface="Arial" charset="0"/>
                <a:cs typeface="Arial" charset="0"/>
              </a:rPr>
              <a:t>Some standard UDP based services and their ports</a:t>
            </a:r>
          </a:p>
        </p:txBody>
      </p:sp>
      <p:sp>
        <p:nvSpPr>
          <p:cNvPr id="46083" name="Rectangle 3"/>
          <p:cNvSpPr>
            <a:spLocks noGrp="1"/>
          </p:cNvSpPr>
          <p:nvPr>
            <p:ph type="body" idx="4294967295"/>
          </p:nvPr>
        </p:nvSpPr>
        <p:spPr/>
        <p:txBody>
          <a:bodyPr/>
          <a:lstStyle/>
          <a:p>
            <a:endParaRPr lang="en-IN" smtClean="0">
              <a:latin typeface="Arial" charset="0"/>
              <a:cs typeface="Arial" charset="0"/>
            </a:endParaRPr>
          </a:p>
        </p:txBody>
      </p:sp>
      <p:pic>
        <p:nvPicPr>
          <p:cNvPr id="46084" name="Picture 4"/>
          <p:cNvPicPr>
            <a:picLocks noChangeAspect="1" noChangeArrowheads="1"/>
          </p:cNvPicPr>
          <p:nvPr/>
        </p:nvPicPr>
        <p:blipFill>
          <a:blip r:embed="rId2" cstate="print"/>
          <a:srcRect/>
          <a:stretch>
            <a:fillRect/>
          </a:stretch>
        </p:blipFill>
        <p:spPr bwMode="auto">
          <a:xfrm>
            <a:off x="914400" y="1600200"/>
            <a:ext cx="7543800" cy="4579938"/>
          </a:xfrm>
          <a:prstGeom prst="rect">
            <a:avLst/>
          </a:prstGeom>
          <a:noFill/>
          <a:ln w="25400" algn="ctr">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idx="4294967295"/>
          </p:nvPr>
        </p:nvSpPr>
        <p:spPr bwMode="auto">
          <a:xfrm>
            <a:off x="838200" y="533400"/>
            <a:ext cx="7772400" cy="1295400"/>
          </a:xfrm>
        </p:spPr>
        <p:txBody>
          <a:bodyPr wrap="square" lIns="90488" tIns="44450" rIns="90488" bIns="44450" numCol="1" anchorCtr="0" compatLnSpc="1">
            <a:prstTxWarp prst="textNoShape">
              <a:avLst/>
            </a:prstTxWarp>
          </a:bodyPr>
          <a:lstStyle/>
          <a:p>
            <a:pPr>
              <a:defRPr/>
            </a:pPr>
            <a:r>
              <a:rPr lang="en-US" sz="3600" smtClean="0">
                <a:latin typeface="Arial" charset="0"/>
                <a:cs typeface="Arial" charset="0"/>
              </a:rPr>
              <a:t>TCP</a:t>
            </a:r>
            <a:br>
              <a:rPr lang="en-US" sz="3600" smtClean="0">
                <a:latin typeface="Arial" charset="0"/>
                <a:cs typeface="Arial" charset="0"/>
              </a:rPr>
            </a:br>
            <a:r>
              <a:rPr lang="en-US" sz="3600" smtClean="0">
                <a:latin typeface="Arial" charset="0"/>
                <a:cs typeface="Arial" charset="0"/>
              </a:rPr>
              <a:t>Transmission Control Protocol</a:t>
            </a:r>
          </a:p>
        </p:txBody>
      </p:sp>
      <p:sp>
        <p:nvSpPr>
          <p:cNvPr id="47107" name="Rectangle 3"/>
          <p:cNvSpPr>
            <a:spLocks noGrp="1"/>
          </p:cNvSpPr>
          <p:nvPr>
            <p:ph type="body" idx="4294967295"/>
          </p:nvPr>
        </p:nvSpPr>
        <p:spPr>
          <a:xfrm>
            <a:off x="685800" y="1976438"/>
            <a:ext cx="7772400" cy="4195762"/>
          </a:xfrm>
          <a:noFill/>
        </p:spPr>
        <p:txBody>
          <a:bodyPr lIns="90488" tIns="44450" rIns="90488" bIns="44450"/>
          <a:lstStyle/>
          <a:p>
            <a:pPr>
              <a:lnSpc>
                <a:spcPct val="90000"/>
              </a:lnSpc>
            </a:pPr>
            <a:r>
              <a:rPr lang="en-US" sz="2400" smtClean="0">
                <a:latin typeface="Arial" charset="0"/>
                <a:cs typeface="Arial" charset="0"/>
              </a:rPr>
              <a:t>TCP provides connections between clients and servers. </a:t>
            </a:r>
          </a:p>
          <a:p>
            <a:pPr>
              <a:lnSpc>
                <a:spcPct val="90000"/>
              </a:lnSpc>
            </a:pPr>
            <a:r>
              <a:rPr lang="en-US" sz="2400" smtClean="0">
                <a:latin typeface="Arial" charset="0"/>
                <a:cs typeface="Arial" charset="0"/>
              </a:rPr>
              <a:t>TCP  uses  the  connection, not  the  protocol port,  as  its fundamental abstraction.</a:t>
            </a:r>
          </a:p>
          <a:p>
            <a:pPr>
              <a:lnSpc>
                <a:spcPct val="90000"/>
              </a:lnSpc>
            </a:pPr>
            <a:r>
              <a:rPr lang="en-US" sz="2400" smtClean="0">
                <a:latin typeface="Arial" charset="0"/>
                <a:cs typeface="Arial" charset="0"/>
              </a:rPr>
              <a:t>Connections are  identified by a pair of endpoints. </a:t>
            </a:r>
          </a:p>
          <a:p>
            <a:pPr lvl="1">
              <a:lnSpc>
                <a:spcPct val="90000"/>
              </a:lnSpc>
            </a:pPr>
            <a:r>
              <a:rPr lang="en-US" sz="2000" smtClean="0">
                <a:latin typeface="Arial" charset="0"/>
                <a:cs typeface="Arial" charset="0"/>
              </a:rPr>
              <a:t>Endpoint means (ip, port)</a:t>
            </a:r>
          </a:p>
          <a:p>
            <a:pPr>
              <a:lnSpc>
                <a:spcPct val="90000"/>
              </a:lnSpc>
            </a:pPr>
            <a:r>
              <a:rPr lang="en-US" sz="2400" smtClean="0">
                <a:latin typeface="Arial" charset="0"/>
                <a:cs typeface="Arial" charset="0"/>
              </a:rPr>
              <a:t>TCP provides:</a:t>
            </a:r>
          </a:p>
          <a:p>
            <a:pPr lvl="1">
              <a:lnSpc>
                <a:spcPct val="90000"/>
              </a:lnSpc>
            </a:pPr>
            <a:r>
              <a:rPr lang="en-US" sz="2000" smtClean="0">
                <a:latin typeface="Arial" charset="0"/>
                <a:cs typeface="Arial" charset="0"/>
              </a:rPr>
              <a:t>Connection-oriented</a:t>
            </a:r>
          </a:p>
          <a:p>
            <a:pPr lvl="1">
              <a:lnSpc>
                <a:spcPct val="90000"/>
              </a:lnSpc>
            </a:pPr>
            <a:r>
              <a:rPr lang="en-US" sz="2000" smtClean="0">
                <a:latin typeface="Arial" charset="0"/>
                <a:cs typeface="Arial" charset="0"/>
              </a:rPr>
              <a:t>Reliable</a:t>
            </a:r>
          </a:p>
          <a:p>
            <a:pPr lvl="1">
              <a:lnSpc>
                <a:spcPct val="90000"/>
              </a:lnSpc>
            </a:pPr>
            <a:r>
              <a:rPr lang="en-US" sz="2000" smtClean="0">
                <a:latin typeface="Arial" charset="0"/>
                <a:cs typeface="Arial" charset="0"/>
              </a:rPr>
              <a:t>Full-duplex</a:t>
            </a:r>
          </a:p>
          <a:p>
            <a:pPr lvl="1">
              <a:lnSpc>
                <a:spcPct val="90000"/>
              </a:lnSpc>
            </a:pPr>
            <a:r>
              <a:rPr lang="en-US" sz="2000" smtClean="0">
                <a:latin typeface="Arial" charset="0"/>
                <a:cs typeface="Arial" charset="0"/>
              </a:rPr>
              <a:t>Byte-Stream</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idx="4294967295"/>
          </p:nvPr>
        </p:nvSpPr>
        <p:spPr bwMode="auto"/>
        <p:txBody>
          <a:bodyPr wrap="square" lIns="90488" tIns="44450" rIns="90488" bIns="44450" numCol="1" anchorCtr="0" compatLnSpc="1">
            <a:prstTxWarp prst="textNoShape">
              <a:avLst/>
            </a:prstTxWarp>
          </a:bodyPr>
          <a:lstStyle/>
          <a:p>
            <a:pPr>
              <a:defRPr/>
            </a:pPr>
            <a:r>
              <a:rPr lang="en-US" smtClean="0">
                <a:latin typeface="Arial" charset="0"/>
                <a:cs typeface="Arial" charset="0"/>
              </a:rPr>
              <a:t>Connection-Oriented</a:t>
            </a:r>
          </a:p>
        </p:txBody>
      </p:sp>
      <p:sp>
        <p:nvSpPr>
          <p:cNvPr id="48131" name="Rectangle 3"/>
          <p:cNvSpPr>
            <a:spLocks noGrp="1"/>
          </p:cNvSpPr>
          <p:nvPr>
            <p:ph type="body" idx="4294967295"/>
          </p:nvPr>
        </p:nvSpPr>
        <p:spPr>
          <a:noFill/>
        </p:spPr>
        <p:txBody>
          <a:bodyPr lIns="90488" tIns="44450" rIns="90488" bIns="44450"/>
          <a:lstStyle/>
          <a:p>
            <a:pPr>
              <a:lnSpc>
                <a:spcPct val="80000"/>
              </a:lnSpc>
            </a:pPr>
            <a:r>
              <a:rPr lang="en-US" sz="2400" i="1" dirty="0" smtClean="0">
                <a:latin typeface="Arial" charset="0"/>
                <a:cs typeface="Arial" charset="0"/>
              </a:rPr>
              <a:t>Connection oriented </a:t>
            </a:r>
            <a:r>
              <a:rPr lang="en-US" sz="2400" dirty="0" smtClean="0">
                <a:latin typeface="Arial" charset="0"/>
                <a:cs typeface="Arial" charset="0"/>
              </a:rPr>
              <a:t>means that a virtual connection is established before any user data is transferred. </a:t>
            </a:r>
          </a:p>
          <a:p>
            <a:pPr>
              <a:lnSpc>
                <a:spcPct val="80000"/>
              </a:lnSpc>
            </a:pPr>
            <a:r>
              <a:rPr lang="en-US" sz="2400" dirty="0" smtClean="0">
                <a:latin typeface="Arial" charset="0"/>
                <a:cs typeface="Arial" charset="0"/>
              </a:rPr>
              <a:t>A TCP client establishes a connection with a given server, exchanges data with that server across the connection, and then terminates the connection. </a:t>
            </a:r>
          </a:p>
          <a:p>
            <a:pPr>
              <a:lnSpc>
                <a:spcPct val="80000"/>
              </a:lnSpc>
            </a:pPr>
            <a:r>
              <a:rPr lang="en-US" sz="2400" dirty="0" smtClean="0">
                <a:latin typeface="Arial" charset="0"/>
                <a:cs typeface="Arial" charset="0"/>
              </a:rPr>
              <a:t>If the connection cannot be established - the user program is notified. </a:t>
            </a:r>
          </a:p>
          <a:p>
            <a:pPr>
              <a:lnSpc>
                <a:spcPct val="80000"/>
              </a:lnSpc>
            </a:pPr>
            <a:r>
              <a:rPr lang="en-US" sz="2400" dirty="0" smtClean="0">
                <a:latin typeface="Arial" charset="0"/>
                <a:cs typeface="Arial" charset="0"/>
              </a:rPr>
              <a:t>If the connection is ever interrupted - the user program(s) is notified.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idx="4294967295"/>
          </p:nvPr>
        </p:nvSpPr>
        <p:spPr bwMode="auto"/>
        <p:txBody>
          <a:bodyPr wrap="square" lIns="90488" tIns="44450" rIns="90488" bIns="44450" numCol="1" anchorCtr="0" compatLnSpc="1">
            <a:prstTxWarp prst="textNoShape">
              <a:avLst/>
            </a:prstTxWarp>
          </a:bodyPr>
          <a:lstStyle/>
          <a:p>
            <a:pPr>
              <a:defRPr/>
            </a:pPr>
            <a:r>
              <a:rPr lang="en-US" smtClean="0">
                <a:latin typeface="Arial" charset="0"/>
                <a:cs typeface="Arial" charset="0"/>
              </a:rPr>
              <a:t>TCP Ports</a:t>
            </a:r>
          </a:p>
        </p:txBody>
      </p:sp>
      <p:sp>
        <p:nvSpPr>
          <p:cNvPr id="57347" name="Rectangle 3"/>
          <p:cNvSpPr>
            <a:spLocks noGrp="1"/>
          </p:cNvSpPr>
          <p:nvPr>
            <p:ph type="body" idx="4294967295"/>
          </p:nvPr>
        </p:nvSpPr>
        <p:spPr>
          <a:noFill/>
        </p:spPr>
        <p:txBody>
          <a:bodyPr lIns="90488" tIns="44450" rIns="90488" bIns="44450"/>
          <a:lstStyle/>
          <a:p>
            <a:r>
              <a:rPr lang="en-US" smtClean="0">
                <a:latin typeface="Arial" charset="0"/>
                <a:cs typeface="Arial" charset="0"/>
              </a:rPr>
              <a:t>Interprocess communication via TCP is achieved with the use of ports (just like UDP). </a:t>
            </a:r>
          </a:p>
          <a:p>
            <a:r>
              <a:rPr lang="en-US" smtClean="0">
                <a:latin typeface="Arial" charset="0"/>
                <a:cs typeface="Arial" charset="0"/>
              </a:rPr>
              <a:t>UDP ports have no relation to TCP ports (different name spaces).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idx="4294967295"/>
          </p:nvPr>
        </p:nvSpPr>
        <p:spPr bwMode="auto"/>
        <p:txBody>
          <a:bodyPr wrap="square" lIns="90488" tIns="44450" rIns="90488" bIns="44450" numCol="1" anchorCtr="0" compatLnSpc="1">
            <a:prstTxWarp prst="textNoShape">
              <a:avLst/>
            </a:prstTxWarp>
          </a:bodyPr>
          <a:lstStyle/>
          <a:p>
            <a:pPr>
              <a:defRPr/>
            </a:pPr>
            <a:r>
              <a:rPr lang="en-US" smtClean="0">
                <a:latin typeface="Arial" charset="0"/>
                <a:cs typeface="Arial" charset="0"/>
              </a:rPr>
              <a:t>TCP Segments</a:t>
            </a:r>
          </a:p>
        </p:txBody>
      </p:sp>
      <p:sp>
        <p:nvSpPr>
          <p:cNvPr id="58371" name="Rectangle 3"/>
          <p:cNvSpPr>
            <a:spLocks noGrp="1"/>
          </p:cNvSpPr>
          <p:nvPr>
            <p:ph type="body" idx="4294967295"/>
          </p:nvPr>
        </p:nvSpPr>
        <p:spPr>
          <a:noFill/>
        </p:spPr>
        <p:txBody>
          <a:bodyPr lIns="90488" tIns="44450" rIns="90488" bIns="44450"/>
          <a:lstStyle/>
          <a:p>
            <a:pPr>
              <a:lnSpc>
                <a:spcPct val="90000"/>
              </a:lnSpc>
            </a:pPr>
            <a:r>
              <a:rPr lang="en-US" sz="2800" smtClean="0">
                <a:latin typeface="Arial" charset="0"/>
                <a:cs typeface="Arial" charset="0"/>
              </a:rPr>
              <a:t>TCP views the data stream as a sequence of bytes that it divides into segments for transmission. Segments carry varying sizes of data.</a:t>
            </a:r>
          </a:p>
          <a:p>
            <a:pPr>
              <a:lnSpc>
                <a:spcPct val="90000"/>
              </a:lnSpc>
            </a:pPr>
            <a:r>
              <a:rPr lang="en-US" sz="2800" smtClean="0">
                <a:latin typeface="Arial" charset="0"/>
                <a:cs typeface="Arial" charset="0"/>
              </a:rPr>
              <a:t>The chunk of data that TCP asks IP to deliver is called a </a:t>
            </a:r>
            <a:r>
              <a:rPr lang="en-US" sz="2800" i="1" smtClean="0">
                <a:latin typeface="Arial" charset="0"/>
                <a:cs typeface="Arial" charset="0"/>
              </a:rPr>
              <a:t>TCP segment</a:t>
            </a:r>
            <a:r>
              <a:rPr lang="en-US" sz="2800" smtClean="0">
                <a:latin typeface="Arial" charset="0"/>
                <a:cs typeface="Arial" charset="0"/>
              </a:rPr>
              <a:t>.</a:t>
            </a:r>
          </a:p>
          <a:p>
            <a:pPr>
              <a:lnSpc>
                <a:spcPct val="90000"/>
              </a:lnSpc>
            </a:pPr>
            <a:r>
              <a:rPr lang="en-US" sz="2800" smtClean="0">
                <a:latin typeface="Arial" charset="0"/>
                <a:cs typeface="Arial" charset="0"/>
              </a:rPr>
              <a:t>Each segment contains:</a:t>
            </a:r>
          </a:p>
          <a:p>
            <a:pPr lvl="1">
              <a:lnSpc>
                <a:spcPct val="90000"/>
              </a:lnSpc>
            </a:pPr>
            <a:r>
              <a:rPr lang="en-US" sz="2400" smtClean="0">
                <a:latin typeface="Arial" charset="0"/>
                <a:cs typeface="Arial" charset="0"/>
              </a:rPr>
              <a:t>data bytes from the byte stream</a:t>
            </a:r>
          </a:p>
          <a:p>
            <a:pPr lvl="1">
              <a:lnSpc>
                <a:spcPct val="90000"/>
              </a:lnSpc>
            </a:pPr>
            <a:r>
              <a:rPr lang="en-US" sz="2400" smtClean="0">
                <a:latin typeface="Arial" charset="0"/>
                <a:cs typeface="Arial" charset="0"/>
              </a:rPr>
              <a:t>control information that identifies the data bytes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idx="4294967295"/>
          </p:nvPr>
        </p:nvSpPr>
        <p:spPr bwMode="auto"/>
        <p:txBody>
          <a:bodyPr wrap="square" lIns="90488" tIns="44450" rIns="90488" bIns="44450" numCol="1" anchorCtr="0" compatLnSpc="1">
            <a:prstTxWarp prst="textNoShape">
              <a:avLst/>
            </a:prstTxWarp>
          </a:bodyPr>
          <a:lstStyle/>
          <a:p>
            <a:pPr>
              <a:defRPr/>
            </a:pPr>
            <a:r>
              <a:rPr lang="en-US" smtClean="0">
                <a:latin typeface="Arial" charset="0"/>
                <a:cs typeface="Arial" charset="0"/>
              </a:rPr>
              <a:t>TCP Segment Format </a:t>
            </a:r>
          </a:p>
        </p:txBody>
      </p:sp>
      <p:pic>
        <p:nvPicPr>
          <p:cNvPr id="59395" name="Picture 3"/>
          <p:cNvPicPr>
            <a:picLocks noChangeAspect="1" noChangeArrowheads="1"/>
          </p:cNvPicPr>
          <p:nvPr/>
        </p:nvPicPr>
        <p:blipFill>
          <a:blip r:embed="rId2" cstate="print"/>
          <a:srcRect/>
          <a:stretch>
            <a:fillRect/>
          </a:stretch>
        </p:blipFill>
        <p:spPr bwMode="auto">
          <a:xfrm>
            <a:off x="533400" y="1676400"/>
            <a:ext cx="6019800" cy="2587640"/>
          </a:xfrm>
          <a:prstGeom prst="rect">
            <a:avLst/>
          </a:prstGeom>
          <a:noFill/>
          <a:ln w="25400" algn="ctr">
            <a:no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1600200" y="4572000"/>
            <a:ext cx="4877362" cy="1517650"/>
          </a:xfrm>
          <a:prstGeom prst="rect">
            <a:avLst/>
          </a:prstGeom>
          <a:noFill/>
          <a:ln w="25400" algn="ctr">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idx="4294967295"/>
          </p:nvPr>
        </p:nvSpPr>
        <p:spPr bwMode="auto"/>
        <p:txBody>
          <a:bodyPr wrap="square" numCol="1" anchorCtr="0" compatLnSpc="1">
            <a:prstTxWarp prst="textNoShape">
              <a:avLst/>
            </a:prstTxWarp>
          </a:bodyPr>
          <a:lstStyle/>
          <a:p>
            <a:pPr>
              <a:defRPr/>
            </a:pPr>
            <a:r>
              <a:rPr lang="en-US" smtClean="0">
                <a:latin typeface="Arial" charset="0"/>
                <a:cs typeface="Arial" charset="0"/>
              </a:rPr>
              <a:t>TCP Segments</a:t>
            </a:r>
          </a:p>
        </p:txBody>
      </p:sp>
      <p:sp>
        <p:nvSpPr>
          <p:cNvPr id="60419" name="Rectangle 3"/>
          <p:cNvSpPr>
            <a:spLocks noGrp="1"/>
          </p:cNvSpPr>
          <p:nvPr>
            <p:ph type="body" idx="4294967295"/>
          </p:nvPr>
        </p:nvSpPr>
        <p:spPr/>
        <p:txBody>
          <a:bodyPr/>
          <a:lstStyle/>
          <a:p>
            <a:pPr>
              <a:lnSpc>
                <a:spcPct val="80000"/>
              </a:lnSpc>
            </a:pPr>
            <a:r>
              <a:rPr lang="en-US" sz="2400" dirty="0" smtClean="0">
                <a:latin typeface="Arial" charset="0"/>
                <a:cs typeface="Arial" charset="0"/>
              </a:rPr>
              <a:t>Segments are exchanged to establish connections, transfer data, send acknowledgements, advertise window sizes, and close connections. </a:t>
            </a:r>
          </a:p>
          <a:p>
            <a:pPr>
              <a:lnSpc>
                <a:spcPct val="80000"/>
              </a:lnSpc>
            </a:pPr>
            <a:r>
              <a:rPr lang="en-US" sz="2400" dirty="0" smtClean="0">
                <a:latin typeface="Arial" charset="0"/>
                <a:cs typeface="Arial" charset="0"/>
              </a:rPr>
              <a:t>Because TCP uses piggybacking, acknowledgement can be sent along with data</a:t>
            </a:r>
          </a:p>
          <a:p>
            <a:pPr>
              <a:lnSpc>
                <a:spcPct val="80000"/>
              </a:lnSpc>
            </a:pPr>
            <a:r>
              <a:rPr lang="en-US" sz="2400" dirty="0" smtClean="0">
                <a:latin typeface="Arial" charset="0"/>
                <a:cs typeface="Arial" charset="0"/>
              </a:rPr>
              <a:t>TCP advertises how much data it is willing to accept every time it sends segment by  specifying its buffer size in the WINDOW field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p:cNvSpPr>
          <p:nvPr>
            <p:ph type="title" idx="4294967295"/>
          </p:nvPr>
        </p:nvSpPr>
        <p:spPr bwMode="auto"/>
        <p:txBody>
          <a:bodyPr wrap="square" numCol="1" anchorCtr="0" compatLnSpc="1">
            <a:prstTxWarp prst="textNoShape">
              <a:avLst/>
            </a:prstTxWarp>
          </a:bodyPr>
          <a:lstStyle/>
          <a:p>
            <a:pPr>
              <a:defRPr/>
            </a:pPr>
            <a:r>
              <a:rPr lang="en-US" sz="3600" smtClean="0">
                <a:latin typeface="Arial" charset="0"/>
                <a:cs typeface="Arial" charset="0"/>
              </a:rPr>
              <a:t>TCP Connection Establishment</a:t>
            </a:r>
          </a:p>
        </p:txBody>
      </p:sp>
      <p:sp>
        <p:nvSpPr>
          <p:cNvPr id="65539" name="Rectangle 3"/>
          <p:cNvSpPr>
            <a:spLocks noGrp="1"/>
          </p:cNvSpPr>
          <p:nvPr>
            <p:ph type="body" idx="4294967295"/>
          </p:nvPr>
        </p:nvSpPr>
        <p:spPr/>
        <p:txBody>
          <a:bodyPr/>
          <a:lstStyle/>
          <a:p>
            <a:pPr>
              <a:lnSpc>
                <a:spcPct val="80000"/>
              </a:lnSpc>
            </a:pPr>
            <a:r>
              <a:rPr lang="en-US" sz="2400" dirty="0" smtClean="0">
                <a:latin typeface="Arial" charset="0"/>
                <a:cs typeface="Arial" charset="0"/>
              </a:rPr>
              <a:t>Three-way handshake </a:t>
            </a:r>
          </a:p>
          <a:p>
            <a:pPr>
              <a:lnSpc>
                <a:spcPct val="80000"/>
              </a:lnSpc>
            </a:pPr>
            <a:r>
              <a:rPr lang="en-US" sz="2400" dirty="0" smtClean="0">
                <a:latin typeface="Arial" charset="0"/>
                <a:cs typeface="Arial" charset="0"/>
              </a:rPr>
              <a:t>It accomplishes two important functions. </a:t>
            </a:r>
          </a:p>
          <a:p>
            <a:pPr lvl="1">
              <a:lnSpc>
                <a:spcPct val="80000"/>
              </a:lnSpc>
            </a:pPr>
            <a:r>
              <a:rPr lang="en-US" sz="2000" dirty="0" smtClean="0">
                <a:latin typeface="Arial" charset="0"/>
                <a:cs typeface="Arial" charset="0"/>
              </a:rPr>
              <a:t>It guarantees  that both sides are ready  to transfer data (and that they know they  are both ready)</a:t>
            </a:r>
          </a:p>
          <a:p>
            <a:pPr lvl="1">
              <a:lnSpc>
                <a:spcPct val="80000"/>
              </a:lnSpc>
            </a:pPr>
            <a:r>
              <a:rPr lang="en-US" sz="2000" dirty="0" smtClean="0">
                <a:latin typeface="Arial" charset="0"/>
                <a:cs typeface="Arial" charset="0"/>
              </a:rPr>
              <a:t>it allows both  sides to agree on  initial sequence numbers.  </a:t>
            </a:r>
          </a:p>
          <a:p>
            <a:pPr>
              <a:lnSpc>
                <a:spcPct val="80000"/>
              </a:lnSpc>
            </a:pPr>
            <a:r>
              <a:rPr lang="en-US" sz="2400" dirty="0" smtClean="0">
                <a:latin typeface="Arial" charset="0"/>
                <a:cs typeface="Arial" charset="0"/>
              </a:rPr>
              <a:t>Sequence numbers are sent and acknowledged during the handshake. Each machine must choose an initial sequence number at random that it will use to identify bytes in the stream it is sending.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TCP/IP</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p:cNvSpPr>
          <p:nvPr>
            <p:ph type="title" idx="4294967295"/>
          </p:nvPr>
        </p:nvSpPr>
        <p:spPr bwMode="auto"/>
        <p:txBody>
          <a:bodyPr wrap="square" numCol="1" anchorCtr="0" compatLnSpc="1">
            <a:prstTxWarp prst="textNoShape">
              <a:avLst/>
            </a:prstTxWarp>
          </a:bodyPr>
          <a:lstStyle/>
          <a:p>
            <a:pPr>
              <a:defRPr/>
            </a:pPr>
            <a:r>
              <a:rPr lang="en-US" sz="3600" smtClean="0">
                <a:latin typeface="Arial" charset="0"/>
                <a:cs typeface="Arial" charset="0"/>
              </a:rPr>
              <a:t>TCP Connection Establishment</a:t>
            </a:r>
          </a:p>
        </p:txBody>
      </p:sp>
      <p:sp>
        <p:nvSpPr>
          <p:cNvPr id="66563" name="Rectangle 3"/>
          <p:cNvSpPr>
            <a:spLocks noGrp="1"/>
          </p:cNvSpPr>
          <p:nvPr>
            <p:ph type="body" idx="4294967295"/>
          </p:nvPr>
        </p:nvSpPr>
        <p:spPr/>
        <p:txBody>
          <a:bodyPr/>
          <a:lstStyle/>
          <a:p>
            <a:r>
              <a:rPr lang="en-US" sz="2400" dirty="0" smtClean="0">
                <a:latin typeface="Arial" charset="0"/>
                <a:cs typeface="Arial" charset="0"/>
              </a:rPr>
              <a:t>When a client requests a connection, it sends a “SYN” segment (a special TCP segment) to the server port.</a:t>
            </a:r>
          </a:p>
          <a:p>
            <a:r>
              <a:rPr lang="en-US" sz="2400" dirty="0" smtClean="0">
                <a:latin typeface="Arial" charset="0"/>
                <a:cs typeface="Arial" charset="0"/>
              </a:rPr>
              <a:t>SYN stands for synchronize. The SYN message includes the client’s ISN.</a:t>
            </a:r>
          </a:p>
          <a:p>
            <a:r>
              <a:rPr lang="en-US" sz="2400" dirty="0" smtClean="0">
                <a:latin typeface="Arial" charset="0"/>
                <a:cs typeface="Arial" charset="0"/>
              </a:rPr>
              <a:t>ISN is Initial Sequence Number.</a:t>
            </a:r>
          </a:p>
          <a:p>
            <a:pPr>
              <a:lnSpc>
                <a:spcPct val="90000"/>
              </a:lnSpc>
            </a:pPr>
            <a:r>
              <a:rPr lang="en-US" sz="2400" dirty="0" smtClean="0">
                <a:latin typeface="Arial" charset="0"/>
                <a:cs typeface="Arial" charset="0"/>
              </a:rPr>
              <a:t>Every TCP segment includes a Sequence Number that refers to the first byte of data included in the segment.</a:t>
            </a:r>
          </a:p>
          <a:p>
            <a:pPr>
              <a:lnSpc>
                <a:spcPct val="90000"/>
              </a:lnSpc>
            </a:pPr>
            <a:r>
              <a:rPr lang="en-US" sz="2400" dirty="0" smtClean="0">
                <a:latin typeface="Arial" charset="0"/>
                <a:cs typeface="Arial" charset="0"/>
              </a:rPr>
              <a:t>Every TCP segment includes a Request Number (Acknowledgement Number) that indicates the byte number of the next data that is expected to be received.</a:t>
            </a:r>
          </a:p>
          <a:p>
            <a:pPr lvl="1">
              <a:lnSpc>
                <a:spcPct val="90000"/>
              </a:lnSpc>
            </a:pPr>
            <a:r>
              <a:rPr lang="en-US" sz="2000" dirty="0" smtClean="0">
                <a:latin typeface="Arial" charset="0"/>
                <a:cs typeface="Arial" charset="0"/>
              </a:rPr>
              <a:t>All bytes up through this number have already been received.</a:t>
            </a:r>
          </a:p>
          <a:p>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p:cNvSpPr>
          <p:nvPr>
            <p:ph idx="1"/>
          </p:nvPr>
        </p:nvSpPr>
        <p:spPr/>
        <p:txBody>
          <a:bodyPr/>
          <a:lstStyle/>
          <a:p>
            <a:r>
              <a:rPr lang="en-US" sz="2000" dirty="0" smtClean="0">
                <a:latin typeface="Arial" charset="0"/>
                <a:cs typeface="Arial" charset="0"/>
              </a:rPr>
              <a:t>A server accepts a connection.</a:t>
            </a:r>
          </a:p>
          <a:p>
            <a:pPr lvl="2"/>
            <a:r>
              <a:rPr lang="en-US" sz="1600" dirty="0" smtClean="0">
                <a:latin typeface="Arial" charset="0"/>
                <a:cs typeface="Arial" charset="0"/>
              </a:rPr>
              <a:t>Must be looking for new connections!</a:t>
            </a:r>
          </a:p>
          <a:p>
            <a:r>
              <a:rPr lang="en-US" sz="2000" dirty="0" smtClean="0">
                <a:latin typeface="Arial" charset="0"/>
                <a:cs typeface="Arial" charset="0"/>
              </a:rPr>
              <a:t>A client requests a connection.</a:t>
            </a:r>
          </a:p>
          <a:p>
            <a:pPr lvl="2"/>
            <a:r>
              <a:rPr lang="en-US" sz="1600" dirty="0" smtClean="0">
                <a:latin typeface="Arial" charset="0"/>
                <a:cs typeface="Arial" charset="0"/>
              </a:rPr>
              <a:t>Must know where the server is!</a:t>
            </a:r>
          </a:p>
          <a:p>
            <a:r>
              <a:rPr lang="en-US" dirty="0" smtClean="0">
                <a:latin typeface="Arial" charset="0"/>
                <a:cs typeface="Arial" charset="0"/>
              </a:rPr>
              <a:t>A client starts by sending a SYN segment with the following information:</a:t>
            </a:r>
          </a:p>
          <a:p>
            <a:pPr lvl="2"/>
            <a:r>
              <a:rPr lang="en-US" sz="1600" dirty="0" smtClean="0">
                <a:latin typeface="Arial" charset="0"/>
                <a:cs typeface="Arial" charset="0"/>
              </a:rPr>
              <a:t>Client’s ISN (generated pseudo-randomly)</a:t>
            </a:r>
          </a:p>
          <a:p>
            <a:pPr lvl="2"/>
            <a:r>
              <a:rPr lang="en-US" sz="1600" dirty="0" smtClean="0">
                <a:latin typeface="Arial" charset="0"/>
                <a:cs typeface="Arial" charset="0"/>
              </a:rPr>
              <a:t>Maximum Receive Window for client.</a:t>
            </a:r>
          </a:p>
          <a:p>
            <a:pPr lvl="2"/>
            <a:r>
              <a:rPr lang="en-US" sz="1600" dirty="0" smtClean="0">
                <a:latin typeface="Arial" charset="0"/>
                <a:cs typeface="Arial" charset="0"/>
              </a:rPr>
              <a:t>Optionally (but usually) MSS (largest datagram accepted).</a:t>
            </a:r>
          </a:p>
          <a:p>
            <a:pPr lvl="2"/>
            <a:r>
              <a:rPr lang="en-US" sz="1600" dirty="0" smtClean="0">
                <a:latin typeface="Arial" charset="0"/>
                <a:cs typeface="Arial" charset="0"/>
              </a:rPr>
              <a:t>No payload! (Only TCP headers)</a:t>
            </a:r>
          </a:p>
          <a:p>
            <a:r>
              <a:rPr lang="en-US" sz="2000" dirty="0" smtClean="0">
                <a:latin typeface="Arial" charset="0"/>
                <a:cs typeface="Arial" charset="0"/>
              </a:rPr>
              <a:t>When a waiting server sees a new connection request, the server sends back a SYN segment with:</a:t>
            </a:r>
          </a:p>
          <a:p>
            <a:pPr lvl="2"/>
            <a:r>
              <a:rPr lang="en-US" sz="1600" dirty="0" smtClean="0">
                <a:latin typeface="Arial" charset="0"/>
                <a:cs typeface="Arial" charset="0"/>
              </a:rPr>
              <a:t>Server’s ISN (generated pseudo-randomly)</a:t>
            </a:r>
          </a:p>
          <a:p>
            <a:pPr lvl="2"/>
            <a:r>
              <a:rPr lang="en-US" sz="1600" dirty="0" smtClean="0">
                <a:latin typeface="Arial" charset="0"/>
                <a:cs typeface="Arial" charset="0"/>
              </a:rPr>
              <a:t>Request Number is Client ISN+1</a:t>
            </a:r>
          </a:p>
          <a:p>
            <a:pPr lvl="2"/>
            <a:r>
              <a:rPr lang="en-US" sz="1600" dirty="0" smtClean="0">
                <a:latin typeface="Arial" charset="0"/>
                <a:cs typeface="Arial" charset="0"/>
              </a:rPr>
              <a:t>Maximum Receive Window for server.</a:t>
            </a:r>
          </a:p>
          <a:p>
            <a:pPr lvl="2"/>
            <a:r>
              <a:rPr lang="en-US" sz="1600" dirty="0" smtClean="0">
                <a:latin typeface="Arial" charset="0"/>
                <a:cs typeface="Arial" charset="0"/>
              </a:rPr>
              <a:t>Optionally (but usually) MSS </a:t>
            </a:r>
          </a:p>
          <a:p>
            <a:pPr lvl="2"/>
            <a:r>
              <a:rPr lang="en-US" sz="1600" dirty="0" smtClean="0">
                <a:latin typeface="Arial" charset="0"/>
                <a:cs typeface="Arial" charset="0"/>
              </a:rPr>
              <a:t>No payload! (Only TCP headers)</a:t>
            </a:r>
          </a:p>
          <a:p>
            <a:pPr lvl="1"/>
            <a:endParaRPr lang="en-US" sz="1800" dirty="0" smtClean="0">
              <a:latin typeface="Arial" charset="0"/>
              <a:cs typeface="Arial" charset="0"/>
            </a:endParaRPr>
          </a:p>
          <a:p>
            <a:endParaRPr lang="en-US" sz="2000" dirty="0" smtClean="0">
              <a:latin typeface="Arial" charset="0"/>
              <a:cs typeface="Arial" charset="0"/>
            </a:endParaRPr>
          </a:p>
          <a:p>
            <a:endParaRPr lang="en-US" sz="2000" dirty="0" smtClean="0">
              <a:latin typeface="Arial" charset="0"/>
              <a:cs typeface="Arial" charset="0"/>
            </a:endParaRPr>
          </a:p>
        </p:txBody>
      </p:sp>
      <p:sp>
        <p:nvSpPr>
          <p:cNvPr id="4" name="Content Placeholder 3"/>
          <p:cNvSpPr>
            <a:spLocks noGrp="1"/>
          </p:cNvSpPr>
          <p:nvPr>
            <p:ph sz="quarter" idx="10"/>
          </p:nvPr>
        </p:nvSpPr>
        <p:spPr/>
        <p:txBody>
          <a:bodyPr>
            <a:normAutofit fontScale="92500"/>
          </a:bodyPr>
          <a:lstStyle/>
          <a:p>
            <a:r>
              <a:rPr lang="en-US" dirty="0" smtClean="0">
                <a:latin typeface="Arial" charset="0"/>
                <a:cs typeface="Arial" charset="0"/>
              </a:rPr>
              <a:t>TCP Connection Establishment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spect="1" noChangeArrowheads="1"/>
          </p:cNvSpPr>
          <p:nvPr>
            <p:ph type="body" idx="4294967295"/>
          </p:nvPr>
        </p:nvSpPr>
        <p:spPr/>
        <p:txBody>
          <a:bodyPr/>
          <a:lstStyle/>
          <a:p>
            <a:endParaRPr lang="en-IN" smtClean="0">
              <a:latin typeface="Arial" charset="0"/>
              <a:cs typeface="Arial" charset="0"/>
            </a:endParaRPr>
          </a:p>
        </p:txBody>
      </p:sp>
      <p:pic>
        <p:nvPicPr>
          <p:cNvPr id="73731" name="Picture 3"/>
          <p:cNvPicPr>
            <a:picLocks noChangeAspect="1" noChangeArrowheads="1"/>
          </p:cNvPicPr>
          <p:nvPr/>
        </p:nvPicPr>
        <p:blipFill>
          <a:blip r:embed="rId2" cstate="print"/>
          <a:srcRect/>
          <a:stretch>
            <a:fillRect/>
          </a:stretch>
        </p:blipFill>
        <p:spPr bwMode="auto">
          <a:xfrm>
            <a:off x="304800" y="1828800"/>
            <a:ext cx="8458200" cy="3190875"/>
          </a:xfrm>
          <a:prstGeom prst="rect">
            <a:avLst/>
          </a:prstGeom>
          <a:noFill/>
          <a:ln w="25400" algn="ctr">
            <a:noFill/>
            <a:miter lim="800000"/>
            <a:headEnd/>
            <a:tailEnd/>
          </a:ln>
        </p:spPr>
      </p:pic>
      <p:sp>
        <p:nvSpPr>
          <p:cNvPr id="73732" name="Rectangle 4"/>
          <p:cNvSpPr>
            <a:spLocks noChangeArrowheads="1"/>
          </p:cNvSpPr>
          <p:nvPr/>
        </p:nvSpPr>
        <p:spPr bwMode="auto">
          <a:xfrm>
            <a:off x="838200" y="381000"/>
            <a:ext cx="7772400" cy="1219200"/>
          </a:xfrm>
          <a:prstGeom prst="rect">
            <a:avLst/>
          </a:prstGeom>
          <a:noFill/>
          <a:ln w="9525">
            <a:noFill/>
            <a:miter lim="800000"/>
            <a:headEnd/>
            <a:tailEnd/>
          </a:ln>
        </p:spPr>
        <p:txBody>
          <a:bodyPr lIns="92075" tIns="46038" rIns="92075" bIns="46038" anchor="ctr"/>
          <a:lstStyle/>
          <a:p>
            <a:pPr eaLnBrk="0" hangingPunct="0"/>
            <a:r>
              <a:rPr lang="en-US" sz="3600" b="1"/>
              <a:t>TCP Connection Establishment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p:cNvSpPr>
          <p:nvPr>
            <p:ph type="title" idx="4294967295"/>
          </p:nvPr>
        </p:nvSpPr>
        <p:spPr bwMode="auto"/>
        <p:txBody>
          <a:bodyPr wrap="square" numCol="1" anchorCtr="0" compatLnSpc="1">
            <a:prstTxWarp prst="textNoShape">
              <a:avLst/>
            </a:prstTxWarp>
          </a:bodyPr>
          <a:lstStyle/>
          <a:p>
            <a:pPr>
              <a:defRPr/>
            </a:pPr>
            <a:r>
              <a:rPr lang="en-US" smtClean="0">
                <a:latin typeface="Arial" charset="0"/>
                <a:cs typeface="Arial" charset="0"/>
              </a:rPr>
              <a:t>Connection Termination</a:t>
            </a:r>
          </a:p>
        </p:txBody>
      </p:sp>
      <p:sp>
        <p:nvSpPr>
          <p:cNvPr id="78851" name="Rectangle 3"/>
          <p:cNvSpPr>
            <a:spLocks noGrp="1"/>
          </p:cNvSpPr>
          <p:nvPr>
            <p:ph type="body" idx="4294967295"/>
          </p:nvPr>
        </p:nvSpPr>
        <p:spPr/>
        <p:txBody>
          <a:bodyPr/>
          <a:lstStyle/>
          <a:p>
            <a:r>
              <a:rPr lang="en-US" sz="2400" dirty="0" smtClean="0">
                <a:latin typeface="Arial" charset="0"/>
                <a:cs typeface="Arial" charset="0"/>
              </a:rPr>
              <a:t>The TCP layer can send a RST segment that terminates a connection if something is wrong.</a:t>
            </a:r>
          </a:p>
          <a:p>
            <a:r>
              <a:rPr lang="en-US" sz="2400" dirty="0" smtClean="0">
                <a:latin typeface="Arial" charset="0"/>
                <a:cs typeface="Arial" charset="0"/>
              </a:rPr>
              <a:t>Usually the application tells TCP to terminate the connection gracefully with a FIN segment.</a:t>
            </a:r>
          </a:p>
          <a:p>
            <a:r>
              <a:rPr lang="en-US" sz="2400" dirty="0" smtClean="0">
                <a:latin typeface="Arial" charset="0"/>
                <a:cs typeface="Arial" charset="0"/>
              </a:rPr>
              <a:t>Either end of the connection can initiate termination.</a:t>
            </a:r>
          </a:p>
          <a:p>
            <a:r>
              <a:rPr lang="en-US" sz="2400" dirty="0" smtClean="0">
                <a:latin typeface="Arial" charset="0"/>
                <a:cs typeface="Arial" charset="0"/>
              </a:rPr>
              <a:t>A FIN is sent, which means the application is done sending data.</a:t>
            </a:r>
          </a:p>
          <a:p>
            <a:r>
              <a:rPr lang="en-US" sz="2400" dirty="0" smtClean="0">
                <a:latin typeface="Arial" charset="0"/>
                <a:cs typeface="Arial" charset="0"/>
              </a:rPr>
              <a:t>The FIN is </a:t>
            </a:r>
            <a:r>
              <a:rPr lang="en-US" sz="2400" dirty="0" err="1" smtClean="0">
                <a:latin typeface="Arial" charset="0"/>
                <a:cs typeface="Arial" charset="0"/>
              </a:rPr>
              <a:t>ACK’d</a:t>
            </a:r>
            <a:r>
              <a:rPr lang="en-US" sz="2400" dirty="0" smtClean="0">
                <a:latin typeface="Arial" charset="0"/>
                <a:cs typeface="Arial" charset="0"/>
              </a:rPr>
              <a:t>.</a:t>
            </a:r>
          </a:p>
          <a:p>
            <a:r>
              <a:rPr lang="en-US" sz="2400" dirty="0" smtClean="0">
                <a:latin typeface="Arial" charset="0"/>
                <a:cs typeface="Arial" charset="0"/>
              </a:rPr>
              <a:t>The other end must now send a FIN.</a:t>
            </a:r>
          </a:p>
          <a:p>
            <a:r>
              <a:rPr lang="en-US" sz="2400" dirty="0" smtClean="0">
                <a:latin typeface="Arial" charset="0"/>
                <a:cs typeface="Arial" charset="0"/>
              </a:rPr>
              <a:t>That FIN must be </a:t>
            </a:r>
            <a:r>
              <a:rPr lang="en-US" sz="2400" dirty="0" err="1" smtClean="0">
                <a:latin typeface="Arial" charset="0"/>
                <a:cs typeface="Arial" charset="0"/>
              </a:rPr>
              <a:t>ACK’d</a:t>
            </a:r>
            <a:r>
              <a:rPr lang="en-US" sz="2400" dirty="0" smtClean="0">
                <a:latin typeface="Arial" charset="0"/>
                <a:cs typeface="Arial" charset="0"/>
              </a:rPr>
              <a:t>.</a:t>
            </a:r>
          </a:p>
          <a:p>
            <a:endParaRPr lang="en-US" sz="2400" dirty="0" smtClean="0">
              <a:latin typeface="Arial" charset="0"/>
              <a:cs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p:cNvSpPr>
          <p:nvPr>
            <p:ph type="title" idx="4294967295"/>
          </p:nvPr>
        </p:nvSpPr>
        <p:spPr bwMode="auto"/>
        <p:txBody>
          <a:bodyPr wrap="square" numCol="1" anchorCtr="0" compatLnSpc="1">
            <a:prstTxWarp prst="textNoShape">
              <a:avLst/>
            </a:prstTxWarp>
          </a:bodyPr>
          <a:lstStyle/>
          <a:p>
            <a:pPr>
              <a:defRPr/>
            </a:pPr>
            <a:r>
              <a:rPr lang="en-US" smtClean="0">
                <a:latin typeface="Arial" charset="0"/>
                <a:cs typeface="Arial" charset="0"/>
              </a:rPr>
              <a:t>Connection Termination</a:t>
            </a:r>
          </a:p>
        </p:txBody>
      </p:sp>
      <p:sp>
        <p:nvSpPr>
          <p:cNvPr id="81923" name="Rectangle 3"/>
          <p:cNvSpPr>
            <a:spLocks noGrp="1"/>
          </p:cNvSpPr>
          <p:nvPr>
            <p:ph type="body" idx="4294967295"/>
          </p:nvPr>
        </p:nvSpPr>
        <p:spPr/>
        <p:txBody>
          <a:bodyPr/>
          <a:lstStyle/>
          <a:p>
            <a:endParaRPr lang="en-IN" smtClean="0">
              <a:latin typeface="Arial" charset="0"/>
              <a:cs typeface="Arial" charset="0"/>
            </a:endParaRPr>
          </a:p>
        </p:txBody>
      </p:sp>
      <p:pic>
        <p:nvPicPr>
          <p:cNvPr id="81924" name="Picture 4"/>
          <p:cNvPicPr>
            <a:picLocks noChangeAspect="1" noChangeArrowheads="1"/>
          </p:cNvPicPr>
          <p:nvPr/>
        </p:nvPicPr>
        <p:blipFill>
          <a:blip r:embed="rId2" cstate="print"/>
          <a:srcRect/>
          <a:stretch>
            <a:fillRect/>
          </a:stretch>
        </p:blipFill>
        <p:spPr bwMode="auto">
          <a:xfrm>
            <a:off x="533400" y="1828800"/>
            <a:ext cx="7772400" cy="3624263"/>
          </a:xfrm>
          <a:prstGeom prst="rect">
            <a:avLst/>
          </a:prstGeom>
          <a:noFill/>
          <a:ln w="25400" algn="ctr">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title" idx="4294967295"/>
          </p:nvPr>
        </p:nvSpPr>
        <p:spPr bwMode="auto"/>
        <p:txBody>
          <a:bodyPr wrap="square" numCol="1" anchorCtr="0" compatLnSpc="1">
            <a:prstTxWarp prst="textNoShape">
              <a:avLst/>
            </a:prstTxWarp>
          </a:bodyPr>
          <a:lstStyle/>
          <a:p>
            <a:pPr>
              <a:defRPr/>
            </a:pPr>
            <a:r>
              <a:rPr lang="en-US" sz="3600" smtClean="0">
                <a:latin typeface="Arial" charset="0"/>
                <a:cs typeface="Arial" charset="0"/>
              </a:rPr>
              <a:t>TCP Connection State Diagram</a:t>
            </a:r>
          </a:p>
        </p:txBody>
      </p:sp>
      <p:sp>
        <p:nvSpPr>
          <p:cNvPr id="82947" name="Rectangle 3"/>
          <p:cNvSpPr>
            <a:spLocks noGrp="1"/>
          </p:cNvSpPr>
          <p:nvPr>
            <p:ph type="body" idx="4294967295"/>
          </p:nvPr>
        </p:nvSpPr>
        <p:spPr/>
        <p:txBody>
          <a:bodyPr/>
          <a:lstStyle/>
          <a:p>
            <a:r>
              <a:rPr lang="en-US" sz="2800" smtClean="0">
                <a:latin typeface="Arial" charset="0"/>
                <a:cs typeface="Arial" charset="0"/>
              </a:rPr>
              <a:t>There are 11 different states defined for a connection</a:t>
            </a:r>
          </a:p>
          <a:p>
            <a:pPr lvl="1"/>
            <a:r>
              <a:rPr lang="en-US" sz="2400" smtClean="0">
                <a:latin typeface="Arial" charset="0"/>
                <a:cs typeface="Arial" charset="0"/>
              </a:rPr>
              <a:t>based on the current state and the segment received in that state. </a:t>
            </a:r>
          </a:p>
          <a:p>
            <a:r>
              <a:rPr lang="en-US" sz="2800" smtClean="0">
                <a:latin typeface="Arial" charset="0"/>
                <a:cs typeface="Arial" charset="0"/>
              </a:rPr>
              <a:t>One reason for showing the state transition diagram is to show the 11 TCP states with their names. These states are displayed by netstat, which is a useful tool when debugging client/server applications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p:cNvSpPr>
          <p:nvPr>
            <p:ph type="title" idx="4294967295"/>
          </p:nvPr>
        </p:nvSpPr>
        <p:spPr bwMode="auto"/>
        <p:txBody>
          <a:bodyPr wrap="square" numCol="1" anchorCtr="0" compatLnSpc="1">
            <a:prstTxWarp prst="textNoShape">
              <a:avLst/>
            </a:prstTxWarp>
          </a:bodyPr>
          <a:lstStyle/>
          <a:p>
            <a:pPr>
              <a:defRPr/>
            </a:pPr>
            <a:endParaRPr lang="en-IN" smtClean="0">
              <a:latin typeface="Arial" charset="0"/>
              <a:cs typeface="Arial" charset="0"/>
            </a:endParaRPr>
          </a:p>
        </p:txBody>
      </p:sp>
      <p:sp>
        <p:nvSpPr>
          <p:cNvPr id="83971" name="Rectangle 3"/>
          <p:cNvSpPr>
            <a:spLocks noGrp="1"/>
          </p:cNvSpPr>
          <p:nvPr>
            <p:ph type="body" idx="4294967295"/>
          </p:nvPr>
        </p:nvSpPr>
        <p:spPr/>
        <p:txBody>
          <a:bodyPr/>
          <a:lstStyle/>
          <a:p>
            <a:endParaRPr lang="en-IN" smtClean="0">
              <a:latin typeface="Arial" charset="0"/>
              <a:cs typeface="Arial" charset="0"/>
            </a:endParaRPr>
          </a:p>
        </p:txBody>
      </p:sp>
      <p:pic>
        <p:nvPicPr>
          <p:cNvPr id="83972" name="Picture 4"/>
          <p:cNvPicPr>
            <a:picLocks noChangeAspect="1" noChangeArrowheads="1"/>
          </p:cNvPicPr>
          <p:nvPr/>
        </p:nvPicPr>
        <p:blipFill>
          <a:blip r:embed="rId2" cstate="print"/>
          <a:srcRect b="13252"/>
          <a:stretch>
            <a:fillRect/>
          </a:stretch>
        </p:blipFill>
        <p:spPr bwMode="auto">
          <a:xfrm>
            <a:off x="990600" y="0"/>
            <a:ext cx="7086600" cy="6626225"/>
          </a:xfrm>
          <a:prstGeom prst="rect">
            <a:avLst/>
          </a:prstGeom>
          <a:noFill/>
          <a:ln w="25400" algn="ctr">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idx="4294967295"/>
          </p:nvPr>
        </p:nvSpPr>
        <p:spPr bwMode="auto"/>
        <p:txBody>
          <a:bodyPr wrap="square" numCol="1" anchorCtr="0" compatLnSpc="1">
            <a:prstTxWarp prst="textNoShape">
              <a:avLst/>
            </a:prstTxWarp>
          </a:bodyPr>
          <a:lstStyle/>
          <a:p>
            <a:pPr>
              <a:defRPr/>
            </a:pPr>
            <a:endParaRPr lang="en-IN" smtClean="0">
              <a:latin typeface="Arial" charset="0"/>
              <a:cs typeface="Arial" charset="0"/>
            </a:endParaRPr>
          </a:p>
        </p:txBody>
      </p:sp>
      <p:sp>
        <p:nvSpPr>
          <p:cNvPr id="84995" name="Rectangle 3"/>
          <p:cNvSpPr>
            <a:spLocks noGrp="1"/>
          </p:cNvSpPr>
          <p:nvPr>
            <p:ph type="body" idx="4294967295"/>
          </p:nvPr>
        </p:nvSpPr>
        <p:spPr/>
        <p:txBody>
          <a:bodyPr/>
          <a:lstStyle/>
          <a:p>
            <a:endParaRPr lang="en-IN" smtClean="0">
              <a:latin typeface="Arial" charset="0"/>
              <a:cs typeface="Arial" charset="0"/>
            </a:endParaRPr>
          </a:p>
        </p:txBody>
      </p:sp>
      <p:pic>
        <p:nvPicPr>
          <p:cNvPr id="84996" name="Picture 4"/>
          <p:cNvPicPr>
            <a:picLocks noChangeAspect="1" noChangeArrowheads="1"/>
          </p:cNvPicPr>
          <p:nvPr/>
        </p:nvPicPr>
        <p:blipFill>
          <a:blip r:embed="rId2" cstate="print"/>
          <a:srcRect/>
          <a:stretch>
            <a:fillRect/>
          </a:stretch>
        </p:blipFill>
        <p:spPr bwMode="auto">
          <a:xfrm>
            <a:off x="533400" y="228600"/>
            <a:ext cx="7848600" cy="5834063"/>
          </a:xfrm>
          <a:prstGeom prst="rect">
            <a:avLst/>
          </a:prstGeom>
          <a:noFill/>
          <a:ln w="25400" algn="ctr">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idx="4294967295"/>
          </p:nvPr>
        </p:nvSpPr>
        <p:spPr bwMode="auto">
          <a:xfrm>
            <a:off x="457200" y="346075"/>
            <a:ext cx="8229600" cy="1071563"/>
          </a:xfrm>
        </p:spPr>
        <p:txBody>
          <a:bodyPr wrap="square" numCol="1" anchorCtr="0" compatLnSpc="1">
            <a:prstTxWarp prst="textNoShape">
              <a:avLst/>
            </a:prstTxWarp>
          </a:bodyPr>
          <a:lstStyle/>
          <a:p>
            <a:pPr>
              <a:defRPr/>
            </a:pPr>
            <a:r>
              <a:rPr lang="en-US" sz="3600" smtClean="0">
                <a:latin typeface="Arial" charset="0"/>
                <a:cs typeface="Arial" charset="0"/>
              </a:rPr>
              <a:t>What is the purpose of TIME_WAIT?</a:t>
            </a:r>
          </a:p>
        </p:txBody>
      </p:sp>
      <p:sp>
        <p:nvSpPr>
          <p:cNvPr id="86019" name="Rectangle 3"/>
          <p:cNvSpPr>
            <a:spLocks noGrp="1"/>
          </p:cNvSpPr>
          <p:nvPr>
            <p:ph type="body" idx="4294967295"/>
          </p:nvPr>
        </p:nvSpPr>
        <p:spPr>
          <a:xfrm>
            <a:off x="685800" y="1371600"/>
            <a:ext cx="7772400" cy="4953000"/>
          </a:xfrm>
        </p:spPr>
        <p:txBody>
          <a:bodyPr/>
          <a:lstStyle/>
          <a:p>
            <a:r>
              <a:rPr lang="en-US" sz="2800" smtClean="0">
                <a:latin typeface="Arial" charset="0"/>
                <a:cs typeface="Arial" charset="0"/>
              </a:rPr>
              <a:t>Once a TCP connection has been terminated (the last ACK sent) there is some unfinished business:</a:t>
            </a:r>
          </a:p>
          <a:p>
            <a:pPr lvl="1"/>
            <a:r>
              <a:rPr lang="en-US" sz="2400" smtClean="0">
                <a:latin typeface="Arial" charset="0"/>
                <a:cs typeface="Arial" charset="0"/>
              </a:rPr>
              <a:t>What if the ACK is lost? The last FIN will be resent and it must be ACK’d.</a:t>
            </a:r>
          </a:p>
          <a:p>
            <a:pPr lvl="1"/>
            <a:r>
              <a:rPr lang="en-US" sz="2400" smtClean="0">
                <a:latin typeface="Arial" charset="0"/>
                <a:cs typeface="Arial" charset="0"/>
              </a:rPr>
              <a:t>What if there are lost or duplicated segments that finally reach the incarnation of the previous connection after a long delay?</a:t>
            </a:r>
          </a:p>
          <a:p>
            <a:r>
              <a:rPr lang="en-US" sz="2800" smtClean="0">
                <a:latin typeface="Arial" charset="0"/>
                <a:cs typeface="Arial" charset="0"/>
              </a:rPr>
              <a:t>The MSL is the maximum amount of time that any given IP datagram can live in a network </a:t>
            </a:r>
          </a:p>
          <a:p>
            <a:pPr lvl="1"/>
            <a:endParaRPr lang="en-US" sz="2400" smtClean="0">
              <a:latin typeface="Arial"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Sockets</a:t>
            </a:r>
          </a:p>
          <a:p>
            <a:r>
              <a:rPr lang="en-US" dirty="0" smtClean="0"/>
              <a:t>TCP Client Server</a:t>
            </a:r>
          </a:p>
          <a:p>
            <a:pPr>
              <a:buNone/>
            </a:pPr>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Outline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idx="4294967295"/>
          </p:nvPr>
        </p:nvSpPr>
        <p:spPr bwMode="auto"/>
        <p:txBody>
          <a:bodyPr wrap="square" lIns="92075" tIns="46038" rIns="92075" bIns="46038" numCol="1" anchorCtr="0" compatLnSpc="1">
            <a:prstTxWarp prst="textNoShape">
              <a:avLst/>
            </a:prstTxWarp>
          </a:bodyPr>
          <a:lstStyle/>
          <a:p>
            <a:pPr eaLnBrk="1" hangingPunct="1">
              <a:defRPr/>
            </a:pPr>
            <a:r>
              <a:rPr lang="en-US" smtClean="0">
                <a:latin typeface="Arial" charset="0"/>
                <a:cs typeface="Arial" charset="0"/>
              </a:rPr>
              <a:t>OSI &amp; Internet protocol suite</a:t>
            </a:r>
          </a:p>
        </p:txBody>
      </p:sp>
      <p:sp>
        <p:nvSpPr>
          <p:cNvPr id="13315"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wrap="none" lIns="92075" tIns="46038" rIns="92075" bIns="46038" anchor="ctr"/>
          <a:lstStyle/>
          <a:p>
            <a:pPr algn="r" eaLnBrk="0" hangingPunct="0"/>
            <a:fld id="{2C450482-E0E5-40FE-82EE-97437558CF05}" type="slidenum">
              <a:rPr lang="en-US" sz="1400"/>
              <a:pPr algn="r" eaLnBrk="0" hangingPunct="0"/>
              <a:t>3</a:t>
            </a:fld>
            <a:endParaRPr lang="en-US" sz="1400"/>
          </a:p>
        </p:txBody>
      </p:sp>
      <p:pic>
        <p:nvPicPr>
          <p:cNvPr id="13316" name="Picture 4"/>
          <p:cNvPicPr>
            <a:picLocks noChangeAspect="1" noChangeArrowheads="1"/>
          </p:cNvPicPr>
          <p:nvPr/>
        </p:nvPicPr>
        <p:blipFill>
          <a:blip r:embed="rId2" cstate="print"/>
          <a:srcRect/>
          <a:stretch>
            <a:fillRect/>
          </a:stretch>
        </p:blipFill>
        <p:spPr bwMode="auto">
          <a:xfrm>
            <a:off x="1295400" y="1219200"/>
            <a:ext cx="6781800" cy="5130800"/>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Sockets</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sp>
        <p:nvSpPr>
          <p:cNvPr id="6" name="Content Placeholder 5"/>
          <p:cNvSpPr>
            <a:spLocks noGrp="1"/>
          </p:cNvSpPr>
          <p:nvPr>
            <p:ph sz="quarter" idx="10"/>
          </p:nvPr>
        </p:nvSpPr>
        <p:spPr/>
        <p:txBody>
          <a:bodyPr/>
          <a:lstStyle/>
          <a:p>
            <a:r>
              <a:rPr lang="en-US" dirty="0" smtClean="0">
                <a:latin typeface="Arial" charset="0"/>
                <a:cs typeface="Arial" charset="0"/>
              </a:rPr>
              <a:t>OSI &amp; Internet protocol suite</a:t>
            </a:r>
            <a:endParaRPr lang="en-IN" dirty="0"/>
          </a:p>
        </p:txBody>
      </p:sp>
      <p:sp>
        <p:nvSpPr>
          <p:cNvPr id="13315"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wrap="none" lIns="92075" tIns="46038" rIns="92075" bIns="46038" anchor="ctr"/>
          <a:lstStyle/>
          <a:p>
            <a:pPr algn="r" eaLnBrk="0" hangingPunct="0"/>
            <a:fld id="{50DD7252-6088-4A13-8B99-F46A03E8A0BA}" type="slidenum">
              <a:rPr lang="en-US" sz="1400"/>
              <a:pPr algn="r" eaLnBrk="0" hangingPunct="0"/>
              <a:t>31</a:t>
            </a:fld>
            <a:endParaRPr lang="en-US" sz="1400"/>
          </a:p>
        </p:txBody>
      </p:sp>
      <p:pic>
        <p:nvPicPr>
          <p:cNvPr id="13316" name="Picture 4"/>
          <p:cNvPicPr>
            <a:picLocks noChangeAspect="1" noChangeArrowheads="1"/>
          </p:cNvPicPr>
          <p:nvPr/>
        </p:nvPicPr>
        <p:blipFill>
          <a:blip r:embed="rId2" cstate="print"/>
          <a:srcRect/>
          <a:stretch>
            <a:fillRect/>
          </a:stretch>
        </p:blipFill>
        <p:spPr bwMode="auto">
          <a:xfrm>
            <a:off x="1295400" y="1219200"/>
            <a:ext cx="6781800" cy="5130800"/>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p:cNvSpPr>
          <p:nvPr>
            <p:ph idx="1"/>
          </p:nvPr>
        </p:nvSpPr>
        <p:spPr>
          <a:noFill/>
        </p:spPr>
        <p:txBody>
          <a:bodyPr lIns="90488" tIns="44450" rIns="90488" bIns="44450"/>
          <a:lstStyle/>
          <a:p>
            <a:pPr>
              <a:lnSpc>
                <a:spcPct val="90000"/>
              </a:lnSpc>
            </a:pPr>
            <a:r>
              <a:rPr lang="en-US" dirty="0" smtClean="0">
                <a:latin typeface="Arial" charset="0"/>
                <a:cs typeface="Arial" charset="0"/>
              </a:rPr>
              <a:t>TCP/IP does not include an API definition.</a:t>
            </a:r>
          </a:p>
          <a:p>
            <a:pPr>
              <a:lnSpc>
                <a:spcPct val="90000"/>
              </a:lnSpc>
            </a:pPr>
            <a:r>
              <a:rPr lang="en-US" dirty="0" smtClean="0">
                <a:latin typeface="Arial" charset="0"/>
                <a:cs typeface="Arial" charset="0"/>
              </a:rPr>
              <a:t>There are a variety of APIs for use with TCP/IP:</a:t>
            </a:r>
          </a:p>
          <a:p>
            <a:pPr lvl="1">
              <a:lnSpc>
                <a:spcPct val="90000"/>
              </a:lnSpc>
            </a:pPr>
            <a:r>
              <a:rPr lang="en-US" dirty="0" smtClean="0">
                <a:latin typeface="Arial" charset="0"/>
                <a:cs typeface="Arial" charset="0"/>
              </a:rPr>
              <a:t>Sockets</a:t>
            </a:r>
          </a:p>
          <a:p>
            <a:pPr lvl="1">
              <a:lnSpc>
                <a:spcPct val="90000"/>
              </a:lnSpc>
            </a:pPr>
            <a:r>
              <a:rPr lang="en-US" dirty="0" smtClean="0">
                <a:latin typeface="Arial" charset="0"/>
                <a:cs typeface="Arial" charset="0"/>
              </a:rPr>
              <a:t>TLI, XTI</a:t>
            </a:r>
          </a:p>
          <a:p>
            <a:pPr lvl="1">
              <a:lnSpc>
                <a:spcPct val="90000"/>
              </a:lnSpc>
            </a:pPr>
            <a:r>
              <a:rPr lang="en-US" dirty="0" smtClean="0">
                <a:latin typeface="Arial" charset="0"/>
                <a:cs typeface="Arial" charset="0"/>
              </a:rPr>
              <a:t>Winsock</a:t>
            </a:r>
          </a:p>
          <a:p>
            <a:pPr lvl="1">
              <a:lnSpc>
                <a:spcPct val="90000"/>
              </a:lnSpc>
            </a:pPr>
            <a:r>
              <a:rPr lang="en-US" dirty="0" err="1" smtClean="0">
                <a:latin typeface="Arial" charset="0"/>
                <a:cs typeface="Arial" charset="0"/>
              </a:rPr>
              <a:t>MacTCP</a:t>
            </a:r>
            <a:endParaRPr lang="en-US" dirty="0" smtClean="0">
              <a:latin typeface="Arial" charset="0"/>
              <a:cs typeface="Arial" charset="0"/>
            </a:endParaRPr>
          </a:p>
          <a:p>
            <a:r>
              <a:rPr lang="en-US" dirty="0" smtClean="0">
                <a:latin typeface="Arial" charset="0"/>
                <a:cs typeface="Arial" charset="0"/>
              </a:rPr>
              <a:t>API should have the following functionalities</a:t>
            </a:r>
          </a:p>
          <a:p>
            <a:pPr lvl="1"/>
            <a:r>
              <a:rPr lang="en-US" dirty="0" smtClean="0">
                <a:latin typeface="Arial" charset="0"/>
                <a:cs typeface="Arial" charset="0"/>
              </a:rPr>
              <a:t>Specify local and remote communication endpoints</a:t>
            </a:r>
          </a:p>
          <a:p>
            <a:pPr lvl="1"/>
            <a:r>
              <a:rPr lang="en-US" dirty="0" smtClean="0">
                <a:latin typeface="Arial" charset="0"/>
                <a:cs typeface="Arial" charset="0"/>
              </a:rPr>
              <a:t>Initiate a connection</a:t>
            </a:r>
          </a:p>
          <a:p>
            <a:pPr lvl="1"/>
            <a:r>
              <a:rPr lang="en-US" dirty="0" smtClean="0">
                <a:latin typeface="Arial" charset="0"/>
                <a:cs typeface="Arial" charset="0"/>
              </a:rPr>
              <a:t>Wait for incoming connection</a:t>
            </a:r>
          </a:p>
          <a:p>
            <a:pPr lvl="1"/>
            <a:r>
              <a:rPr lang="en-US" dirty="0" smtClean="0">
                <a:latin typeface="Arial" charset="0"/>
                <a:cs typeface="Arial" charset="0"/>
              </a:rPr>
              <a:t>Send and receive data</a:t>
            </a:r>
          </a:p>
          <a:p>
            <a:pPr lvl="1"/>
            <a:r>
              <a:rPr lang="en-US" dirty="0" smtClean="0">
                <a:latin typeface="Arial" charset="0"/>
                <a:cs typeface="Arial" charset="0"/>
              </a:rPr>
              <a:t>Terminate a connection gracefully</a:t>
            </a:r>
          </a:p>
          <a:p>
            <a:pPr lvl="1"/>
            <a:r>
              <a:rPr lang="en-US" dirty="0" smtClean="0">
                <a:latin typeface="Arial" charset="0"/>
                <a:cs typeface="Arial" charset="0"/>
              </a:rPr>
              <a:t>Error handling</a:t>
            </a:r>
          </a:p>
          <a:p>
            <a:pPr>
              <a:lnSpc>
                <a:spcPct val="90000"/>
              </a:lnSpc>
            </a:pPr>
            <a:endParaRPr lang="en-US" dirty="0" smtClean="0">
              <a:latin typeface="Arial" charset="0"/>
              <a:cs typeface="Arial" charset="0"/>
            </a:endParaRPr>
          </a:p>
        </p:txBody>
      </p:sp>
      <p:sp>
        <p:nvSpPr>
          <p:cNvPr id="4" name="Content Placeholder 3"/>
          <p:cNvSpPr>
            <a:spLocks noGrp="1"/>
          </p:cNvSpPr>
          <p:nvPr>
            <p:ph sz="quarter" idx="10"/>
          </p:nvPr>
        </p:nvSpPr>
        <p:spPr/>
        <p:txBody>
          <a:bodyPr/>
          <a:lstStyle/>
          <a:p>
            <a:r>
              <a:rPr lang="en-US" dirty="0" smtClean="0">
                <a:latin typeface="Arial" charset="0"/>
                <a:cs typeface="Arial" charset="0"/>
              </a:rPr>
              <a:t>TCP/IP &amp; Sockets API</a:t>
            </a:r>
            <a:endParaRPr lang="en-IN"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p:cNvSpPr>
          <p:nvPr>
            <p:ph idx="1"/>
          </p:nvPr>
        </p:nvSpPr>
        <p:spPr>
          <a:noFill/>
        </p:spPr>
        <p:txBody>
          <a:bodyPr lIns="90488" tIns="44450" rIns="90488" bIns="44450"/>
          <a:lstStyle/>
          <a:p>
            <a:r>
              <a:rPr lang="en-US" dirty="0" smtClean="0">
                <a:latin typeface="Arial" charset="0"/>
                <a:cs typeface="Arial" charset="0"/>
              </a:rPr>
              <a:t>First appeared in 42. BSD in 1983.</a:t>
            </a:r>
          </a:p>
          <a:p>
            <a:pPr lvl="1"/>
            <a:r>
              <a:rPr lang="en-US" dirty="0" smtClean="0">
                <a:latin typeface="Arial" charset="0"/>
                <a:cs typeface="Arial" charset="0"/>
              </a:rPr>
              <a:t>Supported on every UNIX variant.</a:t>
            </a:r>
          </a:p>
          <a:p>
            <a:pPr lvl="1"/>
            <a:r>
              <a:rPr lang="en-US" dirty="0" smtClean="0">
                <a:latin typeface="Arial" charset="0"/>
                <a:cs typeface="Arial" charset="0"/>
              </a:rPr>
              <a:t>WinSock API also follows socket API.</a:t>
            </a:r>
          </a:p>
          <a:p>
            <a:r>
              <a:rPr lang="en-US" dirty="0" smtClean="0">
                <a:latin typeface="Arial" charset="0"/>
                <a:cs typeface="Arial" charset="0"/>
              </a:rPr>
              <a:t>Generic API:</a:t>
            </a:r>
          </a:p>
          <a:p>
            <a:pPr lvl="1"/>
            <a:r>
              <a:rPr lang="en-US" dirty="0" smtClean="0">
                <a:latin typeface="Arial" charset="0"/>
                <a:cs typeface="Arial" charset="0"/>
              </a:rPr>
              <a:t>support for multiple communication domains which differ in addressing  methods.</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r>
              <a:rPr lang="en-US" dirty="0" smtClean="0">
                <a:latin typeface="Arial" charset="0"/>
                <a:cs typeface="Arial" charset="0"/>
              </a:rPr>
              <a:t>Uses existing I/O programming interface as much as possible.</a:t>
            </a:r>
          </a:p>
          <a:p>
            <a:pPr lvl="1"/>
            <a:r>
              <a:rPr lang="en-US" dirty="0" smtClean="0">
                <a:latin typeface="Arial" charset="0"/>
                <a:cs typeface="Arial" charset="0"/>
              </a:rPr>
              <a:t>Socket API is similar to file I/O</a:t>
            </a:r>
          </a:p>
        </p:txBody>
      </p:sp>
      <p:sp>
        <p:nvSpPr>
          <p:cNvPr id="4" name="Content Placeholder 3"/>
          <p:cNvSpPr>
            <a:spLocks noGrp="1"/>
          </p:cNvSpPr>
          <p:nvPr>
            <p:ph sz="quarter" idx="10"/>
          </p:nvPr>
        </p:nvSpPr>
        <p:spPr/>
        <p:txBody>
          <a:bodyPr/>
          <a:lstStyle/>
          <a:p>
            <a:r>
              <a:rPr lang="en-US" dirty="0" smtClean="0">
                <a:latin typeface="Arial" charset="0"/>
                <a:cs typeface="Arial" charset="0"/>
              </a:rPr>
              <a:t>Berkeley Sockets API</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1219200" y="3547897"/>
            <a:ext cx="6858000" cy="17099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p:cNvSpPr>
          <p:nvPr>
            <p:ph idx="1"/>
          </p:nvPr>
        </p:nvSpPr>
        <p:spPr>
          <a:noFill/>
        </p:spPr>
        <p:txBody>
          <a:bodyPr lIns="90488" tIns="44450" rIns="90488" bIns="44450"/>
          <a:lstStyle/>
          <a:p>
            <a:r>
              <a:rPr lang="en-US" dirty="0" smtClean="0">
                <a:latin typeface="Arial" charset="0"/>
                <a:cs typeface="Arial" charset="0"/>
              </a:rPr>
              <a:t>A socket  is an abstract representation of a communication endpoint.</a:t>
            </a:r>
          </a:p>
          <a:p>
            <a:r>
              <a:rPr lang="en-US" dirty="0" smtClean="0">
                <a:latin typeface="Arial" charset="0"/>
                <a:cs typeface="Arial" charset="0"/>
              </a:rPr>
              <a:t>Sockets  work with Unix I/O services just like files, pipes &amp; FIFOs.</a:t>
            </a:r>
          </a:p>
          <a:p>
            <a:pPr lvl="1"/>
            <a:r>
              <a:rPr lang="en-US" dirty="0" smtClean="0">
                <a:latin typeface="Arial" charset="0"/>
                <a:cs typeface="Arial" charset="0"/>
              </a:rPr>
              <a:t>read(), write() and close() sys calls work on sockets also</a:t>
            </a:r>
          </a:p>
          <a:p>
            <a:r>
              <a:rPr lang="en-US" dirty="0" smtClean="0">
                <a:latin typeface="Arial" charset="0"/>
                <a:cs typeface="Arial" charset="0"/>
              </a:rPr>
              <a:t>Sockets have special needs over files:</a:t>
            </a:r>
          </a:p>
          <a:p>
            <a:pPr lvl="1"/>
            <a:r>
              <a:rPr lang="en-US" dirty="0" smtClean="0">
                <a:latin typeface="Arial" charset="0"/>
                <a:cs typeface="Arial" charset="0"/>
              </a:rPr>
              <a:t>establishing a connection.</a:t>
            </a:r>
          </a:p>
          <a:p>
            <a:pPr lvl="1"/>
            <a:r>
              <a:rPr lang="en-US" dirty="0" smtClean="0">
                <a:latin typeface="Arial" charset="0"/>
                <a:cs typeface="Arial" charset="0"/>
              </a:rPr>
              <a:t>specifying communication endpoint addresses.</a:t>
            </a:r>
          </a:p>
        </p:txBody>
      </p:sp>
      <p:sp>
        <p:nvSpPr>
          <p:cNvPr id="5" name="Content Placeholder 4"/>
          <p:cNvSpPr>
            <a:spLocks noGrp="1"/>
          </p:cNvSpPr>
          <p:nvPr>
            <p:ph sz="quarter" idx="10"/>
          </p:nvPr>
        </p:nvSpPr>
        <p:spPr/>
        <p:txBody>
          <a:bodyPr/>
          <a:lstStyle/>
          <a:p>
            <a:r>
              <a:rPr lang="en-US" dirty="0" smtClean="0">
                <a:latin typeface="Arial" charset="0"/>
                <a:cs typeface="Arial" charset="0"/>
              </a:rPr>
              <a:t>Socket</a:t>
            </a:r>
            <a:endParaRPr lang="en-IN"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Two types of sockets</a:t>
            </a:r>
          </a:p>
          <a:p>
            <a:pPr lvl="1"/>
            <a:r>
              <a:rPr lang="en-US" dirty="0" smtClean="0"/>
              <a:t>Stream Sockets</a:t>
            </a:r>
          </a:p>
          <a:p>
            <a:pPr lvl="2"/>
            <a:r>
              <a:rPr lang="en-US" dirty="0" smtClean="0"/>
              <a:t>Reliable</a:t>
            </a:r>
          </a:p>
          <a:p>
            <a:pPr lvl="2"/>
            <a:r>
              <a:rPr lang="en-US" dirty="0" smtClean="0"/>
              <a:t>Bidirectional</a:t>
            </a:r>
          </a:p>
          <a:p>
            <a:pPr lvl="2"/>
            <a:r>
              <a:rPr lang="en-US" dirty="0" smtClean="0"/>
              <a:t>Byte-stream</a:t>
            </a:r>
          </a:p>
          <a:p>
            <a:pPr lvl="2"/>
            <a:r>
              <a:rPr lang="en-US" dirty="0" smtClean="0"/>
              <a:t>Connection-oriented</a:t>
            </a:r>
          </a:p>
          <a:p>
            <a:pPr lvl="2"/>
            <a:r>
              <a:rPr lang="en-US" dirty="0" smtClean="0"/>
              <a:t>Stream sockets operate in connected pairs. (local end point, remote end point)</a:t>
            </a:r>
          </a:p>
          <a:p>
            <a:pPr lvl="2"/>
            <a:r>
              <a:rPr lang="en-US" dirty="0" smtClean="0"/>
              <a:t>Internet Domain: TCP Socket</a:t>
            </a:r>
          </a:p>
          <a:p>
            <a:pPr lvl="1"/>
            <a:r>
              <a:rPr lang="en-US" dirty="0" smtClean="0"/>
              <a:t>Datagram Sockets</a:t>
            </a:r>
          </a:p>
          <a:p>
            <a:pPr lvl="2"/>
            <a:r>
              <a:rPr lang="en-US" dirty="0" smtClean="0"/>
              <a:t>Message boundaries are preserved.</a:t>
            </a:r>
          </a:p>
          <a:p>
            <a:pPr lvl="2"/>
            <a:r>
              <a:rPr lang="en-US" dirty="0" smtClean="0"/>
              <a:t>No reliability support: out of order, duplicates, or lost </a:t>
            </a:r>
            <a:r>
              <a:rPr lang="en-US" dirty="0" err="1" smtClean="0"/>
              <a:t>datagrams</a:t>
            </a:r>
            <a:endParaRPr lang="en-US" dirty="0" smtClean="0"/>
          </a:p>
          <a:p>
            <a:pPr lvl="2"/>
            <a:r>
              <a:rPr lang="en-US" dirty="0" smtClean="0"/>
              <a:t>Connectionless socket: no need to be connected to another socket.</a:t>
            </a:r>
          </a:p>
          <a:p>
            <a:pPr lvl="2"/>
            <a:r>
              <a:rPr lang="en-US" dirty="0" smtClean="0"/>
              <a:t>Internet Domain: UDP Socket</a:t>
            </a:r>
          </a:p>
          <a:p>
            <a:pPr lvl="2"/>
            <a:endParaRPr lang="en-US" dirty="0" smtClean="0"/>
          </a:p>
          <a:p>
            <a:pPr lvl="2"/>
            <a:endParaRPr lang="en-IN" dirty="0"/>
          </a:p>
        </p:txBody>
      </p:sp>
      <p:sp>
        <p:nvSpPr>
          <p:cNvPr id="3" name="Content Placeholder 2"/>
          <p:cNvSpPr>
            <a:spLocks noGrp="1"/>
          </p:cNvSpPr>
          <p:nvPr>
            <p:ph sz="quarter" idx="10"/>
          </p:nvPr>
        </p:nvSpPr>
        <p:spPr/>
        <p:txBody>
          <a:bodyPr/>
          <a:lstStyle/>
          <a:p>
            <a:r>
              <a:rPr lang="en-US" dirty="0" smtClean="0"/>
              <a:t>Socket Types</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a:p>
        </p:txBody>
      </p:sp>
      <p:sp>
        <p:nvSpPr>
          <p:cNvPr id="7" name="Content Placeholder 6"/>
          <p:cNvSpPr>
            <a:spLocks noGrp="1"/>
          </p:cNvSpPr>
          <p:nvPr>
            <p:ph sz="quarter" idx="10"/>
          </p:nvPr>
        </p:nvSpPr>
        <p:spPr/>
        <p:txBody>
          <a:bodyPr>
            <a:normAutofit fontScale="92500"/>
          </a:bodyPr>
          <a:lstStyle/>
          <a:p>
            <a:r>
              <a:rPr lang="en-US" dirty="0" smtClean="0">
                <a:latin typeface="Arial" charset="0"/>
                <a:cs typeface="Arial" charset="0"/>
              </a:rPr>
              <a:t>Socket Descriptor Data Structure</a:t>
            </a:r>
            <a:endParaRPr lang="en-IN" dirty="0"/>
          </a:p>
        </p:txBody>
      </p:sp>
      <p:pic>
        <p:nvPicPr>
          <p:cNvPr id="112643" name="Picture 3"/>
          <p:cNvPicPr>
            <a:picLocks noChangeAspect="1" noChangeArrowheads="1"/>
          </p:cNvPicPr>
          <p:nvPr/>
        </p:nvPicPr>
        <p:blipFill>
          <a:blip r:embed="rId2" cstate="print"/>
          <a:srcRect l="5406" t="2168" r="7207" b="8902"/>
          <a:stretch>
            <a:fillRect/>
          </a:stretch>
        </p:blipFill>
        <p:spPr bwMode="auto">
          <a:xfrm>
            <a:off x="304800" y="1676400"/>
            <a:ext cx="8534400" cy="3606800"/>
          </a:xfrm>
          <a:prstGeom prst="rect">
            <a:avLst/>
          </a:prstGeom>
          <a:noFill/>
          <a:ln w="25400" algn="ctr">
            <a:noFill/>
            <a:miter lim="800000"/>
            <a:headEnd/>
            <a:tailEnd/>
          </a:ln>
          <a:effectLst/>
        </p:spPr>
      </p:pic>
      <p:sp>
        <p:nvSpPr>
          <p:cNvPr id="5" name="Rectangle 4"/>
          <p:cNvSpPr/>
          <p:nvPr/>
        </p:nvSpPr>
        <p:spPr>
          <a:xfrm>
            <a:off x="609600" y="1981200"/>
            <a:ext cx="2438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Endpoint is identified by </a:t>
            </a:r>
            <a:r>
              <a:rPr lang="en-US" dirty="0" err="1" smtClean="0"/>
              <a:t>ip</a:t>
            </a:r>
            <a:r>
              <a:rPr lang="en-US" dirty="0" smtClean="0"/>
              <a:t> address and port number.</a:t>
            </a:r>
          </a:p>
          <a:p>
            <a:pPr lvl="1"/>
            <a:r>
              <a:rPr lang="en-US" dirty="0" smtClean="0"/>
              <a:t>A socket needs to be bound to endpoints local and remote.</a:t>
            </a:r>
            <a:endParaRPr lang="en-IN" dirty="0"/>
          </a:p>
        </p:txBody>
      </p:sp>
      <p:sp>
        <p:nvSpPr>
          <p:cNvPr id="3" name="Content Placeholder 2"/>
          <p:cNvSpPr>
            <a:spLocks noGrp="1"/>
          </p:cNvSpPr>
          <p:nvPr>
            <p:ph sz="quarter" idx="10"/>
          </p:nvPr>
        </p:nvSpPr>
        <p:spPr/>
        <p:txBody>
          <a:bodyPr/>
          <a:lstStyle/>
          <a:p>
            <a:r>
              <a:rPr lang="en-US" dirty="0" smtClean="0"/>
              <a:t>Internet Domain &amp; Sockets</a:t>
            </a:r>
            <a:endParaRPr lang="en-IN" dirty="0"/>
          </a:p>
        </p:txBody>
      </p:sp>
      <p:pic>
        <p:nvPicPr>
          <p:cNvPr id="5" name="Picture 2"/>
          <p:cNvPicPr>
            <a:picLocks noChangeAspect="1" noChangeArrowheads="1"/>
          </p:cNvPicPr>
          <p:nvPr/>
        </p:nvPicPr>
        <p:blipFill>
          <a:blip r:embed="rId2" cstate="print"/>
          <a:srcRect/>
          <a:stretch>
            <a:fillRect/>
          </a:stretch>
        </p:blipFill>
        <p:spPr bwMode="auto">
          <a:xfrm>
            <a:off x="2133600" y="4267200"/>
            <a:ext cx="4419600" cy="2184931"/>
          </a:xfrm>
          <a:prstGeom prst="rect">
            <a:avLst/>
          </a:prstGeom>
          <a:noFill/>
          <a:ln w="9525">
            <a:solidFill>
              <a:schemeClr val="bg1">
                <a:lumMod val="50000"/>
              </a:schemeClr>
            </a:solid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905000" y="2233734"/>
            <a:ext cx="4724400" cy="1804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p:cNvSpPr>
          <p:nvPr>
            <p:ph idx="1"/>
          </p:nvPr>
        </p:nvSpPr>
        <p:spPr/>
        <p:txBody>
          <a:bodyPr/>
          <a:lstStyle/>
          <a:p>
            <a:pPr>
              <a:lnSpc>
                <a:spcPct val="90000"/>
              </a:lnSpc>
            </a:pPr>
            <a:r>
              <a:rPr lang="en-US" sz="2400" dirty="0" smtClean="0">
                <a:latin typeface="Arial" charset="0"/>
                <a:cs typeface="Arial" charset="0"/>
              </a:rPr>
              <a:t>The socket pair for a TCP connection is the four-</a:t>
            </a:r>
            <a:r>
              <a:rPr lang="en-US" sz="2400" dirty="0" err="1" smtClean="0">
                <a:latin typeface="Arial" charset="0"/>
                <a:cs typeface="Arial" charset="0"/>
              </a:rPr>
              <a:t>tuple</a:t>
            </a:r>
            <a:r>
              <a:rPr lang="en-US" sz="2400" dirty="0" smtClean="0">
                <a:latin typeface="Arial" charset="0"/>
                <a:cs typeface="Arial" charset="0"/>
              </a:rPr>
              <a:t> that defines the two endpoints of the connection: </a:t>
            </a:r>
          </a:p>
          <a:p>
            <a:pPr lvl="1">
              <a:lnSpc>
                <a:spcPct val="90000"/>
              </a:lnSpc>
            </a:pPr>
            <a:r>
              <a:rPr lang="en-US" sz="2000" dirty="0" smtClean="0">
                <a:latin typeface="Arial" charset="0"/>
                <a:cs typeface="Arial" charset="0"/>
              </a:rPr>
              <a:t>the local IP address, local port, foreign IP address, and foreign port. </a:t>
            </a:r>
          </a:p>
          <a:p>
            <a:pPr>
              <a:lnSpc>
                <a:spcPct val="90000"/>
              </a:lnSpc>
            </a:pPr>
            <a:r>
              <a:rPr lang="en-US" sz="2400" dirty="0" smtClean="0">
                <a:latin typeface="Arial" charset="0"/>
                <a:cs typeface="Arial" charset="0"/>
              </a:rPr>
              <a:t>A socket pair uniquely identifies every TCP connection on a network. </a:t>
            </a:r>
          </a:p>
          <a:p>
            <a:pPr>
              <a:lnSpc>
                <a:spcPct val="90000"/>
              </a:lnSpc>
            </a:pPr>
            <a:r>
              <a:rPr lang="en-US" sz="2400" dirty="0" smtClean="0">
                <a:latin typeface="Arial" charset="0"/>
                <a:cs typeface="Arial" charset="0"/>
              </a:rPr>
              <a:t>We can extend the concept of a socket pair to UDP, even though UDP is connectionless. </a:t>
            </a:r>
          </a:p>
          <a:p>
            <a:pPr>
              <a:lnSpc>
                <a:spcPct val="90000"/>
              </a:lnSpc>
            </a:pPr>
            <a:r>
              <a:rPr lang="en-US" dirty="0" smtClean="0">
                <a:latin typeface="Arial" charset="0"/>
                <a:cs typeface="Arial" charset="0"/>
              </a:rPr>
              <a:t>TCP connection for a ftp server:</a:t>
            </a:r>
          </a:p>
          <a:p>
            <a:pPr lvl="1">
              <a:lnSpc>
                <a:spcPct val="90000"/>
              </a:lnSpc>
            </a:pPr>
            <a:r>
              <a:rPr lang="en-US" sz="2000" dirty="0" smtClean="0">
                <a:latin typeface="Arial" charset="0"/>
                <a:cs typeface="Arial" charset="0"/>
              </a:rPr>
              <a:t>Server has two IP interfaces. * indicates any </a:t>
            </a:r>
            <a:r>
              <a:rPr lang="en-US" sz="2000" dirty="0" err="1" smtClean="0">
                <a:latin typeface="Arial" charset="0"/>
                <a:cs typeface="Arial" charset="0"/>
              </a:rPr>
              <a:t>ip</a:t>
            </a:r>
            <a:r>
              <a:rPr lang="en-US" sz="2000" dirty="0" smtClean="0">
                <a:latin typeface="Arial" charset="0"/>
                <a:cs typeface="Arial" charset="0"/>
              </a:rPr>
              <a:t> address/any port.</a:t>
            </a:r>
          </a:p>
        </p:txBody>
      </p:sp>
      <p:sp>
        <p:nvSpPr>
          <p:cNvPr id="4" name="Content Placeholder 3"/>
          <p:cNvSpPr>
            <a:spLocks noGrp="1"/>
          </p:cNvSpPr>
          <p:nvPr>
            <p:ph sz="quarter" idx="10"/>
          </p:nvPr>
        </p:nvSpPr>
        <p:spPr/>
        <p:txBody>
          <a:bodyPr/>
          <a:lstStyle/>
          <a:p>
            <a:r>
              <a:rPr lang="en-US" dirty="0" smtClean="0">
                <a:latin typeface="Arial" charset="0"/>
                <a:cs typeface="Arial" charset="0"/>
              </a:rPr>
              <a:t>Socket Pair</a:t>
            </a:r>
            <a:endParaRPr lang="en-IN" dirty="0"/>
          </a:p>
        </p:txBody>
      </p:sp>
      <p:pic>
        <p:nvPicPr>
          <p:cNvPr id="5" name="Picture 4"/>
          <p:cNvPicPr>
            <a:picLocks noChangeAspect="1" noChangeArrowheads="1"/>
          </p:cNvPicPr>
          <p:nvPr/>
        </p:nvPicPr>
        <p:blipFill>
          <a:blip r:embed="rId2" cstate="print"/>
          <a:srcRect/>
          <a:stretch>
            <a:fillRect/>
          </a:stretch>
        </p:blipFill>
        <p:spPr bwMode="auto">
          <a:xfrm>
            <a:off x="2133600" y="4741100"/>
            <a:ext cx="4495800" cy="1659700"/>
          </a:xfrm>
          <a:prstGeom prst="rect">
            <a:avLst/>
          </a:prstGeom>
          <a:noFill/>
          <a:ln w="25400" algn="ctr">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A client 206.168.112.219 connects to 12.106.32.254 at port 21.</a:t>
            </a:r>
          </a:p>
          <a:p>
            <a:endParaRPr lang="en-US" dirty="0" smtClean="0"/>
          </a:p>
          <a:p>
            <a:endParaRPr lang="en-US" dirty="0" smtClean="0"/>
          </a:p>
          <a:p>
            <a:endParaRPr lang="en-US" dirty="0" smtClean="0"/>
          </a:p>
          <a:p>
            <a:endParaRPr lang="en-US" dirty="0" smtClean="0"/>
          </a:p>
          <a:p>
            <a:r>
              <a:rPr lang="en-US" dirty="0" smtClean="0"/>
              <a:t>Server creates a child to handle new </a:t>
            </a:r>
            <a:r>
              <a:rPr lang="en-US" dirty="0" err="1" smtClean="0"/>
              <a:t>cleint</a:t>
            </a:r>
            <a:r>
              <a:rPr lang="en-US" dirty="0" smtClean="0"/>
              <a:t>. </a:t>
            </a:r>
          </a:p>
          <a:p>
            <a:pPr lvl="1"/>
            <a:r>
              <a:rPr lang="en-US" dirty="0" smtClean="0"/>
              <a:t>See the new TCP connection pair on server.</a:t>
            </a:r>
            <a:endParaRPr lang="en-IN" dirty="0"/>
          </a:p>
        </p:txBody>
      </p:sp>
      <p:sp>
        <p:nvSpPr>
          <p:cNvPr id="6" name="Content Placeholder 5"/>
          <p:cNvSpPr>
            <a:spLocks noGrp="1"/>
          </p:cNvSpPr>
          <p:nvPr>
            <p:ph sz="quarter" idx="10"/>
          </p:nvPr>
        </p:nvSpPr>
        <p:spPr/>
        <p:txBody>
          <a:bodyPr/>
          <a:lstStyle/>
          <a:p>
            <a:r>
              <a:rPr lang="en-US" dirty="0" smtClean="0"/>
              <a:t>TCP Connection</a:t>
            </a:r>
            <a:endParaRPr lang="en-IN" dirty="0"/>
          </a:p>
        </p:txBody>
      </p:sp>
      <p:pic>
        <p:nvPicPr>
          <p:cNvPr id="89092" name="Picture 4"/>
          <p:cNvPicPr>
            <a:picLocks noChangeAspect="1" noChangeArrowheads="1"/>
          </p:cNvPicPr>
          <p:nvPr/>
        </p:nvPicPr>
        <p:blipFill>
          <a:blip r:embed="rId2" cstate="print"/>
          <a:srcRect/>
          <a:stretch>
            <a:fillRect/>
          </a:stretch>
        </p:blipFill>
        <p:spPr bwMode="auto">
          <a:xfrm>
            <a:off x="838200" y="1981200"/>
            <a:ext cx="7772400" cy="1559828"/>
          </a:xfrm>
          <a:prstGeom prst="rect">
            <a:avLst/>
          </a:prstGeom>
          <a:noFill/>
          <a:ln w="25400" algn="ctr">
            <a:noFill/>
            <a:miter lim="800000"/>
            <a:headEnd/>
            <a:tailEnd/>
          </a:ln>
        </p:spPr>
      </p:pic>
      <p:pic>
        <p:nvPicPr>
          <p:cNvPr id="7" name="Picture 4"/>
          <p:cNvPicPr>
            <a:picLocks noChangeAspect="1" noChangeArrowheads="1"/>
          </p:cNvPicPr>
          <p:nvPr/>
        </p:nvPicPr>
        <p:blipFill>
          <a:blip r:embed="rId3" cstate="print"/>
          <a:srcRect/>
          <a:stretch>
            <a:fillRect/>
          </a:stretch>
        </p:blipFill>
        <p:spPr bwMode="auto">
          <a:xfrm>
            <a:off x="1600200" y="4572000"/>
            <a:ext cx="6096000" cy="2051277"/>
          </a:xfrm>
          <a:prstGeom prst="rect">
            <a:avLst/>
          </a:prstGeom>
          <a:noFill/>
          <a:ln w="25400"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457200" y="1371600"/>
            <a:ext cx="8153400" cy="4298950"/>
          </a:xfrm>
          <a:prstGeom prst="rect">
            <a:avLst/>
          </a:prstGeom>
          <a:noFill/>
          <a:ln w="12700">
            <a:noFill/>
            <a:miter lim="800000"/>
            <a:headEnd type="none" w="sm" len="sm"/>
            <a:tailEnd type="none" w="sm" len="sm"/>
          </a:ln>
        </p:spPr>
      </p:pic>
      <p:sp>
        <p:nvSpPr>
          <p:cNvPr id="145411" name="Rectangle 3"/>
          <p:cNvSpPr>
            <a:spLocks noGrp="1" noChangeArrowheads="1"/>
          </p:cNvSpPr>
          <p:nvPr>
            <p:ph type="title" idx="4294967295"/>
          </p:nvPr>
        </p:nvSpPr>
        <p:spPr bwMode="auto"/>
        <p:txBody>
          <a:bodyPr wrap="square" lIns="90488" tIns="44450" rIns="90488" bIns="44450" numCol="1" anchorCtr="0" compatLnSpc="1">
            <a:prstTxWarp prst="textNoShape">
              <a:avLst/>
            </a:prstTxWarp>
          </a:bodyPr>
          <a:lstStyle/>
          <a:p>
            <a:pPr>
              <a:defRPr/>
            </a:pPr>
            <a:r>
              <a:rPr lang="en-US" smtClean="0">
                <a:latin typeface="Arial" charset="0"/>
                <a:cs typeface="Arial" charset="0"/>
              </a:rPr>
              <a:t>TCP/IP</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Client opens one more connection to the same server. What makes it a different TCP connection?</a:t>
            </a:r>
            <a:endParaRPr lang="en-IN" dirty="0"/>
          </a:p>
        </p:txBody>
      </p:sp>
      <p:sp>
        <p:nvSpPr>
          <p:cNvPr id="6" name="Content Placeholder 5"/>
          <p:cNvSpPr>
            <a:spLocks noGrp="1"/>
          </p:cNvSpPr>
          <p:nvPr>
            <p:ph sz="quarter" idx="10"/>
          </p:nvPr>
        </p:nvSpPr>
        <p:spPr/>
        <p:txBody>
          <a:bodyPr/>
          <a:lstStyle/>
          <a:p>
            <a:r>
              <a:rPr lang="en-US" dirty="0" smtClean="0"/>
              <a:t>TCP Connection</a:t>
            </a:r>
            <a:endParaRPr lang="en-IN" dirty="0"/>
          </a:p>
        </p:txBody>
      </p:sp>
      <p:pic>
        <p:nvPicPr>
          <p:cNvPr id="91140" name="Picture 4"/>
          <p:cNvPicPr>
            <a:picLocks noChangeAspect="1" noChangeArrowheads="1"/>
          </p:cNvPicPr>
          <p:nvPr/>
        </p:nvPicPr>
        <p:blipFill>
          <a:blip r:embed="rId2" cstate="print"/>
          <a:srcRect/>
          <a:stretch>
            <a:fillRect/>
          </a:stretch>
        </p:blipFill>
        <p:spPr bwMode="auto">
          <a:xfrm>
            <a:off x="381000" y="2209800"/>
            <a:ext cx="8686800" cy="3765550"/>
          </a:xfrm>
          <a:prstGeom prst="rect">
            <a:avLst/>
          </a:prstGeom>
          <a:noFill/>
          <a:ln w="25400" algn="ctr">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sp>
        <p:nvSpPr>
          <p:cNvPr id="6" name="Content Placeholder 5"/>
          <p:cNvSpPr>
            <a:spLocks noGrp="1"/>
          </p:cNvSpPr>
          <p:nvPr>
            <p:ph sz="quarter" idx="10"/>
          </p:nvPr>
        </p:nvSpPr>
        <p:spPr/>
        <p:txBody>
          <a:bodyPr/>
          <a:lstStyle/>
          <a:p>
            <a:r>
              <a:rPr lang="en-US" dirty="0" smtClean="0">
                <a:latin typeface="Arial" charset="0"/>
                <a:cs typeface="Arial" charset="0"/>
              </a:rPr>
              <a:t>Writing to TCP Socket</a:t>
            </a:r>
            <a:endParaRPr lang="en-IN" dirty="0"/>
          </a:p>
        </p:txBody>
      </p:sp>
      <p:pic>
        <p:nvPicPr>
          <p:cNvPr id="92164" name="Picture 4"/>
          <p:cNvPicPr>
            <a:picLocks noChangeAspect="1" noChangeArrowheads="1"/>
          </p:cNvPicPr>
          <p:nvPr/>
        </p:nvPicPr>
        <p:blipFill>
          <a:blip r:embed="rId2" cstate="print"/>
          <a:srcRect/>
          <a:stretch>
            <a:fillRect/>
          </a:stretch>
        </p:blipFill>
        <p:spPr bwMode="auto">
          <a:xfrm>
            <a:off x="685800" y="1600200"/>
            <a:ext cx="7543800" cy="4889500"/>
          </a:xfrm>
          <a:prstGeom prst="rect">
            <a:avLst/>
          </a:prstGeom>
          <a:noFill/>
          <a:ln w="25400" algn="ctr">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sp>
        <p:nvSpPr>
          <p:cNvPr id="6" name="Content Placeholder 5"/>
          <p:cNvSpPr>
            <a:spLocks noGrp="1"/>
          </p:cNvSpPr>
          <p:nvPr>
            <p:ph sz="quarter" idx="10"/>
          </p:nvPr>
        </p:nvSpPr>
        <p:spPr/>
        <p:txBody>
          <a:bodyPr/>
          <a:lstStyle/>
          <a:p>
            <a:r>
              <a:rPr lang="en-US" dirty="0" smtClean="0">
                <a:latin typeface="Arial" charset="0"/>
                <a:cs typeface="Arial" charset="0"/>
              </a:rPr>
              <a:t>Writing to UDP Socket</a:t>
            </a:r>
            <a:endParaRPr lang="en-IN" dirty="0"/>
          </a:p>
        </p:txBody>
      </p:sp>
      <p:pic>
        <p:nvPicPr>
          <p:cNvPr id="93188" name="Picture 4"/>
          <p:cNvPicPr>
            <a:picLocks noChangeAspect="1" noChangeArrowheads="1"/>
          </p:cNvPicPr>
          <p:nvPr/>
        </p:nvPicPr>
        <p:blipFill>
          <a:blip r:embed="rId2" cstate="print"/>
          <a:srcRect/>
          <a:stretch>
            <a:fillRect/>
          </a:stretch>
        </p:blipFill>
        <p:spPr bwMode="auto">
          <a:xfrm>
            <a:off x="990600" y="1311275"/>
            <a:ext cx="6629400" cy="5013325"/>
          </a:xfrm>
          <a:prstGeom prst="rect">
            <a:avLst/>
          </a:prstGeom>
          <a:noFill/>
          <a:ln w="25400" algn="ctr">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p:cNvSpPr>
          <p:nvPr>
            <p:ph idx="1"/>
          </p:nvPr>
        </p:nvSpPr>
        <p:spPr>
          <a:noFill/>
        </p:spPr>
        <p:txBody>
          <a:bodyPr lIns="90488" tIns="44450" rIns="90488" bIns="44450"/>
          <a:lstStyle/>
          <a:p>
            <a:endParaRPr lang="en-US" sz="2400" dirty="0" smtClean="0">
              <a:latin typeface="Courier New" pitchFamily="49" charset="0"/>
              <a:cs typeface="Arial" charset="0"/>
            </a:endParaRPr>
          </a:p>
          <a:p>
            <a:endParaRPr lang="en-US" dirty="0" smtClean="0">
              <a:latin typeface="Courier New" pitchFamily="49" charset="0"/>
              <a:cs typeface="Arial" charset="0"/>
            </a:endParaRPr>
          </a:p>
          <a:p>
            <a:r>
              <a:rPr lang="en-US" dirty="0" smtClean="0">
                <a:latin typeface="Arial" charset="0"/>
                <a:cs typeface="Arial" charset="0"/>
              </a:rPr>
              <a:t>Domain argument specifies the communication domain. </a:t>
            </a:r>
          </a:p>
          <a:p>
            <a:r>
              <a:rPr lang="en-US" dirty="0" smtClean="0">
                <a:latin typeface="Arial" charset="0"/>
                <a:cs typeface="Arial" charset="0"/>
              </a:rPr>
              <a:t>Type argument specifies the socket type </a:t>
            </a:r>
          </a:p>
          <a:p>
            <a:r>
              <a:rPr lang="en-US" dirty="0" smtClean="0">
                <a:latin typeface="Arial" charset="0"/>
                <a:cs typeface="Arial" charset="0"/>
              </a:rPr>
              <a:t>Protocol is usually 0. Its value is automatically from first two arguments.</a:t>
            </a:r>
          </a:p>
          <a:p>
            <a:pPr lvl="1"/>
            <a:r>
              <a:rPr lang="en-US" dirty="0" smtClean="0">
                <a:latin typeface="Arial" charset="0"/>
                <a:cs typeface="Arial" charset="0"/>
              </a:rPr>
              <a:t>But for raw sockets, protocol value can be specified.</a:t>
            </a:r>
          </a:p>
          <a:p>
            <a:r>
              <a:rPr lang="en-US" dirty="0" smtClean="0">
                <a:latin typeface="Arial" charset="0"/>
                <a:cs typeface="Arial" charset="0"/>
              </a:rPr>
              <a:t>The </a:t>
            </a:r>
            <a:r>
              <a:rPr lang="en-US" b="1" dirty="0" smtClean="0">
                <a:latin typeface="Courier New" pitchFamily="49" charset="0"/>
                <a:cs typeface="Arial" charset="0"/>
              </a:rPr>
              <a:t>socket()</a:t>
            </a:r>
            <a:r>
              <a:rPr lang="en-US" dirty="0" smtClean="0">
                <a:latin typeface="Arial" charset="0"/>
                <a:cs typeface="Arial" charset="0"/>
              </a:rPr>
              <a:t> system call returns a socket descriptor (small integer) or  -1 on error.</a:t>
            </a:r>
          </a:p>
          <a:p>
            <a:r>
              <a:rPr lang="en-US" b="1" dirty="0" smtClean="0">
                <a:latin typeface="Courier New" pitchFamily="49" charset="0"/>
                <a:cs typeface="Arial" charset="0"/>
              </a:rPr>
              <a:t>socket()</a:t>
            </a:r>
            <a:r>
              <a:rPr lang="en-US" dirty="0" smtClean="0">
                <a:latin typeface="Arial" charset="0"/>
                <a:cs typeface="Arial" charset="0"/>
              </a:rPr>
              <a:t> allocates resources needed for a communication endpoint - but it does not deal with endpoint addressing.</a:t>
            </a:r>
          </a:p>
          <a:p>
            <a:endParaRPr lang="en-US" dirty="0" smtClean="0">
              <a:latin typeface="Arial" charset="0"/>
              <a:cs typeface="Arial" charset="0"/>
            </a:endParaRPr>
          </a:p>
          <a:p>
            <a:endParaRPr lang="en-US" sz="2400" dirty="0" smtClean="0">
              <a:latin typeface="Arial" charset="0"/>
              <a:cs typeface="Arial" charset="0"/>
            </a:endParaRPr>
          </a:p>
        </p:txBody>
      </p:sp>
      <p:sp>
        <p:nvSpPr>
          <p:cNvPr id="4" name="Content Placeholder 3"/>
          <p:cNvSpPr>
            <a:spLocks noGrp="1"/>
          </p:cNvSpPr>
          <p:nvPr>
            <p:ph sz="quarter" idx="10"/>
          </p:nvPr>
        </p:nvSpPr>
        <p:spPr/>
        <p:txBody>
          <a:bodyPr/>
          <a:lstStyle/>
          <a:p>
            <a:r>
              <a:rPr lang="en-US" dirty="0" smtClean="0">
                <a:latin typeface="Arial" charset="0"/>
                <a:cs typeface="Arial" charset="0"/>
              </a:rPr>
              <a:t>Creating a Socket</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457200" y="1343025"/>
            <a:ext cx="6543675" cy="714375"/>
          </a:xfrm>
          <a:prstGeom prst="rect">
            <a:avLst/>
          </a:prstGeom>
          <a:noFill/>
          <a:ln w="9525">
            <a:solidFill>
              <a:schemeClr val="bg1">
                <a:lumMod val="50000"/>
              </a:schemeClr>
            </a:solid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p:cNvSpPr>
          <p:nvPr>
            <p:ph idx="1"/>
          </p:nvPr>
        </p:nvSpPr>
        <p:spPr>
          <a:noFill/>
        </p:spPr>
        <p:txBody>
          <a:bodyPr lIns="90488" tIns="44450" rIns="90488" bIns="44450"/>
          <a:lstStyle/>
          <a:p>
            <a:pPr>
              <a:lnSpc>
                <a:spcPct val="90000"/>
              </a:lnSpc>
            </a:pPr>
            <a:r>
              <a:rPr lang="en-US" sz="2400" dirty="0" smtClean="0">
                <a:latin typeface="Arial" charset="0"/>
                <a:cs typeface="Arial" charset="0"/>
              </a:rPr>
              <a:t>Remember that the sockets API is generic.</a:t>
            </a:r>
          </a:p>
          <a:p>
            <a:pPr>
              <a:lnSpc>
                <a:spcPct val="90000"/>
              </a:lnSpc>
            </a:pPr>
            <a:r>
              <a:rPr lang="en-US" sz="2400" dirty="0" smtClean="0">
                <a:latin typeface="Arial" charset="0"/>
                <a:cs typeface="Arial" charset="0"/>
              </a:rPr>
              <a:t>There must be a generic way to specify endpoint addresses.</a:t>
            </a:r>
          </a:p>
          <a:p>
            <a:pPr>
              <a:lnSpc>
                <a:spcPct val="90000"/>
              </a:lnSpc>
            </a:pPr>
            <a:r>
              <a:rPr lang="en-US" sz="2400" dirty="0" smtClean="0">
                <a:latin typeface="Arial" charset="0"/>
                <a:cs typeface="Arial" charset="0"/>
              </a:rPr>
              <a:t>Internet Domain requires an IP address and a port number for each endpoint address.</a:t>
            </a:r>
          </a:p>
          <a:p>
            <a:pPr>
              <a:lnSpc>
                <a:spcPct val="90000"/>
              </a:lnSpc>
            </a:pPr>
            <a:r>
              <a:rPr lang="en-US" sz="2400" dirty="0" smtClean="0">
                <a:latin typeface="Arial" charset="0"/>
                <a:cs typeface="Arial" charset="0"/>
              </a:rPr>
              <a:t>Other </a:t>
            </a:r>
            <a:r>
              <a:rPr lang="en-US" dirty="0" smtClean="0">
                <a:latin typeface="Arial" charset="0"/>
                <a:cs typeface="Arial" charset="0"/>
              </a:rPr>
              <a:t>domains</a:t>
            </a:r>
            <a:r>
              <a:rPr lang="en-US" sz="2400" dirty="0" smtClean="0">
                <a:latin typeface="Arial" charset="0"/>
                <a:cs typeface="Arial" charset="0"/>
              </a:rPr>
              <a:t> (families) may use other schemes.</a:t>
            </a:r>
          </a:p>
          <a:p>
            <a:pPr>
              <a:lnSpc>
                <a:spcPct val="90000"/>
              </a:lnSpc>
            </a:pPr>
            <a:r>
              <a:rPr lang="en-US" dirty="0" smtClean="0">
                <a:latin typeface="Arial" charset="0"/>
                <a:cs typeface="Arial" charset="0"/>
              </a:rPr>
              <a:t>Data types for specifying address structure</a:t>
            </a:r>
            <a:endParaRPr lang="en-US" sz="2400" dirty="0" smtClean="0">
              <a:latin typeface="Arial" charset="0"/>
              <a:cs typeface="Arial" charset="0"/>
            </a:endParaRPr>
          </a:p>
        </p:txBody>
      </p:sp>
      <p:sp>
        <p:nvSpPr>
          <p:cNvPr id="4" name="Content Placeholder 3"/>
          <p:cNvSpPr>
            <a:spLocks noGrp="1"/>
          </p:cNvSpPr>
          <p:nvPr>
            <p:ph sz="quarter" idx="10"/>
          </p:nvPr>
        </p:nvSpPr>
        <p:spPr/>
        <p:txBody>
          <a:bodyPr>
            <a:normAutofit fontScale="92500"/>
          </a:bodyPr>
          <a:lstStyle/>
          <a:p>
            <a:r>
              <a:rPr lang="en-US" dirty="0" smtClean="0">
                <a:latin typeface="Arial" charset="0"/>
                <a:cs typeface="Arial" charset="0"/>
              </a:rPr>
              <a:t>Specifying an Endpoint Address</a:t>
            </a:r>
            <a:endParaRPr lang="en-IN" dirty="0"/>
          </a:p>
        </p:txBody>
      </p:sp>
      <p:pic>
        <p:nvPicPr>
          <p:cNvPr id="5123" name="Picture 3"/>
          <p:cNvPicPr>
            <a:picLocks noChangeAspect="1" noChangeArrowheads="1"/>
          </p:cNvPicPr>
          <p:nvPr/>
        </p:nvPicPr>
        <p:blipFill>
          <a:blip r:embed="rId2" cstate="print"/>
          <a:srcRect/>
          <a:stretch>
            <a:fillRect/>
          </a:stretch>
        </p:blipFill>
        <p:spPr bwMode="auto">
          <a:xfrm>
            <a:off x="2586038" y="4267200"/>
            <a:ext cx="3971925" cy="914400"/>
          </a:xfrm>
          <a:prstGeom prst="rect">
            <a:avLst/>
          </a:prstGeom>
          <a:noFill/>
          <a:ln w="9525">
            <a:solidFill>
              <a:schemeClr val="bg1">
                <a:lumMod val="50000"/>
              </a:schemeClr>
            </a:solid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p:cNvSpPr>
          <p:nvPr>
            <p:ph idx="1"/>
          </p:nvPr>
        </p:nvSpPr>
        <p:spPr>
          <a:noFill/>
        </p:spPr>
        <p:txBody>
          <a:bodyPr lIns="90488" tIns="44450" rIns="90488" bIns="44450"/>
          <a:lstStyle/>
          <a:p>
            <a:r>
              <a:rPr lang="en-US" dirty="0" smtClean="0">
                <a:latin typeface="Arial" charset="0"/>
                <a:cs typeface="Arial" charset="0"/>
              </a:rPr>
              <a:t>General socket address structure acts as template.</a:t>
            </a:r>
          </a:p>
          <a:p>
            <a:r>
              <a:rPr lang="en-US" dirty="0" smtClean="0">
                <a:latin typeface="Arial" charset="0"/>
                <a:cs typeface="Arial" charset="0"/>
              </a:rPr>
              <a:t>All sys calls take this as the input.</a:t>
            </a:r>
          </a:p>
          <a:p>
            <a:pPr>
              <a:buFont typeface="Arial" charset="0"/>
              <a:buNone/>
            </a:pPr>
            <a:endParaRPr lang="en-US" sz="2800" b="1" dirty="0" smtClean="0">
              <a:latin typeface="Arial" charset="0"/>
              <a:cs typeface="Arial" charset="0"/>
            </a:endParaRPr>
          </a:p>
          <a:p>
            <a:pPr>
              <a:buFont typeface="Arial" charset="0"/>
              <a:buNone/>
            </a:pPr>
            <a:endParaRPr lang="en-US" sz="2800" b="1" dirty="0" smtClean="0">
              <a:latin typeface="Arial" charset="0"/>
              <a:cs typeface="Arial" charset="0"/>
            </a:endParaRPr>
          </a:p>
          <a:p>
            <a:pPr>
              <a:buFont typeface="Arial" charset="0"/>
              <a:buNone/>
            </a:pPr>
            <a:endParaRPr lang="en-US" sz="2800" b="1" dirty="0" smtClean="0">
              <a:latin typeface="Arial" charset="0"/>
              <a:cs typeface="Arial" charset="0"/>
            </a:endParaRPr>
          </a:p>
          <a:p>
            <a:r>
              <a:rPr lang="en-US" dirty="0" smtClean="0">
                <a:latin typeface="Arial" charset="0"/>
                <a:cs typeface="Arial" charset="0"/>
              </a:rPr>
              <a:t>For IPv4 domain, socket address structure is </a:t>
            </a:r>
            <a:endParaRPr lang="en-US" sz="2400" dirty="0" smtClean="0">
              <a:latin typeface="Arial" charset="0"/>
              <a:cs typeface="Arial" charset="0"/>
            </a:endParaRPr>
          </a:p>
        </p:txBody>
      </p:sp>
      <p:sp>
        <p:nvSpPr>
          <p:cNvPr id="4" name="Content Placeholder 3"/>
          <p:cNvSpPr>
            <a:spLocks noGrp="1"/>
          </p:cNvSpPr>
          <p:nvPr>
            <p:ph sz="quarter" idx="10"/>
          </p:nvPr>
        </p:nvSpPr>
        <p:spPr/>
        <p:txBody>
          <a:bodyPr>
            <a:normAutofit fontScale="85000" lnSpcReduction="10000"/>
          </a:bodyPr>
          <a:lstStyle/>
          <a:p>
            <a:r>
              <a:rPr lang="en-US" dirty="0" smtClean="0">
                <a:latin typeface="Arial" charset="0"/>
                <a:cs typeface="Arial" charset="0"/>
              </a:rPr>
              <a:t>Generic Socket Address Structure</a:t>
            </a: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638175" y="2257425"/>
            <a:ext cx="7867650" cy="1171575"/>
          </a:xfrm>
          <a:prstGeom prst="rect">
            <a:avLst/>
          </a:prstGeom>
          <a:noFill/>
          <a:ln w="9525">
            <a:solidFill>
              <a:schemeClr val="bg1">
                <a:lumMod val="50000"/>
              </a:schemeClr>
            </a:solid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609600" y="4267200"/>
            <a:ext cx="4171950" cy="1381125"/>
          </a:xfrm>
          <a:prstGeom prst="rect">
            <a:avLst/>
          </a:prstGeom>
          <a:noFill/>
          <a:ln w="9525">
            <a:solidFill>
              <a:schemeClr val="bg1">
                <a:lumMod val="50000"/>
              </a:schemeClr>
            </a:solid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5105400" y="5410200"/>
            <a:ext cx="3657600" cy="923925"/>
          </a:xfrm>
          <a:prstGeom prst="rect">
            <a:avLst/>
          </a:prstGeom>
          <a:noFill/>
          <a:ln w="9525">
            <a:solidFill>
              <a:schemeClr val="bg1">
                <a:lumMod val="50000"/>
              </a:schemeClr>
            </a:solid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5095875" y="4267200"/>
            <a:ext cx="3971925" cy="914400"/>
          </a:xfrm>
          <a:prstGeom prst="rect">
            <a:avLst/>
          </a:prstGeom>
          <a:noFill/>
          <a:ln w="9525">
            <a:solidFill>
              <a:schemeClr val="bg1">
                <a:lumMod val="50000"/>
              </a:schemeClr>
            </a:solid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dirty="0" smtClean="0"/>
              <a:t>Bind call binds an address to a socket</a:t>
            </a:r>
          </a:p>
          <a:p>
            <a:endParaRPr lang="en-US" dirty="0" smtClean="0"/>
          </a:p>
          <a:p>
            <a:endParaRPr lang="en-US" dirty="0" smtClean="0"/>
          </a:p>
          <a:p>
            <a:pPr lvl="1"/>
            <a:r>
              <a:rPr lang="en-US" dirty="0" smtClean="0"/>
              <a:t>Bind is used to bind the socket to a local end point.</a:t>
            </a:r>
          </a:p>
          <a:p>
            <a:pPr lvl="2"/>
            <a:r>
              <a:rPr lang="en-US" i="1" dirty="0" err="1" smtClean="0"/>
              <a:t>addr</a:t>
            </a:r>
            <a:r>
              <a:rPr lang="en-US" dirty="0" smtClean="0"/>
              <a:t>  is the pointer to an address structure that contains the endpoint address.</a:t>
            </a:r>
          </a:p>
          <a:p>
            <a:pPr lvl="1"/>
            <a:endParaRPr lang="en-IN" dirty="0"/>
          </a:p>
        </p:txBody>
      </p:sp>
      <p:sp>
        <p:nvSpPr>
          <p:cNvPr id="3" name="Content Placeholder 2"/>
          <p:cNvSpPr>
            <a:spLocks noGrp="1"/>
          </p:cNvSpPr>
          <p:nvPr>
            <p:ph sz="quarter" idx="10"/>
          </p:nvPr>
        </p:nvSpPr>
        <p:spPr/>
        <p:txBody>
          <a:bodyPr/>
          <a:lstStyle/>
          <a:p>
            <a:r>
              <a:rPr lang="en-US" dirty="0" smtClean="0"/>
              <a:t>Specifying End Point Address</a:t>
            </a:r>
            <a:endParaRPr lang="en-IN" dirty="0"/>
          </a:p>
        </p:txBody>
      </p:sp>
      <p:pic>
        <p:nvPicPr>
          <p:cNvPr id="6147" name="Picture 3"/>
          <p:cNvPicPr>
            <a:picLocks noChangeAspect="1" noChangeArrowheads="1"/>
          </p:cNvPicPr>
          <p:nvPr/>
        </p:nvPicPr>
        <p:blipFill>
          <a:blip r:embed="rId2" cstate="print"/>
          <a:srcRect/>
          <a:stretch>
            <a:fillRect/>
          </a:stretch>
        </p:blipFill>
        <p:spPr bwMode="auto">
          <a:xfrm>
            <a:off x="1400175" y="1600200"/>
            <a:ext cx="6677025" cy="914400"/>
          </a:xfrm>
          <a:prstGeom prst="rect">
            <a:avLst/>
          </a:prstGeom>
          <a:noFill/>
          <a:ln w="9525">
            <a:solidFill>
              <a:schemeClr val="bg1">
                <a:lumMod val="50000"/>
              </a:schemeClr>
            </a:solidFill>
            <a:miter lim="800000"/>
            <a:headEnd/>
            <a:tailEnd/>
          </a:ln>
        </p:spPr>
      </p:pic>
      <p:graphicFrame>
        <p:nvGraphicFramePr>
          <p:cNvPr id="6" name="Group 2"/>
          <p:cNvGraphicFramePr>
            <a:graphicFrameLocks/>
          </p:cNvGraphicFramePr>
          <p:nvPr/>
        </p:nvGraphicFramePr>
        <p:xfrm>
          <a:off x="1905000" y="3566160"/>
          <a:ext cx="5410200" cy="2606040"/>
        </p:xfrm>
        <a:graphic>
          <a:graphicData uri="http://schemas.openxmlformats.org/drawingml/2006/table">
            <a:tbl>
              <a:tblPr/>
              <a:tblGrid>
                <a:gridCol w="1214791"/>
                <a:gridCol w="899613"/>
                <a:gridCol w="3295796"/>
              </a:tblGrid>
              <a:tr h="286781">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dirty="0" smtClean="0">
                          <a:ln>
                            <a:noFill/>
                          </a:ln>
                          <a:solidFill>
                            <a:schemeClr val="accent2"/>
                          </a:solidFill>
                          <a:effectLst/>
                          <a:latin typeface="Arial" charset="0"/>
                          <a:ea typeface="PMingLiU" pitchFamily="18" charset="-120"/>
                          <a:cs typeface="Arial" charset="0"/>
                        </a:rPr>
                        <a:t>process specifies</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smtClean="0">
                          <a:ln>
                            <a:noFill/>
                          </a:ln>
                          <a:solidFill>
                            <a:schemeClr val="accent2"/>
                          </a:solidFill>
                          <a:effectLst/>
                          <a:latin typeface="Arial" charset="0"/>
                          <a:ea typeface="PMingLiU" pitchFamily="18" charset="-120"/>
                          <a:cs typeface="Arial" charset="0"/>
                        </a:rPr>
                        <a:t>result</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TW" altLang="en-US" sz="1500" b="0" i="0" u="none" strike="noStrike" cap="none" normalizeH="0" baseline="0" smtClean="0">
                        <a:ln>
                          <a:noFill/>
                        </a:ln>
                        <a:solidFill>
                          <a:schemeClr val="accent2"/>
                        </a:solidFill>
                        <a:effectLst/>
                        <a:latin typeface="Arial" charset="0"/>
                        <a:ea typeface="PMingLiU" pitchFamily="18" charset="-120"/>
                        <a:cs typeface="Arial" charset="0"/>
                      </a:endParaRP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781">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TW" sz="1500" b="1" i="0" u="none" strike="noStrike" cap="none" normalizeH="0" baseline="0" smtClean="0">
                          <a:ln>
                            <a:noFill/>
                          </a:ln>
                          <a:solidFill>
                            <a:schemeClr val="accent2"/>
                          </a:solidFill>
                          <a:effectLst/>
                          <a:latin typeface="Arial" charset="0"/>
                          <a:ea typeface="PMingLiU" pitchFamily="18" charset="-120"/>
                          <a:cs typeface="Arial" charset="0"/>
                        </a:rPr>
                        <a:t>IP address</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TW" sz="1500" b="1" i="0" u="none" strike="noStrike" cap="none" normalizeH="0" baseline="0" smtClean="0">
                          <a:ln>
                            <a:noFill/>
                          </a:ln>
                          <a:solidFill>
                            <a:schemeClr val="accent2"/>
                          </a:solidFill>
                          <a:effectLst/>
                          <a:latin typeface="Arial" charset="0"/>
                          <a:ea typeface="PMingLiU" pitchFamily="18" charset="-120"/>
                          <a:cs typeface="Arial" charset="0"/>
                        </a:rPr>
                        <a:t>port</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8678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dirty="0" smtClean="0">
                          <a:ln>
                            <a:noFill/>
                          </a:ln>
                          <a:solidFill>
                            <a:schemeClr val="tx1"/>
                          </a:solidFill>
                          <a:effectLst/>
                          <a:latin typeface="Arial" charset="0"/>
                          <a:ea typeface="PMingLiU" pitchFamily="18" charset="-120"/>
                          <a:cs typeface="Arial" charset="0"/>
                        </a:rPr>
                        <a:t>Wildcard </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smtClean="0">
                          <a:ln>
                            <a:noFill/>
                          </a:ln>
                          <a:solidFill>
                            <a:schemeClr val="tx1"/>
                          </a:solidFill>
                          <a:effectLst/>
                          <a:latin typeface="Arial" charset="0"/>
                          <a:ea typeface="PMingLiU" pitchFamily="18" charset="-120"/>
                          <a:cs typeface="Arial" charset="0"/>
                        </a:rPr>
                        <a:t>0</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smtClean="0">
                          <a:ln>
                            <a:noFill/>
                          </a:ln>
                          <a:solidFill>
                            <a:schemeClr val="tx1"/>
                          </a:solidFill>
                          <a:effectLst/>
                          <a:latin typeface="Arial" charset="0"/>
                          <a:ea typeface="PMingLiU" pitchFamily="18" charset="-120"/>
                          <a:cs typeface="Arial" charset="0"/>
                        </a:rPr>
                        <a:t>kernel chooses IP addr and port</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4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dirty="0" smtClean="0">
                          <a:ln>
                            <a:noFill/>
                          </a:ln>
                          <a:solidFill>
                            <a:schemeClr val="tx1"/>
                          </a:solidFill>
                          <a:effectLst/>
                          <a:latin typeface="Arial" charset="0"/>
                          <a:ea typeface="PMingLiU" pitchFamily="18" charset="-120"/>
                          <a:cs typeface="Arial" charset="0"/>
                        </a:rPr>
                        <a:t>Wild card</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smtClean="0">
                          <a:ln>
                            <a:noFill/>
                          </a:ln>
                          <a:solidFill>
                            <a:schemeClr val="tx1"/>
                          </a:solidFill>
                          <a:effectLst/>
                          <a:latin typeface="Arial" charset="0"/>
                          <a:ea typeface="PMingLiU" pitchFamily="18" charset="-120"/>
                          <a:cs typeface="Arial" charset="0"/>
                        </a:rPr>
                        <a:t>nonzero</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smtClean="0">
                          <a:ln>
                            <a:noFill/>
                          </a:ln>
                          <a:solidFill>
                            <a:schemeClr val="tx1"/>
                          </a:solidFill>
                          <a:effectLst/>
                          <a:latin typeface="Arial" charset="0"/>
                          <a:ea typeface="PMingLiU" pitchFamily="18" charset="-120"/>
                          <a:cs typeface="Arial" charset="0"/>
                        </a:rPr>
                        <a:t>kernel chooses IP, process specifies port</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4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smtClean="0">
                          <a:ln>
                            <a:noFill/>
                          </a:ln>
                          <a:solidFill>
                            <a:schemeClr val="tx1"/>
                          </a:solidFill>
                          <a:effectLst/>
                          <a:latin typeface="Arial" charset="0"/>
                          <a:ea typeface="PMingLiU" pitchFamily="18" charset="-120"/>
                          <a:cs typeface="Arial" charset="0"/>
                        </a:rPr>
                        <a:t>local IP addr</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smtClean="0">
                          <a:ln>
                            <a:noFill/>
                          </a:ln>
                          <a:solidFill>
                            <a:schemeClr val="tx1"/>
                          </a:solidFill>
                          <a:effectLst/>
                          <a:latin typeface="Arial" charset="0"/>
                          <a:ea typeface="PMingLiU" pitchFamily="18" charset="-120"/>
                          <a:cs typeface="Arial" charset="0"/>
                        </a:rPr>
                        <a:t>0</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dirty="0" smtClean="0">
                          <a:ln>
                            <a:noFill/>
                          </a:ln>
                          <a:solidFill>
                            <a:schemeClr val="tx1"/>
                          </a:solidFill>
                          <a:effectLst/>
                          <a:latin typeface="Arial" charset="0"/>
                          <a:ea typeface="PMingLiU" pitchFamily="18" charset="-120"/>
                          <a:cs typeface="Arial" charset="0"/>
                        </a:rPr>
                        <a:t>process specifies IP, kernel chooses port</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5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smtClean="0">
                          <a:ln>
                            <a:noFill/>
                          </a:ln>
                          <a:solidFill>
                            <a:schemeClr val="tx1"/>
                          </a:solidFill>
                          <a:effectLst/>
                          <a:latin typeface="Arial" charset="0"/>
                          <a:ea typeface="PMingLiU" pitchFamily="18" charset="-120"/>
                          <a:cs typeface="Arial" charset="0"/>
                        </a:rPr>
                        <a:t>local IP addr</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smtClean="0">
                          <a:ln>
                            <a:noFill/>
                          </a:ln>
                          <a:solidFill>
                            <a:schemeClr val="tx1"/>
                          </a:solidFill>
                          <a:effectLst/>
                          <a:latin typeface="Arial" charset="0"/>
                          <a:ea typeface="PMingLiU" pitchFamily="18" charset="-120"/>
                          <a:cs typeface="Arial" charset="0"/>
                        </a:rPr>
                        <a:t>nonzero</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TW" sz="1500" b="0" i="0" u="none" strike="noStrike" cap="none" normalizeH="0" baseline="0" dirty="0" smtClean="0">
                          <a:ln>
                            <a:noFill/>
                          </a:ln>
                          <a:solidFill>
                            <a:schemeClr val="tx1"/>
                          </a:solidFill>
                          <a:effectLst/>
                          <a:latin typeface="Arial" charset="0"/>
                          <a:ea typeface="PMingLiU" pitchFamily="18" charset="-120"/>
                          <a:cs typeface="Arial" charset="0"/>
                        </a:rPr>
                        <a:t>process specifies IP and port</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1"/>
          <p:cNvSpPr>
            <a:spLocks noChangeArrowheads="1"/>
          </p:cNvSpPr>
          <p:nvPr/>
        </p:nvSpPr>
        <p:spPr bwMode="auto">
          <a:xfrm>
            <a:off x="1828800" y="6223000"/>
            <a:ext cx="4724400" cy="406400"/>
          </a:xfrm>
          <a:prstGeom prst="rect">
            <a:avLst/>
          </a:prstGeom>
          <a:noFill/>
          <a:ln w="9525">
            <a:noFill/>
            <a:miter lim="800000"/>
            <a:headEnd/>
            <a:tailEnd/>
          </a:ln>
        </p:spPr>
        <p:txBody>
          <a:bodyPr lIns="92075" tIns="46038" rIns="92075" bIns="46038" anchor="ctr"/>
          <a:lstStyle/>
          <a:p>
            <a:pPr eaLnBrk="0" hangingPunct="0"/>
            <a:r>
              <a:rPr lang="en-US" altLang="zh-TW" sz="1400" b="1" dirty="0"/>
              <a:t>Wildcard specified as  INADDR_ANY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Different hardware architectures in the network. Passing integers across the network needs to be in standard format: Network Byte Order (NBO): </a:t>
            </a:r>
            <a:r>
              <a:rPr lang="en-US" dirty="0" err="1" smtClean="0"/>
              <a:t>bigendian</a:t>
            </a:r>
            <a:r>
              <a:rPr lang="en-US" dirty="0" smtClean="0"/>
              <a:t> byte order.</a:t>
            </a:r>
            <a:endParaRPr lang="en-IN" dirty="0"/>
          </a:p>
        </p:txBody>
      </p:sp>
      <p:sp>
        <p:nvSpPr>
          <p:cNvPr id="6" name="Content Placeholder 5"/>
          <p:cNvSpPr>
            <a:spLocks noGrp="1"/>
          </p:cNvSpPr>
          <p:nvPr>
            <p:ph sz="quarter" idx="10"/>
          </p:nvPr>
        </p:nvSpPr>
        <p:spPr/>
        <p:txBody>
          <a:bodyPr/>
          <a:lstStyle/>
          <a:p>
            <a:r>
              <a:rPr lang="en-US" dirty="0" smtClean="0">
                <a:latin typeface="Arial" charset="0"/>
                <a:cs typeface="Arial" charset="0"/>
              </a:rPr>
              <a:t>Byte Order</a:t>
            </a:r>
            <a:endParaRPr lang="en-IN" dirty="0"/>
          </a:p>
        </p:txBody>
      </p:sp>
      <p:pic>
        <p:nvPicPr>
          <p:cNvPr id="7170" name="Picture 2"/>
          <p:cNvPicPr>
            <a:picLocks noChangeAspect="1" noChangeArrowheads="1"/>
          </p:cNvPicPr>
          <p:nvPr/>
        </p:nvPicPr>
        <p:blipFill>
          <a:blip r:embed="rId2" cstate="print"/>
          <a:srcRect/>
          <a:stretch>
            <a:fillRect/>
          </a:stretch>
        </p:blipFill>
        <p:spPr bwMode="auto">
          <a:xfrm>
            <a:off x="1447800" y="2667000"/>
            <a:ext cx="6118253"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p:cNvSpPr>
          <p:nvPr>
            <p:ph idx="1"/>
          </p:nvPr>
        </p:nvSpPr>
        <p:spPr/>
        <p:txBody>
          <a:bodyPr/>
          <a:lstStyle/>
          <a:p>
            <a:pPr>
              <a:lnSpc>
                <a:spcPct val="90000"/>
              </a:lnSpc>
              <a:buFont typeface="Arial" charset="0"/>
              <a:buNone/>
            </a:pPr>
            <a:endParaRPr lang="en-US" dirty="0" smtClean="0">
              <a:latin typeface="Arial" charset="0"/>
              <a:cs typeface="Arial" charset="0"/>
            </a:endParaRPr>
          </a:p>
          <a:p>
            <a:pPr algn="ctr">
              <a:lnSpc>
                <a:spcPct val="90000"/>
              </a:lnSpc>
              <a:buFont typeface="Arial" charset="0"/>
              <a:buNone/>
            </a:pPr>
            <a:endParaRPr lang="en-US" sz="2800" dirty="0" smtClean="0">
              <a:latin typeface="Arial" charset="0"/>
              <a:cs typeface="Arial" charset="0"/>
            </a:endParaRPr>
          </a:p>
          <a:p>
            <a:pPr algn="ctr">
              <a:lnSpc>
                <a:spcPct val="90000"/>
              </a:lnSpc>
              <a:buFont typeface="Arial" charset="0"/>
              <a:buNone/>
            </a:pPr>
            <a:endParaRPr lang="en-US" sz="2800" dirty="0" smtClean="0">
              <a:latin typeface="Arial" charset="0"/>
              <a:cs typeface="Arial" charset="0"/>
            </a:endParaRPr>
          </a:p>
          <a:p>
            <a:pPr algn="ctr">
              <a:lnSpc>
                <a:spcPct val="90000"/>
              </a:lnSpc>
              <a:buFont typeface="Arial" charset="0"/>
              <a:buNone/>
            </a:pPr>
            <a:endParaRPr lang="en-US" sz="2800" dirty="0" smtClean="0">
              <a:latin typeface="Arial" charset="0"/>
              <a:cs typeface="Arial" charset="0"/>
            </a:endParaRPr>
          </a:p>
          <a:p>
            <a:pPr algn="ctr">
              <a:lnSpc>
                <a:spcPct val="90000"/>
              </a:lnSpc>
              <a:buFont typeface="Arial" charset="0"/>
              <a:buNone/>
            </a:pPr>
            <a:endParaRPr lang="en-US" sz="2800" dirty="0" smtClean="0">
              <a:latin typeface="Arial" charset="0"/>
              <a:cs typeface="Arial" charset="0"/>
            </a:endParaRPr>
          </a:p>
          <a:p>
            <a:pPr algn="ctr">
              <a:lnSpc>
                <a:spcPct val="90000"/>
              </a:lnSpc>
              <a:buFont typeface="Arial" charset="0"/>
              <a:buNone/>
            </a:pPr>
            <a:endParaRPr lang="en-US" sz="2800" dirty="0" smtClean="0">
              <a:latin typeface="Arial" charset="0"/>
              <a:cs typeface="Arial" charset="0"/>
            </a:endParaRPr>
          </a:p>
          <a:p>
            <a:pPr algn="ctr">
              <a:lnSpc>
                <a:spcPct val="90000"/>
              </a:lnSpc>
              <a:buFont typeface="Arial" charset="0"/>
              <a:buNone/>
            </a:pPr>
            <a:endParaRPr lang="en-US" sz="2800" dirty="0" smtClean="0">
              <a:latin typeface="Arial" charset="0"/>
              <a:cs typeface="Arial" charset="0"/>
            </a:endParaRPr>
          </a:p>
          <a:p>
            <a:pPr lvl="1">
              <a:lnSpc>
                <a:spcPct val="90000"/>
              </a:lnSpc>
              <a:buFont typeface="Arial" charset="0"/>
              <a:buNone/>
            </a:pPr>
            <a:r>
              <a:rPr lang="en-US" dirty="0" smtClean="0">
                <a:latin typeface="Arial" charset="0"/>
                <a:cs typeface="Arial" charset="0"/>
              </a:rPr>
              <a:t>‘</a:t>
            </a:r>
            <a:r>
              <a:rPr lang="en-US" b="1" dirty="0" smtClean="0">
                <a:latin typeface="Courier New" pitchFamily="49" charset="0"/>
                <a:cs typeface="Arial" charset="0"/>
              </a:rPr>
              <a:t>h</a:t>
            </a:r>
            <a:r>
              <a:rPr lang="en-US" dirty="0" smtClean="0">
                <a:latin typeface="Arial" charset="0"/>
                <a:cs typeface="Arial" charset="0"/>
              </a:rPr>
              <a:t>’ : host byte order          ‘</a:t>
            </a:r>
            <a:r>
              <a:rPr lang="en-US" b="1" dirty="0" smtClean="0">
                <a:latin typeface="Courier New" pitchFamily="49" charset="0"/>
                <a:cs typeface="Arial" charset="0"/>
              </a:rPr>
              <a:t>n</a:t>
            </a:r>
            <a:r>
              <a:rPr lang="en-US" dirty="0" smtClean="0">
                <a:latin typeface="Arial" charset="0"/>
                <a:cs typeface="Arial" charset="0"/>
              </a:rPr>
              <a:t>’ : network byte order</a:t>
            </a:r>
          </a:p>
          <a:p>
            <a:pPr lvl="1">
              <a:lnSpc>
                <a:spcPct val="90000"/>
              </a:lnSpc>
              <a:buFont typeface="Arial" charset="0"/>
              <a:buNone/>
            </a:pPr>
            <a:r>
              <a:rPr lang="en-US" dirty="0" smtClean="0">
                <a:latin typeface="Arial" charset="0"/>
                <a:cs typeface="Arial" charset="0"/>
              </a:rPr>
              <a:t>‘</a:t>
            </a:r>
            <a:r>
              <a:rPr lang="en-US" b="1" dirty="0" smtClean="0">
                <a:latin typeface="Courier New" pitchFamily="49" charset="0"/>
                <a:cs typeface="Arial" charset="0"/>
              </a:rPr>
              <a:t>s</a:t>
            </a:r>
            <a:r>
              <a:rPr lang="en-US" dirty="0" smtClean="0">
                <a:latin typeface="Arial" charset="0"/>
                <a:cs typeface="Arial" charset="0"/>
              </a:rPr>
              <a:t>’ : short (16bit)               ‘</a:t>
            </a:r>
            <a:r>
              <a:rPr lang="en-US" b="1" dirty="0" smtClean="0">
                <a:latin typeface="Courier New" pitchFamily="49" charset="0"/>
                <a:cs typeface="Arial" charset="0"/>
              </a:rPr>
              <a:t>l</a:t>
            </a:r>
            <a:r>
              <a:rPr lang="en-US" dirty="0" smtClean="0">
                <a:latin typeface="Arial" charset="0"/>
                <a:cs typeface="Arial" charset="0"/>
              </a:rPr>
              <a:t>’ : long (32bit)</a:t>
            </a:r>
          </a:p>
          <a:p>
            <a:pPr algn="ctr">
              <a:lnSpc>
                <a:spcPct val="90000"/>
              </a:lnSpc>
              <a:buFont typeface="Arial" charset="0"/>
              <a:buNone/>
            </a:pPr>
            <a:endParaRPr lang="en-US" sz="2800" dirty="0" smtClean="0">
              <a:latin typeface="Arial" charset="0"/>
              <a:cs typeface="Arial" charset="0"/>
            </a:endParaRPr>
          </a:p>
          <a:p>
            <a:pPr>
              <a:lnSpc>
                <a:spcPct val="90000"/>
              </a:lnSpc>
              <a:buFont typeface="Arial" charset="0"/>
              <a:buNone/>
            </a:pPr>
            <a:r>
              <a:rPr lang="en-US" sz="2800" b="1" dirty="0" smtClean="0">
                <a:latin typeface="Courier New" pitchFamily="49" charset="0"/>
                <a:cs typeface="Arial" charset="0"/>
              </a:rPr>
              <a:t>	</a:t>
            </a:r>
          </a:p>
        </p:txBody>
      </p:sp>
      <p:sp>
        <p:nvSpPr>
          <p:cNvPr id="4" name="Content Placeholder 3"/>
          <p:cNvSpPr>
            <a:spLocks noGrp="1"/>
          </p:cNvSpPr>
          <p:nvPr>
            <p:ph sz="quarter" idx="10"/>
          </p:nvPr>
        </p:nvSpPr>
        <p:spPr/>
        <p:txBody>
          <a:bodyPr/>
          <a:lstStyle/>
          <a:p>
            <a:r>
              <a:rPr lang="en-US" dirty="0" smtClean="0">
                <a:latin typeface="Arial" charset="0"/>
                <a:cs typeface="Arial" charset="0"/>
              </a:rPr>
              <a:t>Network Byte Order Functions</a:t>
            </a:r>
            <a:endParaRPr lang="en-IN" dirty="0"/>
          </a:p>
        </p:txBody>
      </p:sp>
      <p:pic>
        <p:nvPicPr>
          <p:cNvPr id="8194" name="Picture 2"/>
          <p:cNvPicPr>
            <a:picLocks noChangeAspect="1" noChangeArrowheads="1"/>
          </p:cNvPicPr>
          <p:nvPr/>
        </p:nvPicPr>
        <p:blipFill>
          <a:blip r:embed="rId2" cstate="print"/>
          <a:srcRect/>
          <a:stretch>
            <a:fillRect/>
          </a:stretch>
        </p:blipFill>
        <p:spPr bwMode="auto">
          <a:xfrm>
            <a:off x="838200" y="1676400"/>
            <a:ext cx="6610350" cy="20955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p:cNvSpPr>
          <p:nvPr>
            <p:ph idx="1"/>
          </p:nvPr>
        </p:nvSpPr>
        <p:spPr>
          <a:noFill/>
        </p:spPr>
        <p:txBody>
          <a:bodyPr lIns="90488" tIns="44450" rIns="90488" bIns="44450"/>
          <a:lstStyle/>
          <a:p>
            <a:pPr>
              <a:lnSpc>
                <a:spcPct val="90000"/>
              </a:lnSpc>
              <a:buFont typeface="Arial" charset="0"/>
              <a:buNone/>
            </a:pPr>
            <a:endParaRPr lang="en-US" sz="2400" b="1" dirty="0" smtClean="0">
              <a:latin typeface="Courier New" pitchFamily="49" charset="0"/>
              <a:cs typeface="Arial" charset="0"/>
            </a:endParaRPr>
          </a:p>
          <a:p>
            <a:pPr>
              <a:lnSpc>
                <a:spcPct val="90000"/>
              </a:lnSpc>
              <a:buFont typeface="Arial" charset="0"/>
              <a:buNone/>
            </a:pPr>
            <a:endParaRPr lang="en-US" b="1" dirty="0" smtClean="0">
              <a:latin typeface="Courier New" pitchFamily="49" charset="0"/>
              <a:cs typeface="Arial" charset="0"/>
            </a:endParaRPr>
          </a:p>
          <a:p>
            <a:pPr>
              <a:lnSpc>
                <a:spcPct val="90000"/>
              </a:lnSpc>
              <a:buFont typeface="Arial" charset="0"/>
              <a:buNone/>
            </a:pPr>
            <a:endParaRPr lang="en-US" sz="2400" b="1" dirty="0" smtClean="0">
              <a:latin typeface="Courier New" pitchFamily="49" charset="0"/>
              <a:cs typeface="Arial" charset="0"/>
            </a:endParaRPr>
          </a:p>
          <a:p>
            <a:pPr>
              <a:lnSpc>
                <a:spcPct val="90000"/>
              </a:lnSpc>
              <a:buFont typeface="Arial" charset="0"/>
              <a:buNone/>
            </a:pPr>
            <a:endParaRPr lang="en-US" b="1" dirty="0" smtClean="0">
              <a:latin typeface="Courier New" pitchFamily="49" charset="0"/>
              <a:cs typeface="Arial" charset="0"/>
            </a:endParaRPr>
          </a:p>
          <a:p>
            <a:pPr>
              <a:lnSpc>
                <a:spcPct val="90000"/>
              </a:lnSpc>
              <a:buFont typeface="Arial" charset="0"/>
              <a:buNone/>
            </a:pPr>
            <a:endParaRPr lang="en-US" sz="2400" b="1" dirty="0" smtClean="0">
              <a:latin typeface="Courier New" pitchFamily="49" charset="0"/>
              <a:cs typeface="Arial" charset="0"/>
            </a:endParaRPr>
          </a:p>
          <a:p>
            <a:pPr>
              <a:lnSpc>
                <a:spcPct val="90000"/>
              </a:lnSpc>
              <a:buFont typeface="Arial" charset="0"/>
              <a:buNone/>
            </a:pPr>
            <a:endParaRPr lang="en-US" b="1" dirty="0" smtClean="0">
              <a:latin typeface="Courier New" pitchFamily="49" charset="0"/>
              <a:cs typeface="Arial" charset="0"/>
            </a:endParaRPr>
          </a:p>
          <a:p>
            <a:pPr>
              <a:lnSpc>
                <a:spcPct val="90000"/>
              </a:lnSpc>
            </a:pPr>
            <a:r>
              <a:rPr lang="en-US" dirty="0" smtClean="0"/>
              <a:t>Note the usage of byte conversion. </a:t>
            </a:r>
          </a:p>
          <a:p>
            <a:pPr>
              <a:lnSpc>
                <a:spcPct val="90000"/>
              </a:lnSpc>
            </a:pPr>
            <a:r>
              <a:rPr lang="en-US" sz="2400" dirty="0" smtClean="0"/>
              <a:t>Nit the casting internet domain address to generic address structure.</a:t>
            </a:r>
          </a:p>
          <a:p>
            <a:r>
              <a:rPr lang="en-US" dirty="0" smtClean="0">
                <a:latin typeface="Arial" charset="0"/>
                <a:cs typeface="Arial" charset="0"/>
              </a:rPr>
              <a:t>There are a number of uses for </a:t>
            </a:r>
            <a:r>
              <a:rPr lang="en-US" b="1" dirty="0" smtClean="0">
                <a:latin typeface="Courier New" pitchFamily="49" charset="0"/>
                <a:cs typeface="Arial" charset="0"/>
              </a:rPr>
              <a:t>bind()</a:t>
            </a:r>
            <a:r>
              <a:rPr lang="en-US" dirty="0" smtClean="0">
                <a:latin typeface="Arial" charset="0"/>
                <a:cs typeface="Arial" charset="0"/>
              </a:rPr>
              <a:t>:</a:t>
            </a:r>
          </a:p>
          <a:p>
            <a:pPr lvl="1">
              <a:buFont typeface="Arial" pitchFamily="34" charset="0"/>
              <a:buChar char="•"/>
            </a:pPr>
            <a:r>
              <a:rPr lang="en-US" dirty="0" smtClean="0">
                <a:latin typeface="Arial" charset="0"/>
                <a:cs typeface="Arial" charset="0"/>
              </a:rPr>
              <a:t>Server would like to bind to a well known address (port number).</a:t>
            </a:r>
          </a:p>
          <a:p>
            <a:pPr lvl="1">
              <a:buFont typeface="Arial" pitchFamily="34" charset="0"/>
              <a:buChar char="•"/>
            </a:pPr>
            <a:r>
              <a:rPr lang="en-US" dirty="0" smtClean="0">
                <a:latin typeface="Arial" charset="0"/>
                <a:cs typeface="Arial" charset="0"/>
              </a:rPr>
              <a:t>Client can bind to a specific port.</a:t>
            </a:r>
          </a:p>
          <a:p>
            <a:pPr lvl="1">
              <a:buFont typeface="Arial" pitchFamily="34" charset="0"/>
              <a:buChar char="•"/>
            </a:pPr>
            <a:r>
              <a:rPr lang="en-US" dirty="0" smtClean="0">
                <a:latin typeface="Arial" charset="0"/>
                <a:cs typeface="Arial" charset="0"/>
              </a:rPr>
              <a:t>Client can ask the O.S. to assign </a:t>
            </a:r>
            <a:r>
              <a:rPr lang="en-US" i="1" dirty="0" smtClean="0">
                <a:latin typeface="Arial" charset="0"/>
                <a:cs typeface="Arial" charset="0"/>
              </a:rPr>
              <a:t>any available</a:t>
            </a:r>
            <a:r>
              <a:rPr lang="en-US" dirty="0" smtClean="0">
                <a:latin typeface="Arial" charset="0"/>
                <a:cs typeface="Arial" charset="0"/>
              </a:rPr>
              <a:t> port number.</a:t>
            </a:r>
          </a:p>
          <a:p>
            <a:pPr>
              <a:lnSpc>
                <a:spcPct val="90000"/>
              </a:lnSpc>
            </a:pPr>
            <a:endParaRPr lang="en-US" sz="2400" dirty="0" smtClean="0"/>
          </a:p>
        </p:txBody>
      </p:sp>
      <p:sp>
        <p:nvSpPr>
          <p:cNvPr id="4" name="Content Placeholder 3"/>
          <p:cNvSpPr>
            <a:spLocks noGrp="1"/>
          </p:cNvSpPr>
          <p:nvPr>
            <p:ph sz="quarter" idx="10"/>
          </p:nvPr>
        </p:nvSpPr>
        <p:spPr/>
        <p:txBody>
          <a:bodyPr>
            <a:normAutofit/>
          </a:bodyPr>
          <a:lstStyle/>
          <a:p>
            <a:r>
              <a:rPr lang="en-US" dirty="0" smtClean="0">
                <a:latin typeface="Arial" charset="0"/>
                <a:cs typeface="Arial" charset="0"/>
              </a:rPr>
              <a:t>bind() Example</a:t>
            </a:r>
            <a:endParaRPr lang="en-IN" dirty="0" smtClean="0">
              <a:latin typeface="Arial" charset="0"/>
              <a:cs typeface="Arial" charset="0"/>
            </a:endParaRPr>
          </a:p>
        </p:txBody>
      </p:sp>
      <p:pic>
        <p:nvPicPr>
          <p:cNvPr id="9218" name="Picture 2"/>
          <p:cNvPicPr>
            <a:picLocks noChangeAspect="1" noChangeArrowheads="1"/>
          </p:cNvPicPr>
          <p:nvPr/>
        </p:nvPicPr>
        <p:blipFill>
          <a:blip r:embed="rId2" cstate="print"/>
          <a:srcRect/>
          <a:stretch>
            <a:fillRect/>
          </a:stretch>
        </p:blipFill>
        <p:spPr bwMode="auto">
          <a:xfrm>
            <a:off x="914400" y="1295400"/>
            <a:ext cx="7255005" cy="2209800"/>
          </a:xfrm>
          <a:prstGeom prst="rect">
            <a:avLst/>
          </a:prstGeom>
          <a:noFill/>
          <a:ln w="9525">
            <a:solidFill>
              <a:schemeClr val="bg1">
                <a:lumMod val="50000"/>
              </a:schemeClr>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idx="4294967295"/>
          </p:nvPr>
        </p:nvSpPr>
        <p:spPr bwMode="auto"/>
        <p:txBody>
          <a:bodyPr wrap="square" numCol="1" anchorCtr="0" compatLnSpc="1">
            <a:prstTxWarp prst="textNoShape">
              <a:avLst/>
            </a:prstTxWarp>
          </a:bodyPr>
          <a:lstStyle/>
          <a:p>
            <a:pPr>
              <a:defRPr/>
            </a:pPr>
            <a:r>
              <a:rPr lang="en-US" smtClean="0">
                <a:latin typeface="Arial" charset="0"/>
                <a:cs typeface="Arial" charset="0"/>
              </a:rPr>
              <a:t>TCP or UDP</a:t>
            </a:r>
          </a:p>
        </p:txBody>
      </p:sp>
      <p:sp>
        <p:nvSpPr>
          <p:cNvPr id="38915" name="Rectangle 3"/>
          <p:cNvSpPr>
            <a:spLocks noGrp="1"/>
          </p:cNvSpPr>
          <p:nvPr>
            <p:ph type="body" idx="4294967295"/>
          </p:nvPr>
        </p:nvSpPr>
        <p:spPr/>
        <p:txBody>
          <a:bodyPr/>
          <a:lstStyle/>
          <a:p>
            <a:r>
              <a:rPr lang="en-US" sz="2800" smtClean="0">
                <a:latin typeface="Arial" charset="0"/>
                <a:cs typeface="Arial" charset="0"/>
              </a:rPr>
              <a:t>At the internet layer, a destination address identifies a host computer; no further distinction is made regarding which process will receive the datagram</a:t>
            </a:r>
          </a:p>
          <a:p>
            <a:r>
              <a:rPr lang="en-US" sz="2800" smtClean="0">
                <a:latin typeface="Arial" charset="0"/>
                <a:cs typeface="Arial" charset="0"/>
              </a:rPr>
              <a:t>TCP or UDP add a mechanism that distinguishes among destinations within a given host, allowing multiple processes to send and receive datagrams independently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p:cNvSpPr>
          <p:nvPr>
            <p:ph idx="1"/>
          </p:nvPr>
        </p:nvSpPr>
        <p:spPr/>
        <p:txBody>
          <a:bodyPr/>
          <a:lstStyle/>
          <a:p>
            <a:pPr>
              <a:lnSpc>
                <a:spcPct val="90000"/>
              </a:lnSpc>
            </a:pPr>
            <a:r>
              <a:rPr lang="en-IN" dirty="0" smtClean="0">
                <a:latin typeface="Arial" charset="0"/>
                <a:cs typeface="Arial" charset="0"/>
              </a:rPr>
              <a:t>The </a:t>
            </a:r>
            <a:r>
              <a:rPr lang="en-IN" dirty="0" err="1" smtClean="0">
                <a:latin typeface="Arial" charset="0"/>
                <a:cs typeface="Arial" charset="0"/>
              </a:rPr>
              <a:t>inet_pton</a:t>
            </a:r>
            <a:r>
              <a:rPr lang="en-IN" dirty="0" smtClean="0">
                <a:latin typeface="Arial" charset="0"/>
                <a:cs typeface="Arial" charset="0"/>
              </a:rPr>
              <a:t>() and </a:t>
            </a:r>
            <a:r>
              <a:rPr lang="en-IN" dirty="0" err="1" smtClean="0">
                <a:latin typeface="Arial" charset="0"/>
                <a:cs typeface="Arial" charset="0"/>
              </a:rPr>
              <a:t>inet_ntop</a:t>
            </a:r>
            <a:r>
              <a:rPr lang="en-IN" dirty="0" smtClean="0">
                <a:latin typeface="Arial" charset="0"/>
                <a:cs typeface="Arial" charset="0"/>
              </a:rPr>
              <a:t>() functions allow conversion of both IPv4 and IPv6 addresses between binary form and dotted-decimal or hex-string notation.</a:t>
            </a:r>
          </a:p>
          <a:p>
            <a:pPr>
              <a:lnSpc>
                <a:spcPct val="90000"/>
              </a:lnSpc>
            </a:pPr>
            <a:r>
              <a:rPr lang="en-IN" dirty="0" smtClean="0">
                <a:latin typeface="Arial" charset="0"/>
                <a:cs typeface="Arial" charset="0"/>
              </a:rPr>
              <a:t>The p in the names of these functions stands for “presentation,” and the n stands for “network.” The presentation form is a human-readable string.</a:t>
            </a:r>
            <a:endParaRPr lang="en-US" sz="2400" dirty="0" smtClean="0">
              <a:latin typeface="Arial" charset="0"/>
              <a:cs typeface="Arial" charset="0"/>
            </a:endParaRPr>
          </a:p>
        </p:txBody>
      </p:sp>
      <p:sp>
        <p:nvSpPr>
          <p:cNvPr id="4" name="Content Placeholder 3"/>
          <p:cNvSpPr>
            <a:spLocks noGrp="1"/>
          </p:cNvSpPr>
          <p:nvPr>
            <p:ph sz="quarter" idx="10"/>
          </p:nvPr>
        </p:nvSpPr>
        <p:spPr/>
        <p:txBody>
          <a:bodyPr/>
          <a:lstStyle/>
          <a:p>
            <a:r>
              <a:rPr lang="en-US" dirty="0" smtClean="0">
                <a:latin typeface="Arial" charset="0"/>
                <a:cs typeface="Arial" charset="0"/>
              </a:rPr>
              <a:t>IPv4 Address Conversion</a:t>
            </a:r>
            <a:endParaRPr lang="en-IN" dirty="0"/>
          </a:p>
        </p:txBody>
      </p:sp>
      <p:pic>
        <p:nvPicPr>
          <p:cNvPr id="10242" name="Picture 2"/>
          <p:cNvPicPr>
            <a:picLocks noChangeAspect="1" noChangeArrowheads="1"/>
          </p:cNvPicPr>
          <p:nvPr/>
        </p:nvPicPr>
        <p:blipFill>
          <a:blip r:embed="rId2" cstate="print"/>
          <a:srcRect/>
          <a:stretch>
            <a:fillRect/>
          </a:stretch>
        </p:blipFill>
        <p:spPr bwMode="auto">
          <a:xfrm>
            <a:off x="533400" y="3505200"/>
            <a:ext cx="8286750" cy="160972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Client Server Programming</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By default, a socket that has been created using socket() is active. </a:t>
            </a:r>
          </a:p>
          <a:p>
            <a:pPr lvl="1"/>
            <a:r>
              <a:rPr lang="en-IN" dirty="0" smtClean="0"/>
              <a:t>An active socket can be used in a connect() call to establish a connection to a passive socket. </a:t>
            </a:r>
          </a:p>
          <a:p>
            <a:pPr lvl="1"/>
            <a:r>
              <a:rPr lang="en-IN" dirty="0" smtClean="0"/>
              <a:t>This is referred to as performing an active open.</a:t>
            </a:r>
          </a:p>
          <a:p>
            <a:r>
              <a:rPr lang="en-IN" dirty="0" smtClean="0"/>
              <a:t>A passive socket (also called a listening socket) is one that has been marked to allow incoming connections by calling listen(). </a:t>
            </a:r>
          </a:p>
          <a:p>
            <a:pPr lvl="1"/>
            <a:r>
              <a:rPr lang="en-IN" dirty="0" smtClean="0"/>
              <a:t>Accepting an incoming connection is referred to as performing a passive open.</a:t>
            </a:r>
          </a:p>
          <a:p>
            <a:r>
              <a:rPr lang="en-US" dirty="0" smtClean="0"/>
              <a:t>client: </a:t>
            </a:r>
          </a:p>
          <a:p>
            <a:pPr lvl="1"/>
            <a:r>
              <a:rPr lang="en-US" dirty="0" smtClean="0"/>
              <a:t>which does active socket open</a:t>
            </a:r>
          </a:p>
          <a:p>
            <a:r>
              <a:rPr lang="en-US" dirty="0" smtClean="0"/>
              <a:t>Server: </a:t>
            </a:r>
          </a:p>
          <a:p>
            <a:pPr lvl="1"/>
            <a:r>
              <a:rPr lang="en-US" dirty="0" smtClean="0"/>
              <a:t>which does passive socket open.</a:t>
            </a:r>
            <a:endParaRPr lang="en-IN" dirty="0"/>
          </a:p>
        </p:txBody>
      </p:sp>
      <p:sp>
        <p:nvSpPr>
          <p:cNvPr id="3" name="Content Placeholder 2"/>
          <p:cNvSpPr>
            <a:spLocks noGrp="1"/>
          </p:cNvSpPr>
          <p:nvPr>
            <p:ph sz="quarter" idx="10"/>
          </p:nvPr>
        </p:nvSpPr>
        <p:spPr/>
        <p:txBody>
          <a:bodyPr/>
          <a:lstStyle/>
          <a:p>
            <a:r>
              <a:rPr lang="en-US" dirty="0" smtClean="0"/>
              <a:t>Active &amp; Passive Sockets</a:t>
            </a: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46"/>
          <p:cNvSpPr>
            <a:spLocks noGrp="1"/>
          </p:cNvSpPr>
          <p:nvPr>
            <p:ph idx="1"/>
          </p:nvPr>
        </p:nvSpPr>
        <p:spPr/>
        <p:txBody>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sz="1400" dirty="0" smtClean="0"/>
              <a:t>Diagram Source: sjsu.edu</a:t>
            </a:r>
            <a:r>
              <a:rPr lang="en-IN" sz="1800" dirty="0" smtClean="0"/>
              <a:t> </a:t>
            </a:r>
          </a:p>
          <a:p>
            <a:endParaRPr lang="en-IN" dirty="0"/>
          </a:p>
        </p:txBody>
      </p:sp>
      <p:sp>
        <p:nvSpPr>
          <p:cNvPr id="48" name="Content Placeholder 47"/>
          <p:cNvSpPr>
            <a:spLocks noGrp="1"/>
          </p:cNvSpPr>
          <p:nvPr>
            <p:ph sz="quarter" idx="10"/>
          </p:nvPr>
        </p:nvSpPr>
        <p:spPr/>
        <p:txBody>
          <a:bodyPr/>
          <a:lstStyle/>
          <a:p>
            <a:r>
              <a:rPr lang="en-US" altLang="zh-TW" dirty="0" smtClean="0">
                <a:latin typeface="Arial" charset="0"/>
                <a:cs typeface="Arial" charset="0"/>
              </a:rPr>
              <a:t>TCP Client Server</a:t>
            </a:r>
            <a:endParaRPr lang="en-IN" dirty="0"/>
          </a:p>
        </p:txBody>
      </p:sp>
      <p:grpSp>
        <p:nvGrpSpPr>
          <p:cNvPr id="2" name="Group 3"/>
          <p:cNvGrpSpPr>
            <a:grpSpLocks/>
          </p:cNvGrpSpPr>
          <p:nvPr/>
        </p:nvGrpSpPr>
        <p:grpSpPr bwMode="auto">
          <a:xfrm>
            <a:off x="609600" y="1568450"/>
            <a:ext cx="7467600" cy="5137150"/>
            <a:chOff x="480" y="455"/>
            <a:chExt cx="5088" cy="3917"/>
          </a:xfrm>
        </p:grpSpPr>
        <p:sp>
          <p:nvSpPr>
            <p:cNvPr id="133124" name="Text Box 4"/>
            <p:cNvSpPr txBox="1">
              <a:spLocks noChangeArrowheads="1"/>
            </p:cNvSpPr>
            <p:nvPr/>
          </p:nvSpPr>
          <p:spPr bwMode="auto">
            <a:xfrm>
              <a:off x="816" y="455"/>
              <a:ext cx="971"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socket()</a:t>
              </a:r>
            </a:p>
          </p:txBody>
        </p:sp>
        <p:sp>
          <p:nvSpPr>
            <p:cNvPr id="133125" name="Text Box 5"/>
            <p:cNvSpPr txBox="1">
              <a:spLocks noChangeArrowheads="1"/>
            </p:cNvSpPr>
            <p:nvPr/>
          </p:nvSpPr>
          <p:spPr bwMode="auto">
            <a:xfrm>
              <a:off x="816" y="839"/>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bind()</a:t>
              </a:r>
            </a:p>
          </p:txBody>
        </p:sp>
        <p:sp>
          <p:nvSpPr>
            <p:cNvPr id="133126" name="Text Box 6"/>
            <p:cNvSpPr txBox="1">
              <a:spLocks noChangeArrowheads="1"/>
            </p:cNvSpPr>
            <p:nvPr/>
          </p:nvSpPr>
          <p:spPr bwMode="auto">
            <a:xfrm>
              <a:off x="816" y="1271"/>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listen()</a:t>
              </a:r>
            </a:p>
          </p:txBody>
        </p:sp>
        <p:sp>
          <p:nvSpPr>
            <p:cNvPr id="133127" name="Text Box 7"/>
            <p:cNvSpPr txBox="1">
              <a:spLocks noChangeArrowheads="1"/>
            </p:cNvSpPr>
            <p:nvPr/>
          </p:nvSpPr>
          <p:spPr bwMode="auto">
            <a:xfrm>
              <a:off x="816" y="1703"/>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accept()</a:t>
              </a:r>
            </a:p>
          </p:txBody>
        </p:sp>
        <p:sp>
          <p:nvSpPr>
            <p:cNvPr id="133128" name="Line 8"/>
            <p:cNvSpPr>
              <a:spLocks noChangeShapeType="1"/>
            </p:cNvSpPr>
            <p:nvPr/>
          </p:nvSpPr>
          <p:spPr bwMode="auto">
            <a:xfrm>
              <a:off x="1248" y="695"/>
              <a:ext cx="0"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29" name="Line 9"/>
            <p:cNvSpPr>
              <a:spLocks noChangeShapeType="1"/>
            </p:cNvSpPr>
            <p:nvPr/>
          </p:nvSpPr>
          <p:spPr bwMode="auto">
            <a:xfrm>
              <a:off x="1248" y="1127"/>
              <a:ext cx="0"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30" name="Line 10"/>
            <p:cNvSpPr>
              <a:spLocks noChangeShapeType="1"/>
            </p:cNvSpPr>
            <p:nvPr/>
          </p:nvSpPr>
          <p:spPr bwMode="auto">
            <a:xfrm>
              <a:off x="1248" y="1559"/>
              <a:ext cx="0"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31" name="Text Box 11"/>
            <p:cNvSpPr txBox="1">
              <a:spLocks noChangeArrowheads="1"/>
            </p:cNvSpPr>
            <p:nvPr/>
          </p:nvSpPr>
          <p:spPr bwMode="auto">
            <a:xfrm>
              <a:off x="4320" y="1799"/>
              <a:ext cx="97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socket()</a:t>
              </a:r>
            </a:p>
          </p:txBody>
        </p:sp>
        <p:sp>
          <p:nvSpPr>
            <p:cNvPr id="133132" name="Text Box 12"/>
            <p:cNvSpPr txBox="1">
              <a:spLocks noChangeArrowheads="1"/>
            </p:cNvSpPr>
            <p:nvPr/>
          </p:nvSpPr>
          <p:spPr bwMode="auto">
            <a:xfrm>
              <a:off x="4320" y="2184"/>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connect()</a:t>
              </a:r>
            </a:p>
          </p:txBody>
        </p:sp>
        <p:sp>
          <p:nvSpPr>
            <p:cNvPr id="133133" name="Text Box 13"/>
            <p:cNvSpPr txBox="1">
              <a:spLocks noChangeArrowheads="1"/>
            </p:cNvSpPr>
            <p:nvPr/>
          </p:nvSpPr>
          <p:spPr bwMode="auto">
            <a:xfrm>
              <a:off x="4320" y="2614"/>
              <a:ext cx="960" cy="301"/>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write()</a:t>
              </a:r>
            </a:p>
          </p:txBody>
        </p:sp>
        <p:sp>
          <p:nvSpPr>
            <p:cNvPr id="133134" name="Text Box 14"/>
            <p:cNvSpPr txBox="1">
              <a:spLocks noChangeArrowheads="1"/>
            </p:cNvSpPr>
            <p:nvPr/>
          </p:nvSpPr>
          <p:spPr bwMode="auto">
            <a:xfrm>
              <a:off x="4320" y="3239"/>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read()</a:t>
              </a:r>
            </a:p>
          </p:txBody>
        </p:sp>
        <p:sp>
          <p:nvSpPr>
            <p:cNvPr id="133135" name="Line 15"/>
            <p:cNvSpPr>
              <a:spLocks noChangeShapeType="1"/>
            </p:cNvSpPr>
            <p:nvPr/>
          </p:nvSpPr>
          <p:spPr bwMode="auto">
            <a:xfrm>
              <a:off x="4752" y="2039"/>
              <a:ext cx="0"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36" name="Line 16"/>
            <p:cNvSpPr>
              <a:spLocks noChangeShapeType="1"/>
            </p:cNvSpPr>
            <p:nvPr/>
          </p:nvSpPr>
          <p:spPr bwMode="auto">
            <a:xfrm>
              <a:off x="4752" y="2471"/>
              <a:ext cx="0"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37" name="Line 17"/>
            <p:cNvSpPr>
              <a:spLocks noChangeShapeType="1"/>
            </p:cNvSpPr>
            <p:nvPr/>
          </p:nvSpPr>
          <p:spPr bwMode="auto">
            <a:xfrm>
              <a:off x="4752" y="2903"/>
              <a:ext cx="0" cy="336"/>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38" name="Text Box 18"/>
            <p:cNvSpPr txBox="1">
              <a:spLocks noChangeArrowheads="1"/>
            </p:cNvSpPr>
            <p:nvPr/>
          </p:nvSpPr>
          <p:spPr bwMode="auto">
            <a:xfrm>
              <a:off x="4416" y="1328"/>
              <a:ext cx="781" cy="406"/>
            </a:xfrm>
            <a:prstGeom prst="rect">
              <a:avLst/>
            </a:prstGeom>
            <a:noFill/>
            <a:ln w="12700">
              <a:noFill/>
              <a:miter lim="800000"/>
              <a:headEnd type="none" w="sm" len="sm"/>
              <a:tailEnd type="none" w="sm" len="sm"/>
            </a:ln>
            <a:effectLst/>
          </p:spPr>
          <p:txBody>
            <a:bodyPr wrap="none">
              <a:spAutoFit/>
            </a:bodyPr>
            <a:lstStyle/>
            <a:p>
              <a:r>
                <a:rPr lang="en-US" altLang="zh-TW" sz="4400" b="1" baseline="-25000">
                  <a:latin typeface="Times New Roman" pitchFamily="18" charset="0"/>
                </a:rPr>
                <a:t>Client</a:t>
              </a:r>
              <a:endParaRPr lang="en-US" altLang="zh-TW" sz="4400" b="1" u="sng" baseline="-25000">
                <a:latin typeface="Times New Roman" pitchFamily="18" charset="0"/>
              </a:endParaRPr>
            </a:p>
          </p:txBody>
        </p:sp>
        <p:sp>
          <p:nvSpPr>
            <p:cNvPr id="133139" name="Text Box 19"/>
            <p:cNvSpPr txBox="1">
              <a:spLocks noChangeArrowheads="1"/>
            </p:cNvSpPr>
            <p:nvPr/>
          </p:nvSpPr>
          <p:spPr bwMode="auto">
            <a:xfrm>
              <a:off x="673" y="1968"/>
              <a:ext cx="1702" cy="291"/>
            </a:xfrm>
            <a:prstGeom prst="rect">
              <a:avLst/>
            </a:prstGeom>
            <a:noFill/>
            <a:ln w="12700">
              <a:noFill/>
              <a:miter lim="800000"/>
              <a:headEnd type="none" w="sm" len="sm"/>
              <a:tailEnd type="none" w="sm" len="sm"/>
            </a:ln>
            <a:effectLst/>
          </p:spPr>
          <p:txBody>
            <a:bodyPr wrap="none">
              <a:spAutoFit/>
            </a:bodyPr>
            <a:lstStyle/>
            <a:p>
              <a:r>
                <a:rPr lang="en-US" altLang="zh-TW" sz="2800" i="1" baseline="-25000">
                  <a:latin typeface="Times New Roman" pitchFamily="18" charset="0"/>
                </a:rPr>
                <a:t>(Block until connection</a:t>
              </a:r>
              <a:r>
                <a:rPr lang="en-US" altLang="zh-TW" sz="2400" i="1" baseline="-25000">
                  <a:latin typeface="Times New Roman" pitchFamily="18" charset="0"/>
                </a:rPr>
                <a:t>)</a:t>
              </a:r>
            </a:p>
          </p:txBody>
        </p:sp>
        <p:sp>
          <p:nvSpPr>
            <p:cNvPr id="133140" name="Line 20"/>
            <p:cNvSpPr>
              <a:spLocks noChangeShapeType="1"/>
            </p:cNvSpPr>
            <p:nvPr/>
          </p:nvSpPr>
          <p:spPr bwMode="auto">
            <a:xfrm>
              <a:off x="1248" y="2231"/>
              <a:ext cx="0" cy="480"/>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41" name="Line 21"/>
            <p:cNvSpPr>
              <a:spLocks noChangeShapeType="1"/>
            </p:cNvSpPr>
            <p:nvPr/>
          </p:nvSpPr>
          <p:spPr bwMode="auto">
            <a:xfrm flipH="1">
              <a:off x="1296" y="2327"/>
              <a:ext cx="2976" cy="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133142" name="Text Box 22"/>
            <p:cNvSpPr txBox="1">
              <a:spLocks noChangeArrowheads="1"/>
            </p:cNvSpPr>
            <p:nvPr/>
          </p:nvSpPr>
          <p:spPr bwMode="auto">
            <a:xfrm>
              <a:off x="2544" y="2042"/>
              <a:ext cx="1048" cy="290"/>
            </a:xfrm>
            <a:prstGeom prst="rect">
              <a:avLst/>
            </a:prstGeom>
            <a:noFill/>
            <a:ln w="12700">
              <a:noFill/>
              <a:miter lim="800000"/>
              <a:headEnd type="none" w="sm" len="sm"/>
              <a:tailEnd type="none" w="sm" len="sm"/>
            </a:ln>
            <a:effectLst/>
          </p:spPr>
          <p:txBody>
            <a:bodyPr wrap="none">
              <a:spAutoFit/>
            </a:bodyPr>
            <a:lstStyle/>
            <a:p>
              <a:r>
                <a:rPr lang="zh-TW" altLang="en-US" sz="2800" i="1" baseline="-25000">
                  <a:latin typeface="Times New Roman" pitchFamily="18" charset="0"/>
                </a:rPr>
                <a:t>“</a:t>
              </a:r>
              <a:r>
                <a:rPr lang="en-US" altLang="zh-TW" sz="2800" i="1" baseline="-25000">
                  <a:latin typeface="Times New Roman" pitchFamily="18" charset="0"/>
                </a:rPr>
                <a:t>Handshake”</a:t>
              </a:r>
              <a:endParaRPr lang="en-US" altLang="zh-TW" sz="2400" i="1" baseline="-25000">
                <a:latin typeface="Times New Roman" pitchFamily="18" charset="0"/>
              </a:endParaRPr>
            </a:p>
          </p:txBody>
        </p:sp>
        <p:sp>
          <p:nvSpPr>
            <p:cNvPr id="133143" name="Text Box 23"/>
            <p:cNvSpPr txBox="1">
              <a:spLocks noChangeArrowheads="1"/>
            </p:cNvSpPr>
            <p:nvPr/>
          </p:nvSpPr>
          <p:spPr bwMode="auto">
            <a:xfrm>
              <a:off x="816" y="2711"/>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read()</a:t>
              </a:r>
            </a:p>
          </p:txBody>
        </p:sp>
        <p:sp>
          <p:nvSpPr>
            <p:cNvPr id="133144" name="Line 24"/>
            <p:cNvSpPr>
              <a:spLocks noChangeShapeType="1"/>
            </p:cNvSpPr>
            <p:nvPr/>
          </p:nvSpPr>
          <p:spPr bwMode="auto">
            <a:xfrm flipH="1">
              <a:off x="1776" y="2711"/>
              <a:ext cx="2544"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45" name="Text Box 25"/>
            <p:cNvSpPr txBox="1">
              <a:spLocks noChangeArrowheads="1"/>
            </p:cNvSpPr>
            <p:nvPr/>
          </p:nvSpPr>
          <p:spPr bwMode="auto">
            <a:xfrm>
              <a:off x="816" y="3095"/>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write()</a:t>
              </a:r>
            </a:p>
          </p:txBody>
        </p:sp>
        <p:sp>
          <p:nvSpPr>
            <p:cNvPr id="133146" name="Line 26"/>
            <p:cNvSpPr>
              <a:spLocks noChangeShapeType="1"/>
            </p:cNvSpPr>
            <p:nvPr/>
          </p:nvSpPr>
          <p:spPr bwMode="auto">
            <a:xfrm flipH="1" flipV="1">
              <a:off x="1776" y="3239"/>
              <a:ext cx="2496" cy="96"/>
            </a:xfrm>
            <a:prstGeom prst="line">
              <a:avLst/>
            </a:prstGeom>
            <a:noFill/>
            <a:ln w="38100">
              <a:solidFill>
                <a:schemeClr val="tx1"/>
              </a:solidFill>
              <a:round/>
              <a:headEnd type="triangle" w="med" len="med"/>
              <a:tailEnd/>
            </a:ln>
            <a:effectLst/>
          </p:spPr>
          <p:txBody>
            <a:bodyPr wrap="none" anchor="ctr"/>
            <a:lstStyle/>
            <a:p>
              <a:endParaRPr lang="en-US"/>
            </a:p>
          </p:txBody>
        </p:sp>
        <p:sp>
          <p:nvSpPr>
            <p:cNvPr id="133147" name="Line 27"/>
            <p:cNvSpPr>
              <a:spLocks noChangeShapeType="1"/>
            </p:cNvSpPr>
            <p:nvPr/>
          </p:nvSpPr>
          <p:spPr bwMode="auto">
            <a:xfrm>
              <a:off x="1248" y="2951"/>
              <a:ext cx="0"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48" name="Text Box 28"/>
            <p:cNvSpPr txBox="1">
              <a:spLocks noChangeArrowheads="1"/>
            </p:cNvSpPr>
            <p:nvPr/>
          </p:nvSpPr>
          <p:spPr bwMode="auto">
            <a:xfrm>
              <a:off x="2447" y="2497"/>
              <a:ext cx="1062" cy="291"/>
            </a:xfrm>
            <a:prstGeom prst="rect">
              <a:avLst/>
            </a:prstGeom>
            <a:noFill/>
            <a:ln w="12700">
              <a:noFill/>
              <a:miter lim="800000"/>
              <a:headEnd type="none" w="sm" len="sm"/>
              <a:tailEnd type="none" w="sm" len="sm"/>
            </a:ln>
            <a:effectLst/>
          </p:spPr>
          <p:txBody>
            <a:bodyPr wrap="none">
              <a:spAutoFit/>
            </a:bodyPr>
            <a:lstStyle/>
            <a:p>
              <a:r>
                <a:rPr lang="en-US" altLang="zh-TW" sz="2800" baseline="-25000">
                  <a:latin typeface="Times New Roman" pitchFamily="18" charset="0"/>
                </a:rPr>
                <a:t>Data (request)</a:t>
              </a:r>
              <a:endParaRPr lang="en-US" altLang="zh-TW" sz="2400" baseline="-25000">
                <a:latin typeface="Times New Roman" pitchFamily="18" charset="0"/>
              </a:endParaRPr>
            </a:p>
          </p:txBody>
        </p:sp>
        <p:sp>
          <p:nvSpPr>
            <p:cNvPr id="133149" name="Text Box 29"/>
            <p:cNvSpPr txBox="1">
              <a:spLocks noChangeArrowheads="1"/>
            </p:cNvSpPr>
            <p:nvPr/>
          </p:nvSpPr>
          <p:spPr bwMode="auto">
            <a:xfrm>
              <a:off x="2447" y="2978"/>
              <a:ext cx="924" cy="290"/>
            </a:xfrm>
            <a:prstGeom prst="rect">
              <a:avLst/>
            </a:prstGeom>
            <a:noFill/>
            <a:ln w="12700">
              <a:noFill/>
              <a:miter lim="800000"/>
              <a:headEnd type="none" w="sm" len="sm"/>
              <a:tailEnd type="none" w="sm" len="sm"/>
            </a:ln>
            <a:effectLst/>
          </p:spPr>
          <p:txBody>
            <a:bodyPr wrap="none">
              <a:spAutoFit/>
            </a:bodyPr>
            <a:lstStyle/>
            <a:p>
              <a:r>
                <a:rPr lang="en-US" altLang="zh-TW" sz="2800" baseline="-25000">
                  <a:latin typeface="Times New Roman" pitchFamily="18" charset="0"/>
                </a:rPr>
                <a:t>Data (reply)</a:t>
              </a:r>
            </a:p>
          </p:txBody>
        </p:sp>
        <p:grpSp>
          <p:nvGrpSpPr>
            <p:cNvPr id="3" name="Group 30"/>
            <p:cNvGrpSpPr>
              <a:grpSpLocks/>
            </p:cNvGrpSpPr>
            <p:nvPr/>
          </p:nvGrpSpPr>
          <p:grpSpPr bwMode="auto">
            <a:xfrm>
              <a:off x="5280" y="2711"/>
              <a:ext cx="288" cy="672"/>
              <a:chOff x="4800" y="2928"/>
              <a:chExt cx="288" cy="672"/>
            </a:xfrm>
          </p:grpSpPr>
          <p:sp>
            <p:nvSpPr>
              <p:cNvPr id="133151" name="Line 31"/>
              <p:cNvSpPr>
                <a:spLocks noChangeShapeType="1"/>
              </p:cNvSpPr>
              <p:nvPr/>
            </p:nvSpPr>
            <p:spPr bwMode="auto">
              <a:xfrm>
                <a:off x="4800" y="3600"/>
                <a:ext cx="288" cy="0"/>
              </a:xfrm>
              <a:prstGeom prst="line">
                <a:avLst/>
              </a:prstGeom>
              <a:noFill/>
              <a:ln w="38100">
                <a:solidFill>
                  <a:schemeClr val="tx1"/>
                </a:solidFill>
                <a:round/>
                <a:headEnd type="none" w="sm" len="sm"/>
                <a:tailEnd/>
              </a:ln>
              <a:effectLst/>
            </p:spPr>
            <p:txBody>
              <a:bodyPr wrap="none" anchor="ctr"/>
              <a:lstStyle/>
              <a:p>
                <a:endParaRPr lang="en-US"/>
              </a:p>
            </p:txBody>
          </p:sp>
          <p:sp>
            <p:nvSpPr>
              <p:cNvPr id="133152" name="Line 32"/>
              <p:cNvSpPr>
                <a:spLocks noChangeShapeType="1"/>
              </p:cNvSpPr>
              <p:nvPr/>
            </p:nvSpPr>
            <p:spPr bwMode="auto">
              <a:xfrm>
                <a:off x="4800" y="2928"/>
                <a:ext cx="288" cy="0"/>
              </a:xfrm>
              <a:prstGeom prst="line">
                <a:avLst/>
              </a:prstGeom>
              <a:noFill/>
              <a:ln w="38100">
                <a:solidFill>
                  <a:schemeClr val="tx1"/>
                </a:solidFill>
                <a:round/>
                <a:headEnd type="triangle" w="med" len="med"/>
                <a:tailEnd/>
              </a:ln>
              <a:effectLst/>
            </p:spPr>
            <p:txBody>
              <a:bodyPr wrap="none" anchor="ctr"/>
              <a:lstStyle/>
              <a:p>
                <a:endParaRPr lang="en-US"/>
              </a:p>
            </p:txBody>
          </p:sp>
          <p:sp>
            <p:nvSpPr>
              <p:cNvPr id="133153" name="Line 33"/>
              <p:cNvSpPr>
                <a:spLocks noChangeShapeType="1"/>
              </p:cNvSpPr>
              <p:nvPr/>
            </p:nvSpPr>
            <p:spPr bwMode="auto">
              <a:xfrm flipV="1">
                <a:off x="5088" y="2928"/>
                <a:ext cx="0" cy="672"/>
              </a:xfrm>
              <a:prstGeom prst="line">
                <a:avLst/>
              </a:prstGeom>
              <a:noFill/>
              <a:ln w="38100">
                <a:solidFill>
                  <a:schemeClr val="tx1"/>
                </a:solidFill>
                <a:round/>
                <a:headEnd type="none" w="sm" len="sm"/>
                <a:tailEnd/>
              </a:ln>
              <a:effectLst/>
            </p:spPr>
            <p:txBody>
              <a:bodyPr wrap="none" anchor="ctr"/>
              <a:lstStyle/>
              <a:p>
                <a:endParaRPr lang="en-US"/>
              </a:p>
            </p:txBody>
          </p:sp>
        </p:grpSp>
        <p:sp>
          <p:nvSpPr>
            <p:cNvPr id="133154" name="Line 34"/>
            <p:cNvSpPr>
              <a:spLocks noChangeShapeType="1"/>
            </p:cNvSpPr>
            <p:nvPr/>
          </p:nvSpPr>
          <p:spPr bwMode="auto">
            <a:xfrm>
              <a:off x="480" y="2855"/>
              <a:ext cx="288" cy="0"/>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55" name="Line 35"/>
            <p:cNvSpPr>
              <a:spLocks noChangeShapeType="1"/>
            </p:cNvSpPr>
            <p:nvPr/>
          </p:nvSpPr>
          <p:spPr bwMode="auto">
            <a:xfrm flipV="1">
              <a:off x="480" y="2855"/>
              <a:ext cx="0" cy="384"/>
            </a:xfrm>
            <a:prstGeom prst="line">
              <a:avLst/>
            </a:prstGeom>
            <a:noFill/>
            <a:ln w="38100">
              <a:solidFill>
                <a:schemeClr val="tx1"/>
              </a:solidFill>
              <a:round/>
              <a:headEnd type="none" w="sm" len="sm"/>
              <a:tailEnd/>
            </a:ln>
            <a:effectLst/>
          </p:spPr>
          <p:txBody>
            <a:bodyPr wrap="none" anchor="ctr"/>
            <a:lstStyle/>
            <a:p>
              <a:endParaRPr lang="en-US"/>
            </a:p>
          </p:txBody>
        </p:sp>
        <p:sp>
          <p:nvSpPr>
            <p:cNvPr id="133156" name="Line 36"/>
            <p:cNvSpPr>
              <a:spLocks noChangeShapeType="1"/>
            </p:cNvSpPr>
            <p:nvPr/>
          </p:nvSpPr>
          <p:spPr bwMode="auto">
            <a:xfrm flipH="1">
              <a:off x="480" y="3239"/>
              <a:ext cx="288" cy="0"/>
            </a:xfrm>
            <a:prstGeom prst="line">
              <a:avLst/>
            </a:prstGeom>
            <a:noFill/>
            <a:ln w="38100">
              <a:solidFill>
                <a:schemeClr val="tx1"/>
              </a:solidFill>
              <a:round/>
              <a:headEnd/>
              <a:tailEnd/>
            </a:ln>
            <a:effectLst/>
          </p:spPr>
          <p:txBody>
            <a:bodyPr wrap="none" anchor="ctr"/>
            <a:lstStyle/>
            <a:p>
              <a:endParaRPr lang="en-US"/>
            </a:p>
          </p:txBody>
        </p:sp>
        <p:sp>
          <p:nvSpPr>
            <p:cNvPr id="133157" name="Line 37"/>
            <p:cNvSpPr>
              <a:spLocks noChangeShapeType="1"/>
            </p:cNvSpPr>
            <p:nvPr/>
          </p:nvSpPr>
          <p:spPr bwMode="auto">
            <a:xfrm>
              <a:off x="4752" y="3479"/>
              <a:ext cx="0"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58" name="Text Box 38"/>
            <p:cNvSpPr txBox="1">
              <a:spLocks noChangeArrowheads="1"/>
            </p:cNvSpPr>
            <p:nvPr/>
          </p:nvSpPr>
          <p:spPr bwMode="auto">
            <a:xfrm>
              <a:off x="4320" y="3623"/>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close()</a:t>
              </a:r>
            </a:p>
          </p:txBody>
        </p:sp>
        <p:sp>
          <p:nvSpPr>
            <p:cNvPr id="133159" name="Line 39"/>
            <p:cNvSpPr>
              <a:spLocks noChangeShapeType="1"/>
            </p:cNvSpPr>
            <p:nvPr/>
          </p:nvSpPr>
          <p:spPr bwMode="auto">
            <a:xfrm flipH="1">
              <a:off x="1776" y="3719"/>
              <a:ext cx="2544"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60" name="Text Box 40"/>
            <p:cNvSpPr txBox="1">
              <a:spLocks noChangeArrowheads="1"/>
            </p:cNvSpPr>
            <p:nvPr/>
          </p:nvSpPr>
          <p:spPr bwMode="auto">
            <a:xfrm>
              <a:off x="2447" y="3553"/>
              <a:ext cx="893" cy="290"/>
            </a:xfrm>
            <a:prstGeom prst="rect">
              <a:avLst/>
            </a:prstGeom>
            <a:noFill/>
            <a:ln w="12700">
              <a:noFill/>
              <a:miter lim="800000"/>
              <a:headEnd type="none" w="sm" len="sm"/>
              <a:tailEnd type="none" w="sm" len="sm"/>
            </a:ln>
            <a:effectLst/>
          </p:spPr>
          <p:txBody>
            <a:bodyPr wrap="none">
              <a:spAutoFit/>
            </a:bodyPr>
            <a:lstStyle/>
            <a:p>
              <a:r>
                <a:rPr lang="en-US" altLang="zh-TW" sz="2800" baseline="-25000">
                  <a:latin typeface="Times New Roman" pitchFamily="18" charset="0"/>
                </a:rPr>
                <a:t>End-of-File</a:t>
              </a:r>
            </a:p>
          </p:txBody>
        </p:sp>
        <p:sp>
          <p:nvSpPr>
            <p:cNvPr id="133161" name="Text Box 41"/>
            <p:cNvSpPr txBox="1">
              <a:spLocks noChangeArrowheads="1"/>
            </p:cNvSpPr>
            <p:nvPr/>
          </p:nvSpPr>
          <p:spPr bwMode="auto">
            <a:xfrm>
              <a:off x="816" y="3720"/>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read()</a:t>
              </a:r>
            </a:p>
          </p:txBody>
        </p:sp>
        <p:sp>
          <p:nvSpPr>
            <p:cNvPr id="133162" name="Line 42"/>
            <p:cNvSpPr>
              <a:spLocks noChangeShapeType="1"/>
            </p:cNvSpPr>
            <p:nvPr/>
          </p:nvSpPr>
          <p:spPr bwMode="auto">
            <a:xfrm>
              <a:off x="1248" y="3335"/>
              <a:ext cx="0" cy="38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63" name="Line 43"/>
            <p:cNvSpPr>
              <a:spLocks noChangeShapeType="1"/>
            </p:cNvSpPr>
            <p:nvPr/>
          </p:nvSpPr>
          <p:spPr bwMode="auto">
            <a:xfrm>
              <a:off x="1248" y="3928"/>
              <a:ext cx="0" cy="144"/>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133164" name="Text Box 44"/>
            <p:cNvSpPr txBox="1">
              <a:spLocks noChangeArrowheads="1"/>
            </p:cNvSpPr>
            <p:nvPr/>
          </p:nvSpPr>
          <p:spPr bwMode="auto">
            <a:xfrm>
              <a:off x="816" y="4072"/>
              <a:ext cx="960" cy="300"/>
            </a:xfrm>
            <a:prstGeom prst="rect">
              <a:avLst/>
            </a:prstGeom>
            <a:solidFill>
              <a:srgbClr val="FFCCFF"/>
            </a:solidFill>
            <a:ln w="12700">
              <a:solidFill>
                <a:schemeClr val="tx1"/>
              </a:solidFill>
              <a:miter lim="800000"/>
              <a:headEnd type="none" w="sm" len="sm"/>
              <a:tailEnd type="none" w="sm" len="sm"/>
            </a:ln>
            <a:effectLst/>
          </p:spPr>
          <p:txBody>
            <a:bodyPr>
              <a:spAutoFit/>
            </a:bodyPr>
            <a:lstStyle/>
            <a:p>
              <a:pPr algn="ctr"/>
              <a:r>
                <a:rPr lang="en-US" altLang="zh-TW" sz="2800" baseline="-25000">
                  <a:latin typeface="Courier New" pitchFamily="49" charset="0"/>
                </a:rPr>
                <a:t>close()</a:t>
              </a:r>
            </a:p>
          </p:txBody>
        </p:sp>
        <p:sp>
          <p:nvSpPr>
            <p:cNvPr id="133165" name="Text Box 45"/>
            <p:cNvSpPr txBox="1">
              <a:spLocks noChangeArrowheads="1"/>
            </p:cNvSpPr>
            <p:nvPr/>
          </p:nvSpPr>
          <p:spPr bwMode="auto">
            <a:xfrm>
              <a:off x="1765" y="746"/>
              <a:ext cx="1057" cy="510"/>
            </a:xfrm>
            <a:prstGeom prst="rect">
              <a:avLst/>
            </a:prstGeom>
            <a:noFill/>
            <a:ln w="12700">
              <a:noFill/>
              <a:miter lim="800000"/>
              <a:headEnd type="none" w="sm" len="sm"/>
              <a:tailEnd type="none" w="sm" len="sm"/>
            </a:ln>
            <a:effectLst/>
          </p:spPr>
          <p:txBody>
            <a:bodyPr wrap="none">
              <a:spAutoFit/>
            </a:bodyPr>
            <a:lstStyle/>
            <a:p>
              <a:pPr algn="ctr"/>
              <a:r>
                <a:rPr lang="zh-TW" altLang="en-US" sz="2800" baseline="-25000">
                  <a:latin typeface="Times New Roman" pitchFamily="18" charset="0"/>
                </a:rPr>
                <a:t>“</a:t>
              </a:r>
              <a:r>
                <a:rPr lang="en-US" altLang="zh-TW" sz="2800" baseline="-25000">
                  <a:latin typeface="Times New Roman" pitchFamily="18" charset="0"/>
                </a:rPr>
                <a:t>well-known”</a:t>
              </a:r>
            </a:p>
            <a:p>
              <a:pPr algn="ctr"/>
              <a:r>
                <a:rPr lang="en-US" altLang="zh-TW" sz="2800" baseline="-25000">
                  <a:latin typeface="Times New Roman" pitchFamily="18" charset="0"/>
                </a:rPr>
                <a:t>port</a:t>
              </a:r>
            </a:p>
          </p:txBody>
        </p:sp>
      </p:grpSp>
      <p:sp>
        <p:nvSpPr>
          <p:cNvPr id="133166" name="Text Box 46"/>
          <p:cNvSpPr txBox="1">
            <a:spLocks noChangeArrowheads="1"/>
          </p:cNvSpPr>
          <p:nvPr/>
        </p:nvSpPr>
        <p:spPr bwMode="auto">
          <a:xfrm>
            <a:off x="1093788" y="904875"/>
            <a:ext cx="1227137" cy="533400"/>
          </a:xfrm>
          <a:prstGeom prst="rect">
            <a:avLst/>
          </a:prstGeom>
          <a:noFill/>
          <a:ln w="12700">
            <a:noFill/>
            <a:miter lim="800000"/>
            <a:headEnd type="none" w="sm" len="sm"/>
            <a:tailEnd type="none" w="sm" len="sm"/>
          </a:ln>
          <a:effectLst/>
        </p:spPr>
        <p:txBody>
          <a:bodyPr wrap="none">
            <a:spAutoFit/>
          </a:bodyPr>
          <a:lstStyle/>
          <a:p>
            <a:r>
              <a:rPr lang="en-US" altLang="zh-TW" sz="4400" b="1" baseline="-25000" dirty="0">
                <a:latin typeface="Times New Roman" pitchFamily="18" charset="0"/>
              </a:rPr>
              <a:t>Server</a:t>
            </a:r>
            <a:endParaRPr lang="en-US" altLang="zh-TW" sz="4400" b="1" u="sng" baseline="-25000" dirty="0">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Line 2"/>
          <p:cNvSpPr>
            <a:spLocks noChangeShapeType="1"/>
          </p:cNvSpPr>
          <p:nvPr/>
        </p:nvSpPr>
        <p:spPr bwMode="auto">
          <a:xfrm>
            <a:off x="3933825" y="2470150"/>
            <a:ext cx="88900" cy="3241675"/>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26" name="Content Placeholder 25"/>
          <p:cNvSpPr>
            <a:spLocks noGrp="1"/>
          </p:cNvSpPr>
          <p:nvPr>
            <p:ph idx="1"/>
          </p:nvPr>
        </p:nvSpPr>
        <p:spPr/>
        <p:txBody>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sz="1800" dirty="0" smtClean="0"/>
          </a:p>
          <a:p>
            <a:r>
              <a:rPr lang="en-IN" sz="1400" dirty="0" smtClean="0"/>
              <a:t>Diagram Source: sjsu.edu</a:t>
            </a:r>
            <a:r>
              <a:rPr lang="en-IN" sz="1800" dirty="0" smtClean="0"/>
              <a:t> </a:t>
            </a:r>
          </a:p>
          <a:p>
            <a:endParaRPr lang="en-IN" dirty="0" smtClean="0"/>
          </a:p>
          <a:p>
            <a:endParaRPr lang="en-IN" dirty="0"/>
          </a:p>
        </p:txBody>
      </p:sp>
      <p:sp>
        <p:nvSpPr>
          <p:cNvPr id="27" name="Content Placeholder 26"/>
          <p:cNvSpPr>
            <a:spLocks noGrp="1"/>
          </p:cNvSpPr>
          <p:nvPr>
            <p:ph sz="quarter" idx="10"/>
          </p:nvPr>
        </p:nvSpPr>
        <p:spPr/>
        <p:txBody>
          <a:bodyPr/>
          <a:lstStyle/>
          <a:p>
            <a:r>
              <a:rPr lang="en-US" altLang="zh-TW" dirty="0" smtClean="0">
                <a:latin typeface="Arial" charset="0"/>
                <a:cs typeface="Arial" charset="0"/>
              </a:rPr>
              <a:t>TCP Client</a:t>
            </a:r>
            <a:endParaRPr lang="en-IN" dirty="0"/>
          </a:p>
        </p:txBody>
      </p:sp>
      <p:grpSp>
        <p:nvGrpSpPr>
          <p:cNvPr id="2" name="Group 4"/>
          <p:cNvGrpSpPr>
            <a:grpSpLocks/>
          </p:cNvGrpSpPr>
          <p:nvPr/>
        </p:nvGrpSpPr>
        <p:grpSpPr bwMode="auto">
          <a:xfrm>
            <a:off x="2139950" y="1700213"/>
            <a:ext cx="4400550" cy="1300162"/>
            <a:chOff x="812" y="495"/>
            <a:chExt cx="2772" cy="819"/>
          </a:xfrm>
        </p:grpSpPr>
        <p:sp>
          <p:nvSpPr>
            <p:cNvPr id="135173" name="Rectangle 5"/>
            <p:cNvSpPr>
              <a:spLocks noChangeArrowheads="1"/>
            </p:cNvSpPr>
            <p:nvPr/>
          </p:nvSpPr>
          <p:spPr bwMode="auto">
            <a:xfrm>
              <a:off x="812" y="1058"/>
              <a:ext cx="2506" cy="256"/>
            </a:xfrm>
            <a:prstGeom prst="rect">
              <a:avLst/>
            </a:prstGeom>
            <a:solidFill>
              <a:srgbClr val="FFCCFF"/>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sd = socket </a:t>
              </a:r>
              <a:r>
                <a:rPr lang="en-US" altLang="zh-TW">
                  <a:latin typeface="Tahoma" pitchFamily="34" charset="0"/>
                </a:rPr>
                <a:t>(</a:t>
              </a:r>
              <a:r>
                <a:rPr lang="en-US" altLang="zh-TW" i="1">
                  <a:latin typeface="Tahoma" pitchFamily="34" charset="0"/>
                </a:rPr>
                <a:t>family</a:t>
              </a:r>
              <a:r>
                <a:rPr lang="en-US" altLang="zh-TW">
                  <a:latin typeface="Tahoma" pitchFamily="34" charset="0"/>
                </a:rPr>
                <a:t>, </a:t>
              </a:r>
              <a:r>
                <a:rPr lang="en-US" altLang="zh-TW" i="1">
                  <a:latin typeface="Tahoma" pitchFamily="34" charset="0"/>
                </a:rPr>
                <a:t>type</a:t>
              </a:r>
              <a:r>
                <a:rPr lang="en-US" altLang="zh-TW">
                  <a:latin typeface="Tahoma" pitchFamily="34" charset="0"/>
                </a:rPr>
                <a:t>, </a:t>
              </a:r>
              <a:r>
                <a:rPr lang="en-US" altLang="zh-TW" i="1">
                  <a:latin typeface="Tahoma" pitchFamily="34" charset="0"/>
                </a:rPr>
                <a:t>protocol</a:t>
              </a:r>
              <a:r>
                <a:rPr lang="en-US" altLang="zh-TW">
                  <a:latin typeface="Tahoma" pitchFamily="34" charset="0"/>
                </a:rPr>
                <a:t>);</a:t>
              </a:r>
            </a:p>
          </p:txBody>
        </p:sp>
        <p:sp>
          <p:nvSpPr>
            <p:cNvPr id="135174" name="AutoShape 6"/>
            <p:cNvSpPr>
              <a:spLocks noChangeArrowheads="1"/>
            </p:cNvSpPr>
            <p:nvPr/>
          </p:nvSpPr>
          <p:spPr bwMode="auto">
            <a:xfrm>
              <a:off x="2280" y="568"/>
              <a:ext cx="552" cy="392"/>
            </a:xfrm>
            <a:prstGeom prst="wedgeRoundRectCallout">
              <a:avLst>
                <a:gd name="adj1" fmla="val -48009"/>
                <a:gd name="adj2" fmla="val 83162"/>
                <a:gd name="adj3" fmla="val 16667"/>
              </a:avLst>
            </a:prstGeom>
            <a:solidFill>
              <a:srgbClr val="CCFFFF"/>
            </a:solidFill>
            <a:ln w="9525">
              <a:solidFill>
                <a:schemeClr val="tx1"/>
              </a:solidFill>
              <a:miter lim="800000"/>
              <a:headEnd/>
              <a:tailEnd/>
            </a:ln>
            <a:effectLst/>
          </p:spPr>
          <p:txBody>
            <a:bodyPr/>
            <a:lstStyle/>
            <a:p>
              <a:pPr algn="ctr" eaLnBrk="0" hangingPunct="0"/>
              <a:r>
                <a:rPr lang="en-US" altLang="zh-TW" sz="1000">
                  <a:latin typeface="Tahoma" pitchFamily="34" charset="0"/>
                </a:rPr>
                <a:t>STREAM</a:t>
              </a:r>
              <a:br>
                <a:rPr lang="en-US" altLang="zh-TW" sz="1000">
                  <a:latin typeface="Tahoma" pitchFamily="34" charset="0"/>
                </a:rPr>
              </a:br>
              <a:r>
                <a:rPr lang="en-US" altLang="zh-TW" sz="1000">
                  <a:latin typeface="Tahoma" pitchFamily="34" charset="0"/>
                </a:rPr>
                <a:t>DGRAM</a:t>
              </a:r>
              <a:br>
                <a:rPr lang="en-US" altLang="zh-TW" sz="1000">
                  <a:latin typeface="Tahoma" pitchFamily="34" charset="0"/>
                </a:rPr>
              </a:br>
              <a:r>
                <a:rPr lang="en-US" altLang="zh-TW" sz="1000">
                  <a:latin typeface="Tahoma" pitchFamily="34" charset="0"/>
                </a:rPr>
                <a:t>RAW</a:t>
              </a:r>
            </a:p>
          </p:txBody>
        </p:sp>
        <p:sp>
          <p:nvSpPr>
            <p:cNvPr id="135175" name="AutoShape 7"/>
            <p:cNvSpPr>
              <a:spLocks noChangeArrowheads="1"/>
            </p:cNvSpPr>
            <p:nvPr/>
          </p:nvSpPr>
          <p:spPr bwMode="auto">
            <a:xfrm>
              <a:off x="1574" y="495"/>
              <a:ext cx="639" cy="438"/>
            </a:xfrm>
            <a:prstGeom prst="wedgeRoundRectCallout">
              <a:avLst>
                <a:gd name="adj1" fmla="val -17449"/>
                <a:gd name="adj2" fmla="val 87213"/>
                <a:gd name="adj3" fmla="val 16667"/>
              </a:avLst>
            </a:prstGeom>
            <a:solidFill>
              <a:srgbClr val="CCFFFF"/>
            </a:solidFill>
            <a:ln w="9525">
              <a:solidFill>
                <a:schemeClr val="tx1"/>
              </a:solidFill>
              <a:miter lim="800000"/>
              <a:headEnd/>
              <a:tailEnd/>
            </a:ln>
            <a:effectLst/>
          </p:spPr>
          <p:txBody>
            <a:bodyPr/>
            <a:lstStyle/>
            <a:p>
              <a:pPr algn="ctr" eaLnBrk="0" hangingPunct="0"/>
              <a:r>
                <a:rPr lang="en-US" altLang="zh-TW" sz="1000">
                  <a:latin typeface="Comic Sans MS" pitchFamily="66" charset="0"/>
                </a:rPr>
                <a:t>PF_INET</a:t>
              </a:r>
              <a:br>
                <a:rPr lang="en-US" altLang="zh-TW" sz="1000">
                  <a:latin typeface="Comic Sans MS" pitchFamily="66" charset="0"/>
                </a:rPr>
              </a:br>
              <a:r>
                <a:rPr lang="en-US" altLang="zh-TW" sz="1000">
                  <a:latin typeface="Comic Sans MS" pitchFamily="66" charset="0"/>
                </a:rPr>
                <a:t>PF_INET6</a:t>
              </a:r>
              <a:br>
                <a:rPr lang="en-US" altLang="zh-TW" sz="1000">
                  <a:latin typeface="Comic Sans MS" pitchFamily="66" charset="0"/>
                </a:rPr>
              </a:br>
              <a:r>
                <a:rPr lang="en-US" altLang="zh-TW" sz="1000">
                  <a:latin typeface="Comic Sans MS" pitchFamily="66" charset="0"/>
                </a:rPr>
                <a:t>PF_UNIX</a:t>
              </a:r>
              <a:br>
                <a:rPr lang="en-US" altLang="zh-TW" sz="1000">
                  <a:latin typeface="Comic Sans MS" pitchFamily="66" charset="0"/>
                </a:rPr>
              </a:br>
              <a:r>
                <a:rPr lang="en-US" altLang="zh-TW" sz="1000">
                  <a:latin typeface="Comic Sans MS" pitchFamily="66" charset="0"/>
                </a:rPr>
                <a:t>PF_X25</a:t>
              </a:r>
            </a:p>
          </p:txBody>
        </p:sp>
        <p:sp>
          <p:nvSpPr>
            <p:cNvPr id="135176" name="AutoShape 8"/>
            <p:cNvSpPr>
              <a:spLocks noChangeArrowheads="1"/>
            </p:cNvSpPr>
            <p:nvPr/>
          </p:nvSpPr>
          <p:spPr bwMode="auto">
            <a:xfrm>
              <a:off x="2920" y="600"/>
              <a:ext cx="664" cy="304"/>
            </a:xfrm>
            <a:prstGeom prst="wedgeRoundRectCallout">
              <a:avLst>
                <a:gd name="adj1" fmla="val -44727"/>
                <a:gd name="adj2" fmla="val 90130"/>
                <a:gd name="adj3" fmla="val 16667"/>
              </a:avLst>
            </a:prstGeom>
            <a:solidFill>
              <a:srgbClr val="CCFFFF"/>
            </a:solidFill>
            <a:ln w="9525">
              <a:solidFill>
                <a:schemeClr val="tx1"/>
              </a:solidFill>
              <a:miter lim="800000"/>
              <a:headEnd/>
              <a:tailEnd/>
            </a:ln>
            <a:effectLst/>
          </p:spPr>
          <p:txBody>
            <a:bodyPr/>
            <a:lstStyle/>
            <a:p>
              <a:pPr algn="ctr" eaLnBrk="0" hangingPunct="0"/>
              <a:r>
                <a:rPr lang="en-US" altLang="zh-TW" sz="1000">
                  <a:latin typeface="Tahoma" pitchFamily="34" charset="0"/>
                </a:rPr>
                <a:t>0, used by RAW socket</a:t>
              </a:r>
            </a:p>
          </p:txBody>
        </p:sp>
      </p:grpSp>
      <p:sp>
        <p:nvSpPr>
          <p:cNvPr id="135177" name="Rectangle 9"/>
          <p:cNvSpPr>
            <a:spLocks noChangeArrowheads="1"/>
          </p:cNvSpPr>
          <p:nvPr/>
        </p:nvSpPr>
        <p:spPr bwMode="auto">
          <a:xfrm>
            <a:off x="2100263" y="3381375"/>
            <a:ext cx="4648200" cy="406400"/>
          </a:xfrm>
          <a:prstGeom prst="rect">
            <a:avLst/>
          </a:prstGeom>
          <a:solidFill>
            <a:srgbClr val="FFCCFF"/>
          </a:solidFill>
          <a:ln w="9525">
            <a:solidFill>
              <a:schemeClr val="tx1"/>
            </a:solidFill>
            <a:miter lim="800000"/>
            <a:headEnd/>
            <a:tailEnd/>
          </a:ln>
          <a:effectLst/>
        </p:spPr>
        <p:txBody>
          <a:bodyPr>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sd = connect </a:t>
            </a:r>
            <a:r>
              <a:rPr lang="en-US" altLang="zh-TW">
                <a:latin typeface="Tahoma" pitchFamily="34" charset="0"/>
              </a:rPr>
              <a:t>(</a:t>
            </a:r>
            <a:r>
              <a:rPr lang="en-US" altLang="zh-TW" i="1">
                <a:latin typeface="Tahoma" pitchFamily="34" charset="0"/>
              </a:rPr>
              <a:t>sd</a:t>
            </a:r>
            <a:r>
              <a:rPr lang="en-US" altLang="zh-TW">
                <a:latin typeface="Tahoma" pitchFamily="34" charset="0"/>
              </a:rPr>
              <a:t>, </a:t>
            </a:r>
            <a:r>
              <a:rPr lang="en-US" altLang="zh-TW" i="1">
                <a:latin typeface="Tahoma" pitchFamily="34" charset="0"/>
              </a:rPr>
              <a:t>server_addr</a:t>
            </a:r>
            <a:r>
              <a:rPr lang="en-US" altLang="zh-TW">
                <a:latin typeface="Tahoma" pitchFamily="34" charset="0"/>
              </a:rPr>
              <a:t>, </a:t>
            </a:r>
            <a:r>
              <a:rPr lang="en-US" altLang="zh-TW" i="1">
                <a:latin typeface="Tahoma" pitchFamily="34" charset="0"/>
              </a:rPr>
              <a:t>addr_len</a:t>
            </a:r>
            <a:r>
              <a:rPr lang="en-US" altLang="zh-TW">
                <a:latin typeface="Tahoma" pitchFamily="34" charset="0"/>
              </a:rPr>
              <a:t>);</a:t>
            </a:r>
          </a:p>
        </p:txBody>
      </p:sp>
      <p:sp>
        <p:nvSpPr>
          <p:cNvPr id="135178" name="AutoShape 10"/>
          <p:cNvSpPr>
            <a:spLocks noChangeArrowheads="1"/>
          </p:cNvSpPr>
          <p:nvPr/>
        </p:nvSpPr>
        <p:spPr bwMode="auto">
          <a:xfrm>
            <a:off x="6486525" y="4176713"/>
            <a:ext cx="823913" cy="530225"/>
          </a:xfrm>
          <a:prstGeom prst="wedgeRoundRectCallout">
            <a:avLst>
              <a:gd name="adj1" fmla="val -218014"/>
              <a:gd name="adj2" fmla="val -138324"/>
              <a:gd name="adj3" fmla="val 16667"/>
            </a:avLst>
          </a:prstGeom>
          <a:solidFill>
            <a:srgbClr val="CCFFFF"/>
          </a:solidFill>
          <a:ln w="9525">
            <a:solidFill>
              <a:schemeClr val="tx1"/>
            </a:solidFill>
            <a:miter lim="800000"/>
            <a:headEnd/>
            <a:tailEnd/>
          </a:ln>
          <a:effectLst/>
        </p:spPr>
        <p:txBody>
          <a:bodyPr/>
          <a:lstStyle/>
          <a:p>
            <a:pPr algn="ctr" eaLnBrk="0" hangingPunct="0"/>
            <a:r>
              <a:rPr lang="en-US" altLang="zh-TW" sz="1000">
                <a:latin typeface="Comic Sans MS" pitchFamily="66" charset="0"/>
              </a:rPr>
              <a:t>Server PORT#</a:t>
            </a:r>
            <a:br>
              <a:rPr lang="en-US" altLang="zh-TW" sz="1000">
                <a:latin typeface="Comic Sans MS" pitchFamily="66" charset="0"/>
              </a:rPr>
            </a:br>
            <a:r>
              <a:rPr lang="en-US" altLang="zh-TW" sz="1000">
                <a:latin typeface="Comic Sans MS" pitchFamily="66" charset="0"/>
              </a:rPr>
              <a:t>IP-ADDR</a:t>
            </a:r>
          </a:p>
        </p:txBody>
      </p:sp>
      <p:grpSp>
        <p:nvGrpSpPr>
          <p:cNvPr id="3" name="Group 11"/>
          <p:cNvGrpSpPr>
            <a:grpSpLocks/>
          </p:cNvGrpSpPr>
          <p:nvPr/>
        </p:nvGrpSpPr>
        <p:grpSpPr bwMode="auto">
          <a:xfrm>
            <a:off x="355600" y="2870200"/>
            <a:ext cx="685800" cy="939800"/>
            <a:chOff x="928" y="2512"/>
            <a:chExt cx="432" cy="592"/>
          </a:xfrm>
        </p:grpSpPr>
        <p:sp>
          <p:nvSpPr>
            <p:cNvPr id="135180" name="Rectangle 12"/>
            <p:cNvSpPr>
              <a:spLocks noChangeArrowheads="1"/>
            </p:cNvSpPr>
            <p:nvPr/>
          </p:nvSpPr>
          <p:spPr bwMode="auto">
            <a:xfrm>
              <a:off x="928" y="2912"/>
              <a:ext cx="432" cy="192"/>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TW" sz="1200">
                  <a:latin typeface="Tahoma" pitchFamily="34" charset="0"/>
                </a:rPr>
                <a:t>addr</a:t>
              </a:r>
            </a:p>
          </p:txBody>
        </p:sp>
        <p:sp>
          <p:nvSpPr>
            <p:cNvPr id="135181" name="Rectangle 13"/>
            <p:cNvSpPr>
              <a:spLocks noChangeArrowheads="1"/>
            </p:cNvSpPr>
            <p:nvPr/>
          </p:nvSpPr>
          <p:spPr bwMode="auto">
            <a:xfrm>
              <a:off x="928" y="2512"/>
              <a:ext cx="432" cy="192"/>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TW" sz="1200">
                  <a:latin typeface="Tahoma" pitchFamily="34" charset="0"/>
                </a:rPr>
                <a:t>family</a:t>
              </a:r>
            </a:p>
          </p:txBody>
        </p:sp>
        <p:sp>
          <p:nvSpPr>
            <p:cNvPr id="135182" name="Rectangle 14"/>
            <p:cNvSpPr>
              <a:spLocks noChangeArrowheads="1"/>
            </p:cNvSpPr>
            <p:nvPr/>
          </p:nvSpPr>
          <p:spPr bwMode="auto">
            <a:xfrm>
              <a:off x="928" y="2712"/>
              <a:ext cx="432" cy="192"/>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TW" sz="1200">
                  <a:latin typeface="Tahoma" pitchFamily="34" charset="0"/>
                </a:rPr>
                <a:t>port</a:t>
              </a:r>
            </a:p>
          </p:txBody>
        </p:sp>
      </p:grpSp>
      <p:sp>
        <p:nvSpPr>
          <p:cNvPr id="135183" name="Rectangle 15"/>
          <p:cNvSpPr>
            <a:spLocks noChangeArrowheads="1"/>
          </p:cNvSpPr>
          <p:nvPr/>
        </p:nvSpPr>
        <p:spPr bwMode="auto">
          <a:xfrm>
            <a:off x="2757488" y="4829175"/>
            <a:ext cx="2795587" cy="406400"/>
          </a:xfrm>
          <a:prstGeom prst="rect">
            <a:avLst/>
          </a:prstGeom>
          <a:solidFill>
            <a:schemeClr val="bg1"/>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read </a:t>
            </a:r>
            <a:r>
              <a:rPr lang="en-US" altLang="zh-TW">
                <a:latin typeface="Tahoma" pitchFamily="34" charset="0"/>
              </a:rPr>
              <a:t>(</a:t>
            </a:r>
            <a:r>
              <a:rPr lang="en-US" altLang="zh-TW" i="1">
                <a:latin typeface="Tahoma" pitchFamily="34" charset="0"/>
              </a:rPr>
              <a:t>sd</a:t>
            </a:r>
            <a:r>
              <a:rPr lang="en-US" altLang="zh-TW">
                <a:latin typeface="Tahoma" pitchFamily="34" charset="0"/>
              </a:rPr>
              <a:t>, </a:t>
            </a:r>
            <a:r>
              <a:rPr lang="en-US" altLang="zh-TW" i="1">
                <a:latin typeface="Tahoma" pitchFamily="34" charset="0"/>
              </a:rPr>
              <a:t>*buff</a:t>
            </a:r>
            <a:r>
              <a:rPr lang="en-US" altLang="zh-TW">
                <a:latin typeface="Tahoma" pitchFamily="34" charset="0"/>
              </a:rPr>
              <a:t>, </a:t>
            </a:r>
            <a:r>
              <a:rPr lang="en-US" altLang="zh-TW" i="1">
                <a:latin typeface="Tahoma" pitchFamily="34" charset="0"/>
              </a:rPr>
              <a:t>mbytes</a:t>
            </a:r>
            <a:r>
              <a:rPr lang="en-US" altLang="zh-TW">
                <a:latin typeface="Tahoma" pitchFamily="34" charset="0"/>
              </a:rPr>
              <a:t>);</a:t>
            </a:r>
          </a:p>
        </p:txBody>
      </p:sp>
      <p:sp>
        <p:nvSpPr>
          <p:cNvPr id="135184" name="Rectangle 16"/>
          <p:cNvSpPr>
            <a:spLocks noChangeArrowheads="1"/>
          </p:cNvSpPr>
          <p:nvPr/>
        </p:nvSpPr>
        <p:spPr bwMode="auto">
          <a:xfrm>
            <a:off x="2689225" y="4232275"/>
            <a:ext cx="2855913" cy="406400"/>
          </a:xfrm>
          <a:prstGeom prst="rect">
            <a:avLst/>
          </a:prstGeom>
          <a:solidFill>
            <a:schemeClr val="bg1"/>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write </a:t>
            </a:r>
            <a:r>
              <a:rPr lang="en-US" altLang="zh-TW">
                <a:latin typeface="Tahoma" pitchFamily="34" charset="0"/>
              </a:rPr>
              <a:t>(</a:t>
            </a:r>
            <a:r>
              <a:rPr lang="en-US" altLang="zh-TW" i="1">
                <a:latin typeface="Tahoma" pitchFamily="34" charset="0"/>
              </a:rPr>
              <a:t>sd</a:t>
            </a:r>
            <a:r>
              <a:rPr lang="en-US" altLang="zh-TW">
                <a:latin typeface="Tahoma" pitchFamily="34" charset="0"/>
              </a:rPr>
              <a:t>, </a:t>
            </a:r>
            <a:r>
              <a:rPr lang="en-US" altLang="zh-TW" i="1">
                <a:latin typeface="Tahoma" pitchFamily="34" charset="0"/>
              </a:rPr>
              <a:t>*buff</a:t>
            </a:r>
            <a:r>
              <a:rPr lang="en-US" altLang="zh-TW">
                <a:latin typeface="Tahoma" pitchFamily="34" charset="0"/>
              </a:rPr>
              <a:t>, </a:t>
            </a:r>
            <a:r>
              <a:rPr lang="en-US" altLang="zh-TW" i="1">
                <a:latin typeface="Tahoma" pitchFamily="34" charset="0"/>
              </a:rPr>
              <a:t>mbytes</a:t>
            </a:r>
            <a:r>
              <a:rPr lang="en-US" altLang="zh-TW">
                <a:latin typeface="Tahoma" pitchFamily="34" charset="0"/>
              </a:rPr>
              <a:t>);</a:t>
            </a:r>
          </a:p>
        </p:txBody>
      </p:sp>
      <p:sp>
        <p:nvSpPr>
          <p:cNvPr id="135185" name="Rectangle 17"/>
          <p:cNvSpPr>
            <a:spLocks noChangeArrowheads="1"/>
          </p:cNvSpPr>
          <p:nvPr/>
        </p:nvSpPr>
        <p:spPr bwMode="auto">
          <a:xfrm>
            <a:off x="3460750" y="5730875"/>
            <a:ext cx="1317625" cy="406400"/>
          </a:xfrm>
          <a:prstGeom prst="rect">
            <a:avLst/>
          </a:prstGeom>
          <a:solidFill>
            <a:srgbClr val="FFCCFF"/>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close </a:t>
            </a:r>
            <a:r>
              <a:rPr lang="en-US" altLang="zh-TW">
                <a:latin typeface="Tahoma" pitchFamily="34" charset="0"/>
              </a:rPr>
              <a:t>(</a:t>
            </a:r>
            <a:r>
              <a:rPr lang="en-US" altLang="zh-TW" i="1">
                <a:latin typeface="Tahoma" pitchFamily="34" charset="0"/>
              </a:rPr>
              <a:t>sd</a:t>
            </a:r>
            <a:r>
              <a:rPr lang="en-US" altLang="zh-TW">
                <a:latin typeface="Tahoma" pitchFamily="34" charset="0"/>
              </a:rPr>
              <a:t>);</a:t>
            </a:r>
          </a:p>
        </p:txBody>
      </p:sp>
      <p:grpSp>
        <p:nvGrpSpPr>
          <p:cNvPr id="4" name="Group 18"/>
          <p:cNvGrpSpPr>
            <a:grpSpLocks/>
          </p:cNvGrpSpPr>
          <p:nvPr/>
        </p:nvGrpSpPr>
        <p:grpSpPr bwMode="auto">
          <a:xfrm>
            <a:off x="5584825" y="4394200"/>
            <a:ext cx="422275" cy="677863"/>
            <a:chOff x="4800" y="2928"/>
            <a:chExt cx="288" cy="672"/>
          </a:xfrm>
        </p:grpSpPr>
        <p:sp>
          <p:nvSpPr>
            <p:cNvPr id="135187" name="Line 19"/>
            <p:cNvSpPr>
              <a:spLocks noChangeShapeType="1"/>
            </p:cNvSpPr>
            <p:nvPr/>
          </p:nvSpPr>
          <p:spPr bwMode="auto">
            <a:xfrm>
              <a:off x="4800" y="3600"/>
              <a:ext cx="288" cy="0"/>
            </a:xfrm>
            <a:prstGeom prst="line">
              <a:avLst/>
            </a:prstGeom>
            <a:noFill/>
            <a:ln w="38100">
              <a:solidFill>
                <a:schemeClr val="tx1"/>
              </a:solidFill>
              <a:round/>
              <a:headEnd type="none" w="sm" len="sm"/>
              <a:tailEnd/>
            </a:ln>
            <a:effectLst/>
          </p:spPr>
          <p:txBody>
            <a:bodyPr wrap="none" anchor="ctr"/>
            <a:lstStyle/>
            <a:p>
              <a:endParaRPr lang="en-US"/>
            </a:p>
          </p:txBody>
        </p:sp>
        <p:sp>
          <p:nvSpPr>
            <p:cNvPr id="135188" name="Line 20"/>
            <p:cNvSpPr>
              <a:spLocks noChangeShapeType="1"/>
            </p:cNvSpPr>
            <p:nvPr/>
          </p:nvSpPr>
          <p:spPr bwMode="auto">
            <a:xfrm>
              <a:off x="4800" y="2928"/>
              <a:ext cx="288" cy="0"/>
            </a:xfrm>
            <a:prstGeom prst="line">
              <a:avLst/>
            </a:prstGeom>
            <a:noFill/>
            <a:ln w="38100">
              <a:solidFill>
                <a:schemeClr val="tx1"/>
              </a:solidFill>
              <a:round/>
              <a:headEnd type="triangle" w="med" len="med"/>
              <a:tailEnd/>
            </a:ln>
            <a:effectLst/>
          </p:spPr>
          <p:txBody>
            <a:bodyPr wrap="none" anchor="ctr"/>
            <a:lstStyle/>
            <a:p>
              <a:endParaRPr lang="en-US"/>
            </a:p>
          </p:txBody>
        </p:sp>
        <p:sp>
          <p:nvSpPr>
            <p:cNvPr id="135189" name="Line 21"/>
            <p:cNvSpPr>
              <a:spLocks noChangeShapeType="1"/>
            </p:cNvSpPr>
            <p:nvPr/>
          </p:nvSpPr>
          <p:spPr bwMode="auto">
            <a:xfrm flipV="1">
              <a:off x="5088" y="2928"/>
              <a:ext cx="0" cy="672"/>
            </a:xfrm>
            <a:prstGeom prst="line">
              <a:avLst/>
            </a:prstGeom>
            <a:noFill/>
            <a:ln w="38100">
              <a:solidFill>
                <a:schemeClr val="tx1"/>
              </a:solidFill>
              <a:round/>
              <a:headEnd type="none" w="sm" len="sm"/>
              <a:tailEnd/>
            </a:ln>
            <a:effectLst/>
          </p:spPr>
          <p:txBody>
            <a:bodyPr wrap="none" anchor="ctr"/>
            <a:lstStyle/>
            <a:p>
              <a:endParaRPr lang="en-US"/>
            </a:p>
          </p:txBody>
        </p:sp>
      </p:grpSp>
      <p:sp>
        <p:nvSpPr>
          <p:cNvPr id="135190" name="AutoShape 22"/>
          <p:cNvSpPr>
            <a:spLocks noChangeArrowheads="1"/>
          </p:cNvSpPr>
          <p:nvPr/>
        </p:nvSpPr>
        <p:spPr bwMode="auto">
          <a:xfrm>
            <a:off x="1117600" y="3225800"/>
            <a:ext cx="939800" cy="736600"/>
          </a:xfrm>
          <a:prstGeom prst="leftArrow">
            <a:avLst>
              <a:gd name="adj1" fmla="val 76926"/>
              <a:gd name="adj2" fmla="val 31897"/>
            </a:avLst>
          </a:prstGeom>
          <a:solidFill>
            <a:srgbClr val="CCFFFF"/>
          </a:solidFill>
          <a:ln w="9525">
            <a:solidFill>
              <a:schemeClr val="tx1"/>
            </a:solidFill>
            <a:miter lim="800000"/>
            <a:headEnd/>
            <a:tailEnd/>
          </a:ln>
          <a:effectLst/>
        </p:spPr>
        <p:txBody>
          <a:bodyPr wrap="none" anchor="ctr"/>
          <a:lstStyle/>
          <a:p>
            <a:pPr algn="ctr" eaLnBrk="0" hangingPunct="0"/>
            <a:r>
              <a:rPr lang="en-US" altLang="zh-TW" sz="1000">
                <a:latin typeface="Tahoma" pitchFamily="34" charset="0"/>
              </a:rPr>
              <a:t>ephemeral port</a:t>
            </a:r>
            <a:br>
              <a:rPr lang="en-US" altLang="zh-TW" sz="1000">
                <a:latin typeface="Tahoma" pitchFamily="34" charset="0"/>
              </a:rPr>
            </a:br>
            <a:r>
              <a:rPr lang="en-US" altLang="zh-TW" sz="1000">
                <a:latin typeface="Tahoma" pitchFamily="34" charset="0"/>
              </a:rPr>
              <a:t>ip addr </a:t>
            </a:r>
            <a:br>
              <a:rPr lang="en-US" altLang="zh-TW" sz="1000">
                <a:latin typeface="Tahoma" pitchFamily="34" charset="0"/>
              </a:rPr>
            </a:br>
            <a:r>
              <a:rPr lang="en-US" altLang="zh-TW" sz="1000">
                <a:latin typeface="Tahoma" pitchFamily="34" charset="0"/>
              </a:rPr>
              <a:t>(routing)</a:t>
            </a:r>
          </a:p>
        </p:txBody>
      </p:sp>
      <p:sp>
        <p:nvSpPr>
          <p:cNvPr id="135191" name="AutoShape 23"/>
          <p:cNvSpPr>
            <a:spLocks noChangeArrowheads="1"/>
          </p:cNvSpPr>
          <p:nvPr/>
        </p:nvSpPr>
        <p:spPr bwMode="auto">
          <a:xfrm>
            <a:off x="6794500" y="3098800"/>
            <a:ext cx="1752600" cy="901700"/>
          </a:xfrm>
          <a:prstGeom prst="leftRightArrow">
            <a:avLst>
              <a:gd name="adj1" fmla="val 69019"/>
              <a:gd name="adj2" fmla="val 24296"/>
            </a:avLst>
          </a:prstGeom>
          <a:solidFill>
            <a:srgbClr val="DDDDDD"/>
          </a:solidFill>
          <a:ln w="9525">
            <a:solidFill>
              <a:schemeClr val="tx1"/>
            </a:solidFill>
            <a:miter lim="800000"/>
            <a:headEnd/>
            <a:tailEnd/>
          </a:ln>
          <a:effectLst/>
        </p:spPr>
        <p:txBody>
          <a:bodyPr wrap="none" anchor="ctr"/>
          <a:lstStyle/>
          <a:p>
            <a:pPr algn="ctr" eaLnBrk="0" hangingPunct="0"/>
            <a:r>
              <a:rPr lang="en-US" altLang="zh-TW" sz="1400">
                <a:latin typeface="Tahoma" pitchFamily="34" charset="0"/>
              </a:rPr>
              <a:t>three way </a:t>
            </a:r>
            <a:br>
              <a:rPr lang="en-US" altLang="zh-TW" sz="1400">
                <a:latin typeface="Tahoma" pitchFamily="34" charset="0"/>
              </a:rPr>
            </a:br>
            <a:r>
              <a:rPr lang="en-US" altLang="zh-TW" sz="1400">
                <a:latin typeface="Tahoma" pitchFamily="34" charset="0"/>
              </a:rPr>
              <a:t>handshaking</a:t>
            </a:r>
          </a:p>
        </p:txBody>
      </p:sp>
      <p:sp>
        <p:nvSpPr>
          <p:cNvPr id="135192" name="AutoShape 24"/>
          <p:cNvSpPr>
            <a:spLocks noChangeArrowheads="1"/>
          </p:cNvSpPr>
          <p:nvPr/>
        </p:nvSpPr>
        <p:spPr bwMode="auto">
          <a:xfrm>
            <a:off x="6908800" y="5461000"/>
            <a:ext cx="1549400" cy="812800"/>
          </a:xfrm>
          <a:prstGeom prst="leftRightArrow">
            <a:avLst>
              <a:gd name="adj1" fmla="val 69019"/>
              <a:gd name="adj2" fmla="val 23828"/>
            </a:avLst>
          </a:prstGeom>
          <a:solidFill>
            <a:srgbClr val="DDDDDD"/>
          </a:solidFill>
          <a:ln w="9525">
            <a:solidFill>
              <a:schemeClr val="tx1"/>
            </a:solidFill>
            <a:miter lim="800000"/>
            <a:headEnd/>
            <a:tailEnd/>
          </a:ln>
          <a:effectLst/>
        </p:spPr>
        <p:txBody>
          <a:bodyPr wrap="none" anchor="ctr"/>
          <a:lstStyle/>
          <a:p>
            <a:pPr algn="ctr" eaLnBrk="0" hangingPunct="0"/>
            <a:r>
              <a:rPr lang="en-US" altLang="zh-TW" sz="1400" dirty="0">
                <a:latin typeface="Tahoma" pitchFamily="34" charset="0"/>
              </a:rPr>
              <a:t>disconnect </a:t>
            </a:r>
            <a:br>
              <a:rPr lang="en-US" altLang="zh-TW" sz="1400" dirty="0">
                <a:latin typeface="Tahoma" pitchFamily="34" charset="0"/>
              </a:rPr>
            </a:br>
            <a:r>
              <a:rPr lang="en-US" altLang="zh-TW" sz="1400" dirty="0">
                <a:latin typeface="Tahoma" pitchFamily="34" charset="0"/>
              </a:rPr>
              <a:t>sequence</a:t>
            </a:r>
          </a:p>
        </p:txBody>
      </p:sp>
      <p:sp>
        <p:nvSpPr>
          <p:cNvPr id="135193" name="AutoShape 25"/>
          <p:cNvSpPr>
            <a:spLocks noChangeArrowheads="1"/>
          </p:cNvSpPr>
          <p:nvPr/>
        </p:nvSpPr>
        <p:spPr bwMode="auto">
          <a:xfrm>
            <a:off x="161925" y="4430713"/>
            <a:ext cx="2309813" cy="1000125"/>
          </a:xfrm>
          <a:prstGeom prst="wedgeRoundRectCallout">
            <a:avLst>
              <a:gd name="adj1" fmla="val 36875"/>
              <a:gd name="adj2" fmla="val -101903"/>
              <a:gd name="adj3" fmla="val 16667"/>
            </a:avLst>
          </a:prstGeom>
          <a:solidFill>
            <a:srgbClr val="CCFFCC"/>
          </a:solidFill>
          <a:ln w="9525">
            <a:solidFill>
              <a:schemeClr val="tx1"/>
            </a:solidFill>
            <a:miter lim="800000"/>
            <a:headEnd/>
            <a:tailEnd/>
          </a:ln>
          <a:effectLst/>
        </p:spPr>
        <p:txBody>
          <a:bodyPr/>
          <a:lstStyle/>
          <a:p>
            <a:pPr eaLnBrk="0" hangingPunct="0"/>
            <a:r>
              <a:rPr lang="en-US" altLang="zh-TW" sz="1000" dirty="0">
                <a:latin typeface="Tahoma" pitchFamily="34" charset="0"/>
              </a:rPr>
              <a:t>CONNECT actions</a:t>
            </a:r>
          </a:p>
          <a:p>
            <a:pPr eaLnBrk="0" hangingPunct="0"/>
            <a:r>
              <a:rPr lang="en-US" altLang="zh-TW" sz="1000" dirty="0">
                <a:latin typeface="Tahoma" pitchFamily="34" charset="0"/>
              </a:rPr>
              <a:t>1. socket is valid</a:t>
            </a:r>
            <a:br>
              <a:rPr lang="en-US" altLang="zh-TW" sz="1000" dirty="0">
                <a:latin typeface="Tahoma" pitchFamily="34" charset="0"/>
              </a:rPr>
            </a:br>
            <a:r>
              <a:rPr lang="en-US" altLang="zh-TW" sz="1000" dirty="0">
                <a:latin typeface="Tahoma" pitchFamily="34" charset="0"/>
              </a:rPr>
              <a:t>2. fill remote endpoint </a:t>
            </a:r>
            <a:r>
              <a:rPr lang="en-US" altLang="zh-TW" sz="1000" dirty="0" err="1">
                <a:latin typeface="Tahoma" pitchFamily="34" charset="0"/>
              </a:rPr>
              <a:t>addr</a:t>
            </a:r>
            <a:r>
              <a:rPr lang="en-US" altLang="zh-TW" sz="1000" dirty="0">
                <a:latin typeface="Tahoma" pitchFamily="34" charset="0"/>
              </a:rPr>
              <a:t>/port</a:t>
            </a:r>
            <a:br>
              <a:rPr lang="en-US" altLang="zh-TW" sz="1000" dirty="0">
                <a:latin typeface="Tahoma" pitchFamily="34" charset="0"/>
              </a:rPr>
            </a:br>
            <a:r>
              <a:rPr lang="en-US" altLang="zh-TW" sz="1000" dirty="0">
                <a:latin typeface="Tahoma" pitchFamily="34" charset="0"/>
              </a:rPr>
              <a:t>3. choose local endpoint add/port</a:t>
            </a:r>
            <a:br>
              <a:rPr lang="en-US" altLang="zh-TW" sz="1000" dirty="0">
                <a:latin typeface="Tahoma" pitchFamily="34" charset="0"/>
              </a:rPr>
            </a:br>
            <a:r>
              <a:rPr lang="en-US" altLang="zh-TW" sz="1000" dirty="0">
                <a:latin typeface="Tahoma" pitchFamily="34" charset="0"/>
              </a:rPr>
              <a:t>4. initiate 3-way handshaking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95925" y="4991100"/>
            <a:ext cx="511175" cy="665163"/>
            <a:chOff x="4800" y="2928"/>
            <a:chExt cx="288" cy="672"/>
          </a:xfrm>
        </p:grpSpPr>
        <p:sp>
          <p:nvSpPr>
            <p:cNvPr id="137219" name="Line 3"/>
            <p:cNvSpPr>
              <a:spLocks noChangeShapeType="1"/>
            </p:cNvSpPr>
            <p:nvPr/>
          </p:nvSpPr>
          <p:spPr bwMode="auto">
            <a:xfrm>
              <a:off x="4800" y="3600"/>
              <a:ext cx="288" cy="0"/>
            </a:xfrm>
            <a:prstGeom prst="line">
              <a:avLst/>
            </a:prstGeom>
            <a:noFill/>
            <a:ln w="38100">
              <a:solidFill>
                <a:schemeClr val="tx1"/>
              </a:solidFill>
              <a:round/>
              <a:headEnd type="none" w="sm" len="sm"/>
              <a:tailEnd/>
            </a:ln>
            <a:effectLst/>
          </p:spPr>
          <p:txBody>
            <a:bodyPr wrap="none" anchor="ctr"/>
            <a:lstStyle/>
            <a:p>
              <a:endParaRPr lang="en-US"/>
            </a:p>
          </p:txBody>
        </p:sp>
        <p:sp>
          <p:nvSpPr>
            <p:cNvPr id="137220" name="Line 4"/>
            <p:cNvSpPr>
              <a:spLocks noChangeShapeType="1"/>
            </p:cNvSpPr>
            <p:nvPr/>
          </p:nvSpPr>
          <p:spPr bwMode="auto">
            <a:xfrm>
              <a:off x="4800" y="2928"/>
              <a:ext cx="288" cy="0"/>
            </a:xfrm>
            <a:prstGeom prst="line">
              <a:avLst/>
            </a:prstGeom>
            <a:noFill/>
            <a:ln w="38100">
              <a:solidFill>
                <a:schemeClr val="tx1"/>
              </a:solidFill>
              <a:round/>
              <a:headEnd type="triangle" w="med" len="med"/>
              <a:tailEnd/>
            </a:ln>
            <a:effectLst/>
          </p:spPr>
          <p:txBody>
            <a:bodyPr wrap="none" anchor="ctr"/>
            <a:lstStyle/>
            <a:p>
              <a:endParaRPr lang="en-US"/>
            </a:p>
          </p:txBody>
        </p:sp>
        <p:sp>
          <p:nvSpPr>
            <p:cNvPr id="137221" name="Line 5"/>
            <p:cNvSpPr>
              <a:spLocks noChangeShapeType="1"/>
            </p:cNvSpPr>
            <p:nvPr/>
          </p:nvSpPr>
          <p:spPr bwMode="auto">
            <a:xfrm flipV="1">
              <a:off x="5088" y="2928"/>
              <a:ext cx="0" cy="672"/>
            </a:xfrm>
            <a:prstGeom prst="line">
              <a:avLst/>
            </a:prstGeom>
            <a:noFill/>
            <a:ln w="38100">
              <a:solidFill>
                <a:schemeClr val="tx1"/>
              </a:solidFill>
              <a:round/>
              <a:headEnd type="none" w="sm" len="sm"/>
              <a:tailEnd/>
            </a:ln>
            <a:effectLst/>
          </p:spPr>
          <p:txBody>
            <a:bodyPr wrap="none" anchor="ctr"/>
            <a:lstStyle/>
            <a:p>
              <a:endParaRPr lang="en-US"/>
            </a:p>
          </p:txBody>
        </p:sp>
      </p:grpSp>
      <p:sp>
        <p:nvSpPr>
          <p:cNvPr id="137222" name="Line 6"/>
          <p:cNvSpPr>
            <a:spLocks noChangeShapeType="1"/>
          </p:cNvSpPr>
          <p:nvPr/>
        </p:nvSpPr>
        <p:spPr bwMode="auto">
          <a:xfrm>
            <a:off x="3933825" y="1860550"/>
            <a:ext cx="101600" cy="4333875"/>
          </a:xfrm>
          <a:prstGeom prst="line">
            <a:avLst/>
          </a:prstGeom>
          <a:noFill/>
          <a:ln w="38100">
            <a:solidFill>
              <a:schemeClr val="tx1"/>
            </a:solidFill>
            <a:round/>
            <a:headEnd type="none" w="sm" len="sm"/>
            <a:tailEnd type="triangle" w="med" len="med"/>
          </a:ln>
          <a:effectLst/>
        </p:spPr>
        <p:txBody>
          <a:bodyPr wrap="none" anchor="ctr"/>
          <a:lstStyle/>
          <a:p>
            <a:endParaRPr lang="en-US"/>
          </a:p>
        </p:txBody>
      </p:sp>
      <p:sp>
        <p:nvSpPr>
          <p:cNvPr id="31" name="Content Placeholder 30"/>
          <p:cNvSpPr>
            <a:spLocks noGrp="1"/>
          </p:cNvSpPr>
          <p:nvPr>
            <p:ph idx="1"/>
          </p:nvPr>
        </p:nvSpPr>
        <p:spPr/>
        <p:txBody>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sz="1600" dirty="0" smtClean="0"/>
              <a:t>Diagram Source: sjsu.edu</a:t>
            </a:r>
            <a:r>
              <a:rPr lang="en-IN" sz="2000" dirty="0" smtClean="0"/>
              <a:t> </a:t>
            </a:r>
          </a:p>
          <a:p>
            <a:endParaRPr lang="en-IN" dirty="0"/>
          </a:p>
        </p:txBody>
      </p:sp>
      <p:sp>
        <p:nvSpPr>
          <p:cNvPr id="32" name="Content Placeholder 31"/>
          <p:cNvSpPr>
            <a:spLocks noGrp="1"/>
          </p:cNvSpPr>
          <p:nvPr>
            <p:ph sz="quarter" idx="10"/>
          </p:nvPr>
        </p:nvSpPr>
        <p:spPr/>
        <p:txBody>
          <a:bodyPr/>
          <a:lstStyle/>
          <a:p>
            <a:r>
              <a:rPr lang="en-US" altLang="zh-TW" dirty="0" smtClean="0">
                <a:latin typeface="Arial" charset="0"/>
                <a:cs typeface="Arial" charset="0"/>
              </a:rPr>
              <a:t>TCP Server</a:t>
            </a:r>
            <a:endParaRPr lang="en-IN" dirty="0"/>
          </a:p>
        </p:txBody>
      </p:sp>
      <p:sp>
        <p:nvSpPr>
          <p:cNvPr id="137224" name="Rectangle 8"/>
          <p:cNvSpPr>
            <a:spLocks noChangeArrowheads="1"/>
          </p:cNvSpPr>
          <p:nvPr/>
        </p:nvSpPr>
        <p:spPr bwMode="auto">
          <a:xfrm>
            <a:off x="2165350" y="1489075"/>
            <a:ext cx="3978275" cy="406400"/>
          </a:xfrm>
          <a:prstGeom prst="rect">
            <a:avLst/>
          </a:prstGeom>
          <a:solidFill>
            <a:srgbClr val="FFCCFF"/>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sd = socket </a:t>
            </a:r>
            <a:r>
              <a:rPr lang="en-US" altLang="zh-TW">
                <a:latin typeface="Tahoma" pitchFamily="34" charset="0"/>
              </a:rPr>
              <a:t>(</a:t>
            </a:r>
            <a:r>
              <a:rPr lang="en-US" altLang="zh-TW" i="1">
                <a:latin typeface="Tahoma" pitchFamily="34" charset="0"/>
              </a:rPr>
              <a:t>family</a:t>
            </a:r>
            <a:r>
              <a:rPr lang="en-US" altLang="zh-TW">
                <a:latin typeface="Tahoma" pitchFamily="34" charset="0"/>
              </a:rPr>
              <a:t>, </a:t>
            </a:r>
            <a:r>
              <a:rPr lang="en-US" altLang="zh-TW" i="1">
                <a:latin typeface="Tahoma" pitchFamily="34" charset="0"/>
              </a:rPr>
              <a:t>type</a:t>
            </a:r>
            <a:r>
              <a:rPr lang="en-US" altLang="zh-TW">
                <a:latin typeface="Tahoma" pitchFamily="34" charset="0"/>
              </a:rPr>
              <a:t>, </a:t>
            </a:r>
            <a:r>
              <a:rPr lang="en-US" altLang="zh-TW" i="1">
                <a:latin typeface="Tahoma" pitchFamily="34" charset="0"/>
              </a:rPr>
              <a:t>protocol</a:t>
            </a:r>
            <a:r>
              <a:rPr lang="en-US" altLang="zh-TW">
                <a:latin typeface="Tahoma" pitchFamily="34" charset="0"/>
              </a:rPr>
              <a:t>);</a:t>
            </a:r>
          </a:p>
        </p:txBody>
      </p:sp>
      <p:sp>
        <p:nvSpPr>
          <p:cNvPr id="137225" name="Rectangle 9"/>
          <p:cNvSpPr>
            <a:spLocks noChangeArrowheads="1"/>
          </p:cNvSpPr>
          <p:nvPr/>
        </p:nvSpPr>
        <p:spPr bwMode="auto">
          <a:xfrm>
            <a:off x="2684463" y="2276475"/>
            <a:ext cx="3149600" cy="406400"/>
          </a:xfrm>
          <a:prstGeom prst="rect">
            <a:avLst/>
          </a:prstGeom>
          <a:solidFill>
            <a:srgbClr val="FFCCFF"/>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bind </a:t>
            </a:r>
            <a:r>
              <a:rPr lang="en-US" altLang="zh-TW">
                <a:latin typeface="Tahoma" pitchFamily="34" charset="0"/>
              </a:rPr>
              <a:t>(</a:t>
            </a:r>
            <a:r>
              <a:rPr lang="en-US" altLang="zh-TW" i="1">
                <a:latin typeface="Tahoma" pitchFamily="34" charset="0"/>
              </a:rPr>
              <a:t>sd</a:t>
            </a:r>
            <a:r>
              <a:rPr lang="en-US" altLang="zh-TW">
                <a:latin typeface="Tahoma" pitchFamily="34" charset="0"/>
              </a:rPr>
              <a:t>, *</a:t>
            </a:r>
            <a:r>
              <a:rPr lang="en-US" altLang="zh-TW" i="1">
                <a:latin typeface="Tahoma" pitchFamily="34" charset="0"/>
              </a:rPr>
              <a:t>server_addr</a:t>
            </a:r>
            <a:r>
              <a:rPr lang="en-US" altLang="zh-TW">
                <a:latin typeface="Tahoma" pitchFamily="34" charset="0"/>
              </a:rPr>
              <a:t>, </a:t>
            </a:r>
            <a:r>
              <a:rPr lang="en-US" altLang="zh-TW" i="1">
                <a:latin typeface="Tahoma" pitchFamily="34" charset="0"/>
              </a:rPr>
              <a:t>len</a:t>
            </a:r>
            <a:r>
              <a:rPr lang="en-US" altLang="zh-TW">
                <a:latin typeface="Tahoma" pitchFamily="34" charset="0"/>
              </a:rPr>
              <a:t>);</a:t>
            </a:r>
          </a:p>
        </p:txBody>
      </p:sp>
      <p:sp>
        <p:nvSpPr>
          <p:cNvPr id="137226" name="AutoShape 10"/>
          <p:cNvSpPr>
            <a:spLocks noChangeArrowheads="1"/>
          </p:cNvSpPr>
          <p:nvPr/>
        </p:nvSpPr>
        <p:spPr bwMode="auto">
          <a:xfrm>
            <a:off x="6067425" y="2106613"/>
            <a:ext cx="1509713" cy="415925"/>
          </a:xfrm>
          <a:prstGeom prst="wedgeRoundRectCallout">
            <a:avLst>
              <a:gd name="adj1" fmla="val -71870"/>
              <a:gd name="adj2" fmla="val 20611"/>
              <a:gd name="adj3" fmla="val 16667"/>
            </a:avLst>
          </a:prstGeom>
          <a:solidFill>
            <a:srgbClr val="CCFFCC"/>
          </a:solidFill>
          <a:ln w="9525">
            <a:solidFill>
              <a:schemeClr val="tx1"/>
            </a:solidFill>
            <a:miter lim="800000"/>
            <a:headEnd/>
            <a:tailEnd/>
          </a:ln>
          <a:effectLst/>
        </p:spPr>
        <p:txBody>
          <a:bodyPr/>
          <a:lstStyle/>
          <a:p>
            <a:pPr algn="ctr" eaLnBrk="0" hangingPunct="0"/>
            <a:r>
              <a:rPr lang="en-US" altLang="zh-TW" sz="1000" b="1">
                <a:latin typeface="Comic Sans MS" pitchFamily="66" charset="0"/>
              </a:rPr>
              <a:t>well-known port #</a:t>
            </a:r>
            <a:br>
              <a:rPr lang="en-US" altLang="zh-TW" sz="1000" b="1">
                <a:latin typeface="Comic Sans MS" pitchFamily="66" charset="0"/>
              </a:rPr>
            </a:br>
            <a:r>
              <a:rPr lang="en-US" altLang="zh-TW" sz="1000" b="1">
                <a:latin typeface="Comic Sans MS" pitchFamily="66" charset="0"/>
              </a:rPr>
              <a:t>INADDR_ANY</a:t>
            </a:r>
          </a:p>
        </p:txBody>
      </p:sp>
      <p:grpSp>
        <p:nvGrpSpPr>
          <p:cNvPr id="3" name="Group 11"/>
          <p:cNvGrpSpPr>
            <a:grpSpLocks/>
          </p:cNvGrpSpPr>
          <p:nvPr/>
        </p:nvGrpSpPr>
        <p:grpSpPr bwMode="auto">
          <a:xfrm>
            <a:off x="444500" y="1752600"/>
            <a:ext cx="685800" cy="939800"/>
            <a:chOff x="928" y="2512"/>
            <a:chExt cx="432" cy="592"/>
          </a:xfrm>
        </p:grpSpPr>
        <p:sp>
          <p:nvSpPr>
            <p:cNvPr id="137228" name="Rectangle 12"/>
            <p:cNvSpPr>
              <a:spLocks noChangeArrowheads="1"/>
            </p:cNvSpPr>
            <p:nvPr/>
          </p:nvSpPr>
          <p:spPr bwMode="auto">
            <a:xfrm>
              <a:off x="928" y="2912"/>
              <a:ext cx="432" cy="192"/>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TW" sz="1200">
                  <a:latin typeface="Tahoma" pitchFamily="34" charset="0"/>
                </a:rPr>
                <a:t>addr</a:t>
              </a:r>
            </a:p>
          </p:txBody>
        </p:sp>
        <p:sp>
          <p:nvSpPr>
            <p:cNvPr id="137229" name="Rectangle 13"/>
            <p:cNvSpPr>
              <a:spLocks noChangeArrowheads="1"/>
            </p:cNvSpPr>
            <p:nvPr/>
          </p:nvSpPr>
          <p:spPr bwMode="auto">
            <a:xfrm>
              <a:off x="928" y="2512"/>
              <a:ext cx="432" cy="192"/>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TW" sz="1200">
                  <a:latin typeface="Tahoma" pitchFamily="34" charset="0"/>
                </a:rPr>
                <a:t>family</a:t>
              </a:r>
            </a:p>
          </p:txBody>
        </p:sp>
        <p:sp>
          <p:nvSpPr>
            <p:cNvPr id="137230" name="Rectangle 14"/>
            <p:cNvSpPr>
              <a:spLocks noChangeArrowheads="1"/>
            </p:cNvSpPr>
            <p:nvPr/>
          </p:nvSpPr>
          <p:spPr bwMode="auto">
            <a:xfrm>
              <a:off x="928" y="2712"/>
              <a:ext cx="432" cy="192"/>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TW" sz="1200">
                  <a:latin typeface="Tahoma" pitchFamily="34" charset="0"/>
                </a:rPr>
                <a:t>port</a:t>
              </a:r>
            </a:p>
          </p:txBody>
        </p:sp>
      </p:grpSp>
      <p:sp>
        <p:nvSpPr>
          <p:cNvPr id="137231" name="Rectangle 15"/>
          <p:cNvSpPr>
            <a:spLocks noChangeArrowheads="1"/>
          </p:cNvSpPr>
          <p:nvPr/>
        </p:nvSpPr>
        <p:spPr bwMode="auto">
          <a:xfrm>
            <a:off x="2655888" y="4778375"/>
            <a:ext cx="2897187" cy="406400"/>
          </a:xfrm>
          <a:prstGeom prst="rect">
            <a:avLst/>
          </a:prstGeom>
          <a:solidFill>
            <a:schemeClr val="bg1"/>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read </a:t>
            </a:r>
            <a:r>
              <a:rPr lang="en-US" altLang="zh-TW">
                <a:latin typeface="Tahoma" pitchFamily="34" charset="0"/>
              </a:rPr>
              <a:t>(</a:t>
            </a:r>
            <a:r>
              <a:rPr lang="en-US" altLang="zh-TW" i="1">
                <a:latin typeface="Tahoma" pitchFamily="34" charset="0"/>
              </a:rPr>
              <a:t>ssd</a:t>
            </a:r>
            <a:r>
              <a:rPr lang="en-US" altLang="zh-TW">
                <a:latin typeface="Tahoma" pitchFamily="34" charset="0"/>
              </a:rPr>
              <a:t>, </a:t>
            </a:r>
            <a:r>
              <a:rPr lang="en-US" altLang="zh-TW" i="1">
                <a:latin typeface="Tahoma" pitchFamily="34" charset="0"/>
              </a:rPr>
              <a:t>*buff</a:t>
            </a:r>
            <a:r>
              <a:rPr lang="en-US" altLang="zh-TW">
                <a:latin typeface="Tahoma" pitchFamily="34" charset="0"/>
              </a:rPr>
              <a:t>, </a:t>
            </a:r>
            <a:r>
              <a:rPr lang="en-US" altLang="zh-TW" i="1">
                <a:latin typeface="Tahoma" pitchFamily="34" charset="0"/>
              </a:rPr>
              <a:t>mbytes</a:t>
            </a:r>
            <a:r>
              <a:rPr lang="en-US" altLang="zh-TW">
                <a:latin typeface="Tahoma" pitchFamily="34" charset="0"/>
              </a:rPr>
              <a:t>);</a:t>
            </a:r>
          </a:p>
        </p:txBody>
      </p:sp>
      <p:sp>
        <p:nvSpPr>
          <p:cNvPr id="137232" name="Rectangle 16"/>
          <p:cNvSpPr>
            <a:spLocks noChangeArrowheads="1"/>
          </p:cNvSpPr>
          <p:nvPr/>
        </p:nvSpPr>
        <p:spPr bwMode="auto">
          <a:xfrm>
            <a:off x="2638425" y="5451475"/>
            <a:ext cx="2957513" cy="406400"/>
          </a:xfrm>
          <a:prstGeom prst="rect">
            <a:avLst/>
          </a:prstGeom>
          <a:solidFill>
            <a:schemeClr val="bg1"/>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write </a:t>
            </a:r>
            <a:r>
              <a:rPr lang="en-US" altLang="zh-TW">
                <a:latin typeface="Tahoma" pitchFamily="34" charset="0"/>
              </a:rPr>
              <a:t>(</a:t>
            </a:r>
            <a:r>
              <a:rPr lang="en-US" altLang="zh-TW" i="1">
                <a:latin typeface="Tahoma" pitchFamily="34" charset="0"/>
              </a:rPr>
              <a:t>ssd</a:t>
            </a:r>
            <a:r>
              <a:rPr lang="en-US" altLang="zh-TW">
                <a:latin typeface="Tahoma" pitchFamily="34" charset="0"/>
              </a:rPr>
              <a:t>, </a:t>
            </a:r>
            <a:r>
              <a:rPr lang="en-US" altLang="zh-TW" i="1">
                <a:latin typeface="Tahoma" pitchFamily="34" charset="0"/>
              </a:rPr>
              <a:t>*buff</a:t>
            </a:r>
            <a:r>
              <a:rPr lang="en-US" altLang="zh-TW">
                <a:latin typeface="Tahoma" pitchFamily="34" charset="0"/>
              </a:rPr>
              <a:t>, </a:t>
            </a:r>
            <a:r>
              <a:rPr lang="en-US" altLang="zh-TW" i="1">
                <a:latin typeface="Tahoma" pitchFamily="34" charset="0"/>
              </a:rPr>
              <a:t>mbytes</a:t>
            </a:r>
            <a:r>
              <a:rPr lang="en-US" altLang="zh-TW">
                <a:latin typeface="Tahoma" pitchFamily="34" charset="0"/>
              </a:rPr>
              <a:t>);</a:t>
            </a:r>
          </a:p>
        </p:txBody>
      </p:sp>
      <p:sp>
        <p:nvSpPr>
          <p:cNvPr id="137233" name="Rectangle 17"/>
          <p:cNvSpPr>
            <a:spLocks noChangeArrowheads="1"/>
          </p:cNvSpPr>
          <p:nvPr/>
        </p:nvSpPr>
        <p:spPr bwMode="auto">
          <a:xfrm>
            <a:off x="3409950" y="6226175"/>
            <a:ext cx="1419225" cy="406400"/>
          </a:xfrm>
          <a:prstGeom prst="rect">
            <a:avLst/>
          </a:prstGeom>
          <a:solidFill>
            <a:srgbClr val="FFCCFF"/>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close </a:t>
            </a:r>
            <a:r>
              <a:rPr lang="en-US" altLang="zh-TW">
                <a:latin typeface="Tahoma" pitchFamily="34" charset="0"/>
              </a:rPr>
              <a:t>(</a:t>
            </a:r>
            <a:r>
              <a:rPr lang="en-US" altLang="zh-TW" i="1">
                <a:latin typeface="Tahoma" pitchFamily="34" charset="0"/>
              </a:rPr>
              <a:t>ssd</a:t>
            </a:r>
            <a:r>
              <a:rPr lang="en-US" altLang="zh-TW">
                <a:latin typeface="Tahoma" pitchFamily="34" charset="0"/>
              </a:rPr>
              <a:t>);</a:t>
            </a:r>
          </a:p>
        </p:txBody>
      </p:sp>
      <p:sp>
        <p:nvSpPr>
          <p:cNvPr id="137234" name="AutoShape 18"/>
          <p:cNvSpPr>
            <a:spLocks noChangeArrowheads="1"/>
          </p:cNvSpPr>
          <p:nvPr/>
        </p:nvSpPr>
        <p:spPr bwMode="auto">
          <a:xfrm>
            <a:off x="6642100" y="3619500"/>
            <a:ext cx="1866900" cy="901700"/>
          </a:xfrm>
          <a:prstGeom prst="leftRightArrow">
            <a:avLst>
              <a:gd name="adj1" fmla="val 69019"/>
              <a:gd name="adj2" fmla="val 25880"/>
            </a:avLst>
          </a:prstGeom>
          <a:solidFill>
            <a:srgbClr val="DDDDDD"/>
          </a:solidFill>
          <a:ln w="9525">
            <a:solidFill>
              <a:schemeClr val="tx1"/>
            </a:solidFill>
            <a:miter lim="800000"/>
            <a:headEnd/>
            <a:tailEnd/>
          </a:ln>
          <a:effectLst/>
        </p:spPr>
        <p:txBody>
          <a:bodyPr wrap="none" anchor="ctr"/>
          <a:lstStyle/>
          <a:p>
            <a:pPr algn="ctr" eaLnBrk="0" hangingPunct="0"/>
            <a:r>
              <a:rPr lang="en-US" altLang="zh-TW" sz="1400">
                <a:latin typeface="Tahoma" pitchFamily="34" charset="0"/>
              </a:rPr>
              <a:t>three way </a:t>
            </a:r>
            <a:br>
              <a:rPr lang="en-US" altLang="zh-TW" sz="1400">
                <a:latin typeface="Tahoma" pitchFamily="34" charset="0"/>
              </a:rPr>
            </a:br>
            <a:r>
              <a:rPr lang="en-US" altLang="zh-TW" sz="1400">
                <a:latin typeface="Tahoma" pitchFamily="34" charset="0"/>
              </a:rPr>
              <a:t>handshaking</a:t>
            </a:r>
          </a:p>
        </p:txBody>
      </p:sp>
      <p:sp>
        <p:nvSpPr>
          <p:cNvPr id="137235" name="AutoShape 19"/>
          <p:cNvSpPr>
            <a:spLocks noChangeArrowheads="1"/>
          </p:cNvSpPr>
          <p:nvPr/>
        </p:nvSpPr>
        <p:spPr bwMode="auto">
          <a:xfrm>
            <a:off x="6718300" y="5461000"/>
            <a:ext cx="1739900" cy="812800"/>
          </a:xfrm>
          <a:prstGeom prst="leftRightArrow">
            <a:avLst>
              <a:gd name="adj1" fmla="val 69019"/>
              <a:gd name="adj2" fmla="val 26758"/>
            </a:avLst>
          </a:prstGeom>
          <a:solidFill>
            <a:srgbClr val="DDDDDD"/>
          </a:solidFill>
          <a:ln w="9525">
            <a:solidFill>
              <a:schemeClr val="tx1"/>
            </a:solidFill>
            <a:miter lim="800000"/>
            <a:headEnd/>
            <a:tailEnd/>
          </a:ln>
          <a:effectLst/>
        </p:spPr>
        <p:txBody>
          <a:bodyPr wrap="none" anchor="ctr"/>
          <a:lstStyle/>
          <a:p>
            <a:pPr algn="ctr" eaLnBrk="0" hangingPunct="0"/>
            <a:r>
              <a:rPr lang="en-US" altLang="zh-TW" sz="1400">
                <a:latin typeface="Tahoma" pitchFamily="34" charset="0"/>
              </a:rPr>
              <a:t>disconnect </a:t>
            </a:r>
            <a:br>
              <a:rPr lang="en-US" altLang="zh-TW" sz="1400">
                <a:latin typeface="Tahoma" pitchFamily="34" charset="0"/>
              </a:rPr>
            </a:br>
            <a:r>
              <a:rPr lang="en-US" altLang="zh-TW" sz="1400">
                <a:latin typeface="Tahoma" pitchFamily="34" charset="0"/>
              </a:rPr>
              <a:t>sequence</a:t>
            </a:r>
          </a:p>
        </p:txBody>
      </p:sp>
      <p:sp>
        <p:nvSpPr>
          <p:cNvPr id="137236" name="Rectangle 20"/>
          <p:cNvSpPr>
            <a:spLocks noChangeArrowheads="1"/>
          </p:cNvSpPr>
          <p:nvPr/>
        </p:nvSpPr>
        <p:spPr bwMode="auto">
          <a:xfrm>
            <a:off x="3028950" y="3000375"/>
            <a:ext cx="2259013" cy="406400"/>
          </a:xfrm>
          <a:prstGeom prst="rect">
            <a:avLst/>
          </a:prstGeom>
          <a:solidFill>
            <a:srgbClr val="FFCCFF"/>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listen </a:t>
            </a:r>
            <a:r>
              <a:rPr lang="en-US" altLang="zh-TW">
                <a:latin typeface="Tahoma" pitchFamily="34" charset="0"/>
              </a:rPr>
              <a:t>(</a:t>
            </a:r>
            <a:r>
              <a:rPr lang="en-US" altLang="zh-TW" i="1">
                <a:latin typeface="Tahoma" pitchFamily="34" charset="0"/>
              </a:rPr>
              <a:t>sd</a:t>
            </a:r>
            <a:r>
              <a:rPr lang="en-US" altLang="zh-TW">
                <a:latin typeface="Tahoma" pitchFamily="34" charset="0"/>
              </a:rPr>
              <a:t>, </a:t>
            </a:r>
            <a:r>
              <a:rPr lang="en-US" altLang="zh-TW" i="1">
                <a:latin typeface="Tahoma" pitchFamily="34" charset="0"/>
              </a:rPr>
              <a:t>backlog</a:t>
            </a:r>
            <a:r>
              <a:rPr lang="en-US" altLang="zh-TW">
                <a:latin typeface="Tahoma" pitchFamily="34" charset="0"/>
              </a:rPr>
              <a:t>);</a:t>
            </a:r>
          </a:p>
        </p:txBody>
      </p:sp>
      <p:sp>
        <p:nvSpPr>
          <p:cNvPr id="137237" name="Rectangle 21"/>
          <p:cNvSpPr>
            <a:spLocks noChangeArrowheads="1"/>
          </p:cNvSpPr>
          <p:nvPr/>
        </p:nvSpPr>
        <p:spPr bwMode="auto">
          <a:xfrm>
            <a:off x="2241550" y="3787775"/>
            <a:ext cx="3692525" cy="406400"/>
          </a:xfrm>
          <a:prstGeom prst="rect">
            <a:avLst/>
          </a:prstGeom>
          <a:solidFill>
            <a:srgbClr val="FFCCFF"/>
          </a:solidFill>
          <a:ln w="9525">
            <a:solidFill>
              <a:schemeClr val="tx1"/>
            </a:solidFill>
            <a:miter lim="800000"/>
            <a:headEnd/>
            <a:tailEnd/>
          </a:ln>
          <a:effectLst/>
        </p:spPr>
        <p:txBody>
          <a:bodyPr wrap="none">
            <a:spAutoFit/>
          </a:bodyPr>
          <a:lstStyle/>
          <a:p>
            <a:pPr algn="ctr" eaLnBrk="0" hangingPunct="0">
              <a:spcBef>
                <a:spcPct val="20000"/>
              </a:spcBef>
              <a:buClr>
                <a:schemeClr val="accent2"/>
              </a:buClr>
              <a:buSzPct val="85000"/>
              <a:buFont typeface="ZapfDingbats" pitchFamily="82" charset="2"/>
              <a:buNone/>
            </a:pPr>
            <a:r>
              <a:rPr lang="en-US" altLang="zh-TW" sz="2000">
                <a:latin typeface="Tahoma" pitchFamily="34" charset="0"/>
              </a:rPr>
              <a:t>ssd = accept </a:t>
            </a:r>
            <a:r>
              <a:rPr lang="en-US" altLang="zh-TW">
                <a:latin typeface="Tahoma" pitchFamily="34" charset="0"/>
              </a:rPr>
              <a:t>(</a:t>
            </a:r>
            <a:r>
              <a:rPr lang="en-US" altLang="zh-TW" i="1">
                <a:latin typeface="Tahoma" pitchFamily="34" charset="0"/>
              </a:rPr>
              <a:t>sd</a:t>
            </a:r>
            <a:r>
              <a:rPr lang="en-US" altLang="zh-TW">
                <a:latin typeface="Tahoma" pitchFamily="34" charset="0"/>
              </a:rPr>
              <a:t>, </a:t>
            </a:r>
            <a:r>
              <a:rPr lang="en-US" altLang="zh-TW" i="1">
                <a:latin typeface="Tahoma" pitchFamily="34" charset="0"/>
              </a:rPr>
              <a:t>*cliaddr, *len</a:t>
            </a:r>
            <a:r>
              <a:rPr lang="en-US" altLang="zh-TW">
                <a:latin typeface="Tahoma" pitchFamily="34" charset="0"/>
              </a:rPr>
              <a:t>);</a:t>
            </a:r>
          </a:p>
        </p:txBody>
      </p:sp>
      <p:sp>
        <p:nvSpPr>
          <p:cNvPr id="137238" name="AutoShape 22"/>
          <p:cNvSpPr>
            <a:spLocks noChangeArrowheads="1"/>
          </p:cNvSpPr>
          <p:nvPr/>
        </p:nvSpPr>
        <p:spPr bwMode="auto">
          <a:xfrm>
            <a:off x="1181100" y="1524000"/>
            <a:ext cx="863600" cy="558800"/>
          </a:xfrm>
          <a:prstGeom prst="leftArrow">
            <a:avLst>
              <a:gd name="adj1" fmla="val 76926"/>
              <a:gd name="adj2" fmla="val 38636"/>
            </a:avLst>
          </a:prstGeom>
          <a:solidFill>
            <a:srgbClr val="CCFFFF"/>
          </a:solidFill>
          <a:ln w="9525">
            <a:solidFill>
              <a:schemeClr val="tx1"/>
            </a:solidFill>
            <a:miter lim="800000"/>
            <a:headEnd/>
            <a:tailEnd/>
          </a:ln>
          <a:effectLst/>
        </p:spPr>
        <p:txBody>
          <a:bodyPr wrap="none" anchor="ctr"/>
          <a:lstStyle/>
          <a:p>
            <a:pPr algn="ctr" eaLnBrk="0" hangingPunct="0"/>
            <a:r>
              <a:rPr lang="en-US" altLang="zh-TW" sz="1000">
                <a:latin typeface="Tahoma" pitchFamily="34" charset="0"/>
              </a:rPr>
              <a:t>LISTEN</a:t>
            </a:r>
            <a:br>
              <a:rPr lang="en-US" altLang="zh-TW" sz="1000">
                <a:latin typeface="Tahoma" pitchFamily="34" charset="0"/>
              </a:rPr>
            </a:br>
            <a:r>
              <a:rPr lang="en-US" altLang="zh-TW" sz="1000">
                <a:latin typeface="Tahoma" pitchFamily="34" charset="0"/>
              </a:rPr>
              <a:t>SOCKET</a:t>
            </a:r>
          </a:p>
        </p:txBody>
      </p:sp>
      <p:grpSp>
        <p:nvGrpSpPr>
          <p:cNvPr id="4" name="Group 23"/>
          <p:cNvGrpSpPr>
            <a:grpSpLocks/>
          </p:cNvGrpSpPr>
          <p:nvPr/>
        </p:nvGrpSpPr>
        <p:grpSpPr bwMode="auto">
          <a:xfrm>
            <a:off x="533400" y="3683000"/>
            <a:ext cx="685800" cy="939800"/>
            <a:chOff x="928" y="2512"/>
            <a:chExt cx="432" cy="592"/>
          </a:xfrm>
        </p:grpSpPr>
        <p:sp>
          <p:nvSpPr>
            <p:cNvPr id="137240" name="Rectangle 24"/>
            <p:cNvSpPr>
              <a:spLocks noChangeArrowheads="1"/>
            </p:cNvSpPr>
            <p:nvPr/>
          </p:nvSpPr>
          <p:spPr bwMode="auto">
            <a:xfrm>
              <a:off x="928" y="2912"/>
              <a:ext cx="432" cy="192"/>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TW" sz="1200">
                  <a:latin typeface="Tahoma" pitchFamily="34" charset="0"/>
                </a:rPr>
                <a:t>addr</a:t>
              </a:r>
            </a:p>
          </p:txBody>
        </p:sp>
        <p:sp>
          <p:nvSpPr>
            <p:cNvPr id="137241" name="Rectangle 25"/>
            <p:cNvSpPr>
              <a:spLocks noChangeArrowheads="1"/>
            </p:cNvSpPr>
            <p:nvPr/>
          </p:nvSpPr>
          <p:spPr bwMode="auto">
            <a:xfrm>
              <a:off x="928" y="2512"/>
              <a:ext cx="432" cy="192"/>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TW" sz="1200">
                  <a:latin typeface="Tahoma" pitchFamily="34" charset="0"/>
                </a:rPr>
                <a:t>family</a:t>
              </a:r>
            </a:p>
          </p:txBody>
        </p:sp>
        <p:sp>
          <p:nvSpPr>
            <p:cNvPr id="137242" name="Rectangle 26"/>
            <p:cNvSpPr>
              <a:spLocks noChangeArrowheads="1"/>
            </p:cNvSpPr>
            <p:nvPr/>
          </p:nvSpPr>
          <p:spPr bwMode="auto">
            <a:xfrm>
              <a:off x="928" y="2712"/>
              <a:ext cx="432" cy="192"/>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TW" sz="1200">
                  <a:latin typeface="Tahoma" pitchFamily="34" charset="0"/>
                </a:rPr>
                <a:t>port</a:t>
              </a:r>
            </a:p>
          </p:txBody>
        </p:sp>
      </p:grpSp>
      <p:sp>
        <p:nvSpPr>
          <p:cNvPr id="137243" name="AutoShape 27"/>
          <p:cNvSpPr>
            <a:spLocks noChangeArrowheads="1"/>
          </p:cNvSpPr>
          <p:nvPr/>
        </p:nvSpPr>
        <p:spPr bwMode="auto">
          <a:xfrm>
            <a:off x="1219200" y="3733800"/>
            <a:ext cx="863600" cy="558800"/>
          </a:xfrm>
          <a:prstGeom prst="leftArrow">
            <a:avLst>
              <a:gd name="adj1" fmla="val 76926"/>
              <a:gd name="adj2" fmla="val 38636"/>
            </a:avLst>
          </a:prstGeom>
          <a:solidFill>
            <a:srgbClr val="CCFFFF"/>
          </a:solidFill>
          <a:ln w="9525">
            <a:solidFill>
              <a:schemeClr val="tx1"/>
            </a:solidFill>
            <a:miter lim="800000"/>
            <a:headEnd/>
            <a:tailEnd/>
          </a:ln>
          <a:effectLst/>
        </p:spPr>
        <p:txBody>
          <a:bodyPr wrap="none" anchor="ctr"/>
          <a:lstStyle/>
          <a:p>
            <a:pPr algn="ctr" eaLnBrk="0" hangingPunct="0"/>
            <a:r>
              <a:rPr lang="en-US" altLang="zh-TW" sz="1000">
                <a:latin typeface="Tahoma" pitchFamily="34" charset="0"/>
              </a:rPr>
              <a:t>CONNECT</a:t>
            </a:r>
            <a:br>
              <a:rPr lang="en-US" altLang="zh-TW" sz="1000">
                <a:latin typeface="Tahoma" pitchFamily="34" charset="0"/>
              </a:rPr>
            </a:br>
            <a:r>
              <a:rPr lang="en-US" altLang="zh-TW" sz="1000">
                <a:latin typeface="Tahoma" pitchFamily="34" charset="0"/>
              </a:rPr>
              <a:t>SOCKET</a:t>
            </a:r>
          </a:p>
        </p:txBody>
      </p:sp>
      <p:sp>
        <p:nvSpPr>
          <p:cNvPr id="137244" name="AutoShape 28"/>
          <p:cNvSpPr>
            <a:spLocks noChangeArrowheads="1"/>
          </p:cNvSpPr>
          <p:nvPr/>
        </p:nvSpPr>
        <p:spPr bwMode="auto">
          <a:xfrm>
            <a:off x="5368925" y="2903538"/>
            <a:ext cx="1457325" cy="647700"/>
          </a:xfrm>
          <a:prstGeom prst="wedgeRoundRectCallout">
            <a:avLst>
              <a:gd name="adj1" fmla="val -54356"/>
              <a:gd name="adj2" fmla="val 3676"/>
              <a:gd name="adj3" fmla="val 16667"/>
            </a:avLst>
          </a:prstGeom>
          <a:solidFill>
            <a:srgbClr val="CCFFCC"/>
          </a:solidFill>
          <a:ln w="9525">
            <a:solidFill>
              <a:schemeClr val="tx1"/>
            </a:solidFill>
            <a:miter lim="800000"/>
            <a:headEnd/>
            <a:tailEnd/>
          </a:ln>
          <a:effectLst/>
        </p:spPr>
        <p:txBody>
          <a:bodyPr/>
          <a:lstStyle/>
          <a:p>
            <a:pPr algn="ctr" eaLnBrk="0" hangingPunct="0"/>
            <a:r>
              <a:rPr lang="en-US" altLang="zh-TW" sz="1000" b="1">
                <a:latin typeface="Comic Sans MS" pitchFamily="66" charset="0"/>
              </a:rPr>
              <a:t>1. Turn sd from active to passive</a:t>
            </a:r>
          </a:p>
          <a:p>
            <a:pPr algn="ctr" eaLnBrk="0" hangingPunct="0"/>
            <a:r>
              <a:rPr lang="en-US" altLang="zh-TW" sz="1000" b="1">
                <a:latin typeface="Comic Sans MS" pitchFamily="66" charset="0"/>
              </a:rPr>
              <a:t>2. Queue length</a:t>
            </a:r>
          </a:p>
        </p:txBody>
      </p:sp>
      <p:sp>
        <p:nvSpPr>
          <p:cNvPr id="137245" name="AutoShape 29"/>
          <p:cNvSpPr>
            <a:spLocks noChangeArrowheads="1"/>
          </p:cNvSpPr>
          <p:nvPr/>
        </p:nvSpPr>
        <p:spPr bwMode="auto">
          <a:xfrm>
            <a:off x="1270000" y="2286000"/>
            <a:ext cx="1057275" cy="431800"/>
          </a:xfrm>
          <a:prstGeom prst="leftArrow">
            <a:avLst>
              <a:gd name="adj1" fmla="val 76926"/>
              <a:gd name="adj2" fmla="val 61213"/>
            </a:avLst>
          </a:prstGeom>
          <a:solidFill>
            <a:srgbClr val="CCFFFF"/>
          </a:solidFill>
          <a:ln w="9525">
            <a:solidFill>
              <a:schemeClr val="tx1"/>
            </a:solidFill>
            <a:miter lim="800000"/>
            <a:headEnd/>
            <a:tailEnd/>
          </a:ln>
          <a:effectLst/>
        </p:spPr>
        <p:txBody>
          <a:bodyPr wrap="none" anchor="ctr"/>
          <a:lstStyle/>
          <a:p>
            <a:pPr algn="ctr" eaLnBrk="0" hangingPunct="0"/>
            <a:r>
              <a:rPr lang="en-US" altLang="zh-TW" sz="1000" b="1">
                <a:latin typeface="Tahoma" pitchFamily="34" charset="0"/>
              </a:rPr>
              <a:t>bind port #</a:t>
            </a:r>
          </a:p>
        </p:txBody>
      </p:sp>
      <p:sp>
        <p:nvSpPr>
          <p:cNvPr id="137246" name="AutoShape 30"/>
          <p:cNvSpPr>
            <a:spLocks noChangeArrowheads="1"/>
          </p:cNvSpPr>
          <p:nvPr/>
        </p:nvSpPr>
        <p:spPr bwMode="auto">
          <a:xfrm>
            <a:off x="327025" y="5334000"/>
            <a:ext cx="2170113" cy="1195388"/>
          </a:xfrm>
          <a:prstGeom prst="wedgeRoundRectCallout">
            <a:avLst>
              <a:gd name="adj1" fmla="val 61778"/>
              <a:gd name="adj2" fmla="val 32338"/>
              <a:gd name="adj3" fmla="val 16667"/>
            </a:avLst>
          </a:prstGeom>
          <a:solidFill>
            <a:srgbClr val="CCFFCC"/>
          </a:solidFill>
          <a:ln w="9525">
            <a:solidFill>
              <a:schemeClr val="tx1"/>
            </a:solidFill>
            <a:miter lim="800000"/>
            <a:headEnd/>
            <a:tailEnd/>
          </a:ln>
          <a:effectLst/>
        </p:spPr>
        <p:txBody>
          <a:bodyPr/>
          <a:lstStyle/>
          <a:p>
            <a:pPr eaLnBrk="0" hangingPunct="0"/>
            <a:r>
              <a:rPr lang="en-US" altLang="zh-TW" sz="1000" b="1" dirty="0">
                <a:latin typeface="Tahoma" pitchFamily="34" charset="0"/>
              </a:rPr>
              <a:t>closes socket for R/W</a:t>
            </a:r>
            <a:br>
              <a:rPr lang="en-US" altLang="zh-TW" sz="1000" b="1" dirty="0">
                <a:latin typeface="Tahoma" pitchFamily="34" charset="0"/>
              </a:rPr>
            </a:br>
            <a:r>
              <a:rPr lang="en-US" altLang="zh-TW" sz="1000" b="1" dirty="0">
                <a:latin typeface="Tahoma" pitchFamily="34" charset="0"/>
              </a:rPr>
              <a:t>non-blocking</a:t>
            </a:r>
            <a:br>
              <a:rPr lang="en-US" altLang="zh-TW" sz="1000" b="1" dirty="0">
                <a:latin typeface="Tahoma" pitchFamily="34" charset="0"/>
              </a:rPr>
            </a:br>
            <a:r>
              <a:rPr lang="en-US" altLang="zh-TW" sz="1000" b="1" dirty="0">
                <a:latin typeface="Tahoma" pitchFamily="34" charset="0"/>
              </a:rPr>
              <a:t>attempts to send unsent data</a:t>
            </a:r>
            <a:br>
              <a:rPr lang="en-US" altLang="zh-TW" sz="1000" b="1" dirty="0">
                <a:latin typeface="Tahoma" pitchFamily="34" charset="0"/>
              </a:rPr>
            </a:br>
            <a:r>
              <a:rPr lang="en-US" altLang="zh-TW" sz="1000" b="1" dirty="0">
                <a:latin typeface="Tahoma" pitchFamily="34" charset="0"/>
              </a:rPr>
              <a:t/>
            </a:r>
            <a:br>
              <a:rPr lang="en-US" altLang="zh-TW" sz="1000" b="1" dirty="0">
                <a:latin typeface="Tahoma" pitchFamily="34" charset="0"/>
              </a:rPr>
            </a:br>
            <a:r>
              <a:rPr lang="en-US" altLang="zh-TW" sz="1000" b="1" dirty="0">
                <a:latin typeface="Tahoma" pitchFamily="34" charset="0"/>
              </a:rPr>
              <a:t>socket option SO_LINGER</a:t>
            </a:r>
            <a:br>
              <a:rPr lang="en-US" altLang="zh-TW" sz="1000" b="1" dirty="0">
                <a:latin typeface="Tahoma" pitchFamily="34" charset="0"/>
              </a:rPr>
            </a:br>
            <a:r>
              <a:rPr lang="en-US" altLang="zh-TW" sz="1000" b="1" dirty="0">
                <a:latin typeface="Tahoma" pitchFamily="34" charset="0"/>
              </a:rPr>
              <a:t>block until data sent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p:cNvSpPr>
          <p:nvPr>
            <p:ph idx="1"/>
          </p:nvPr>
        </p:nvSpPr>
        <p:spPr/>
        <p:txBody>
          <a:bodyPr/>
          <a:lstStyle/>
          <a:p>
            <a:pPr>
              <a:lnSpc>
                <a:spcPct val="90000"/>
              </a:lnSpc>
            </a:pPr>
            <a:r>
              <a:rPr lang="en-IN" altLang="zh-TW" dirty="0" smtClean="0">
                <a:latin typeface="Arial" charset="0"/>
                <a:cs typeface="Arial" charset="0"/>
              </a:rPr>
              <a:t>The connect() system call connects the active socket referred to by the file descriptor </a:t>
            </a:r>
            <a:r>
              <a:rPr lang="en-IN" altLang="zh-TW" dirty="0" err="1" smtClean="0">
                <a:latin typeface="Arial" charset="0"/>
                <a:cs typeface="Arial" charset="0"/>
              </a:rPr>
              <a:t>sockfd</a:t>
            </a:r>
            <a:r>
              <a:rPr lang="en-IN" altLang="zh-TW" dirty="0" smtClean="0">
                <a:latin typeface="Arial" charset="0"/>
                <a:cs typeface="Arial" charset="0"/>
              </a:rPr>
              <a:t> to the listening socket whose address is specified by </a:t>
            </a:r>
            <a:r>
              <a:rPr lang="en-IN" altLang="zh-TW" dirty="0" err="1" smtClean="0">
                <a:latin typeface="Arial" charset="0"/>
                <a:cs typeface="Arial" charset="0"/>
              </a:rPr>
              <a:t>addr</a:t>
            </a:r>
            <a:r>
              <a:rPr lang="en-IN" altLang="zh-TW" dirty="0" smtClean="0">
                <a:latin typeface="Arial" charset="0"/>
                <a:cs typeface="Arial" charset="0"/>
              </a:rPr>
              <a:t> and </a:t>
            </a:r>
            <a:r>
              <a:rPr lang="en-IN" altLang="zh-TW" dirty="0" err="1" smtClean="0">
                <a:latin typeface="Arial" charset="0"/>
                <a:cs typeface="Arial" charset="0"/>
              </a:rPr>
              <a:t>addrlen</a:t>
            </a:r>
            <a:r>
              <a:rPr lang="en-IN" altLang="zh-TW" dirty="0" smtClean="0">
                <a:latin typeface="Arial" charset="0"/>
                <a:cs typeface="Arial" charset="0"/>
              </a:rPr>
              <a:t>.</a:t>
            </a:r>
            <a:endParaRPr lang="en-US" altLang="zh-TW" dirty="0" smtClean="0">
              <a:latin typeface="Arial" charset="0"/>
              <a:cs typeface="Arial" charset="0"/>
            </a:endParaRPr>
          </a:p>
          <a:p>
            <a:pPr>
              <a:lnSpc>
                <a:spcPct val="90000"/>
              </a:lnSpc>
            </a:pPr>
            <a:endParaRPr lang="en-US" altLang="zh-TW" sz="2000" i="1" dirty="0" smtClean="0">
              <a:latin typeface="Arial" charset="0"/>
              <a:cs typeface="Arial" charset="0"/>
            </a:endParaRPr>
          </a:p>
          <a:p>
            <a:pPr>
              <a:lnSpc>
                <a:spcPct val="90000"/>
              </a:lnSpc>
            </a:pPr>
            <a:endParaRPr lang="en-US" altLang="zh-TW" sz="2000" i="1" dirty="0" smtClean="0">
              <a:latin typeface="Arial" charset="0"/>
              <a:cs typeface="Arial" charset="0"/>
            </a:endParaRPr>
          </a:p>
          <a:p>
            <a:pPr>
              <a:lnSpc>
                <a:spcPct val="90000"/>
              </a:lnSpc>
            </a:pPr>
            <a:endParaRPr lang="en-US" altLang="zh-TW" sz="2000" i="1" dirty="0" smtClean="0">
              <a:latin typeface="Arial" charset="0"/>
              <a:cs typeface="Arial" charset="0"/>
            </a:endParaRPr>
          </a:p>
          <a:p>
            <a:pPr>
              <a:lnSpc>
                <a:spcPct val="90000"/>
              </a:lnSpc>
            </a:pPr>
            <a:endParaRPr lang="en-US" altLang="zh-TW" sz="2000" i="1" dirty="0" smtClean="0">
              <a:latin typeface="Arial" charset="0"/>
              <a:cs typeface="Arial" charset="0"/>
            </a:endParaRPr>
          </a:p>
          <a:p>
            <a:pPr lvl="1">
              <a:lnSpc>
                <a:spcPct val="90000"/>
              </a:lnSpc>
            </a:pPr>
            <a:r>
              <a:rPr lang="en-US" altLang="zh-TW" i="1" dirty="0" err="1" smtClean="0">
                <a:latin typeface="Arial" charset="0"/>
                <a:cs typeface="Arial" charset="0"/>
              </a:rPr>
              <a:t>sockfd</a:t>
            </a:r>
            <a:r>
              <a:rPr lang="en-US" altLang="zh-TW" dirty="0" smtClean="0">
                <a:latin typeface="Arial" charset="0"/>
                <a:cs typeface="Arial" charset="0"/>
              </a:rPr>
              <a:t> is socket descriptor from </a:t>
            </a:r>
            <a:r>
              <a:rPr lang="en-US" altLang="zh-TW" dirty="0" smtClean="0">
                <a:latin typeface="Courier New" pitchFamily="49" charset="0"/>
                <a:cs typeface="Arial" charset="0"/>
              </a:rPr>
              <a:t>socket()</a:t>
            </a:r>
          </a:p>
          <a:p>
            <a:pPr lvl="1">
              <a:lnSpc>
                <a:spcPct val="90000"/>
              </a:lnSpc>
            </a:pPr>
            <a:r>
              <a:rPr lang="en-US" altLang="zh-TW" i="1" dirty="0" err="1" smtClean="0">
                <a:latin typeface="Arial" charset="0"/>
                <a:cs typeface="Arial" charset="0"/>
              </a:rPr>
              <a:t>servaddr</a:t>
            </a:r>
            <a:r>
              <a:rPr lang="en-US" altLang="zh-TW" i="1" dirty="0" smtClean="0">
                <a:latin typeface="Arial" charset="0"/>
                <a:cs typeface="Arial" charset="0"/>
              </a:rPr>
              <a:t> </a:t>
            </a:r>
            <a:r>
              <a:rPr lang="en-US" altLang="zh-TW" dirty="0" smtClean="0">
                <a:latin typeface="Arial" charset="0"/>
                <a:cs typeface="Arial" charset="0"/>
              </a:rPr>
              <a:t>is a pointer to a structure with:</a:t>
            </a:r>
          </a:p>
          <a:p>
            <a:pPr lvl="2">
              <a:lnSpc>
                <a:spcPct val="90000"/>
              </a:lnSpc>
            </a:pPr>
            <a:r>
              <a:rPr lang="en-US" altLang="zh-TW" sz="2000" i="1" dirty="0" smtClean="0">
                <a:latin typeface="Arial" charset="0"/>
                <a:cs typeface="Arial" charset="0"/>
              </a:rPr>
              <a:t>port number</a:t>
            </a:r>
            <a:r>
              <a:rPr lang="en-US" altLang="zh-TW" sz="2000" dirty="0" smtClean="0">
                <a:latin typeface="Arial" charset="0"/>
                <a:cs typeface="Arial" charset="0"/>
              </a:rPr>
              <a:t> and </a:t>
            </a:r>
            <a:r>
              <a:rPr lang="en-US" altLang="zh-TW" sz="2000" i="1" dirty="0" smtClean="0">
                <a:latin typeface="Arial" charset="0"/>
                <a:cs typeface="Arial" charset="0"/>
              </a:rPr>
              <a:t>IP address</a:t>
            </a:r>
            <a:endParaRPr lang="en-US" altLang="zh-TW" sz="2000" dirty="0" smtClean="0">
              <a:latin typeface="Arial" charset="0"/>
              <a:cs typeface="Arial" charset="0"/>
            </a:endParaRPr>
          </a:p>
          <a:p>
            <a:pPr lvl="2">
              <a:lnSpc>
                <a:spcPct val="90000"/>
              </a:lnSpc>
            </a:pPr>
            <a:r>
              <a:rPr lang="en-US" altLang="zh-TW" sz="2000" dirty="0" smtClean="0">
                <a:latin typeface="Arial" charset="0"/>
                <a:cs typeface="Arial" charset="0"/>
              </a:rPr>
              <a:t>must be specified (unlike</a:t>
            </a:r>
            <a:r>
              <a:rPr lang="en-US" altLang="zh-TW" sz="2000" i="1" dirty="0" smtClean="0">
                <a:latin typeface="Arial" charset="0"/>
                <a:cs typeface="Arial" charset="0"/>
              </a:rPr>
              <a:t> </a:t>
            </a:r>
            <a:r>
              <a:rPr lang="en-US" altLang="zh-TW" sz="2000" dirty="0" smtClean="0">
                <a:latin typeface="Courier New" pitchFamily="49" charset="0"/>
                <a:cs typeface="Arial" charset="0"/>
              </a:rPr>
              <a:t>bind()</a:t>
            </a:r>
            <a:r>
              <a:rPr lang="en-US" altLang="zh-TW" sz="2000" dirty="0" smtClean="0">
                <a:latin typeface="Arial" charset="0"/>
                <a:cs typeface="Arial" charset="0"/>
              </a:rPr>
              <a:t>)</a:t>
            </a:r>
            <a:endParaRPr lang="en-US" altLang="zh-TW" sz="2000" i="1" dirty="0" smtClean="0">
              <a:latin typeface="Arial" charset="0"/>
              <a:cs typeface="Arial" charset="0"/>
            </a:endParaRPr>
          </a:p>
          <a:p>
            <a:pPr lvl="1">
              <a:lnSpc>
                <a:spcPct val="90000"/>
              </a:lnSpc>
            </a:pPr>
            <a:r>
              <a:rPr lang="en-US" altLang="zh-TW" i="1" dirty="0" err="1" smtClean="0">
                <a:latin typeface="Arial" charset="0"/>
                <a:cs typeface="Arial" charset="0"/>
              </a:rPr>
              <a:t>addrlen</a:t>
            </a:r>
            <a:r>
              <a:rPr lang="en-US" altLang="zh-TW" dirty="0" smtClean="0">
                <a:latin typeface="Arial" charset="0"/>
                <a:cs typeface="Arial" charset="0"/>
              </a:rPr>
              <a:t> is length of structure</a:t>
            </a:r>
          </a:p>
          <a:p>
            <a:pPr lvl="1">
              <a:lnSpc>
                <a:spcPct val="90000"/>
              </a:lnSpc>
            </a:pPr>
            <a:r>
              <a:rPr lang="en-US" altLang="zh-TW" dirty="0" smtClean="0">
                <a:latin typeface="Arial" charset="0"/>
                <a:cs typeface="Arial" charset="0"/>
              </a:rPr>
              <a:t>client doesn</a:t>
            </a:r>
            <a:r>
              <a:rPr lang="en-US" altLang="zh-TW" dirty="0" smtClean="0">
                <a:latin typeface="Comic Sans MS"/>
                <a:cs typeface="Arial" charset="0"/>
              </a:rPr>
              <a:t>’</a:t>
            </a:r>
            <a:r>
              <a:rPr lang="en-US" altLang="zh-TW" dirty="0" smtClean="0">
                <a:latin typeface="Arial" charset="0"/>
                <a:cs typeface="Arial" charset="0"/>
              </a:rPr>
              <a:t>t need </a:t>
            </a:r>
            <a:r>
              <a:rPr lang="en-US" altLang="zh-TW" dirty="0" smtClean="0">
                <a:latin typeface="Courier New" pitchFamily="49" charset="0"/>
                <a:cs typeface="Arial" charset="0"/>
              </a:rPr>
              <a:t>bind()</a:t>
            </a:r>
            <a:endParaRPr lang="en-US" altLang="zh-TW" dirty="0" smtClean="0">
              <a:latin typeface="Arial" charset="0"/>
              <a:cs typeface="Arial" charset="0"/>
            </a:endParaRPr>
          </a:p>
          <a:p>
            <a:pPr lvl="2">
              <a:lnSpc>
                <a:spcPct val="90000"/>
              </a:lnSpc>
            </a:pPr>
            <a:r>
              <a:rPr lang="en-US" altLang="zh-TW" sz="2000" dirty="0" smtClean="0">
                <a:latin typeface="Arial" charset="0"/>
                <a:cs typeface="Arial" charset="0"/>
              </a:rPr>
              <a:t>OS will pick ephemeral port</a:t>
            </a:r>
          </a:p>
          <a:p>
            <a:pPr lvl="1">
              <a:lnSpc>
                <a:spcPct val="90000"/>
              </a:lnSpc>
            </a:pPr>
            <a:r>
              <a:rPr lang="en-US" altLang="zh-TW" dirty="0" smtClean="0">
                <a:latin typeface="Arial" charset="0"/>
                <a:cs typeface="Arial" charset="0"/>
              </a:rPr>
              <a:t>returns socket descriptor if ok, -1 on error</a:t>
            </a:r>
          </a:p>
          <a:p>
            <a:pPr>
              <a:lnSpc>
                <a:spcPct val="90000"/>
              </a:lnSpc>
            </a:pPr>
            <a:endParaRPr lang="zh-TW" altLang="en-US" sz="2000" dirty="0" smtClean="0">
              <a:latin typeface="Arial" charset="0"/>
              <a:cs typeface="Arial" charset="0"/>
            </a:endParaRPr>
          </a:p>
        </p:txBody>
      </p:sp>
      <p:sp>
        <p:nvSpPr>
          <p:cNvPr id="5" name="Content Placeholder 4"/>
          <p:cNvSpPr>
            <a:spLocks noGrp="1"/>
          </p:cNvSpPr>
          <p:nvPr>
            <p:ph sz="quarter" idx="10"/>
          </p:nvPr>
        </p:nvSpPr>
        <p:spPr/>
        <p:txBody>
          <a:bodyPr>
            <a:normAutofit/>
          </a:bodyPr>
          <a:lstStyle/>
          <a:p>
            <a:r>
              <a:rPr lang="en-US" altLang="zh-TW" dirty="0" smtClean="0">
                <a:latin typeface="Arial" charset="0"/>
                <a:cs typeface="Arial" charset="0"/>
              </a:rPr>
              <a:t>connect() - connect to server</a:t>
            </a:r>
            <a:endParaRPr lang="en-IN" altLang="zh-TW" dirty="0" smtClean="0">
              <a:latin typeface="Arial" charset="0"/>
              <a:cs typeface="Arial" charset="0"/>
            </a:endParaRPr>
          </a:p>
        </p:txBody>
      </p:sp>
      <p:pic>
        <p:nvPicPr>
          <p:cNvPr id="11267" name="Picture 3"/>
          <p:cNvPicPr>
            <a:picLocks noChangeAspect="1" noChangeArrowheads="1"/>
          </p:cNvPicPr>
          <p:nvPr/>
        </p:nvPicPr>
        <p:blipFill>
          <a:blip r:embed="rId3" cstate="print"/>
          <a:srcRect/>
          <a:stretch>
            <a:fillRect/>
          </a:stretch>
        </p:blipFill>
        <p:spPr bwMode="auto">
          <a:xfrm>
            <a:off x="771525" y="2447925"/>
            <a:ext cx="6772275" cy="90487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p:cNvSpPr>
          <p:nvPr>
            <p:ph idx="1"/>
          </p:nvPr>
        </p:nvSpPr>
        <p:spPr/>
        <p:txBody>
          <a:bodyPr/>
          <a:lstStyle/>
          <a:p>
            <a:pPr>
              <a:lnSpc>
                <a:spcPct val="90000"/>
              </a:lnSpc>
            </a:pPr>
            <a:r>
              <a:rPr lang="en-US" altLang="zh-TW" dirty="0" smtClean="0">
                <a:latin typeface="Arial" charset="0"/>
                <a:cs typeface="Arial" charset="0"/>
              </a:rPr>
              <a:t>Errors</a:t>
            </a:r>
          </a:p>
          <a:p>
            <a:pPr lvl="1">
              <a:lnSpc>
                <a:spcPct val="90000"/>
              </a:lnSpc>
            </a:pPr>
            <a:r>
              <a:rPr lang="en-US" altLang="zh-TW" dirty="0" smtClean="0">
                <a:latin typeface="Arial" charset="0"/>
                <a:cs typeface="Arial" charset="0"/>
              </a:rPr>
              <a:t>If the server’s TCP response to client TCP’s SYN segment is RST, then there is no process is waiting for incoming connections.</a:t>
            </a:r>
          </a:p>
          <a:p>
            <a:pPr lvl="2">
              <a:lnSpc>
                <a:spcPct val="90000"/>
              </a:lnSpc>
            </a:pPr>
            <a:r>
              <a:rPr lang="en-US" altLang="zh-TW" dirty="0" smtClean="0">
                <a:solidFill>
                  <a:srgbClr val="FF0000"/>
                </a:solidFill>
                <a:latin typeface="Arial" charset="0"/>
                <a:cs typeface="Arial" charset="0"/>
              </a:rPr>
              <a:t>Hard error</a:t>
            </a:r>
          </a:p>
          <a:p>
            <a:pPr lvl="1">
              <a:lnSpc>
                <a:spcPct val="90000"/>
              </a:lnSpc>
            </a:pPr>
            <a:r>
              <a:rPr lang="en-US" altLang="zh-TW" dirty="0" smtClean="0">
                <a:latin typeface="Arial" charset="0"/>
                <a:cs typeface="Arial" charset="0"/>
              </a:rPr>
              <a:t>Three conditions that generate RST are</a:t>
            </a:r>
          </a:p>
          <a:p>
            <a:pPr lvl="2">
              <a:lnSpc>
                <a:spcPct val="90000"/>
              </a:lnSpc>
            </a:pPr>
            <a:r>
              <a:rPr lang="en-US" dirty="0" smtClean="0"/>
              <a:t>when a SYN arrives for a port that has no listening server </a:t>
            </a:r>
          </a:p>
          <a:p>
            <a:pPr lvl="2">
              <a:lnSpc>
                <a:spcPct val="90000"/>
              </a:lnSpc>
            </a:pPr>
            <a:r>
              <a:rPr lang="en-US" dirty="0" smtClean="0"/>
              <a:t>when TCP wants to abort an existing connection</a:t>
            </a:r>
          </a:p>
          <a:p>
            <a:pPr lvl="2">
              <a:lnSpc>
                <a:spcPct val="90000"/>
              </a:lnSpc>
            </a:pPr>
            <a:r>
              <a:rPr lang="en-US" dirty="0" smtClean="0"/>
              <a:t>when TCP receives a segment for a connection that does not exist</a:t>
            </a:r>
          </a:p>
          <a:p>
            <a:pPr lvl="1">
              <a:lnSpc>
                <a:spcPct val="90000"/>
              </a:lnSpc>
            </a:pPr>
            <a:r>
              <a:rPr lang="en-US" altLang="zh-TW" dirty="0" smtClean="0">
                <a:latin typeface="Arial" charset="0"/>
                <a:cs typeface="Arial" charset="0"/>
              </a:rPr>
              <a:t>If client’s SYN request elicits ICMP “destination unreachable” message, </a:t>
            </a:r>
            <a:r>
              <a:rPr lang="en-US" altLang="zh-TW" dirty="0" err="1" smtClean="0">
                <a:latin typeface="Arial" charset="0"/>
                <a:cs typeface="Arial" charset="0"/>
              </a:rPr>
              <a:t>kernal</a:t>
            </a:r>
            <a:r>
              <a:rPr lang="en-US" altLang="zh-TW" dirty="0" smtClean="0">
                <a:latin typeface="Arial" charset="0"/>
                <a:cs typeface="Arial" charset="0"/>
              </a:rPr>
              <a:t> saves the message but keeps on sending the SYN segment. </a:t>
            </a:r>
          </a:p>
          <a:p>
            <a:pPr lvl="2">
              <a:lnSpc>
                <a:spcPct val="90000"/>
              </a:lnSpc>
            </a:pPr>
            <a:r>
              <a:rPr lang="en-US" altLang="zh-TW" dirty="0" smtClean="0">
                <a:solidFill>
                  <a:srgbClr val="FF0000"/>
                </a:solidFill>
                <a:latin typeface="Arial" charset="0"/>
                <a:cs typeface="Arial" charset="0"/>
              </a:rPr>
              <a:t>Soft error</a:t>
            </a:r>
          </a:p>
          <a:p>
            <a:pPr lvl="2">
              <a:lnSpc>
                <a:spcPct val="90000"/>
              </a:lnSpc>
            </a:pPr>
            <a:endParaRPr lang="zh-TW" altLang="en-US" dirty="0" smtClean="0">
              <a:latin typeface="Arial" charset="0"/>
              <a:cs typeface="Arial" charset="0"/>
            </a:endParaRPr>
          </a:p>
        </p:txBody>
      </p:sp>
      <p:sp>
        <p:nvSpPr>
          <p:cNvPr id="5" name="Content Placeholder 4"/>
          <p:cNvSpPr>
            <a:spLocks noGrp="1"/>
          </p:cNvSpPr>
          <p:nvPr>
            <p:ph sz="quarter" idx="10"/>
          </p:nvPr>
        </p:nvSpPr>
        <p:spPr/>
        <p:txBody>
          <a:bodyPr>
            <a:normAutofit/>
          </a:bodyPr>
          <a:lstStyle/>
          <a:p>
            <a:r>
              <a:rPr lang="en-US" altLang="zh-TW" dirty="0" smtClean="0">
                <a:latin typeface="Arial" charset="0"/>
                <a:cs typeface="Arial" charset="0"/>
              </a:rPr>
              <a:t>connect() - connect to server</a:t>
            </a:r>
            <a:endParaRPr lang="en-IN" altLang="zh-TW"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p:cNvSpPr>
          <p:nvPr>
            <p:ph idx="1"/>
          </p:nvPr>
        </p:nvSpPr>
        <p:spPr/>
        <p:txBody>
          <a:bodyPr/>
          <a:lstStyle/>
          <a:p>
            <a:pPr>
              <a:lnSpc>
                <a:spcPct val="90000"/>
              </a:lnSpc>
            </a:pPr>
            <a:r>
              <a:rPr lang="en-IN" altLang="zh-TW" dirty="0" smtClean="0">
                <a:latin typeface="Arial" charset="0"/>
                <a:cs typeface="Arial" charset="0"/>
              </a:rPr>
              <a:t>The listen() system call marks the stream socket referred to by the file descriptor </a:t>
            </a:r>
            <a:r>
              <a:rPr lang="en-IN" altLang="zh-TW" dirty="0" err="1" smtClean="0">
                <a:latin typeface="Arial" charset="0"/>
                <a:cs typeface="Arial" charset="0"/>
              </a:rPr>
              <a:t>sockfd</a:t>
            </a:r>
            <a:r>
              <a:rPr lang="en-IN" altLang="zh-TW" dirty="0" smtClean="0">
                <a:latin typeface="Arial" charset="0"/>
                <a:cs typeface="Arial" charset="0"/>
              </a:rPr>
              <a:t> as passive. </a:t>
            </a:r>
          </a:p>
          <a:p>
            <a:pPr lvl="1">
              <a:lnSpc>
                <a:spcPct val="90000"/>
              </a:lnSpc>
            </a:pPr>
            <a:r>
              <a:rPr lang="en-IN" altLang="zh-TW" dirty="0" smtClean="0">
                <a:latin typeface="Arial" charset="0"/>
                <a:cs typeface="Arial" charset="0"/>
              </a:rPr>
              <a:t>The socket will subsequently be used to accept connections from other (active) sockets.</a:t>
            </a:r>
            <a:endParaRPr lang="en-US" altLang="zh-TW" sz="2400" dirty="0" smtClean="0">
              <a:latin typeface="Arial" charset="0"/>
              <a:cs typeface="Arial" charset="0"/>
            </a:endParaRPr>
          </a:p>
          <a:p>
            <a:pPr>
              <a:lnSpc>
                <a:spcPct val="90000"/>
              </a:lnSpc>
            </a:pPr>
            <a:endParaRPr lang="en-US" altLang="zh-TW" dirty="0" smtClean="0">
              <a:latin typeface="Arial" charset="0"/>
              <a:cs typeface="Arial" charset="0"/>
            </a:endParaRPr>
          </a:p>
          <a:p>
            <a:pPr>
              <a:lnSpc>
                <a:spcPct val="90000"/>
              </a:lnSpc>
            </a:pPr>
            <a:endParaRPr lang="en-US" altLang="zh-TW" sz="2400" dirty="0" smtClean="0">
              <a:latin typeface="Arial" charset="0"/>
              <a:cs typeface="Arial" charset="0"/>
            </a:endParaRPr>
          </a:p>
          <a:p>
            <a:pPr>
              <a:lnSpc>
                <a:spcPct val="90000"/>
              </a:lnSpc>
            </a:pPr>
            <a:endParaRPr lang="en-US" altLang="zh-TW" dirty="0" smtClean="0">
              <a:latin typeface="Arial" charset="0"/>
              <a:cs typeface="Arial" charset="0"/>
            </a:endParaRPr>
          </a:p>
          <a:p>
            <a:pPr>
              <a:lnSpc>
                <a:spcPct val="90000"/>
              </a:lnSpc>
            </a:pPr>
            <a:r>
              <a:rPr lang="en-US" altLang="zh-TW" sz="2400" i="1" dirty="0" err="1" smtClean="0">
                <a:latin typeface="Arial" charset="0"/>
                <a:cs typeface="Arial" charset="0"/>
              </a:rPr>
              <a:t>sockfd</a:t>
            </a:r>
            <a:r>
              <a:rPr lang="en-US" altLang="zh-TW" sz="2400" dirty="0" smtClean="0">
                <a:latin typeface="Arial" charset="0"/>
                <a:cs typeface="Arial" charset="0"/>
              </a:rPr>
              <a:t> is socket descriptor from </a:t>
            </a:r>
            <a:r>
              <a:rPr lang="en-US" altLang="zh-TW" sz="2400" dirty="0" smtClean="0">
                <a:latin typeface="Courier New" pitchFamily="49" charset="0"/>
                <a:cs typeface="Arial" charset="0"/>
              </a:rPr>
              <a:t>socket()</a:t>
            </a:r>
          </a:p>
          <a:p>
            <a:pPr>
              <a:lnSpc>
                <a:spcPct val="90000"/>
              </a:lnSpc>
            </a:pPr>
            <a:r>
              <a:rPr lang="en-US" altLang="zh-TW" sz="2400" i="1" dirty="0" smtClean="0">
                <a:solidFill>
                  <a:srgbClr val="CC0000"/>
                </a:solidFill>
                <a:latin typeface="Arial" charset="0"/>
                <a:cs typeface="Arial" charset="0"/>
              </a:rPr>
              <a:t>backlog</a:t>
            </a:r>
            <a:r>
              <a:rPr lang="en-US" altLang="zh-TW" sz="2400" dirty="0" smtClean="0">
                <a:latin typeface="Arial" charset="0"/>
                <a:cs typeface="Arial" charset="0"/>
              </a:rPr>
              <a:t> is maximum number of  connections that the server should queue for this socket</a:t>
            </a:r>
          </a:p>
          <a:p>
            <a:pPr lvl="1">
              <a:lnSpc>
                <a:spcPct val="90000"/>
              </a:lnSpc>
            </a:pPr>
            <a:r>
              <a:rPr lang="en-US" altLang="zh-TW" sz="2000" dirty="0" smtClean="0">
                <a:latin typeface="Arial" charset="0"/>
                <a:cs typeface="Arial" charset="0"/>
              </a:rPr>
              <a:t>historically 5</a:t>
            </a:r>
          </a:p>
          <a:p>
            <a:pPr lvl="1">
              <a:lnSpc>
                <a:spcPct val="90000"/>
              </a:lnSpc>
            </a:pPr>
            <a:r>
              <a:rPr lang="en-US" altLang="zh-TW" sz="2000" dirty="0" smtClean="0">
                <a:latin typeface="Arial" charset="0"/>
                <a:cs typeface="Arial" charset="0"/>
              </a:rPr>
              <a:t>rarely above 15 on a even moderate Web server!</a:t>
            </a:r>
          </a:p>
          <a:p>
            <a:pPr>
              <a:lnSpc>
                <a:spcPct val="90000"/>
              </a:lnSpc>
            </a:pPr>
            <a:endParaRPr lang="en-US" altLang="zh-TW" sz="2400" dirty="0" smtClean="0">
              <a:latin typeface="Arial" charset="0"/>
              <a:cs typeface="Arial" charset="0"/>
            </a:endParaRPr>
          </a:p>
        </p:txBody>
      </p:sp>
      <p:sp>
        <p:nvSpPr>
          <p:cNvPr id="5" name="Content Placeholder 4"/>
          <p:cNvSpPr>
            <a:spLocks noGrp="1"/>
          </p:cNvSpPr>
          <p:nvPr>
            <p:ph sz="quarter" idx="10"/>
          </p:nvPr>
        </p:nvSpPr>
        <p:spPr/>
        <p:txBody>
          <a:bodyPr>
            <a:normAutofit fontScale="77500" lnSpcReduction="20000"/>
          </a:bodyPr>
          <a:lstStyle/>
          <a:p>
            <a:r>
              <a:rPr lang="en-US" altLang="zh-TW" dirty="0" smtClean="0">
                <a:latin typeface="Arial" charset="0"/>
                <a:cs typeface="Arial" charset="0"/>
              </a:rPr>
              <a:t>listen() - change socket state to passive</a:t>
            </a:r>
            <a:endParaRPr lang="en-IN" altLang="zh-TW" dirty="0" smtClean="0">
              <a:latin typeface="Arial" charset="0"/>
              <a:cs typeface="Arial" charset="0"/>
            </a:endParaRPr>
          </a:p>
        </p:txBody>
      </p:sp>
      <p:pic>
        <p:nvPicPr>
          <p:cNvPr id="12290" name="Picture 2"/>
          <p:cNvPicPr>
            <a:picLocks noChangeAspect="1" noChangeArrowheads="1"/>
          </p:cNvPicPr>
          <p:nvPr/>
        </p:nvPicPr>
        <p:blipFill>
          <a:blip r:embed="rId3" cstate="print"/>
          <a:srcRect/>
          <a:stretch>
            <a:fillRect/>
          </a:stretch>
        </p:blipFill>
        <p:spPr bwMode="auto">
          <a:xfrm>
            <a:off x="952500" y="2819400"/>
            <a:ext cx="5067300" cy="6858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dirty="0"/>
          </a:p>
        </p:txBody>
      </p:sp>
      <p:sp>
        <p:nvSpPr>
          <p:cNvPr id="6" name="Content Placeholder 5"/>
          <p:cNvSpPr>
            <a:spLocks noGrp="1"/>
          </p:cNvSpPr>
          <p:nvPr>
            <p:ph sz="quarter" idx="10"/>
          </p:nvPr>
        </p:nvSpPr>
        <p:spPr/>
        <p:txBody>
          <a:bodyPr/>
          <a:lstStyle/>
          <a:p>
            <a:r>
              <a:rPr lang="en-US" dirty="0" smtClean="0">
                <a:latin typeface="Arial" charset="0"/>
                <a:cs typeface="Arial" charset="0"/>
              </a:rPr>
              <a:t>listen()</a:t>
            </a:r>
            <a:endParaRPr lang="en-IN" dirty="0"/>
          </a:p>
        </p:txBody>
      </p:sp>
      <p:pic>
        <p:nvPicPr>
          <p:cNvPr id="38914" name="Picture 2" descr="http://books.msspace.net/mirrorbooks/unixnetworkprogramming/FILES/04fig07.gif"/>
          <p:cNvPicPr>
            <a:picLocks noChangeAspect="1" noChangeArrowheads="1"/>
          </p:cNvPicPr>
          <p:nvPr/>
        </p:nvPicPr>
        <p:blipFill>
          <a:blip r:embed="rId2" cstate="print"/>
          <a:srcRect/>
          <a:stretch>
            <a:fillRect/>
          </a:stretch>
        </p:blipFill>
        <p:spPr bwMode="auto">
          <a:xfrm>
            <a:off x="1905000" y="1295400"/>
            <a:ext cx="4876800" cy="2672487"/>
          </a:xfrm>
          <a:prstGeom prst="rect">
            <a:avLst/>
          </a:prstGeom>
          <a:noFill/>
        </p:spPr>
      </p:pic>
      <p:pic>
        <p:nvPicPr>
          <p:cNvPr id="8" name="Picture 4"/>
          <p:cNvPicPr>
            <a:picLocks noChangeAspect="1" noChangeArrowheads="1"/>
          </p:cNvPicPr>
          <p:nvPr/>
        </p:nvPicPr>
        <p:blipFill>
          <a:blip r:embed="rId3" cstate="print"/>
          <a:srcRect/>
          <a:stretch>
            <a:fillRect/>
          </a:stretch>
        </p:blipFill>
        <p:spPr bwMode="auto">
          <a:xfrm>
            <a:off x="2057400" y="4110321"/>
            <a:ext cx="5791200" cy="2366679"/>
          </a:xfrm>
          <a:prstGeom prst="rect">
            <a:avLst/>
          </a:prstGeom>
          <a:noFill/>
          <a:ln w="25400" algn="ctr">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idx="4294967295"/>
          </p:nvPr>
        </p:nvSpPr>
        <p:spPr bwMode="auto"/>
        <p:txBody>
          <a:bodyPr wrap="square" numCol="1" anchorCtr="0" compatLnSpc="1">
            <a:prstTxWarp prst="textNoShape">
              <a:avLst/>
            </a:prstTxWarp>
            <a:normAutofit fontScale="90000"/>
          </a:bodyPr>
          <a:lstStyle/>
          <a:p>
            <a:pPr>
              <a:defRPr/>
            </a:pPr>
            <a:r>
              <a:rPr lang="en-US" sz="3600" smtClean="0">
                <a:latin typeface="Arial" charset="0"/>
                <a:cs typeface="Arial" charset="0"/>
              </a:rPr>
              <a:t>Why process is not the destination for a message?</a:t>
            </a:r>
          </a:p>
        </p:txBody>
      </p:sp>
      <p:sp>
        <p:nvSpPr>
          <p:cNvPr id="39939" name="Rectangle 3"/>
          <p:cNvSpPr>
            <a:spLocks noGrp="1"/>
          </p:cNvSpPr>
          <p:nvPr>
            <p:ph type="body" idx="4294967295"/>
          </p:nvPr>
        </p:nvSpPr>
        <p:spPr/>
        <p:txBody>
          <a:bodyPr/>
          <a:lstStyle/>
          <a:p>
            <a:pPr>
              <a:spcBef>
                <a:spcPct val="30000"/>
              </a:spcBef>
            </a:pPr>
            <a:r>
              <a:rPr lang="en-US" sz="2400" smtClean="0">
                <a:latin typeface="Verdana" pitchFamily="34" charset="0"/>
                <a:cs typeface="Arial" charset="0"/>
              </a:rPr>
              <a:t>Processes are created and destroyed dynamically</a:t>
            </a:r>
          </a:p>
          <a:p>
            <a:pPr>
              <a:spcBef>
                <a:spcPct val="30000"/>
              </a:spcBef>
            </a:pPr>
            <a:r>
              <a:rPr lang="en-US" sz="2400" smtClean="0">
                <a:latin typeface="Verdana" pitchFamily="34" charset="0"/>
                <a:cs typeface="Arial" charset="0"/>
              </a:rPr>
              <a:t>A process can be repalced with a new process without informing all senders</a:t>
            </a:r>
          </a:p>
          <a:p>
            <a:pPr>
              <a:spcBef>
                <a:spcPct val="30000"/>
              </a:spcBef>
            </a:pPr>
            <a:r>
              <a:rPr lang="en-US" sz="2400" smtClean="0">
                <a:latin typeface="Verdana" pitchFamily="34" charset="0"/>
                <a:cs typeface="Arial" charset="0"/>
              </a:rPr>
              <a:t>Identify a destination by the function rather than the process which implements it</a:t>
            </a:r>
          </a:p>
          <a:p>
            <a:pPr>
              <a:spcBef>
                <a:spcPct val="30000"/>
              </a:spcBef>
            </a:pPr>
            <a:r>
              <a:rPr lang="en-US" sz="2400" smtClean="0">
                <a:latin typeface="Verdana" pitchFamily="34" charset="0"/>
                <a:cs typeface="Arial" charset="0"/>
              </a:rPr>
              <a:t>A process can handle multiple functions, so there should a way to specify which one sender desires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p:cNvSpPr>
          <p:nvPr>
            <p:ph idx="1"/>
          </p:nvPr>
        </p:nvSpPr>
        <p:spPr/>
        <p:txBody>
          <a:bodyPr/>
          <a:lstStyle/>
          <a:p>
            <a:pPr>
              <a:lnSpc>
                <a:spcPct val="90000"/>
              </a:lnSpc>
            </a:pPr>
            <a:r>
              <a:rPr lang="en-IN" altLang="zh-TW" dirty="0" smtClean="0">
                <a:latin typeface="Arial" charset="0"/>
                <a:cs typeface="Arial" charset="0"/>
              </a:rPr>
              <a:t>The  accept()  system  call  accepts  an  incoming connection  on  the  listening  stream socket referred to by the file descriptor </a:t>
            </a:r>
            <a:r>
              <a:rPr lang="en-IN" altLang="zh-TW" dirty="0" err="1" smtClean="0">
                <a:latin typeface="Arial" charset="0"/>
                <a:cs typeface="Arial" charset="0"/>
              </a:rPr>
              <a:t>sockfd</a:t>
            </a:r>
            <a:r>
              <a:rPr lang="en-IN" altLang="zh-TW" dirty="0" smtClean="0">
                <a:latin typeface="Arial" charset="0"/>
                <a:cs typeface="Arial" charset="0"/>
              </a:rPr>
              <a:t>. </a:t>
            </a:r>
          </a:p>
          <a:p>
            <a:pPr lvl="1">
              <a:lnSpc>
                <a:spcPct val="90000"/>
              </a:lnSpc>
            </a:pPr>
            <a:r>
              <a:rPr lang="en-IN" altLang="zh-TW" dirty="0" smtClean="0">
                <a:latin typeface="Arial" charset="0"/>
                <a:cs typeface="Arial" charset="0"/>
              </a:rPr>
              <a:t>If there are no pending connections when accept() is called, the call blocks until a connection request arrives.</a:t>
            </a:r>
            <a:endParaRPr lang="en-US" altLang="zh-TW" sz="2400" dirty="0" smtClean="0">
              <a:latin typeface="Arial" charset="0"/>
              <a:cs typeface="Arial" charset="0"/>
            </a:endParaRPr>
          </a:p>
          <a:p>
            <a:pPr>
              <a:lnSpc>
                <a:spcPct val="90000"/>
              </a:lnSpc>
            </a:pPr>
            <a:endParaRPr lang="en-US" altLang="zh-TW" i="1" dirty="0" smtClean="0">
              <a:latin typeface="Arial" charset="0"/>
              <a:cs typeface="Arial" charset="0"/>
            </a:endParaRPr>
          </a:p>
          <a:p>
            <a:pPr>
              <a:lnSpc>
                <a:spcPct val="90000"/>
              </a:lnSpc>
            </a:pPr>
            <a:endParaRPr lang="en-US" altLang="zh-TW" sz="2400" i="1" dirty="0" smtClean="0">
              <a:latin typeface="Arial" charset="0"/>
              <a:cs typeface="Arial" charset="0"/>
            </a:endParaRPr>
          </a:p>
          <a:p>
            <a:pPr>
              <a:lnSpc>
                <a:spcPct val="90000"/>
              </a:lnSpc>
            </a:pPr>
            <a:endParaRPr lang="en-US" altLang="zh-TW" i="1" dirty="0" smtClean="0">
              <a:latin typeface="Arial" charset="0"/>
              <a:cs typeface="Arial" charset="0"/>
            </a:endParaRPr>
          </a:p>
          <a:p>
            <a:pPr>
              <a:lnSpc>
                <a:spcPct val="90000"/>
              </a:lnSpc>
            </a:pPr>
            <a:r>
              <a:rPr lang="en-US" altLang="zh-TW" sz="2400" i="1" dirty="0" err="1" smtClean="0">
                <a:latin typeface="Arial" charset="0"/>
                <a:cs typeface="Arial" charset="0"/>
              </a:rPr>
              <a:t>sockfd</a:t>
            </a:r>
            <a:r>
              <a:rPr lang="en-US" altLang="zh-TW" sz="2400" dirty="0" smtClean="0">
                <a:latin typeface="Arial" charset="0"/>
                <a:cs typeface="Arial" charset="0"/>
              </a:rPr>
              <a:t> is socket descriptor from </a:t>
            </a:r>
            <a:r>
              <a:rPr lang="en-US" altLang="zh-TW" sz="2400" dirty="0" smtClean="0">
                <a:latin typeface="Courier New" pitchFamily="49" charset="0"/>
                <a:cs typeface="Arial" charset="0"/>
              </a:rPr>
              <a:t>socket()</a:t>
            </a:r>
          </a:p>
          <a:p>
            <a:pPr>
              <a:lnSpc>
                <a:spcPct val="90000"/>
              </a:lnSpc>
            </a:pPr>
            <a:r>
              <a:rPr lang="en-US" altLang="zh-TW" sz="2400" i="1" dirty="0" err="1" smtClean="0">
                <a:latin typeface="Arial" charset="0"/>
                <a:cs typeface="Arial" charset="0"/>
              </a:rPr>
              <a:t>cliaddr</a:t>
            </a:r>
            <a:r>
              <a:rPr lang="en-US" altLang="zh-TW" sz="2400" dirty="0" smtClean="0">
                <a:latin typeface="Arial" charset="0"/>
                <a:cs typeface="Arial" charset="0"/>
              </a:rPr>
              <a:t> and </a:t>
            </a:r>
            <a:r>
              <a:rPr lang="en-US" altLang="zh-TW" sz="2400" i="1" dirty="0" err="1" smtClean="0">
                <a:latin typeface="Arial" charset="0"/>
                <a:cs typeface="Arial" charset="0"/>
              </a:rPr>
              <a:t>addrlen</a:t>
            </a:r>
            <a:r>
              <a:rPr lang="en-US" altLang="zh-TW" sz="2400" dirty="0" smtClean="0">
                <a:latin typeface="Arial" charset="0"/>
                <a:cs typeface="Arial" charset="0"/>
              </a:rPr>
              <a:t> return protocol address from client</a:t>
            </a:r>
          </a:p>
          <a:p>
            <a:pPr>
              <a:lnSpc>
                <a:spcPct val="90000"/>
              </a:lnSpc>
            </a:pPr>
            <a:r>
              <a:rPr lang="en-US" altLang="zh-TW" sz="2400" dirty="0" smtClean="0">
                <a:latin typeface="Arial" charset="0"/>
                <a:cs typeface="Arial" charset="0"/>
              </a:rPr>
              <a:t>returns brand new descriptor, created by OS</a:t>
            </a:r>
          </a:p>
          <a:p>
            <a:pPr lvl="1">
              <a:lnSpc>
                <a:spcPct val="90000"/>
              </a:lnSpc>
            </a:pPr>
            <a:r>
              <a:rPr lang="en-US" altLang="zh-TW" sz="2000" dirty="0" smtClean="0">
                <a:latin typeface="Arial" charset="0"/>
                <a:cs typeface="Arial" charset="0"/>
              </a:rPr>
              <a:t>if used with </a:t>
            </a:r>
            <a:r>
              <a:rPr lang="en-US" altLang="zh-TW" sz="2000" dirty="0" smtClean="0">
                <a:latin typeface="Courier New" pitchFamily="49" charset="0"/>
                <a:cs typeface="Arial" charset="0"/>
              </a:rPr>
              <a:t>fork(),</a:t>
            </a:r>
            <a:r>
              <a:rPr lang="en-US" altLang="zh-TW" sz="2000" dirty="0" smtClean="0">
                <a:latin typeface="Arial" charset="0"/>
                <a:cs typeface="Arial" charset="0"/>
              </a:rPr>
              <a:t> can create concurrent server</a:t>
            </a:r>
          </a:p>
          <a:p>
            <a:pPr>
              <a:lnSpc>
                <a:spcPct val="90000"/>
              </a:lnSpc>
            </a:pPr>
            <a:endParaRPr lang="zh-TW" altLang="en-US" sz="2400" dirty="0" smtClean="0">
              <a:latin typeface="Arial" charset="0"/>
              <a:cs typeface="Arial" charset="0"/>
            </a:endParaRPr>
          </a:p>
        </p:txBody>
      </p:sp>
      <p:sp>
        <p:nvSpPr>
          <p:cNvPr id="5" name="Content Placeholder 4"/>
          <p:cNvSpPr>
            <a:spLocks noGrp="1"/>
          </p:cNvSpPr>
          <p:nvPr>
            <p:ph sz="quarter" idx="10"/>
          </p:nvPr>
        </p:nvSpPr>
        <p:spPr/>
        <p:txBody>
          <a:bodyPr>
            <a:normAutofit fontScale="70000" lnSpcReduction="20000"/>
          </a:bodyPr>
          <a:lstStyle/>
          <a:p>
            <a:r>
              <a:rPr lang="en-US" altLang="zh-TW" dirty="0" smtClean="0">
                <a:latin typeface="Arial" charset="0"/>
                <a:cs typeface="Arial" charset="0"/>
              </a:rPr>
              <a:t>accept() - return next completed connection</a:t>
            </a:r>
            <a:endParaRPr lang="en-IN" altLang="zh-TW" dirty="0" smtClean="0">
              <a:latin typeface="Arial" charset="0"/>
              <a:cs typeface="Arial" charset="0"/>
            </a:endParaRPr>
          </a:p>
        </p:txBody>
      </p:sp>
      <p:pic>
        <p:nvPicPr>
          <p:cNvPr id="36865" name="Picture 1"/>
          <p:cNvPicPr>
            <a:picLocks noChangeAspect="1" noChangeArrowheads="1"/>
          </p:cNvPicPr>
          <p:nvPr/>
        </p:nvPicPr>
        <p:blipFill>
          <a:blip r:embed="rId3" cstate="print"/>
          <a:srcRect/>
          <a:stretch>
            <a:fillRect/>
          </a:stretch>
        </p:blipFill>
        <p:spPr bwMode="auto">
          <a:xfrm>
            <a:off x="1300163" y="3009900"/>
            <a:ext cx="6543675" cy="9525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p:cNvSpPr>
          <p:nvPr>
            <p:ph idx="1"/>
          </p:nvPr>
        </p:nvSpPr>
        <p:spPr/>
        <p:txBody>
          <a:bodyPr/>
          <a:lstStyle/>
          <a:p>
            <a:pPr>
              <a:lnSpc>
                <a:spcPct val="90000"/>
              </a:lnSpc>
            </a:pPr>
            <a:r>
              <a:rPr lang="en-US" altLang="zh-TW" sz="2400" i="1" dirty="0" err="1" smtClean="0">
                <a:latin typeface="Arial" charset="0"/>
                <a:cs typeface="Arial" charset="0"/>
              </a:rPr>
              <a:t>sockfd</a:t>
            </a:r>
            <a:r>
              <a:rPr lang="en-US" altLang="zh-TW" sz="2400" dirty="0" smtClean="0">
                <a:latin typeface="Arial" charset="0"/>
                <a:cs typeface="Arial" charset="0"/>
              </a:rPr>
              <a:t> is socket descriptor from </a:t>
            </a:r>
            <a:r>
              <a:rPr lang="en-US" altLang="zh-TW" sz="2400" dirty="0" smtClean="0">
                <a:latin typeface="Courier New" pitchFamily="49" charset="0"/>
                <a:cs typeface="Arial" charset="0"/>
              </a:rPr>
              <a:t>socket()</a:t>
            </a:r>
          </a:p>
          <a:p>
            <a:pPr>
              <a:lnSpc>
                <a:spcPct val="90000"/>
              </a:lnSpc>
            </a:pPr>
            <a:r>
              <a:rPr lang="en-US" altLang="zh-TW" sz="2400" dirty="0" smtClean="0">
                <a:latin typeface="Arial" charset="0"/>
                <a:cs typeface="Arial" charset="0"/>
              </a:rPr>
              <a:t>closes socket for reading/writing</a:t>
            </a:r>
          </a:p>
          <a:p>
            <a:pPr lvl="1">
              <a:lnSpc>
                <a:spcPct val="90000"/>
              </a:lnSpc>
            </a:pPr>
            <a:r>
              <a:rPr lang="en-US" altLang="zh-TW" sz="2000" dirty="0" smtClean="0">
                <a:latin typeface="Arial" charset="0"/>
                <a:cs typeface="Arial" charset="0"/>
              </a:rPr>
              <a:t>returns (doesn</a:t>
            </a:r>
            <a:r>
              <a:rPr lang="en-US" altLang="zh-TW" sz="2000" dirty="0" smtClean="0">
                <a:latin typeface="Comic Sans MS"/>
                <a:cs typeface="Arial" charset="0"/>
              </a:rPr>
              <a:t>’</a:t>
            </a:r>
            <a:r>
              <a:rPr lang="en-US" altLang="zh-TW" sz="2000" dirty="0" smtClean="0">
                <a:latin typeface="Arial" charset="0"/>
                <a:cs typeface="Arial" charset="0"/>
              </a:rPr>
              <a:t>t block)</a:t>
            </a:r>
          </a:p>
          <a:p>
            <a:pPr lvl="1">
              <a:lnSpc>
                <a:spcPct val="90000"/>
              </a:lnSpc>
            </a:pPr>
            <a:r>
              <a:rPr lang="en-US" altLang="zh-TW" sz="2000" dirty="0" smtClean="0">
                <a:latin typeface="Arial" charset="0"/>
                <a:cs typeface="Arial" charset="0"/>
              </a:rPr>
              <a:t>attempts to send any unsent data</a:t>
            </a:r>
          </a:p>
          <a:p>
            <a:pPr lvl="1">
              <a:lnSpc>
                <a:spcPct val="90000"/>
              </a:lnSpc>
            </a:pPr>
            <a:r>
              <a:rPr lang="en-US" altLang="zh-TW" sz="2000" dirty="0" smtClean="0">
                <a:latin typeface="Arial" charset="0"/>
                <a:cs typeface="Arial" charset="0"/>
              </a:rPr>
              <a:t>socket option SO_LINGER</a:t>
            </a:r>
          </a:p>
          <a:p>
            <a:pPr lvl="2">
              <a:lnSpc>
                <a:spcPct val="90000"/>
              </a:lnSpc>
            </a:pPr>
            <a:r>
              <a:rPr lang="en-US" altLang="zh-TW" sz="1800" dirty="0" smtClean="0">
                <a:latin typeface="Arial" charset="0"/>
                <a:cs typeface="Arial" charset="0"/>
              </a:rPr>
              <a:t>block until data sent</a:t>
            </a:r>
          </a:p>
          <a:p>
            <a:pPr lvl="2">
              <a:lnSpc>
                <a:spcPct val="90000"/>
              </a:lnSpc>
            </a:pPr>
            <a:r>
              <a:rPr lang="en-US" altLang="zh-TW" sz="1800" dirty="0" smtClean="0">
                <a:latin typeface="Arial" charset="0"/>
                <a:cs typeface="Arial" charset="0"/>
              </a:rPr>
              <a:t>or discard any remaining data</a:t>
            </a:r>
          </a:p>
          <a:p>
            <a:pPr lvl="1">
              <a:lnSpc>
                <a:spcPct val="90000"/>
              </a:lnSpc>
            </a:pPr>
            <a:r>
              <a:rPr lang="en-US" altLang="zh-TW" sz="2000" dirty="0" smtClean="0">
                <a:latin typeface="Arial" charset="0"/>
                <a:cs typeface="Arial" charset="0"/>
              </a:rPr>
              <a:t>Returns -1 if error</a:t>
            </a:r>
          </a:p>
          <a:p>
            <a:pPr>
              <a:lnSpc>
                <a:spcPct val="90000"/>
              </a:lnSpc>
            </a:pPr>
            <a:endParaRPr lang="zh-TW" altLang="en-US" sz="2400" dirty="0" smtClean="0">
              <a:latin typeface="Arial" charset="0"/>
              <a:cs typeface="Arial" charset="0"/>
            </a:endParaRPr>
          </a:p>
        </p:txBody>
      </p:sp>
      <p:sp>
        <p:nvSpPr>
          <p:cNvPr id="5" name="Content Placeholder 4"/>
          <p:cNvSpPr>
            <a:spLocks noGrp="1"/>
          </p:cNvSpPr>
          <p:nvPr>
            <p:ph sz="quarter" idx="10"/>
          </p:nvPr>
        </p:nvSpPr>
        <p:spPr/>
        <p:txBody>
          <a:bodyPr>
            <a:normAutofit/>
          </a:bodyPr>
          <a:lstStyle/>
          <a:p>
            <a:r>
              <a:rPr lang="en-US" altLang="zh-TW" dirty="0" smtClean="0">
                <a:latin typeface="Arial" charset="0"/>
                <a:cs typeface="Arial" charset="0"/>
              </a:rPr>
              <a:t>close()  - close socket </a:t>
            </a:r>
            <a:r>
              <a:rPr lang="en-US" altLang="zh-TW" dirty="0" err="1" smtClean="0">
                <a:latin typeface="Arial" charset="0"/>
                <a:cs typeface="Arial" charset="0"/>
              </a:rPr>
              <a:t>fd</a:t>
            </a:r>
            <a:endParaRPr lang="en-IN" altLang="zh-TW"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p:cNvSpPr>
          <p:nvPr>
            <p:ph idx="1"/>
          </p:nvPr>
        </p:nvSpPr>
        <p:spPr/>
        <p:txBody>
          <a:bodyPr/>
          <a:lstStyle/>
          <a:p>
            <a:r>
              <a:rPr lang="en-US" sz="2400" dirty="0" smtClean="0">
                <a:latin typeface="Arial" charset="0"/>
                <a:cs typeface="Arial" charset="0"/>
              </a:rPr>
              <a:t>For every socket a reference count is maintained, as to how many processes are accessing that socket</a:t>
            </a:r>
          </a:p>
          <a:p>
            <a:r>
              <a:rPr lang="en-US" sz="2400" dirty="0" smtClean="0">
                <a:latin typeface="Arial" charset="0"/>
                <a:cs typeface="Arial" charset="0"/>
              </a:rPr>
              <a:t>When close() is called on socket descriptor reference count is decreased by 1</a:t>
            </a:r>
          </a:p>
          <a:p>
            <a:r>
              <a:rPr lang="en-US" sz="2400" dirty="0" smtClean="0">
                <a:latin typeface="Arial" charset="0"/>
                <a:cs typeface="Arial" charset="0"/>
              </a:rPr>
              <a:t>When close() is called on socket descriptor, TCP 4 packet termination sequence will be initiated only if the reference count goes to zero.</a:t>
            </a:r>
          </a:p>
        </p:txBody>
      </p:sp>
      <p:sp>
        <p:nvSpPr>
          <p:cNvPr id="4" name="Content Placeholder 3"/>
          <p:cNvSpPr>
            <a:spLocks noGrp="1"/>
          </p:cNvSpPr>
          <p:nvPr>
            <p:ph sz="quarter" idx="10"/>
          </p:nvPr>
        </p:nvSpPr>
        <p:spPr/>
        <p:txBody>
          <a:bodyPr/>
          <a:lstStyle/>
          <a:p>
            <a:r>
              <a:rPr lang="en-US" dirty="0" smtClean="0">
                <a:latin typeface="Arial" charset="0"/>
                <a:cs typeface="Arial" charset="0"/>
              </a:rPr>
              <a:t>Descriptor Reference Counts</a:t>
            </a:r>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p:cNvSpPr>
          <p:nvPr>
            <p:ph idx="1"/>
          </p:nvPr>
        </p:nvSpPr>
        <p:spPr/>
        <p:txBody>
          <a:bodyPr/>
          <a:lstStyle/>
          <a:p>
            <a:pPr>
              <a:lnSpc>
                <a:spcPct val="90000"/>
              </a:lnSpc>
            </a:pPr>
            <a:r>
              <a:rPr lang="en-US" sz="2400" dirty="0" err="1" smtClean="0">
                <a:latin typeface="Arial" charset="0"/>
                <a:cs typeface="Arial" charset="0"/>
              </a:rPr>
              <a:t>getsockname</a:t>
            </a:r>
            <a:r>
              <a:rPr lang="en-US" sz="2400" dirty="0" smtClean="0">
                <a:latin typeface="Arial" charset="0"/>
                <a:cs typeface="Arial" charset="0"/>
              </a:rPr>
              <a:t> return the local endpoint address associated with a socket </a:t>
            </a:r>
          </a:p>
          <a:p>
            <a:pPr>
              <a:lnSpc>
                <a:spcPct val="90000"/>
              </a:lnSpc>
            </a:pPr>
            <a:r>
              <a:rPr lang="en-US" sz="2400" dirty="0" err="1" smtClean="0">
                <a:latin typeface="Arial" charset="0"/>
                <a:cs typeface="Arial" charset="0"/>
              </a:rPr>
              <a:t>getpeername</a:t>
            </a:r>
            <a:r>
              <a:rPr lang="en-US" sz="2400" dirty="0" smtClean="0">
                <a:latin typeface="Arial" charset="0"/>
                <a:cs typeface="Arial" charset="0"/>
              </a:rPr>
              <a:t> return the foreign protocol address associated with a socket</a:t>
            </a:r>
          </a:p>
          <a:p>
            <a:pPr>
              <a:lnSpc>
                <a:spcPct val="90000"/>
              </a:lnSpc>
            </a:pPr>
            <a:endParaRPr lang="en-US" sz="2400" b="1" dirty="0" smtClean="0">
              <a:latin typeface="Courier New" pitchFamily="49" charset="0"/>
              <a:cs typeface="Arial" charset="0"/>
            </a:endParaRPr>
          </a:p>
        </p:txBody>
      </p:sp>
      <p:sp>
        <p:nvSpPr>
          <p:cNvPr id="4" name="Content Placeholder 3"/>
          <p:cNvSpPr>
            <a:spLocks noGrp="1"/>
          </p:cNvSpPr>
          <p:nvPr>
            <p:ph sz="quarter" idx="10"/>
          </p:nvPr>
        </p:nvSpPr>
        <p:spPr/>
        <p:txBody>
          <a:bodyPr>
            <a:normAutofit fontScale="70000" lnSpcReduction="20000"/>
          </a:bodyPr>
          <a:lstStyle/>
          <a:p>
            <a:r>
              <a:rPr lang="en-US" dirty="0" err="1" smtClean="0">
                <a:latin typeface="Arial" charset="0"/>
                <a:cs typeface="Arial" charset="0"/>
              </a:rPr>
              <a:t>getsockname</a:t>
            </a:r>
            <a:r>
              <a:rPr lang="en-US" dirty="0" smtClean="0">
                <a:latin typeface="Arial" charset="0"/>
                <a:cs typeface="Arial" charset="0"/>
              </a:rPr>
              <a:t>() and </a:t>
            </a:r>
            <a:r>
              <a:rPr lang="en-US" dirty="0" err="1" smtClean="0">
                <a:latin typeface="Arial" charset="0"/>
                <a:cs typeface="Arial" charset="0"/>
              </a:rPr>
              <a:t>getpeername</a:t>
            </a:r>
            <a:r>
              <a:rPr lang="en-US" dirty="0" smtClean="0">
                <a:latin typeface="Arial" charset="0"/>
                <a:cs typeface="Arial" charset="0"/>
              </a:rPr>
              <a:t>() Functions </a:t>
            </a:r>
            <a:endParaRPr lang="en-IN" dirty="0"/>
          </a:p>
        </p:txBody>
      </p:sp>
      <p:pic>
        <p:nvPicPr>
          <p:cNvPr id="29697" name="Picture 1"/>
          <p:cNvPicPr>
            <a:picLocks noChangeAspect="1" noChangeArrowheads="1"/>
          </p:cNvPicPr>
          <p:nvPr/>
        </p:nvPicPr>
        <p:blipFill>
          <a:blip r:embed="rId2" cstate="print"/>
          <a:srcRect/>
          <a:stretch>
            <a:fillRect/>
          </a:stretch>
        </p:blipFill>
        <p:spPr bwMode="auto">
          <a:xfrm>
            <a:off x="1109663" y="2857500"/>
            <a:ext cx="6924675" cy="11430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latin typeface="Arial" charset="0"/>
                <a:cs typeface="Arial" charset="0"/>
              </a:rPr>
              <a:t>TCP Echo Client</a:t>
            </a:r>
            <a:endParaRPr lang="en-IN" dirty="0"/>
          </a:p>
        </p:txBody>
      </p:sp>
      <p:sp>
        <p:nvSpPr>
          <p:cNvPr id="5" name="Content Placeholder 4"/>
          <p:cNvSpPr>
            <a:spLocks noGrp="1"/>
          </p:cNvSpPr>
          <p:nvPr>
            <p:ph idx="1"/>
          </p:nvPr>
        </p:nvSpPr>
        <p:spPr/>
        <p:txBody>
          <a:bodyPr/>
          <a:lstStyle/>
          <a:p>
            <a:r>
              <a:rPr lang="en-US" dirty="0" smtClean="0"/>
              <a:t>TCP client and server using echo protocol</a:t>
            </a:r>
            <a:endParaRPr lang="en-IN" dirty="0"/>
          </a:p>
        </p:txBody>
      </p:sp>
      <p:pic>
        <p:nvPicPr>
          <p:cNvPr id="28673" name="Picture 1"/>
          <p:cNvPicPr>
            <a:picLocks noChangeAspect="1" noChangeArrowheads="1"/>
          </p:cNvPicPr>
          <p:nvPr/>
        </p:nvPicPr>
        <p:blipFill>
          <a:blip r:embed="rId2" cstate="print"/>
          <a:srcRect/>
          <a:stretch>
            <a:fillRect/>
          </a:stretch>
        </p:blipFill>
        <p:spPr bwMode="auto">
          <a:xfrm>
            <a:off x="485775" y="1676400"/>
            <a:ext cx="6600825" cy="3467100"/>
          </a:xfrm>
          <a:prstGeom prst="rect">
            <a:avLst/>
          </a:prstGeom>
          <a:noFill/>
          <a:ln w="9525">
            <a:solidFill>
              <a:schemeClr val="bg1">
                <a:lumMod val="50000"/>
              </a:schemeClr>
            </a:solidFill>
            <a:miter lim="800000"/>
            <a:headEnd/>
            <a:tailEnd/>
          </a:ln>
        </p:spPr>
      </p:pic>
      <p:pic>
        <p:nvPicPr>
          <p:cNvPr id="28674" name="Picture 2"/>
          <p:cNvPicPr>
            <a:picLocks noChangeAspect="1" noChangeArrowheads="1"/>
          </p:cNvPicPr>
          <p:nvPr/>
        </p:nvPicPr>
        <p:blipFill>
          <a:blip r:embed="rId3" cstate="print"/>
          <a:srcRect/>
          <a:stretch>
            <a:fillRect/>
          </a:stretch>
        </p:blipFill>
        <p:spPr bwMode="auto">
          <a:xfrm>
            <a:off x="504825" y="4676775"/>
            <a:ext cx="7572375" cy="210502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linds(horizontal)">
                                      <p:cBhvr>
                                        <p:cTn id="7"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IN"/>
          </a:p>
        </p:txBody>
      </p:sp>
      <p:sp>
        <p:nvSpPr>
          <p:cNvPr id="9" name="Content Placeholder 8"/>
          <p:cNvSpPr>
            <a:spLocks noGrp="1"/>
          </p:cNvSpPr>
          <p:nvPr>
            <p:ph sz="quarter" idx="10"/>
          </p:nvPr>
        </p:nvSpPr>
        <p:spPr/>
        <p:txBody>
          <a:bodyPr/>
          <a:lstStyle/>
          <a:p>
            <a:r>
              <a:rPr lang="en-US" dirty="0" smtClean="0">
                <a:latin typeface="Arial" charset="0"/>
                <a:cs typeface="Arial" charset="0"/>
              </a:rPr>
              <a:t>TCP Concurrent Server</a:t>
            </a:r>
            <a:endParaRPr lang="en-IN" dirty="0"/>
          </a:p>
        </p:txBody>
      </p:sp>
      <p:pic>
        <p:nvPicPr>
          <p:cNvPr id="163844" name="Picture 4"/>
          <p:cNvPicPr>
            <a:picLocks noChangeAspect="1" noChangeArrowheads="1"/>
          </p:cNvPicPr>
          <p:nvPr/>
        </p:nvPicPr>
        <p:blipFill>
          <a:blip r:embed="rId2" cstate="print"/>
          <a:srcRect/>
          <a:stretch>
            <a:fillRect/>
          </a:stretch>
        </p:blipFill>
        <p:spPr bwMode="auto">
          <a:xfrm>
            <a:off x="685800" y="1828800"/>
            <a:ext cx="7848600" cy="1779588"/>
          </a:xfrm>
          <a:prstGeom prst="rect">
            <a:avLst/>
          </a:prstGeom>
          <a:noFill/>
          <a:ln w="25400" algn="ctr">
            <a:noFill/>
            <a:miter lim="800000"/>
            <a:headEnd/>
            <a:tailEnd/>
          </a:ln>
          <a:effectLst/>
        </p:spPr>
      </p:pic>
      <p:pic>
        <p:nvPicPr>
          <p:cNvPr id="163845" name="Picture 5"/>
          <p:cNvPicPr>
            <a:picLocks noChangeAspect="1" noChangeArrowheads="1"/>
          </p:cNvPicPr>
          <p:nvPr/>
        </p:nvPicPr>
        <p:blipFill>
          <a:blip r:embed="rId3" cstate="print"/>
          <a:srcRect/>
          <a:stretch>
            <a:fillRect/>
          </a:stretch>
        </p:blipFill>
        <p:spPr bwMode="auto">
          <a:xfrm>
            <a:off x="533400" y="3733800"/>
            <a:ext cx="7924800" cy="1804988"/>
          </a:xfrm>
          <a:prstGeom prst="rect">
            <a:avLst/>
          </a:prstGeom>
          <a:noFill/>
          <a:ln w="25400" algn="ctr">
            <a:noFill/>
            <a:miter lim="800000"/>
            <a:headEnd/>
            <a:tailEnd/>
          </a:ln>
          <a:effectLst/>
        </p:spPr>
      </p:pic>
      <p:pic>
        <p:nvPicPr>
          <p:cNvPr id="163846" name="Picture 6"/>
          <p:cNvPicPr>
            <a:picLocks noChangeAspect="1" noChangeArrowheads="1"/>
          </p:cNvPicPr>
          <p:nvPr/>
        </p:nvPicPr>
        <p:blipFill>
          <a:blip r:embed="rId4" cstate="print"/>
          <a:srcRect/>
          <a:stretch>
            <a:fillRect/>
          </a:stretch>
        </p:blipFill>
        <p:spPr bwMode="auto">
          <a:xfrm>
            <a:off x="533400" y="1600200"/>
            <a:ext cx="8229600" cy="4427538"/>
          </a:xfrm>
          <a:prstGeom prst="rect">
            <a:avLst/>
          </a:prstGeom>
          <a:noFill/>
          <a:ln w="25400" algn="ctr">
            <a:noFill/>
            <a:miter lim="800000"/>
            <a:headEnd/>
            <a:tailEnd/>
          </a:ln>
          <a:effectLst/>
        </p:spPr>
      </p:pic>
      <p:pic>
        <p:nvPicPr>
          <p:cNvPr id="163847" name="Picture 7"/>
          <p:cNvPicPr>
            <a:picLocks noChangeAspect="1" noChangeArrowheads="1"/>
          </p:cNvPicPr>
          <p:nvPr/>
        </p:nvPicPr>
        <p:blipFill>
          <a:blip r:embed="rId5" cstate="print"/>
          <a:srcRect/>
          <a:stretch>
            <a:fillRect/>
          </a:stretch>
        </p:blipFill>
        <p:spPr bwMode="auto">
          <a:xfrm>
            <a:off x="762000" y="1676400"/>
            <a:ext cx="8077200" cy="4324350"/>
          </a:xfrm>
          <a:prstGeom prst="rect">
            <a:avLst/>
          </a:prstGeom>
          <a:noFill/>
          <a:ln w="25400"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latin typeface="Arial" charset="0"/>
                <a:cs typeface="Arial" charset="0"/>
              </a:rPr>
              <a:t>TCP Concurrent Server</a:t>
            </a:r>
            <a:endParaRPr lang="en-IN" dirty="0"/>
          </a:p>
        </p:txBody>
      </p:sp>
      <p:sp>
        <p:nvSpPr>
          <p:cNvPr id="5" name="Content Placeholder 4"/>
          <p:cNvSpPr>
            <a:spLocks noGrp="1"/>
          </p:cNvSpPr>
          <p:nvPr>
            <p:ph idx="1"/>
          </p:nvPr>
        </p:nvSpPr>
        <p:spPr/>
        <p:txBody>
          <a:bodyPr/>
          <a:lstStyle/>
          <a:p>
            <a:endParaRPr lang="en-IN"/>
          </a:p>
        </p:txBody>
      </p:sp>
      <p:pic>
        <p:nvPicPr>
          <p:cNvPr id="25601" name="Picture 1"/>
          <p:cNvPicPr>
            <a:picLocks noChangeAspect="1" noChangeArrowheads="1"/>
          </p:cNvPicPr>
          <p:nvPr/>
        </p:nvPicPr>
        <p:blipFill>
          <a:blip r:embed="rId2" cstate="print"/>
          <a:srcRect/>
          <a:stretch>
            <a:fillRect/>
          </a:stretch>
        </p:blipFill>
        <p:spPr bwMode="auto">
          <a:xfrm>
            <a:off x="304800" y="1143000"/>
            <a:ext cx="6477000" cy="2800350"/>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srcRect/>
          <a:stretch>
            <a:fillRect/>
          </a:stretch>
        </p:blipFill>
        <p:spPr bwMode="auto">
          <a:xfrm>
            <a:off x="276225" y="3962400"/>
            <a:ext cx="8105775"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p:cNvSpPr>
          <p:nvPr>
            <p:ph idx="1"/>
          </p:nvPr>
        </p:nvSpPr>
        <p:spPr/>
        <p:txBody>
          <a:bodyPr/>
          <a:lstStyle/>
          <a:p>
            <a:pPr>
              <a:lnSpc>
                <a:spcPct val="80000"/>
              </a:lnSpc>
              <a:buFont typeface="Arial" charset="0"/>
              <a:buNone/>
            </a:pPr>
            <a:endParaRPr lang="en-US" sz="1800" b="1" dirty="0" smtClean="0">
              <a:latin typeface="Arial" charset="0"/>
              <a:cs typeface="Arial" charset="0"/>
            </a:endParaRPr>
          </a:p>
        </p:txBody>
      </p:sp>
      <p:sp>
        <p:nvSpPr>
          <p:cNvPr id="4" name="Content Placeholder 3"/>
          <p:cNvSpPr>
            <a:spLocks noGrp="1"/>
          </p:cNvSpPr>
          <p:nvPr>
            <p:ph sz="quarter" idx="10"/>
          </p:nvPr>
        </p:nvSpPr>
        <p:spPr/>
        <p:txBody>
          <a:bodyPr/>
          <a:lstStyle/>
          <a:p>
            <a:r>
              <a:rPr lang="en-US" dirty="0" err="1" smtClean="0">
                <a:latin typeface="Arial" charset="0"/>
                <a:cs typeface="Arial" charset="0"/>
              </a:rPr>
              <a:t>str_echo</a:t>
            </a:r>
            <a:r>
              <a:rPr lang="en-US" dirty="0" smtClean="0">
                <a:latin typeface="Arial" charset="0"/>
                <a:cs typeface="Arial" charset="0"/>
              </a:rPr>
              <a:t> function</a:t>
            </a:r>
            <a:endParaRPr lang="en-IN" dirty="0"/>
          </a:p>
        </p:txBody>
      </p:sp>
      <p:pic>
        <p:nvPicPr>
          <p:cNvPr id="24577" name="Picture 1"/>
          <p:cNvPicPr>
            <a:picLocks noChangeAspect="1" noChangeArrowheads="1"/>
          </p:cNvPicPr>
          <p:nvPr/>
        </p:nvPicPr>
        <p:blipFill>
          <a:blip r:embed="rId2" cstate="print"/>
          <a:srcRect/>
          <a:stretch>
            <a:fillRect/>
          </a:stretch>
        </p:blipFill>
        <p:spPr bwMode="auto">
          <a:xfrm>
            <a:off x="381000" y="1371600"/>
            <a:ext cx="6286500" cy="27813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p:cNvSpPr>
          <p:nvPr>
            <p:ph idx="1"/>
          </p:nvPr>
        </p:nvSpPr>
        <p:spPr/>
        <p:txBody>
          <a:bodyPr/>
          <a:lstStyle/>
          <a:p>
            <a:r>
              <a:rPr lang="en-US" dirty="0" smtClean="0">
                <a:latin typeface="Arial" charset="0"/>
                <a:cs typeface="Arial" charset="0"/>
              </a:rPr>
              <a:t>Handling zombies</a:t>
            </a:r>
          </a:p>
          <a:p>
            <a:pPr lvl="1"/>
            <a:r>
              <a:rPr lang="en-US" dirty="0" smtClean="0">
                <a:latin typeface="Arial" charset="0"/>
                <a:cs typeface="Arial" charset="0"/>
              </a:rPr>
              <a:t>while ( (</a:t>
            </a:r>
            <a:r>
              <a:rPr lang="en-US" dirty="0" err="1" smtClean="0">
                <a:latin typeface="Arial" charset="0"/>
                <a:cs typeface="Arial" charset="0"/>
              </a:rPr>
              <a:t>pid</a:t>
            </a:r>
            <a:r>
              <a:rPr lang="en-US" dirty="0" smtClean="0">
                <a:latin typeface="Arial" charset="0"/>
                <a:cs typeface="Arial" charset="0"/>
              </a:rPr>
              <a:t> = </a:t>
            </a:r>
            <a:r>
              <a:rPr lang="en-US" dirty="0" err="1" smtClean="0">
                <a:latin typeface="Arial" charset="0"/>
                <a:cs typeface="Arial" charset="0"/>
              </a:rPr>
              <a:t>waitpid</a:t>
            </a:r>
            <a:r>
              <a:rPr lang="en-US" dirty="0" smtClean="0">
                <a:latin typeface="Arial" charset="0"/>
                <a:cs typeface="Arial" charset="0"/>
              </a:rPr>
              <a:t>(-1, &amp;stat, WNOHANG)) &gt; 0) in SIGCHLD signal handler</a:t>
            </a:r>
          </a:p>
          <a:p>
            <a:r>
              <a:rPr lang="en-US" dirty="0" smtClean="0">
                <a:latin typeface="Arial" charset="0"/>
                <a:cs typeface="Arial" charset="0"/>
              </a:rPr>
              <a:t>Handling interrupted system calls</a:t>
            </a:r>
          </a:p>
          <a:p>
            <a:pPr lvl="1"/>
            <a:r>
              <a:rPr lang="en-US" dirty="0" smtClean="0">
                <a:latin typeface="Arial" charset="0"/>
                <a:cs typeface="Arial" charset="0"/>
              </a:rPr>
              <a:t>when writing network programs that catch signals, we must be cognizant of interrupted system calls, and we must handle them </a:t>
            </a:r>
          </a:p>
          <a:p>
            <a:pPr lvl="1"/>
            <a:r>
              <a:rPr lang="en-US" dirty="0" smtClean="0">
                <a:latin typeface="Arial" charset="0"/>
                <a:cs typeface="Arial" charset="0"/>
              </a:rPr>
              <a:t>Slow system call is any system call that can block forever </a:t>
            </a:r>
          </a:p>
          <a:p>
            <a:pPr lvl="1"/>
            <a:endParaRPr lang="en-US" dirty="0" smtClean="0">
              <a:latin typeface="Arial" charset="0"/>
              <a:cs typeface="Arial" charset="0"/>
            </a:endParaRPr>
          </a:p>
        </p:txBody>
      </p:sp>
      <p:sp>
        <p:nvSpPr>
          <p:cNvPr id="4" name="Content Placeholder 3"/>
          <p:cNvSpPr>
            <a:spLocks noGrp="1"/>
          </p:cNvSpPr>
          <p:nvPr>
            <p:ph sz="quarter" idx="10"/>
          </p:nvPr>
        </p:nvSpPr>
        <p:spPr/>
        <p:txBody>
          <a:bodyPr/>
          <a:lstStyle/>
          <a:p>
            <a:r>
              <a:rPr lang="en-US" dirty="0" smtClean="0">
                <a:latin typeface="Arial" charset="0"/>
                <a:cs typeface="Arial" charset="0"/>
              </a:rPr>
              <a:t>TCP Concurrent Server</a:t>
            </a:r>
            <a:endParaRPr lang="en-I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p:cNvSpPr>
          <p:nvPr>
            <p:ph idx="1"/>
          </p:nvPr>
        </p:nvSpPr>
        <p:spPr/>
        <p:txBody>
          <a:bodyPr/>
          <a:lstStyle/>
          <a:p>
            <a:pPr>
              <a:lnSpc>
                <a:spcPct val="90000"/>
              </a:lnSpc>
              <a:buFont typeface="Arial" charset="0"/>
              <a:buNone/>
            </a:pPr>
            <a:r>
              <a:rPr lang="en-US" sz="2400" b="1" dirty="0" smtClean="0">
                <a:latin typeface="Courier New" pitchFamily="49" charset="0"/>
                <a:cs typeface="Arial" charset="0"/>
              </a:rPr>
              <a:t>for ( ; ; ) {</a:t>
            </a:r>
          </a:p>
          <a:p>
            <a:pPr>
              <a:lnSpc>
                <a:spcPct val="90000"/>
              </a:lnSpc>
              <a:buFont typeface="Arial" charset="0"/>
              <a:buNone/>
            </a:pPr>
            <a:r>
              <a:rPr lang="en-US" sz="2400" b="1" dirty="0" err="1" smtClean="0">
                <a:latin typeface="Courier New" pitchFamily="49" charset="0"/>
                <a:cs typeface="Arial" charset="0"/>
              </a:rPr>
              <a:t>clilen</a:t>
            </a:r>
            <a:r>
              <a:rPr lang="en-US" sz="2400" b="1" dirty="0" smtClean="0">
                <a:latin typeface="Courier New" pitchFamily="49" charset="0"/>
                <a:cs typeface="Arial" charset="0"/>
              </a:rPr>
              <a:t> = </a:t>
            </a:r>
            <a:r>
              <a:rPr lang="en-US" sz="2400" b="1" dirty="0" err="1" smtClean="0">
                <a:latin typeface="Courier New" pitchFamily="49" charset="0"/>
                <a:cs typeface="Arial" charset="0"/>
              </a:rPr>
              <a:t>sizeof</a:t>
            </a:r>
            <a:r>
              <a:rPr lang="en-US" sz="2400" b="1" dirty="0" smtClean="0">
                <a:latin typeface="Courier New" pitchFamily="49" charset="0"/>
                <a:cs typeface="Arial" charset="0"/>
              </a:rPr>
              <a:t> (</a:t>
            </a:r>
            <a:r>
              <a:rPr lang="en-US" sz="2400" b="1" dirty="0" err="1" smtClean="0">
                <a:latin typeface="Courier New" pitchFamily="49" charset="0"/>
                <a:cs typeface="Arial" charset="0"/>
              </a:rPr>
              <a:t>cliaddr</a:t>
            </a:r>
            <a:r>
              <a:rPr lang="en-US" sz="2400" b="1" dirty="0" smtClean="0">
                <a:latin typeface="Courier New" pitchFamily="49" charset="0"/>
                <a:cs typeface="Arial" charset="0"/>
              </a:rPr>
              <a:t>);</a:t>
            </a:r>
          </a:p>
          <a:p>
            <a:pPr>
              <a:lnSpc>
                <a:spcPct val="90000"/>
              </a:lnSpc>
              <a:buFont typeface="Arial" charset="0"/>
              <a:buNone/>
            </a:pPr>
            <a:r>
              <a:rPr lang="en-US" sz="2400" b="1" dirty="0" smtClean="0">
                <a:latin typeface="Courier New" pitchFamily="49" charset="0"/>
                <a:cs typeface="Arial" charset="0"/>
              </a:rPr>
              <a:t>if ( (</a:t>
            </a:r>
            <a:r>
              <a:rPr lang="en-US" sz="2400" b="1" dirty="0" err="1" smtClean="0">
                <a:latin typeface="Courier New" pitchFamily="49" charset="0"/>
                <a:cs typeface="Arial" charset="0"/>
              </a:rPr>
              <a:t>connfd</a:t>
            </a:r>
            <a:r>
              <a:rPr lang="en-US" sz="2400" b="1" dirty="0" smtClean="0">
                <a:latin typeface="Courier New" pitchFamily="49" charset="0"/>
                <a:cs typeface="Arial" charset="0"/>
              </a:rPr>
              <a:t> = accept (</a:t>
            </a:r>
            <a:r>
              <a:rPr lang="en-US" sz="2400" b="1" dirty="0" err="1" smtClean="0">
                <a:latin typeface="Courier New" pitchFamily="49" charset="0"/>
                <a:cs typeface="Arial" charset="0"/>
              </a:rPr>
              <a:t>listenfd</a:t>
            </a:r>
            <a:r>
              <a:rPr lang="en-US" sz="2400" b="1" dirty="0" smtClean="0">
                <a:latin typeface="Courier New" pitchFamily="49" charset="0"/>
                <a:cs typeface="Arial" charset="0"/>
              </a:rPr>
              <a:t>, (SA *) &amp;</a:t>
            </a:r>
            <a:r>
              <a:rPr lang="en-US" sz="2400" b="1" dirty="0" err="1" smtClean="0">
                <a:latin typeface="Courier New" pitchFamily="49" charset="0"/>
                <a:cs typeface="Arial" charset="0"/>
              </a:rPr>
              <a:t>cliaddr</a:t>
            </a:r>
            <a:r>
              <a:rPr lang="en-US" sz="2400" b="1" dirty="0" smtClean="0">
                <a:latin typeface="Courier New" pitchFamily="49" charset="0"/>
                <a:cs typeface="Arial" charset="0"/>
              </a:rPr>
              <a:t>, &amp;</a:t>
            </a:r>
            <a:r>
              <a:rPr lang="en-US" sz="2400" b="1" dirty="0" err="1" smtClean="0">
                <a:latin typeface="Courier New" pitchFamily="49" charset="0"/>
                <a:cs typeface="Arial" charset="0"/>
              </a:rPr>
              <a:t>clilen</a:t>
            </a:r>
            <a:r>
              <a:rPr lang="en-US" sz="2400" b="1" dirty="0" smtClean="0">
                <a:latin typeface="Courier New" pitchFamily="49" charset="0"/>
                <a:cs typeface="Arial" charset="0"/>
              </a:rPr>
              <a:t>)) &lt; 0) {</a:t>
            </a:r>
          </a:p>
          <a:p>
            <a:pPr>
              <a:lnSpc>
                <a:spcPct val="90000"/>
              </a:lnSpc>
              <a:buFont typeface="Arial" charset="0"/>
              <a:buNone/>
            </a:pPr>
            <a:r>
              <a:rPr lang="en-US" sz="2400" b="1" dirty="0" smtClean="0">
                <a:latin typeface="Courier New" pitchFamily="49" charset="0"/>
                <a:cs typeface="Arial" charset="0"/>
              </a:rPr>
              <a:t>   if (</a:t>
            </a:r>
            <a:r>
              <a:rPr lang="en-US" sz="2400" b="1" dirty="0" err="1" smtClean="0">
                <a:latin typeface="Courier New" pitchFamily="49" charset="0"/>
                <a:cs typeface="Arial" charset="0"/>
              </a:rPr>
              <a:t>errno</a:t>
            </a:r>
            <a:r>
              <a:rPr lang="en-US" sz="2400" b="1" dirty="0" smtClean="0">
                <a:latin typeface="Courier New" pitchFamily="49" charset="0"/>
                <a:cs typeface="Arial" charset="0"/>
              </a:rPr>
              <a:t> == EINTR)</a:t>
            </a:r>
          </a:p>
          <a:p>
            <a:pPr>
              <a:lnSpc>
                <a:spcPct val="90000"/>
              </a:lnSpc>
              <a:buFont typeface="Arial" charset="0"/>
              <a:buNone/>
            </a:pPr>
            <a:r>
              <a:rPr lang="en-US" sz="2400" b="1" dirty="0" smtClean="0">
                <a:latin typeface="Courier New" pitchFamily="49" charset="0"/>
                <a:cs typeface="Arial" charset="0"/>
              </a:rPr>
              <a:t>   continue;         /* back to for () */</a:t>
            </a:r>
          </a:p>
          <a:p>
            <a:pPr>
              <a:lnSpc>
                <a:spcPct val="90000"/>
              </a:lnSpc>
              <a:buFont typeface="Arial" charset="0"/>
              <a:buNone/>
            </a:pPr>
            <a:r>
              <a:rPr lang="en-US" sz="2400" b="1" dirty="0" smtClean="0">
                <a:latin typeface="Courier New" pitchFamily="49" charset="0"/>
                <a:cs typeface="Arial" charset="0"/>
              </a:rPr>
              <a:t>   else</a:t>
            </a:r>
          </a:p>
          <a:p>
            <a:pPr>
              <a:lnSpc>
                <a:spcPct val="90000"/>
              </a:lnSpc>
              <a:buFont typeface="Arial" charset="0"/>
              <a:buNone/>
            </a:pPr>
            <a:r>
              <a:rPr lang="en-US" sz="2400" b="1" dirty="0" smtClean="0">
                <a:latin typeface="Courier New" pitchFamily="49" charset="0"/>
                <a:cs typeface="Arial" charset="0"/>
              </a:rPr>
              <a:t>           </a:t>
            </a:r>
            <a:r>
              <a:rPr lang="en-US" sz="2400" b="1" dirty="0" err="1" smtClean="0">
                <a:latin typeface="Courier New" pitchFamily="49" charset="0"/>
                <a:cs typeface="Arial" charset="0"/>
              </a:rPr>
              <a:t>err_sys</a:t>
            </a:r>
            <a:r>
              <a:rPr lang="en-US" sz="2400" b="1" dirty="0" smtClean="0">
                <a:latin typeface="Courier New" pitchFamily="49" charset="0"/>
                <a:cs typeface="Arial" charset="0"/>
              </a:rPr>
              <a:t> ("accept error");</a:t>
            </a:r>
          </a:p>
          <a:p>
            <a:pPr>
              <a:lnSpc>
                <a:spcPct val="90000"/>
              </a:lnSpc>
              <a:buFont typeface="Arial" charset="0"/>
              <a:buNone/>
            </a:pPr>
            <a:r>
              <a:rPr lang="en-US" sz="2400" b="1" dirty="0" smtClean="0">
                <a:latin typeface="Courier New" pitchFamily="49" charset="0"/>
                <a:cs typeface="Arial" charset="0"/>
              </a:rPr>
              <a:t>        }</a:t>
            </a:r>
          </a:p>
          <a:p>
            <a:pPr>
              <a:lnSpc>
                <a:spcPct val="90000"/>
              </a:lnSpc>
            </a:pPr>
            <a:r>
              <a:rPr lang="en-US" dirty="0" smtClean="0"/>
              <a:t>Another option:</a:t>
            </a:r>
          </a:p>
          <a:p>
            <a:pPr lvl="1">
              <a:lnSpc>
                <a:spcPct val="90000"/>
              </a:lnSpc>
            </a:pPr>
            <a:r>
              <a:rPr lang="en-US" dirty="0" smtClean="0"/>
              <a:t>Use </a:t>
            </a:r>
            <a:r>
              <a:rPr lang="en-US" dirty="0" err="1" smtClean="0"/>
              <a:t>sigaction</a:t>
            </a:r>
            <a:r>
              <a:rPr lang="en-US" dirty="0" smtClean="0"/>
              <a:t>() with SA_RESTART flag.</a:t>
            </a:r>
          </a:p>
          <a:p>
            <a:pPr>
              <a:lnSpc>
                <a:spcPct val="90000"/>
              </a:lnSpc>
              <a:buFont typeface="Arial" charset="0"/>
              <a:buNone/>
            </a:pPr>
            <a:endParaRPr lang="en-US" sz="2400" b="1" dirty="0" smtClean="0">
              <a:latin typeface="Courier New" pitchFamily="49" charset="0"/>
              <a:cs typeface="Arial" charset="0"/>
            </a:endParaRPr>
          </a:p>
          <a:p>
            <a:pPr>
              <a:lnSpc>
                <a:spcPct val="90000"/>
              </a:lnSpc>
              <a:buFont typeface="Arial" charset="0"/>
              <a:buNone/>
            </a:pPr>
            <a:endParaRPr lang="en-US" sz="2400" b="1" dirty="0" smtClean="0">
              <a:latin typeface="Courier New" pitchFamily="49" charset="0"/>
              <a:cs typeface="Arial" charset="0"/>
            </a:endParaRPr>
          </a:p>
        </p:txBody>
      </p:sp>
      <p:sp>
        <p:nvSpPr>
          <p:cNvPr id="4" name="Content Placeholder 3"/>
          <p:cNvSpPr>
            <a:spLocks noGrp="1"/>
          </p:cNvSpPr>
          <p:nvPr>
            <p:ph sz="quarter" idx="10"/>
          </p:nvPr>
        </p:nvSpPr>
        <p:spPr/>
        <p:txBody>
          <a:bodyPr>
            <a:normAutofit fontScale="92500"/>
          </a:bodyPr>
          <a:lstStyle/>
          <a:p>
            <a:r>
              <a:rPr lang="en-US" dirty="0" smtClean="0">
                <a:latin typeface="Arial" charset="0"/>
                <a:cs typeface="Arial" charset="0"/>
              </a:rPr>
              <a:t>Handling interrupted system calls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idx="4294967295"/>
          </p:nvPr>
        </p:nvSpPr>
        <p:spPr bwMode="auto"/>
        <p:txBody>
          <a:bodyPr wrap="square" numCol="1" anchorCtr="0" compatLnSpc="1">
            <a:prstTxWarp prst="textNoShape">
              <a:avLst/>
            </a:prstTxWarp>
          </a:bodyPr>
          <a:lstStyle/>
          <a:p>
            <a:pPr>
              <a:defRPr/>
            </a:pPr>
            <a:r>
              <a:rPr lang="en-US" smtClean="0">
                <a:latin typeface="Arial" charset="0"/>
                <a:cs typeface="Arial" charset="0"/>
              </a:rPr>
              <a:t>Protocol Ports</a:t>
            </a:r>
          </a:p>
        </p:txBody>
      </p:sp>
      <p:sp>
        <p:nvSpPr>
          <p:cNvPr id="40963" name="Rectangle 3"/>
          <p:cNvSpPr>
            <a:spLocks noGrp="1"/>
          </p:cNvSpPr>
          <p:nvPr>
            <p:ph type="body" idx="4294967295"/>
          </p:nvPr>
        </p:nvSpPr>
        <p:spPr/>
        <p:txBody>
          <a:bodyPr/>
          <a:lstStyle/>
          <a:p>
            <a:r>
              <a:rPr lang="en-US" sz="2800" smtClean="0">
                <a:latin typeface="Arial" charset="0"/>
                <a:cs typeface="Arial" charset="0"/>
              </a:rPr>
              <a:t>Instead of thinking process as ultimate destination, imagine that each machine contains a set of abstract destination points called protocol ports</a:t>
            </a:r>
          </a:p>
          <a:p>
            <a:r>
              <a:rPr lang="en-US" sz="2800" smtClean="0">
                <a:latin typeface="Arial" charset="0"/>
                <a:cs typeface="Arial" charset="0"/>
              </a:rPr>
              <a:t>Each protocol port is identified by a positive integer</a:t>
            </a:r>
          </a:p>
          <a:p>
            <a:r>
              <a:rPr lang="en-US" sz="2800" smtClean="0">
                <a:latin typeface="Arial" charset="0"/>
                <a:cs typeface="Arial" charset="0"/>
              </a:rPr>
              <a:t>Operating systems provide some mechanism that processes use, to specify a port.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p:cNvSpPr>
          <p:nvPr>
            <p:ph idx="1"/>
          </p:nvPr>
        </p:nvSpPr>
        <p:spPr/>
        <p:txBody>
          <a:bodyPr/>
          <a:lstStyle/>
          <a:p>
            <a:r>
              <a:rPr lang="en-US" smtClean="0">
                <a:latin typeface="Arial" charset="0"/>
                <a:cs typeface="Arial" charset="0"/>
              </a:rPr>
              <a:t>FIN is sent to client</a:t>
            </a:r>
          </a:p>
          <a:p>
            <a:r>
              <a:rPr lang="en-US" smtClean="0">
                <a:latin typeface="Arial" charset="0"/>
                <a:cs typeface="Arial" charset="0"/>
              </a:rPr>
              <a:t>Client tcp sends ACK to server </a:t>
            </a:r>
          </a:p>
          <a:p>
            <a:r>
              <a:rPr lang="en-US" smtClean="0">
                <a:latin typeface="Arial" charset="0"/>
                <a:cs typeface="Arial" charset="0"/>
              </a:rPr>
              <a:t>What if client application doesn’t take not of it, and sends data to server?</a:t>
            </a:r>
          </a:p>
        </p:txBody>
      </p:sp>
      <p:sp>
        <p:nvSpPr>
          <p:cNvPr id="4" name="Content Placeholder 3"/>
          <p:cNvSpPr>
            <a:spLocks noGrp="1"/>
          </p:cNvSpPr>
          <p:nvPr>
            <p:ph sz="quarter" idx="10"/>
          </p:nvPr>
        </p:nvSpPr>
        <p:spPr/>
        <p:txBody>
          <a:bodyPr/>
          <a:lstStyle/>
          <a:p>
            <a:r>
              <a:rPr lang="en-US" dirty="0" smtClean="0">
                <a:latin typeface="Arial" charset="0"/>
                <a:cs typeface="Arial" charset="0"/>
              </a:rPr>
              <a:t>Termination of Server Process </a:t>
            </a:r>
            <a:endParaRPr lang="en-I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p:cNvSpPr>
          <p:nvPr>
            <p:ph idx="1"/>
          </p:nvPr>
        </p:nvSpPr>
        <p:spPr/>
        <p:txBody>
          <a:bodyPr/>
          <a:lstStyle/>
          <a:p>
            <a:r>
              <a:rPr lang="en-US" dirty="0" smtClean="0">
                <a:latin typeface="Arial" charset="0"/>
                <a:cs typeface="Arial" charset="0"/>
              </a:rPr>
              <a:t>When a process writes to a socket that has received an RST, the SIGPIPE signal is sent to the process. </a:t>
            </a:r>
          </a:p>
          <a:p>
            <a:r>
              <a:rPr lang="en-US" dirty="0" smtClean="0">
                <a:latin typeface="Arial" charset="0"/>
                <a:cs typeface="Arial" charset="0"/>
              </a:rPr>
              <a:t>The default action of this signal is to terminate the process, so the process must catch the signal to avoid being involuntarily terminated. </a:t>
            </a:r>
          </a:p>
        </p:txBody>
      </p:sp>
      <p:sp>
        <p:nvSpPr>
          <p:cNvPr id="4" name="Content Placeholder 3"/>
          <p:cNvSpPr>
            <a:spLocks noGrp="1"/>
          </p:cNvSpPr>
          <p:nvPr>
            <p:ph sz="quarter" idx="10"/>
          </p:nvPr>
        </p:nvSpPr>
        <p:spPr/>
        <p:txBody>
          <a:bodyPr/>
          <a:lstStyle/>
          <a:p>
            <a:r>
              <a:rPr lang="en-US" dirty="0" smtClean="0">
                <a:latin typeface="Arial" charset="0"/>
                <a:cs typeface="Arial" charset="0"/>
              </a:rPr>
              <a:t>SIGPIPE Signal</a:t>
            </a:r>
            <a:endParaRPr lang="en-I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p:cNvSpPr>
          <p:nvPr>
            <p:ph idx="1"/>
          </p:nvPr>
        </p:nvSpPr>
        <p:spPr/>
        <p:txBody>
          <a:bodyPr/>
          <a:lstStyle/>
          <a:p>
            <a:r>
              <a:rPr lang="en-US" smtClean="0">
                <a:latin typeface="Arial" charset="0"/>
                <a:cs typeface="Arial" charset="0"/>
              </a:rPr>
              <a:t>Nothing is sent to client</a:t>
            </a:r>
          </a:p>
          <a:p>
            <a:r>
              <a:rPr lang="en-US" smtClean="0">
                <a:latin typeface="Arial" charset="0"/>
                <a:cs typeface="Arial" charset="0"/>
              </a:rPr>
              <a:t>Client will try to reach the host, but will get errors such as ETIMEDOUT, EHOSTUNREACH, ENETWORKUNREACH</a:t>
            </a:r>
          </a:p>
        </p:txBody>
      </p:sp>
      <p:sp>
        <p:nvSpPr>
          <p:cNvPr id="4" name="Content Placeholder 3"/>
          <p:cNvSpPr>
            <a:spLocks noGrp="1"/>
          </p:cNvSpPr>
          <p:nvPr>
            <p:ph sz="quarter" idx="10"/>
          </p:nvPr>
        </p:nvSpPr>
        <p:spPr/>
        <p:txBody>
          <a:bodyPr/>
          <a:lstStyle/>
          <a:p>
            <a:r>
              <a:rPr lang="en-US" dirty="0" smtClean="0">
                <a:latin typeface="Arial" charset="0"/>
                <a:cs typeface="Arial" charset="0"/>
              </a:rPr>
              <a:t>Crashing of Server Host </a:t>
            </a:r>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p:cNvSpPr>
          <p:nvPr>
            <p:ph idx="1"/>
          </p:nvPr>
        </p:nvSpPr>
        <p:spPr/>
        <p:txBody>
          <a:bodyPr/>
          <a:lstStyle/>
          <a:p>
            <a:r>
              <a:rPr lang="en-US" dirty="0" smtClean="0">
                <a:latin typeface="Arial" charset="0"/>
                <a:cs typeface="Arial" charset="0"/>
              </a:rPr>
              <a:t>When client sends packets, server will respond with RST</a:t>
            </a:r>
          </a:p>
        </p:txBody>
      </p:sp>
      <p:sp>
        <p:nvSpPr>
          <p:cNvPr id="4" name="Content Placeholder 3"/>
          <p:cNvSpPr>
            <a:spLocks noGrp="1"/>
          </p:cNvSpPr>
          <p:nvPr>
            <p:ph sz="quarter" idx="10"/>
          </p:nvPr>
        </p:nvSpPr>
        <p:spPr/>
        <p:txBody>
          <a:bodyPr>
            <a:normAutofit fontScale="77500" lnSpcReduction="20000"/>
          </a:bodyPr>
          <a:lstStyle/>
          <a:p>
            <a:r>
              <a:rPr lang="en-US" dirty="0" smtClean="0">
                <a:latin typeface="Arial" charset="0"/>
                <a:cs typeface="Arial" charset="0"/>
              </a:rPr>
              <a:t>Crashing and Rebooting of Server Host </a:t>
            </a:r>
            <a:endParaRPr lang="en-I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p:cNvSpPr>
          <p:nvPr>
            <p:ph idx="1"/>
          </p:nvPr>
        </p:nvSpPr>
        <p:spPr/>
        <p:txBody>
          <a:bodyPr/>
          <a:lstStyle/>
          <a:p>
            <a:r>
              <a:rPr lang="en-US" smtClean="0">
                <a:latin typeface="Arial" charset="0"/>
                <a:cs typeface="Arial" charset="0"/>
              </a:rPr>
              <a:t>Init sends SIGTERM to all processes</a:t>
            </a:r>
          </a:p>
          <a:p>
            <a:r>
              <a:rPr lang="en-US" smtClean="0">
                <a:latin typeface="Arial" charset="0"/>
                <a:cs typeface="Arial" charset="0"/>
              </a:rPr>
              <a:t>Then sends SIG KILL to all processes</a:t>
            </a:r>
          </a:p>
          <a:p>
            <a:r>
              <a:rPr lang="en-US" smtClean="0">
                <a:latin typeface="Arial" charset="0"/>
                <a:cs typeface="Arial" charset="0"/>
              </a:rPr>
              <a:t>Fin is sent to the client</a:t>
            </a:r>
          </a:p>
          <a:p>
            <a:endParaRPr lang="en-US" smtClean="0">
              <a:latin typeface="Arial" charset="0"/>
              <a:cs typeface="Arial" charset="0"/>
            </a:endParaRPr>
          </a:p>
        </p:txBody>
      </p:sp>
      <p:sp>
        <p:nvSpPr>
          <p:cNvPr id="4" name="Content Placeholder 3"/>
          <p:cNvSpPr>
            <a:spLocks noGrp="1"/>
          </p:cNvSpPr>
          <p:nvPr>
            <p:ph sz="quarter" idx="10"/>
          </p:nvPr>
        </p:nvSpPr>
        <p:spPr/>
        <p:txBody>
          <a:bodyPr/>
          <a:lstStyle/>
          <a:p>
            <a:r>
              <a:rPr lang="en-US" dirty="0" smtClean="0">
                <a:latin typeface="Arial" charset="0"/>
                <a:cs typeface="Arial" charset="0"/>
              </a:rPr>
              <a:t>Shutdown of Server Host </a:t>
            </a:r>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000" dirty="0" smtClean="0"/>
              <a:t>Write a TCP client and server that fulfills the following requirements.                          </a:t>
            </a:r>
          </a:p>
          <a:p>
            <a:r>
              <a:rPr lang="en-US" sz="2000" dirty="0" err="1" smtClean="0"/>
              <a:t>Server.c</a:t>
            </a:r>
            <a:r>
              <a:rPr lang="en-US" sz="2000" dirty="0" smtClean="0"/>
              <a:t>: </a:t>
            </a:r>
          </a:p>
          <a:p>
            <a:pPr lvl="2"/>
            <a:r>
              <a:rPr lang="en-US" sz="1600" dirty="0" smtClean="0"/>
              <a:t>server should take port number on command-line and listen on that port. </a:t>
            </a:r>
          </a:p>
          <a:p>
            <a:pPr lvl="2"/>
            <a:r>
              <a:rPr lang="en-US" sz="1600" dirty="0" smtClean="0"/>
              <a:t>server should create a child to handle a new client. </a:t>
            </a:r>
          </a:p>
          <a:p>
            <a:pPr lvl="2"/>
            <a:r>
              <a:rPr lang="en-US" sz="1600" dirty="0" smtClean="0"/>
              <a:t>When a client sends a command such as '</a:t>
            </a:r>
            <a:r>
              <a:rPr lang="en-US" sz="1600" dirty="0" err="1" smtClean="0"/>
              <a:t>ps</a:t>
            </a:r>
            <a:r>
              <a:rPr lang="en-US" sz="1600" dirty="0" smtClean="0"/>
              <a:t>', server should execute the command and send the output to the client.</a:t>
            </a:r>
          </a:p>
          <a:p>
            <a:pPr lvl="2"/>
            <a:r>
              <a:rPr lang="en-US" sz="1600" dirty="0" smtClean="0"/>
              <a:t>it should take care of zombies.</a:t>
            </a:r>
          </a:p>
          <a:p>
            <a:r>
              <a:rPr lang="en-US" sz="2000" dirty="0" smtClean="0"/>
              <a:t> </a:t>
            </a:r>
            <a:r>
              <a:rPr lang="en-US" sz="2000" dirty="0" err="1" smtClean="0"/>
              <a:t>Client.c</a:t>
            </a:r>
            <a:r>
              <a:rPr lang="en-US" sz="2000" dirty="0" smtClean="0"/>
              <a:t>: </a:t>
            </a:r>
          </a:p>
          <a:p>
            <a:pPr lvl="1"/>
            <a:r>
              <a:rPr lang="en-US" sz="1600" dirty="0" smtClean="0"/>
              <a:t>client takes </a:t>
            </a:r>
            <a:r>
              <a:rPr lang="en-US" sz="1600" dirty="0" err="1" smtClean="0"/>
              <a:t>ip</a:t>
            </a:r>
            <a:r>
              <a:rPr lang="en-US" sz="1600" dirty="0" smtClean="0"/>
              <a:t> address and port number of the server on command-line.</a:t>
            </a:r>
          </a:p>
          <a:p>
            <a:pPr lvl="1"/>
            <a:r>
              <a:rPr lang="en-US" sz="1600" dirty="0" smtClean="0"/>
              <a:t>client sets up a connection to the server.</a:t>
            </a:r>
          </a:p>
          <a:p>
            <a:pPr lvl="1"/>
            <a:r>
              <a:rPr lang="en-US" sz="1600" dirty="0" smtClean="0"/>
              <a:t>client takes a command from the user and sends it to the server. </a:t>
            </a:r>
          </a:p>
          <a:p>
            <a:pPr lvl="1"/>
            <a:r>
              <a:rPr lang="en-US" sz="1600" dirty="0" smtClean="0"/>
              <a:t>client waits for the reply and prints the reply on the standard output.</a:t>
            </a:r>
          </a:p>
          <a:p>
            <a:endParaRPr lang="en-US" sz="2000" dirty="0"/>
          </a:p>
        </p:txBody>
      </p:sp>
      <p:sp>
        <p:nvSpPr>
          <p:cNvPr id="3" name="Content Placeholder 2"/>
          <p:cNvSpPr>
            <a:spLocks noGrp="1"/>
          </p:cNvSpPr>
          <p:nvPr>
            <p:ph sz="quarter" idx="10"/>
          </p:nvPr>
        </p:nvSpPr>
        <p:spPr/>
        <p:txBody>
          <a:bodyPr/>
          <a:lstStyle/>
          <a:p>
            <a:r>
              <a:rPr lang="en-US" dirty="0" smtClean="0"/>
              <a:t>Exercise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457200" y="1295400"/>
            <a:ext cx="7467600"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376238" y="647700"/>
            <a:ext cx="8391525"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pic>
        <p:nvPicPr>
          <p:cNvPr id="12291" name="Picture 3"/>
          <p:cNvPicPr>
            <a:picLocks noChangeAspect="1" noChangeArrowheads="1"/>
          </p:cNvPicPr>
          <p:nvPr/>
        </p:nvPicPr>
        <p:blipFill>
          <a:blip r:embed="rId2" cstate="print"/>
          <a:srcRect/>
          <a:stretch>
            <a:fillRect/>
          </a:stretch>
        </p:blipFill>
        <p:spPr bwMode="auto">
          <a:xfrm>
            <a:off x="0" y="228600"/>
            <a:ext cx="7515225" cy="598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endParaRPr lang="en-US" dirty="0" smtClean="0"/>
          </a:p>
          <a:p>
            <a:pPr marL="457200" indent="-457200"/>
            <a:endParaRPr lang="en-US" dirty="0" smtClean="0"/>
          </a:p>
          <a:p>
            <a:pPr marL="457200" indent="-457200">
              <a:buFont typeface="+mj-lt"/>
              <a:buAutoNum type="arabicPeriod"/>
            </a:pPr>
            <a:endParaRPr lang="en-US" dirty="0"/>
          </a:p>
        </p:txBody>
      </p:sp>
      <p:sp>
        <p:nvSpPr>
          <p:cNvPr id="3" name="Content Placeholder 2"/>
          <p:cNvSpPr>
            <a:spLocks noGrp="1"/>
          </p:cNvSpPr>
          <p:nvPr>
            <p:ph sz="quarter" idx="10"/>
          </p:nvPr>
        </p:nvSpPr>
        <p:spPr/>
        <p:txBody>
          <a:bodyPr/>
          <a:lstStyle/>
          <a:p>
            <a:r>
              <a:rPr lang="en-US" dirty="0" smtClean="0"/>
              <a:t>Acknowledgements</a:t>
            </a:r>
            <a:endParaRPr lang="en-US"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idx="4294967295"/>
          </p:nvPr>
        </p:nvSpPr>
        <p:spPr bwMode="auto"/>
        <p:txBody>
          <a:bodyPr wrap="square" numCol="1" anchorCtr="0" compatLnSpc="1">
            <a:prstTxWarp prst="textNoShape">
              <a:avLst/>
            </a:prstTxWarp>
          </a:bodyPr>
          <a:lstStyle/>
          <a:p>
            <a:pPr>
              <a:defRPr/>
            </a:pPr>
            <a:r>
              <a:rPr lang="en-US" smtClean="0">
                <a:latin typeface="Arial" charset="0"/>
                <a:cs typeface="Arial" charset="0"/>
              </a:rPr>
              <a:t>Port Numbers</a:t>
            </a:r>
          </a:p>
        </p:txBody>
      </p:sp>
      <p:sp>
        <p:nvSpPr>
          <p:cNvPr id="41987" name="Rectangle 3"/>
          <p:cNvSpPr>
            <a:spLocks noGrp="1"/>
          </p:cNvSpPr>
          <p:nvPr>
            <p:ph type="body" idx="4294967295"/>
          </p:nvPr>
        </p:nvSpPr>
        <p:spPr/>
        <p:txBody>
          <a:bodyPr/>
          <a:lstStyle/>
          <a:p>
            <a:pPr>
              <a:lnSpc>
                <a:spcPct val="80000"/>
              </a:lnSpc>
            </a:pPr>
            <a:r>
              <a:rPr lang="en-US" sz="2400" dirty="0" smtClean="0">
                <a:latin typeface="Arial" charset="0"/>
                <a:cs typeface="Arial" charset="0"/>
              </a:rPr>
              <a:t>The port numbers are divided into three ranges by Internet Assigned Numbers Authority </a:t>
            </a:r>
            <a:endParaRPr lang="en-US" sz="2400" b="1" dirty="0" smtClean="0">
              <a:latin typeface="Arial" charset="0"/>
              <a:cs typeface="Arial" charset="0"/>
            </a:endParaRPr>
          </a:p>
          <a:p>
            <a:pPr>
              <a:lnSpc>
                <a:spcPct val="80000"/>
              </a:lnSpc>
            </a:pPr>
            <a:r>
              <a:rPr lang="en-US" sz="2400" dirty="0" smtClean="0">
                <a:latin typeface="Arial" charset="0"/>
                <a:cs typeface="Arial" charset="0"/>
              </a:rPr>
              <a:t>The well-known ports: 0 through 1023. These port numbers are controlled and assigned by the IANA. </a:t>
            </a:r>
          </a:p>
          <a:p>
            <a:pPr>
              <a:lnSpc>
                <a:spcPct val="80000"/>
              </a:lnSpc>
            </a:pPr>
            <a:r>
              <a:rPr lang="en-US" sz="2400" dirty="0" smtClean="0">
                <a:latin typeface="Arial" charset="0"/>
                <a:cs typeface="Arial" charset="0"/>
              </a:rPr>
              <a:t>The registered ports: 1024 through 49151. These are not controlled by the IANA, but the IANA registers and lists the uses of these ports as a convenience to the community. </a:t>
            </a:r>
          </a:p>
          <a:p>
            <a:pPr>
              <a:lnSpc>
                <a:spcPct val="80000"/>
              </a:lnSpc>
            </a:pPr>
            <a:r>
              <a:rPr lang="en-US" sz="2400" dirty="0" smtClean="0">
                <a:latin typeface="Arial" charset="0"/>
                <a:cs typeface="Arial" charset="0"/>
              </a:rPr>
              <a:t>The dynamic or private ports, 49152 through 65535. The IANA says nothing about these ports. These are what we call ephemeral ports. (49152 is three-fourths of 65536.)</a:t>
            </a:r>
            <a:endParaRPr lang="en-US" sz="2400" b="1" dirty="0" smtClean="0">
              <a:latin typeface="Arial" charset="0"/>
              <a:cs typeface="Arial" charset="0"/>
            </a:endParaRPr>
          </a:p>
          <a:p>
            <a:pPr>
              <a:lnSpc>
                <a:spcPct val="80000"/>
              </a:lnSpc>
            </a:pPr>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Q&amp;A</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rtlCol="0"/>
          <a:lstStyle/>
          <a:p>
            <a:pPr eaLnBrk="1" fontAlgn="auto" hangingPunct="1">
              <a:spcAft>
                <a:spcPts val="0"/>
              </a:spcAft>
              <a:buFont typeface="Arial" pitchFamily="34" charset="0"/>
              <a:buNone/>
              <a:defRPr/>
            </a:pPr>
            <a:r>
              <a:rPr lang="en-US" dirty="0" smtClean="0"/>
              <a:t>Thank You</a:t>
            </a:r>
          </a:p>
          <a:p>
            <a:pPr eaLnBrk="1" fontAlgn="auto" hangingPunct="1">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idx="4294967295"/>
          </p:nvPr>
        </p:nvSpPr>
        <p:spPr bwMode="auto">
          <a:xfrm>
            <a:off x="838200" y="152400"/>
            <a:ext cx="7772400" cy="1143000"/>
          </a:xfrm>
        </p:spPr>
        <p:txBody>
          <a:bodyPr wrap="square" lIns="90488" tIns="44450" rIns="90488" bIns="44450" numCol="1" anchorCtr="0" compatLnSpc="1">
            <a:prstTxWarp prst="textNoShape">
              <a:avLst/>
            </a:prstTxWarp>
          </a:bodyPr>
          <a:lstStyle/>
          <a:p>
            <a:pPr>
              <a:defRPr/>
            </a:pPr>
            <a:r>
              <a:rPr lang="en-US" smtClean="0">
                <a:latin typeface="Arial" charset="0"/>
                <a:cs typeface="Arial" charset="0"/>
              </a:rPr>
              <a:t>Ports</a:t>
            </a:r>
          </a:p>
        </p:txBody>
      </p:sp>
      <p:pic>
        <p:nvPicPr>
          <p:cNvPr id="43011" name="Picture 3"/>
          <p:cNvPicPr>
            <a:picLocks noChangeAspect="1" noChangeArrowheads="1"/>
          </p:cNvPicPr>
          <p:nvPr/>
        </p:nvPicPr>
        <p:blipFill>
          <a:blip r:embed="rId2" cstate="print"/>
          <a:srcRect/>
          <a:stretch>
            <a:fillRect/>
          </a:stretch>
        </p:blipFill>
        <p:spPr bwMode="auto">
          <a:xfrm>
            <a:off x="533400" y="1447800"/>
            <a:ext cx="8001000" cy="4532313"/>
          </a:xfrm>
          <a:prstGeom prst="rect">
            <a:avLst/>
          </a:prstGeom>
          <a:noFill/>
          <a:ln w="25400" algn="ctr">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48095</TotalTime>
  <Words>3231</Words>
  <Application>Microsoft Office PowerPoint</Application>
  <PresentationFormat>On-screen Show (4:3)</PresentationFormat>
  <Paragraphs>498</Paragraphs>
  <Slides>81</Slides>
  <Notes>8</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Network Programming</vt:lpstr>
      <vt:lpstr>Slide 2</vt:lpstr>
      <vt:lpstr>OSI &amp; Internet protocol suite</vt:lpstr>
      <vt:lpstr>TCP/IP</vt:lpstr>
      <vt:lpstr>TCP or UDP</vt:lpstr>
      <vt:lpstr>Why process is not the destination for a message?</vt:lpstr>
      <vt:lpstr>Protocol Ports</vt:lpstr>
      <vt:lpstr>Port Numbers</vt:lpstr>
      <vt:lpstr>Ports</vt:lpstr>
      <vt:lpstr>UDP (User Datagram Protocol)</vt:lpstr>
      <vt:lpstr>UDP header</vt:lpstr>
      <vt:lpstr>Some standard UDP based services and their ports</vt:lpstr>
      <vt:lpstr>TCP Transmission Control Protocol</vt:lpstr>
      <vt:lpstr>Connection-Oriented</vt:lpstr>
      <vt:lpstr>TCP Ports</vt:lpstr>
      <vt:lpstr>TCP Segments</vt:lpstr>
      <vt:lpstr>TCP Segment Format </vt:lpstr>
      <vt:lpstr>TCP Segments</vt:lpstr>
      <vt:lpstr>TCP Connection Establishment</vt:lpstr>
      <vt:lpstr>TCP Connection Establishment</vt:lpstr>
      <vt:lpstr>Slide 21</vt:lpstr>
      <vt:lpstr>Slide 22</vt:lpstr>
      <vt:lpstr>Connection Termination</vt:lpstr>
      <vt:lpstr>Connection Termination</vt:lpstr>
      <vt:lpstr>TCP Connection State Diagram</vt:lpstr>
      <vt:lpstr>Slide 26</vt:lpstr>
      <vt:lpstr>Slide 27</vt:lpstr>
      <vt:lpstr>What is the purpose of TIME_WAIT?</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1591</cp:revision>
  <dcterms:created xsi:type="dcterms:W3CDTF">2011-09-14T09:42:05Z</dcterms:created>
  <dcterms:modified xsi:type="dcterms:W3CDTF">2015-02-18T09:23:14Z</dcterms:modified>
</cp:coreProperties>
</file>