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60" r:id="rId2"/>
    <p:sldId id="865" r:id="rId3"/>
    <p:sldId id="1042" r:id="rId4"/>
    <p:sldId id="1043" r:id="rId5"/>
    <p:sldId id="1054" r:id="rId6"/>
    <p:sldId id="1045" r:id="rId7"/>
    <p:sldId id="1046" r:id="rId8"/>
    <p:sldId id="1047" r:id="rId9"/>
    <p:sldId id="1048" r:id="rId10"/>
    <p:sldId id="1049" r:id="rId11"/>
    <p:sldId id="1050" r:id="rId12"/>
    <p:sldId id="1051" r:id="rId13"/>
    <p:sldId id="1052" r:id="rId14"/>
    <p:sldId id="1053" r:id="rId15"/>
    <p:sldId id="1055" r:id="rId16"/>
    <p:sldId id="1056" r:id="rId17"/>
    <p:sldId id="1057" r:id="rId18"/>
    <p:sldId id="1058" r:id="rId19"/>
    <p:sldId id="1071" r:id="rId20"/>
    <p:sldId id="1059" r:id="rId21"/>
    <p:sldId id="1062" r:id="rId22"/>
    <p:sldId id="1063" r:id="rId23"/>
    <p:sldId id="1064" r:id="rId24"/>
    <p:sldId id="1065" r:id="rId25"/>
    <p:sldId id="1060" r:id="rId26"/>
    <p:sldId id="1061" r:id="rId27"/>
    <p:sldId id="1066" r:id="rId28"/>
    <p:sldId id="1067" r:id="rId29"/>
    <p:sldId id="1068" r:id="rId30"/>
    <p:sldId id="1069" r:id="rId31"/>
    <p:sldId id="1083" r:id="rId32"/>
    <p:sldId id="1084" r:id="rId33"/>
    <p:sldId id="1072" r:id="rId34"/>
    <p:sldId id="1073" r:id="rId35"/>
    <p:sldId id="1075" r:id="rId36"/>
    <p:sldId id="1085" r:id="rId37"/>
    <p:sldId id="1086" r:id="rId38"/>
    <p:sldId id="1088" r:id="rId39"/>
    <p:sldId id="1087" r:id="rId40"/>
    <p:sldId id="1092" r:id="rId41"/>
    <p:sldId id="1089" r:id="rId42"/>
    <p:sldId id="1093" r:id="rId43"/>
    <p:sldId id="1090" r:id="rId44"/>
    <p:sldId id="1094" r:id="rId45"/>
    <p:sldId id="1095" r:id="rId46"/>
    <p:sldId id="1096" r:id="rId47"/>
    <p:sldId id="1097" r:id="rId48"/>
    <p:sldId id="1098" r:id="rId49"/>
    <p:sldId id="1099" r:id="rId50"/>
    <p:sldId id="1100" r:id="rId51"/>
    <p:sldId id="1101" r:id="rId52"/>
    <p:sldId id="1102" r:id="rId53"/>
    <p:sldId id="1103" r:id="rId54"/>
    <p:sldId id="1104" r:id="rId55"/>
    <p:sldId id="1105" r:id="rId56"/>
    <p:sldId id="1106" r:id="rId57"/>
    <p:sldId id="1107" r:id="rId58"/>
    <p:sldId id="1004" r:id="rId59"/>
    <p:sldId id="752" r:id="rId60"/>
    <p:sldId id="340"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1011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4717" autoAdjust="0"/>
  </p:normalViewPr>
  <p:slideViewPr>
    <p:cSldViewPr>
      <p:cViewPr>
        <p:scale>
          <a:sx n="70" d="100"/>
          <a:sy n="70" d="100"/>
        </p:scale>
        <p:origin x="-1152" y="-804"/>
      </p:cViewPr>
      <p:guideLst>
        <p:guide orient="horz" pos="2160"/>
        <p:guide pos="2880"/>
      </p:guideLst>
    </p:cSldViewPr>
  </p:slideViewPr>
  <p:outlineViewPr>
    <p:cViewPr>
      <p:scale>
        <a:sx n="33" d="100"/>
        <a:sy n="33" d="100"/>
      </p:scale>
      <p:origin x="0" y="1797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348A172-8A49-4EB7-99CC-9586DD481B74}" type="datetimeFigureOut">
              <a:rPr lang="en-US"/>
              <a:pPr>
                <a:defRPr/>
              </a:pPr>
              <a:t>20-Feb-14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088BCEE-AB0F-4893-A0FE-7F7C8E9A1E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spect="1" noChangeArrowheads="1" noTextEdit="1"/>
          </p:cNvSpPr>
          <p:nvPr>
            <p:ph type="sldImg"/>
          </p:nvPr>
        </p:nvSpPr>
        <p:spPr>
          <a:xfrm>
            <a:off x="1143000" y="685800"/>
            <a:ext cx="4572000" cy="3429000"/>
          </a:xfrm>
          <a:ln/>
        </p:spPr>
      </p:sp>
      <p:sp>
        <p:nvSpPr>
          <p:cNvPr id="770051" name="Rectangle 3"/>
          <p:cNvSpPr>
            <a:spLocks noGrp="1" noChangeArrowheads="1"/>
          </p:cNvSpPr>
          <p:nvPr>
            <p:ph type="body" idx="1"/>
          </p:nvPr>
        </p:nvSpPr>
        <p:spPr>
          <a:xfrm>
            <a:off x="914400" y="4343400"/>
            <a:ext cx="5029200" cy="4114800"/>
          </a:xfrm>
          <a:noFill/>
          <a:ln/>
        </p:spPr>
        <p:txBody>
          <a:bodyPr/>
          <a:lstStyle/>
          <a:p>
            <a:pPr marL="228600" indent="-228600"/>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3000" y="685800"/>
            <a:ext cx="4572000" cy="3429000"/>
          </a:xfrm>
          <a:ln/>
        </p:spPr>
      </p:sp>
      <p:sp>
        <p:nvSpPr>
          <p:cNvPr id="772099" name="Rectangle 3"/>
          <p:cNvSpPr>
            <a:spLocks noGrp="1" noChangeArrowheads="1"/>
          </p:cNvSpPr>
          <p:nvPr>
            <p:ph type="body" idx="1"/>
          </p:nvPr>
        </p:nvSpPr>
        <p:spPr>
          <a:xfrm>
            <a:off x="914400" y="4343400"/>
            <a:ext cx="5029200" cy="4114800"/>
          </a:xfrm>
          <a:noFill/>
          <a:ln/>
        </p:spPr>
        <p:txBody>
          <a:bodyPr/>
          <a:lstStyle/>
          <a:p>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xfrm>
            <a:off x="1143000" y="685800"/>
            <a:ext cx="4572000" cy="3429000"/>
          </a:xfrm>
          <a:ln/>
        </p:spPr>
      </p:sp>
      <p:sp>
        <p:nvSpPr>
          <p:cNvPr id="774147" name="Rectangle 3"/>
          <p:cNvSpPr>
            <a:spLocks noGrp="1" noChangeArrowheads="1"/>
          </p:cNvSpPr>
          <p:nvPr>
            <p:ph type="body" idx="1"/>
          </p:nvPr>
        </p:nvSpPr>
        <p:spPr>
          <a:xfrm>
            <a:off x="914400" y="4343400"/>
            <a:ext cx="5029200" cy="4114800"/>
          </a:xfrm>
          <a:noFill/>
          <a:ln/>
        </p:spPr>
        <p:txBody>
          <a:bodyPr/>
          <a:lstStyle/>
          <a:p>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xfrm>
            <a:off x="1143000" y="685800"/>
            <a:ext cx="4572000" cy="3429000"/>
          </a:xfrm>
          <a:ln/>
        </p:spPr>
      </p:sp>
      <p:sp>
        <p:nvSpPr>
          <p:cNvPr id="777219" name="Rectangle 3"/>
          <p:cNvSpPr>
            <a:spLocks noGrp="1" noChangeArrowheads="1"/>
          </p:cNvSpPr>
          <p:nvPr>
            <p:ph type="body" idx="1"/>
          </p:nvPr>
        </p:nvSpPr>
        <p:spPr>
          <a:xfrm>
            <a:off x="914400" y="4343400"/>
            <a:ext cx="5029200" cy="4114800"/>
          </a:xfrm>
          <a:noFill/>
          <a:ln/>
        </p:spPr>
        <p:txBody>
          <a:bodyPr/>
          <a:lstStyle/>
          <a:p>
            <a:endParaRPr lang="zh-TW"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xfrm>
            <a:off x="1143000" y="685800"/>
            <a:ext cx="4572000" cy="3429000"/>
          </a:xfrm>
          <a:ln/>
        </p:spPr>
      </p:sp>
      <p:sp>
        <p:nvSpPr>
          <p:cNvPr id="779267" name="Rectangle 3"/>
          <p:cNvSpPr>
            <a:spLocks noGrp="1" noChangeArrowheads="1"/>
          </p:cNvSpPr>
          <p:nvPr>
            <p:ph type="body" idx="1"/>
          </p:nvPr>
        </p:nvSpPr>
        <p:spPr>
          <a:xfrm>
            <a:off x="914400" y="4343400"/>
            <a:ext cx="5029200" cy="4114800"/>
          </a:xfrm>
          <a:noFill/>
          <a:ln/>
        </p:spPr>
        <p:txBody>
          <a:bodyPr/>
          <a:lstStyle/>
          <a:p>
            <a:endParaRPr lang="zh-TW"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xfrm>
            <a:off x="1143000" y="685800"/>
            <a:ext cx="4572000" cy="3429000"/>
          </a:xfrm>
          <a:ln/>
        </p:spPr>
      </p:sp>
      <p:sp>
        <p:nvSpPr>
          <p:cNvPr id="781315" name="Rectangle 3"/>
          <p:cNvSpPr>
            <a:spLocks noGrp="1" noChangeArrowheads="1"/>
          </p:cNvSpPr>
          <p:nvPr>
            <p:ph type="body" idx="1"/>
          </p:nvPr>
        </p:nvSpPr>
        <p:spPr>
          <a:xfrm>
            <a:off x="914400" y="4343400"/>
            <a:ext cx="5029200" cy="4114800"/>
          </a:xfrm>
          <a:noFill/>
          <a:ln/>
        </p:spPr>
        <p:txBody>
          <a:bodyPr/>
          <a:lstStyle/>
          <a:p>
            <a:endParaRPr lang="zh-TW" altLang="en-US" sz="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xfrm>
            <a:off x="1143000" y="685800"/>
            <a:ext cx="4572000" cy="3429000"/>
          </a:xfrm>
          <a:ln/>
        </p:spPr>
      </p:sp>
      <p:sp>
        <p:nvSpPr>
          <p:cNvPr id="783363" name="Rectangle 3"/>
          <p:cNvSpPr>
            <a:spLocks noGrp="1" noChangeArrowheads="1"/>
          </p:cNvSpPr>
          <p:nvPr>
            <p:ph type="body" idx="1"/>
          </p:nvPr>
        </p:nvSpPr>
        <p:spPr>
          <a:xfrm>
            <a:off x="914400" y="4343400"/>
            <a:ext cx="5029200" cy="4114800"/>
          </a:xfrm>
          <a:noFill/>
          <a:ln/>
        </p:spPr>
        <p:txBody>
          <a:bodyPr/>
          <a:lstStyle/>
          <a:p>
            <a:endParaRPr lang="zh-TW" altLang="en-US" sz="9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143000" y="685800"/>
            <a:ext cx="4572000" cy="3429000"/>
          </a:xfrm>
          <a:ln/>
        </p:spPr>
      </p:sp>
      <p:sp>
        <p:nvSpPr>
          <p:cNvPr id="785411" name="Rectangle 3"/>
          <p:cNvSpPr>
            <a:spLocks noGrp="1" noChangeArrowheads="1"/>
          </p:cNvSpPr>
          <p:nvPr>
            <p:ph type="body" idx="1"/>
          </p:nvPr>
        </p:nvSpPr>
        <p:spPr>
          <a:xfrm>
            <a:off x="914400" y="4343400"/>
            <a:ext cx="5029200" cy="4114800"/>
          </a:xfrm>
          <a:noFill/>
          <a:ln/>
        </p:spPr>
        <p:txBody>
          <a:bodyPr/>
          <a:lstStyle/>
          <a:p>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007352" y="6416040"/>
            <a:ext cx="2060448" cy="365760"/>
          </a:xfrm>
        </p:spPr>
        <p:txBody>
          <a:bodyPr/>
          <a:lstStyle/>
          <a:p>
            <a:r>
              <a:rPr lang="en-US" dirty="0" smtClean="0"/>
              <a:t>CSCE 510 Jan 14, 2013 -</a:t>
            </a:r>
            <a:endParaRPr lang="en-US" dirty="0"/>
          </a:p>
        </p:txBody>
      </p:sp>
      <p:sp>
        <p:nvSpPr>
          <p:cNvPr id="6" name="Slide Number Placeholder 5"/>
          <p:cNvSpPr>
            <a:spLocks noGrp="1"/>
          </p:cNvSpPr>
          <p:nvPr>
            <p:ph type="sldNum" sz="quarter" idx="12"/>
          </p:nvPr>
        </p:nvSpPr>
        <p:spPr/>
        <p:txBody>
          <a:bodyPr/>
          <a:lstStyle/>
          <a:p>
            <a:r>
              <a:rPr lang="en-US" dirty="0" smtClean="0"/>
              <a:t>Slide - </a:t>
            </a:r>
            <a:fld id="{8BE163DA-CB98-46B5-905B-D01D5F3D56A4}"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096962"/>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219201"/>
            <a:ext cx="8610600" cy="5105400"/>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sz="2000" baseline="0">
                <a:latin typeface="Arial" pitchFamily="34" charset="0"/>
                <a:cs typeface="Arial" pitchFamily="34" charset="0"/>
              </a:defRPr>
            </a:lvl2pPr>
            <a:lvl3pPr>
              <a:buFont typeface="Wingdings" pitchFamily="2" charset="2"/>
              <a:buChar char="§"/>
              <a:defRPr sz="1800"/>
            </a:lvl3pPr>
            <a:lvl4pPr>
              <a:defRPr sz="1800"/>
            </a:lvl4pPr>
            <a:lvl5pPr>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9144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sz="2000"/>
            </a:lvl2pPr>
            <a:lvl3pPr>
              <a:buFont typeface="Wingdings" pitchFamily="2" charset="2"/>
              <a:buChar char="§"/>
              <a:defRPr sz="18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a:p>
            <a:pPr lvl="0"/>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dirty="0" smtClean="0"/>
              <a:t>Click to edit Master text styles</a:t>
            </a:r>
          </a:p>
        </p:txBody>
      </p:sp>
      <p:sp>
        <p:nvSpPr>
          <p:cNvPr id="15" name="TextBox 14"/>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smtClean="0"/>
              <a:t>Click to edit Master text styles</a:t>
            </a:r>
          </a:p>
        </p:txBody>
      </p:sp>
      <p:sp>
        <p:nvSpPr>
          <p:cNvPr id="19" name="TextBox 18"/>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E59A55F1-1FB3-4422-B7DD-9083668C0832}" type="datetime1">
              <a:rPr lang="en-US"/>
              <a:pPr>
                <a:defRPr/>
              </a:pPr>
              <a:t>20-Feb-14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CSIS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767BFF1A-6A6B-4EC1-91C1-2299B6EC40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numCol="1" compatLnSpc="1">
            <a:prstTxWarp prst="textNoShape">
              <a:avLst/>
            </a:prstTxWarp>
          </a:bodyPr>
          <a:lstStyle/>
          <a:p>
            <a:pPr eaLnBrk="1" hangingPunct="1"/>
            <a:r>
              <a:rPr lang="en-US" dirty="0" smtClean="0">
                <a:latin typeface="Arial" charset="0"/>
                <a:cs typeface="Arial" charset="0"/>
              </a:rPr>
              <a:t>Network Programming</a:t>
            </a:r>
          </a:p>
        </p:txBody>
      </p:sp>
      <p:sp>
        <p:nvSpPr>
          <p:cNvPr id="13315" name="Content Placeholder 5"/>
          <p:cNvSpPr>
            <a:spLocks noGrp="1"/>
          </p:cNvSpPr>
          <p:nvPr>
            <p:ph sz="quarter" idx="13"/>
          </p:nvPr>
        </p:nvSpPr>
        <p:spPr/>
        <p:txBody>
          <a:bodyPr/>
          <a:lstStyle/>
          <a:p>
            <a:pPr eaLnBrk="1" hangingPunct="1">
              <a:spcBef>
                <a:spcPct val="0"/>
              </a:spcBef>
            </a:pPr>
            <a:r>
              <a:rPr lang="en-US" smtClean="0">
                <a:latin typeface="Arial" charset="0"/>
                <a:cs typeface="Arial" charset="0"/>
              </a:rPr>
              <a:t>K Hari Babu</a:t>
            </a:r>
          </a:p>
          <a:p>
            <a:pPr eaLnBrk="1" hangingPunct="1">
              <a:spcBef>
                <a:spcPct val="0"/>
              </a:spcBef>
            </a:pPr>
            <a:r>
              <a:rPr lang="en-US" smtClean="0">
                <a:latin typeface="Arial" charset="0"/>
                <a:cs typeface="Arial" charset="0"/>
              </a:rPr>
              <a:t>Department of Computer Science &amp;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5" name="Rectangle 3"/>
          <p:cNvSpPr>
            <a:spLocks noGrp="1" noChangeArrowheads="1"/>
          </p:cNvSpPr>
          <p:nvPr>
            <p:ph idx="1"/>
          </p:nvPr>
        </p:nvSpPr>
        <p:spPr/>
        <p:txBody>
          <a:bodyPr/>
          <a:lstStyle/>
          <a:p>
            <a:r>
              <a:rPr lang="en-US" altLang="zh-TW" sz="2000" dirty="0" smtClean="0">
                <a:ea typeface="新細明體" pitchFamily="18" charset="-120"/>
              </a:rPr>
              <a:t>SO_RCVBUF</a:t>
            </a:r>
          </a:p>
          <a:p>
            <a:pPr lvl="1"/>
            <a:r>
              <a:rPr lang="en-US" altLang="zh-TW" dirty="0" smtClean="0">
                <a:ea typeface="新細明體" pitchFamily="18" charset="-120"/>
              </a:rPr>
              <a:t>Each socket has a receiver buffer</a:t>
            </a:r>
          </a:p>
          <a:p>
            <a:pPr lvl="1"/>
            <a:r>
              <a:rPr lang="en-US" altLang="zh-TW" dirty="0" smtClean="0">
                <a:ea typeface="新細明體" pitchFamily="18" charset="-120"/>
              </a:rPr>
              <a:t>Changes the receiver buffer size</a:t>
            </a:r>
          </a:p>
          <a:p>
            <a:pPr lvl="1"/>
            <a:r>
              <a:rPr lang="en-US" altLang="zh-TW" dirty="0" smtClean="0">
                <a:ea typeface="新細明體" pitchFamily="18" charset="-120"/>
              </a:rPr>
              <a:t>The timing of setting this option is important</a:t>
            </a:r>
          </a:p>
          <a:p>
            <a:r>
              <a:rPr lang="en-US" altLang="zh-TW" sz="2000" dirty="0" smtClean="0">
                <a:ea typeface="新細明體" pitchFamily="18" charset="-120"/>
              </a:rPr>
              <a:t>SO_SNDBUF</a:t>
            </a:r>
          </a:p>
          <a:p>
            <a:pPr lvl="1"/>
            <a:r>
              <a:rPr lang="en-US" altLang="zh-TW" dirty="0" smtClean="0">
                <a:ea typeface="新細明體" pitchFamily="18" charset="-120"/>
              </a:rPr>
              <a:t>TCP socket has a send buffer but UDP socket does not</a:t>
            </a:r>
          </a:p>
          <a:p>
            <a:pPr lvl="1"/>
            <a:r>
              <a:rPr lang="en-US" altLang="zh-TW" dirty="0" smtClean="0">
                <a:ea typeface="新細明體" pitchFamily="18" charset="-120"/>
              </a:rPr>
              <a:t>For TCP, SO_SNDBUF changes the send buffer size</a:t>
            </a:r>
          </a:p>
          <a:p>
            <a:pPr lvl="1"/>
            <a:r>
              <a:rPr lang="en-US" altLang="zh-TW" dirty="0" smtClean="0">
                <a:ea typeface="新細明體" pitchFamily="18" charset="-120"/>
              </a:rPr>
              <a:t>For UDP, SO_SNDBUF limits the maximum UDP datagram size</a:t>
            </a:r>
          </a:p>
          <a:p>
            <a:endParaRPr lang="en-US" altLang="zh-TW" sz="2000" dirty="0" smtClean="0">
              <a:ea typeface="新細明體" pitchFamily="18" charset="-120"/>
            </a:endParaRPr>
          </a:p>
        </p:txBody>
      </p:sp>
      <p:sp>
        <p:nvSpPr>
          <p:cNvPr id="4" name="Content Placeholder 3"/>
          <p:cNvSpPr>
            <a:spLocks noGrp="1"/>
          </p:cNvSpPr>
          <p:nvPr>
            <p:ph sz="quarter" idx="10"/>
          </p:nvPr>
        </p:nvSpPr>
        <p:spPr/>
        <p:txBody>
          <a:bodyPr/>
          <a:lstStyle/>
          <a:p>
            <a:r>
              <a:rPr lang="en-US" altLang="zh-TW" dirty="0" smtClean="0">
                <a:ea typeface="新細明體" pitchFamily="18" charset="-120"/>
              </a:rPr>
              <a:t>Generic Socket Option (5)</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3" name="Rectangle 3"/>
          <p:cNvSpPr>
            <a:spLocks noGrp="1" noChangeArrowheads="1"/>
          </p:cNvSpPr>
          <p:nvPr>
            <p:ph idx="1"/>
          </p:nvPr>
        </p:nvSpPr>
        <p:spPr/>
        <p:txBody>
          <a:bodyPr/>
          <a:lstStyle/>
          <a:p>
            <a:r>
              <a:rPr lang="en-US" altLang="zh-TW" dirty="0" smtClean="0">
                <a:ea typeface="新細明體" pitchFamily="18" charset="-120"/>
              </a:rPr>
              <a:t>SO_RCVLOWAT</a:t>
            </a:r>
          </a:p>
          <a:p>
            <a:pPr lvl="1"/>
            <a:r>
              <a:rPr lang="en-US" altLang="zh-TW" dirty="0" smtClean="0">
                <a:ea typeface="新細明體" pitchFamily="18" charset="-120"/>
              </a:rPr>
              <a:t>Each socket has a receive low-water mark</a:t>
            </a:r>
          </a:p>
          <a:p>
            <a:pPr lvl="1"/>
            <a:r>
              <a:rPr lang="en-US" altLang="zh-TW" dirty="0" smtClean="0">
                <a:ea typeface="新細明體" pitchFamily="18" charset="-120"/>
              </a:rPr>
              <a:t>Amount of data that must be in the socket receive buffer before </a:t>
            </a:r>
            <a:r>
              <a:rPr lang="en-US" altLang="zh-TW" dirty="0" smtClean="0">
                <a:latin typeface="Courier New" pitchFamily="49" charset="0"/>
                <a:ea typeface="新細明體" pitchFamily="18" charset="-120"/>
              </a:rPr>
              <a:t>select()</a:t>
            </a:r>
            <a:r>
              <a:rPr lang="en-US" altLang="zh-TW" dirty="0" smtClean="0">
                <a:ea typeface="新細明體" pitchFamily="18" charset="-120"/>
              </a:rPr>
              <a:t> returns </a:t>
            </a:r>
            <a:r>
              <a:rPr lang="en-US" altLang="zh-TW" dirty="0" smtClean="0">
                <a:latin typeface="Comic Sans MS"/>
                <a:ea typeface="新細明體" pitchFamily="18" charset="-120"/>
              </a:rPr>
              <a:t>“</a:t>
            </a:r>
            <a:r>
              <a:rPr lang="en-US" altLang="zh-TW" dirty="0" smtClean="0">
                <a:ea typeface="新細明體" pitchFamily="18" charset="-120"/>
              </a:rPr>
              <a:t>readable</a:t>
            </a:r>
            <a:r>
              <a:rPr lang="en-US" altLang="zh-TW" dirty="0" smtClean="0">
                <a:latin typeface="Comic Sans MS"/>
                <a:ea typeface="新細明體" pitchFamily="18" charset="-120"/>
              </a:rPr>
              <a:t>”</a:t>
            </a:r>
            <a:endParaRPr lang="en-US" altLang="zh-TW" dirty="0" smtClean="0">
              <a:ea typeface="新細明體" pitchFamily="18" charset="-120"/>
            </a:endParaRPr>
          </a:p>
          <a:p>
            <a:r>
              <a:rPr lang="en-US" altLang="zh-TW" dirty="0" smtClean="0">
                <a:ea typeface="新細明體" pitchFamily="18" charset="-120"/>
              </a:rPr>
              <a:t>SO_SNDLOWAT</a:t>
            </a:r>
          </a:p>
          <a:p>
            <a:pPr lvl="1"/>
            <a:r>
              <a:rPr lang="en-US" altLang="zh-TW" dirty="0" smtClean="0">
                <a:ea typeface="新細明體" pitchFamily="18" charset="-120"/>
              </a:rPr>
              <a:t>Each socket has a send low-water mark</a:t>
            </a:r>
          </a:p>
          <a:p>
            <a:pPr lvl="1"/>
            <a:r>
              <a:rPr lang="en-US" altLang="zh-TW" dirty="0" smtClean="0">
                <a:ea typeface="新細明體" pitchFamily="18" charset="-120"/>
              </a:rPr>
              <a:t>Amount of space that is available in the socket send buffer before </a:t>
            </a:r>
            <a:r>
              <a:rPr lang="en-US" altLang="zh-TW" dirty="0" smtClean="0">
                <a:latin typeface="Courier New" pitchFamily="49" charset="0"/>
                <a:ea typeface="新細明體" pitchFamily="18" charset="-120"/>
              </a:rPr>
              <a:t>select()</a:t>
            </a:r>
            <a:r>
              <a:rPr lang="en-US" altLang="zh-TW" dirty="0" smtClean="0">
                <a:ea typeface="新細明體" pitchFamily="18" charset="-120"/>
              </a:rPr>
              <a:t> returns </a:t>
            </a:r>
            <a:r>
              <a:rPr lang="en-US" altLang="zh-TW" dirty="0" smtClean="0">
                <a:latin typeface="Comic Sans MS"/>
                <a:ea typeface="新細明體" pitchFamily="18" charset="-120"/>
              </a:rPr>
              <a:t>“</a:t>
            </a:r>
            <a:r>
              <a:rPr lang="en-US" altLang="zh-TW" dirty="0" smtClean="0">
                <a:ea typeface="新細明體" pitchFamily="18" charset="-120"/>
              </a:rPr>
              <a:t>writable</a:t>
            </a:r>
            <a:r>
              <a:rPr lang="en-US" altLang="zh-TW" dirty="0" smtClean="0">
                <a:latin typeface="Comic Sans MS"/>
                <a:ea typeface="新細明體" pitchFamily="18" charset="-120"/>
              </a:rPr>
              <a:t>”</a:t>
            </a:r>
            <a:endParaRPr lang="en-US" altLang="zh-TW" dirty="0" smtClean="0">
              <a:ea typeface="新細明體" pitchFamily="18" charset="-120"/>
            </a:endParaRPr>
          </a:p>
          <a:p>
            <a:endParaRPr lang="zh-TW" altLang="en-US" dirty="0" smtClean="0">
              <a:ea typeface="新細明體" pitchFamily="18" charset="-120"/>
            </a:endParaRPr>
          </a:p>
        </p:txBody>
      </p:sp>
      <p:sp>
        <p:nvSpPr>
          <p:cNvPr id="4" name="Content Placeholder 3"/>
          <p:cNvSpPr>
            <a:spLocks noGrp="1"/>
          </p:cNvSpPr>
          <p:nvPr>
            <p:ph sz="quarter" idx="10"/>
          </p:nvPr>
        </p:nvSpPr>
        <p:spPr/>
        <p:txBody>
          <a:bodyPr/>
          <a:lstStyle/>
          <a:p>
            <a:r>
              <a:rPr lang="en-US" altLang="zh-TW" dirty="0" smtClean="0">
                <a:ea typeface="新細明體" pitchFamily="18" charset="-120"/>
              </a:rPr>
              <a:t>Generic Socket Options (6)</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1" name="Rectangle 3"/>
          <p:cNvSpPr>
            <a:spLocks noGrp="1" noChangeArrowheads="1"/>
          </p:cNvSpPr>
          <p:nvPr>
            <p:ph idx="1"/>
          </p:nvPr>
        </p:nvSpPr>
        <p:spPr/>
        <p:txBody>
          <a:bodyPr/>
          <a:lstStyle/>
          <a:p>
            <a:pPr>
              <a:lnSpc>
                <a:spcPct val="90000"/>
              </a:lnSpc>
            </a:pPr>
            <a:r>
              <a:rPr lang="en-US" altLang="zh-TW" sz="2400" dirty="0" smtClean="0">
                <a:ea typeface="新細明體" pitchFamily="18" charset="-120"/>
              </a:rPr>
              <a:t>SO_REUSEADDR</a:t>
            </a:r>
          </a:p>
          <a:p>
            <a:pPr lvl="1">
              <a:lnSpc>
                <a:spcPct val="90000"/>
              </a:lnSpc>
            </a:pPr>
            <a:r>
              <a:rPr lang="en-US" altLang="zh-TW" sz="2000" dirty="0" smtClean="0">
                <a:ea typeface="新細明體" pitchFamily="18" charset="-120"/>
              </a:rPr>
              <a:t>Allows a listening server to start and bind its well-known port, even if previously established connections exist that use the same port as their local port</a:t>
            </a:r>
          </a:p>
          <a:p>
            <a:pPr lvl="2">
              <a:lnSpc>
                <a:spcPct val="90000"/>
              </a:lnSpc>
            </a:pPr>
            <a:r>
              <a:rPr lang="en-US" altLang="zh-TW" sz="1800" dirty="0" smtClean="0">
                <a:solidFill>
                  <a:srgbClr val="FF0000"/>
                </a:solidFill>
                <a:ea typeface="新細明體" pitchFamily="18" charset="-120"/>
              </a:rPr>
              <a:t>when a server restarts while previous child is still alive</a:t>
            </a:r>
          </a:p>
          <a:p>
            <a:pPr lvl="1">
              <a:lnSpc>
                <a:spcPct val="90000"/>
              </a:lnSpc>
            </a:pPr>
            <a:r>
              <a:rPr lang="en-US" altLang="zh-TW" sz="2000" dirty="0" smtClean="0">
                <a:ea typeface="新細明體" pitchFamily="18" charset="-120"/>
              </a:rPr>
              <a:t>Allows a new server to be started on the same port as an existing server that is bound to the wildcard address, as long as each instance binds to a different local IP address</a:t>
            </a:r>
          </a:p>
          <a:p>
            <a:pPr lvl="2">
              <a:lnSpc>
                <a:spcPct val="90000"/>
              </a:lnSpc>
            </a:pPr>
            <a:r>
              <a:rPr lang="en-US" altLang="zh-TW" sz="1800" dirty="0" smtClean="0">
                <a:solidFill>
                  <a:srgbClr val="FF0000"/>
                </a:solidFill>
                <a:ea typeface="新細明體" pitchFamily="18" charset="-120"/>
              </a:rPr>
              <a:t>multiple servers can reside on the same machine as long as each server has a different local </a:t>
            </a:r>
            <a:r>
              <a:rPr lang="en-US" altLang="zh-TW" sz="1800" dirty="0" err="1" smtClean="0">
                <a:solidFill>
                  <a:srgbClr val="FF0000"/>
                </a:solidFill>
                <a:ea typeface="新細明體" pitchFamily="18" charset="-120"/>
              </a:rPr>
              <a:t>ip</a:t>
            </a:r>
            <a:r>
              <a:rPr lang="en-US" altLang="zh-TW" sz="1800" dirty="0" smtClean="0">
                <a:solidFill>
                  <a:srgbClr val="FF0000"/>
                </a:solidFill>
                <a:ea typeface="新細明體" pitchFamily="18" charset="-120"/>
              </a:rPr>
              <a:t> address</a:t>
            </a:r>
          </a:p>
          <a:p>
            <a:pPr lvl="1">
              <a:lnSpc>
                <a:spcPct val="90000"/>
              </a:lnSpc>
            </a:pPr>
            <a:r>
              <a:rPr lang="en-US" altLang="zh-TW" sz="2000" dirty="0" smtClean="0">
                <a:ea typeface="新細明體" pitchFamily="18" charset="-120"/>
              </a:rPr>
              <a:t>Security concerns of SO_REUSEADDR</a:t>
            </a:r>
          </a:p>
          <a:p>
            <a:pPr lvl="2">
              <a:lnSpc>
                <a:spcPct val="90000"/>
              </a:lnSpc>
            </a:pPr>
            <a:r>
              <a:rPr lang="en-US" altLang="zh-TW" sz="1800" dirty="0" smtClean="0">
                <a:ea typeface="新細明體" pitchFamily="18" charset="-120"/>
              </a:rPr>
              <a:t>some systems do not allow specific binding to happen AFTER wildcard binding</a:t>
            </a:r>
          </a:p>
          <a:p>
            <a:pPr lvl="2">
              <a:lnSpc>
                <a:spcPct val="90000"/>
              </a:lnSpc>
            </a:pPr>
            <a:r>
              <a:rPr lang="en-US" altLang="zh-TW" sz="1800" dirty="0" smtClean="0">
                <a:ea typeface="新細明體" pitchFamily="18" charset="-120"/>
              </a:rPr>
              <a:t>avoid rogue server to attach to existing services</a:t>
            </a:r>
          </a:p>
        </p:txBody>
      </p:sp>
      <p:sp>
        <p:nvSpPr>
          <p:cNvPr id="4" name="Content Placeholder 3"/>
          <p:cNvSpPr>
            <a:spLocks noGrp="1"/>
          </p:cNvSpPr>
          <p:nvPr>
            <p:ph sz="quarter" idx="10"/>
          </p:nvPr>
        </p:nvSpPr>
        <p:spPr/>
        <p:txBody>
          <a:bodyPr/>
          <a:lstStyle/>
          <a:p>
            <a:r>
              <a:rPr lang="en-US" altLang="zh-TW" dirty="0" smtClean="0">
                <a:ea typeface="新細明體" pitchFamily="18" charset="-120"/>
              </a:rPr>
              <a:t>Generic Socket Options (7)</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9" name="Rectangle 3"/>
          <p:cNvSpPr>
            <a:spLocks noGrp="1" noChangeArrowheads="1"/>
          </p:cNvSpPr>
          <p:nvPr>
            <p:ph idx="1"/>
          </p:nvPr>
        </p:nvSpPr>
        <p:spPr/>
        <p:txBody>
          <a:bodyPr/>
          <a:lstStyle/>
          <a:p>
            <a:pPr>
              <a:lnSpc>
                <a:spcPct val="90000"/>
              </a:lnSpc>
            </a:pPr>
            <a:r>
              <a:rPr lang="en-US" altLang="zh-TW" sz="2800" dirty="0" smtClean="0">
                <a:ea typeface="新細明體" pitchFamily="18" charset="-120"/>
              </a:rPr>
              <a:t>IP_HDRINCL</a:t>
            </a:r>
          </a:p>
          <a:p>
            <a:pPr lvl="1">
              <a:lnSpc>
                <a:spcPct val="90000"/>
              </a:lnSpc>
            </a:pPr>
            <a:r>
              <a:rPr lang="en-US" altLang="zh-TW" sz="2400" dirty="0" smtClean="0">
                <a:ea typeface="新細明體" pitchFamily="18" charset="-120"/>
              </a:rPr>
              <a:t>Set for a raw IP socket</a:t>
            </a:r>
          </a:p>
          <a:p>
            <a:pPr lvl="1">
              <a:lnSpc>
                <a:spcPct val="90000"/>
              </a:lnSpc>
            </a:pPr>
            <a:r>
              <a:rPr lang="en-US" altLang="zh-TW" sz="2400" dirty="0" smtClean="0">
                <a:ea typeface="新細明體" pitchFamily="18" charset="-120"/>
              </a:rPr>
              <a:t>The program can build its own IP header for all the </a:t>
            </a:r>
            <a:r>
              <a:rPr lang="en-US" altLang="zh-TW" sz="2400" dirty="0" err="1" smtClean="0">
                <a:ea typeface="新細明體" pitchFamily="18" charset="-120"/>
              </a:rPr>
              <a:t>datagrams</a:t>
            </a:r>
            <a:r>
              <a:rPr lang="en-US" altLang="zh-TW" sz="2400" dirty="0" smtClean="0">
                <a:ea typeface="新細明體" pitchFamily="18" charset="-120"/>
              </a:rPr>
              <a:t> sent on the raw socket</a:t>
            </a:r>
          </a:p>
          <a:p>
            <a:pPr>
              <a:lnSpc>
                <a:spcPct val="90000"/>
              </a:lnSpc>
            </a:pPr>
            <a:r>
              <a:rPr lang="en-US" altLang="zh-TW" sz="2800" dirty="0" smtClean="0">
                <a:ea typeface="新細明體" pitchFamily="18" charset="-120"/>
              </a:rPr>
              <a:t>Raw sockets</a:t>
            </a:r>
          </a:p>
          <a:p>
            <a:pPr lvl="1">
              <a:lnSpc>
                <a:spcPct val="90000"/>
              </a:lnSpc>
            </a:pPr>
            <a:r>
              <a:rPr lang="en-US" altLang="zh-TW" sz="2400" dirty="0" smtClean="0">
                <a:ea typeface="新細明體" pitchFamily="18" charset="-120"/>
              </a:rPr>
              <a:t>Read and write ICMP and IGMP packets</a:t>
            </a:r>
          </a:p>
          <a:p>
            <a:pPr lvl="1">
              <a:lnSpc>
                <a:spcPct val="90000"/>
              </a:lnSpc>
            </a:pPr>
            <a:r>
              <a:rPr lang="en-US" altLang="zh-TW" sz="2400" dirty="0" smtClean="0">
                <a:ea typeface="新細明體" pitchFamily="18" charset="-120"/>
              </a:rPr>
              <a:t>Read and write IPv4 </a:t>
            </a:r>
            <a:r>
              <a:rPr lang="en-US" altLang="zh-TW" sz="2400" dirty="0" err="1" smtClean="0">
                <a:ea typeface="新細明體" pitchFamily="18" charset="-120"/>
              </a:rPr>
              <a:t>datagrams</a:t>
            </a:r>
            <a:r>
              <a:rPr lang="en-US" altLang="zh-TW" sz="2400" dirty="0" smtClean="0">
                <a:ea typeface="新細明體" pitchFamily="18" charset="-120"/>
              </a:rPr>
              <a:t> with an IPv4 protocol field not processed by the kernel</a:t>
            </a:r>
          </a:p>
          <a:p>
            <a:pPr lvl="2">
              <a:lnSpc>
                <a:spcPct val="90000"/>
              </a:lnSpc>
            </a:pPr>
            <a:r>
              <a:rPr lang="en-US" altLang="zh-TW" sz="2000" dirty="0" smtClean="0">
                <a:ea typeface="新細明體" pitchFamily="18" charset="-120"/>
              </a:rPr>
              <a:t>OSPF (89)</a:t>
            </a:r>
          </a:p>
          <a:p>
            <a:pPr lvl="1">
              <a:lnSpc>
                <a:spcPct val="90000"/>
              </a:lnSpc>
            </a:pPr>
            <a:r>
              <a:rPr lang="en-US" altLang="zh-TW" sz="2400" dirty="0" smtClean="0">
                <a:ea typeface="新細明體" pitchFamily="18" charset="-120"/>
              </a:rPr>
              <a:t>Build its own IP header using IP_HDRINCL socket option</a:t>
            </a:r>
          </a:p>
        </p:txBody>
      </p:sp>
      <p:sp>
        <p:nvSpPr>
          <p:cNvPr id="4" name="Content Placeholder 3"/>
          <p:cNvSpPr>
            <a:spLocks noGrp="1"/>
          </p:cNvSpPr>
          <p:nvPr>
            <p:ph sz="quarter" idx="10"/>
          </p:nvPr>
        </p:nvSpPr>
        <p:spPr/>
        <p:txBody>
          <a:bodyPr/>
          <a:lstStyle/>
          <a:p>
            <a:r>
              <a:rPr lang="en-US" altLang="zh-TW" dirty="0" smtClean="0">
                <a:ea typeface="新細明體" pitchFamily="18" charset="-120"/>
              </a:rPr>
              <a:t>IPv4 Socket Options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7" name="Rectangle 3"/>
          <p:cNvSpPr>
            <a:spLocks noGrp="1" noChangeArrowheads="1"/>
          </p:cNvSpPr>
          <p:nvPr>
            <p:ph idx="1"/>
          </p:nvPr>
        </p:nvSpPr>
        <p:spPr/>
        <p:txBody>
          <a:bodyPr/>
          <a:lstStyle/>
          <a:p>
            <a:r>
              <a:rPr lang="en-US" altLang="zh-TW" dirty="0" smtClean="0">
                <a:ea typeface="新細明體" pitchFamily="18" charset="-120"/>
              </a:rPr>
              <a:t>TCP_MAXSEG</a:t>
            </a:r>
          </a:p>
          <a:p>
            <a:pPr lvl="1"/>
            <a:r>
              <a:rPr lang="en-US" altLang="zh-TW" dirty="0" smtClean="0">
                <a:ea typeface="新細明體" pitchFamily="18" charset="-120"/>
              </a:rPr>
              <a:t>Fetch and set the TCP Maximum Segment Size</a:t>
            </a:r>
          </a:p>
          <a:p>
            <a:r>
              <a:rPr lang="en-US" altLang="zh-TW" dirty="0" smtClean="0">
                <a:ea typeface="新細明體" pitchFamily="18" charset="-120"/>
              </a:rPr>
              <a:t>TCP_NODELAY</a:t>
            </a:r>
          </a:p>
          <a:p>
            <a:pPr lvl="1"/>
            <a:r>
              <a:rPr lang="en-US" altLang="zh-TW" dirty="0" smtClean="0">
                <a:ea typeface="新細明體" pitchFamily="18" charset="-120"/>
              </a:rPr>
              <a:t>If set, disables TCP Nagle algorithm</a:t>
            </a:r>
          </a:p>
          <a:p>
            <a:pPr lvl="1"/>
            <a:r>
              <a:rPr lang="en-US" altLang="zh-TW" dirty="0" smtClean="0">
                <a:ea typeface="新細明體" pitchFamily="18" charset="-120"/>
              </a:rPr>
              <a:t>TCP </a:t>
            </a:r>
            <a:r>
              <a:rPr lang="en-US" altLang="zh-TW" dirty="0" smtClean="0">
                <a:solidFill>
                  <a:srgbClr val="990000"/>
                </a:solidFill>
                <a:ea typeface="新細明體" pitchFamily="18" charset="-120"/>
              </a:rPr>
              <a:t>Nagle algorithm</a:t>
            </a:r>
            <a:r>
              <a:rPr lang="en-US" altLang="zh-TW" dirty="0" smtClean="0">
                <a:ea typeface="新細明體" pitchFamily="18" charset="-120"/>
              </a:rPr>
              <a:t> states that if a given connection has outstanding data (sent but not acknowledged), then no small packets will be sent on the connection</a:t>
            </a:r>
          </a:p>
          <a:p>
            <a:pPr lvl="1"/>
            <a:r>
              <a:rPr lang="en-US" altLang="zh-TW" dirty="0" smtClean="0">
                <a:ea typeface="新細明體" pitchFamily="18" charset="-120"/>
              </a:rPr>
              <a:t>Reduces the number of small packets</a:t>
            </a:r>
          </a:p>
        </p:txBody>
      </p:sp>
      <p:sp>
        <p:nvSpPr>
          <p:cNvPr id="4" name="Content Placeholder 3"/>
          <p:cNvSpPr>
            <a:spLocks noGrp="1"/>
          </p:cNvSpPr>
          <p:nvPr>
            <p:ph sz="quarter" idx="10"/>
          </p:nvPr>
        </p:nvSpPr>
        <p:spPr/>
        <p:txBody>
          <a:bodyPr/>
          <a:lstStyle/>
          <a:p>
            <a:r>
              <a:rPr lang="en-US" altLang="zh-TW" dirty="0" smtClean="0">
                <a:ea typeface="新細明體" pitchFamily="18" charset="-120"/>
              </a:rPr>
              <a:t>TCP Socket Options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UDP Sockets</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dirty="0" smtClean="0">
                <a:latin typeface="Arial" charset="0"/>
                <a:ea typeface="굴림" charset="-127"/>
                <a:cs typeface="Arial" charset="0"/>
              </a:rPr>
              <a:t>If TCP communication is compared to making a telephone call, UDP communication is compared to posting a letter.</a:t>
            </a:r>
          </a:p>
          <a:p>
            <a:pPr lvl="1"/>
            <a:r>
              <a:rPr lang="en-US" altLang="ko-KR" dirty="0" smtClean="0">
                <a:latin typeface="Arial" charset="0"/>
                <a:ea typeface="굴림" charset="-127"/>
                <a:cs typeface="Arial" charset="0"/>
              </a:rPr>
              <a:t>Connectionless</a:t>
            </a:r>
          </a:p>
          <a:p>
            <a:pPr lvl="1"/>
            <a:r>
              <a:rPr lang="en-US" altLang="ko-KR" dirty="0" smtClean="0">
                <a:latin typeface="Arial" charset="0"/>
                <a:ea typeface="굴림" charset="-127"/>
                <a:cs typeface="Arial" charset="0"/>
              </a:rPr>
              <a:t>Unreliable</a:t>
            </a:r>
          </a:p>
          <a:p>
            <a:pPr lvl="1"/>
            <a:r>
              <a:rPr lang="en-US" altLang="ko-KR" dirty="0" smtClean="0">
                <a:latin typeface="Arial" charset="0"/>
                <a:ea typeface="굴림" charset="-127"/>
                <a:cs typeface="Arial" charset="0"/>
              </a:rPr>
              <a:t>Datagram protocol</a:t>
            </a:r>
          </a:p>
          <a:p>
            <a:pPr lvl="1"/>
            <a:r>
              <a:rPr lang="en-US" altLang="ko-KR" dirty="0" smtClean="0">
                <a:latin typeface="Arial" charset="0"/>
                <a:ea typeface="굴림" charset="-127"/>
                <a:cs typeface="Arial" charset="0"/>
              </a:rPr>
              <a:t>Popular applications</a:t>
            </a:r>
          </a:p>
          <a:p>
            <a:pPr lvl="2"/>
            <a:r>
              <a:rPr lang="en-US" altLang="ko-KR" dirty="0" smtClean="0">
                <a:latin typeface="Arial" charset="0"/>
                <a:ea typeface="굴림" charset="-127"/>
                <a:cs typeface="Arial" charset="0"/>
              </a:rPr>
              <a:t>DNS(the Domain Name System)</a:t>
            </a:r>
          </a:p>
          <a:p>
            <a:pPr lvl="2"/>
            <a:r>
              <a:rPr lang="en-US" altLang="ko-KR" dirty="0" smtClean="0">
                <a:latin typeface="Arial" charset="0"/>
                <a:ea typeface="굴림" charset="-127"/>
                <a:cs typeface="Arial" charset="0"/>
              </a:rPr>
              <a:t>NFS(the Network File System)</a:t>
            </a:r>
          </a:p>
          <a:p>
            <a:pPr lvl="2"/>
            <a:r>
              <a:rPr lang="en-US" altLang="ko-KR" dirty="0" smtClean="0">
                <a:latin typeface="Arial" charset="0"/>
                <a:ea typeface="굴림" charset="-127"/>
                <a:cs typeface="Arial" charset="0"/>
              </a:rPr>
              <a:t>SNMP(Simple Network Management Protocol)</a:t>
            </a:r>
          </a:p>
          <a:p>
            <a:pPr lvl="2"/>
            <a:r>
              <a:rPr lang="en-US" altLang="ko-KR" dirty="0" smtClean="0">
                <a:latin typeface="Arial" charset="0"/>
                <a:ea typeface="굴림" charset="-127"/>
                <a:cs typeface="Arial" charset="0"/>
              </a:rPr>
              <a:t>Multimedia </a:t>
            </a:r>
          </a:p>
          <a:p>
            <a:r>
              <a:rPr lang="en-US" dirty="0" smtClean="0"/>
              <a:t>Just as with the postal system, when multiple </a:t>
            </a:r>
            <a:r>
              <a:rPr lang="en-US" dirty="0" err="1" smtClean="0"/>
              <a:t>datagrams</a:t>
            </a:r>
            <a:r>
              <a:rPr lang="en-US" dirty="0" smtClean="0"/>
              <a:t> (letters) are sent from one address  to  another,  there  is no  guarantee  that  they  will  arrive  in  the order  they were sent, or even arrive at all.</a:t>
            </a:r>
            <a:endParaRPr lang="en-US" dirty="0"/>
          </a:p>
        </p:txBody>
      </p:sp>
      <p:sp>
        <p:nvSpPr>
          <p:cNvPr id="3" name="Content Placeholder 2"/>
          <p:cNvSpPr>
            <a:spLocks noGrp="1"/>
          </p:cNvSpPr>
          <p:nvPr>
            <p:ph sz="quarter" idx="10"/>
          </p:nvPr>
        </p:nvSpPr>
        <p:spPr/>
        <p:txBody>
          <a:bodyPr/>
          <a:lstStyle/>
          <a:p>
            <a:r>
              <a:rPr lang="en-US" dirty="0" smtClean="0"/>
              <a:t>UDP Sockets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UDP Client Server</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1295400"/>
            <a:ext cx="7086600" cy="5027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i="1" dirty="0" err="1" smtClean="0"/>
              <a:t>recvfrom</a:t>
            </a:r>
            <a:r>
              <a:rPr lang="en-US" dirty="0" smtClean="0"/>
              <a:t>() and </a:t>
            </a:r>
            <a:r>
              <a:rPr lang="en-US" i="1" dirty="0" err="1" smtClean="0"/>
              <a:t>sendto</a:t>
            </a:r>
            <a:r>
              <a:rPr lang="en-US" dirty="0" smtClean="0"/>
              <a:t>() system calls receive and send </a:t>
            </a:r>
            <a:r>
              <a:rPr lang="en-US" dirty="0" err="1" smtClean="0"/>
              <a:t>datagrams</a:t>
            </a:r>
            <a:r>
              <a:rPr lang="en-US" dirty="0" smtClean="0"/>
              <a:t> </a:t>
            </a:r>
            <a:r>
              <a:rPr lang="en-US" dirty="0" smtClean="0"/>
              <a:t>(</a:t>
            </a:r>
            <a:r>
              <a:rPr lang="en-US" i="1" dirty="0" smtClean="0"/>
              <a:t>one at a time</a:t>
            </a:r>
            <a:r>
              <a:rPr lang="en-US" dirty="0" smtClean="0"/>
              <a:t>) on </a:t>
            </a:r>
            <a:r>
              <a:rPr lang="en-US" dirty="0" smtClean="0"/>
              <a:t>a datagram socket.</a:t>
            </a:r>
          </a:p>
          <a:p>
            <a:endParaRPr lang="en-US" dirty="0" smtClean="0"/>
          </a:p>
          <a:p>
            <a:endParaRPr lang="en-US" dirty="0" smtClean="0"/>
          </a:p>
          <a:p>
            <a:endParaRPr lang="en-US" dirty="0" smtClean="0"/>
          </a:p>
          <a:p>
            <a:endParaRPr lang="en-US" dirty="0" smtClean="0"/>
          </a:p>
          <a:p>
            <a:pPr lvl="1"/>
            <a:r>
              <a:rPr lang="en-US" dirty="0" smtClean="0"/>
              <a:t>The return value and the first three arguments to these system calls are the same as for read() and write().</a:t>
            </a:r>
          </a:p>
          <a:p>
            <a:pPr lvl="1"/>
            <a:r>
              <a:rPr lang="en-US" dirty="0" smtClean="0"/>
              <a:t>Final two arguments of </a:t>
            </a:r>
            <a:r>
              <a:rPr lang="en-US" i="1" dirty="0" err="1" smtClean="0"/>
              <a:t>recvfrom</a:t>
            </a:r>
            <a:r>
              <a:rPr lang="en-US" dirty="0" smtClean="0"/>
              <a:t>() and </a:t>
            </a:r>
            <a:r>
              <a:rPr lang="en-US" i="1" dirty="0" err="1" smtClean="0"/>
              <a:t>sendto</a:t>
            </a:r>
            <a:r>
              <a:rPr lang="en-US" i="1" dirty="0" smtClean="0"/>
              <a:t>()</a:t>
            </a:r>
            <a:r>
              <a:rPr lang="en-US" dirty="0" smtClean="0"/>
              <a:t> are similar to the final two arguments in </a:t>
            </a:r>
            <a:r>
              <a:rPr lang="en-US" i="1" dirty="0" smtClean="0"/>
              <a:t>accept</a:t>
            </a:r>
            <a:r>
              <a:rPr lang="en-US" dirty="0" smtClean="0"/>
              <a:t>() and </a:t>
            </a:r>
            <a:r>
              <a:rPr lang="en-US" i="1" dirty="0" smtClean="0"/>
              <a:t>connect</a:t>
            </a:r>
            <a:r>
              <a:rPr lang="en-US" dirty="0" smtClean="0"/>
              <a:t>().</a:t>
            </a:r>
          </a:p>
          <a:p>
            <a:pPr lvl="2">
              <a:buNone/>
            </a:pPr>
            <a:endParaRPr lang="en-US" dirty="0"/>
          </a:p>
        </p:txBody>
      </p:sp>
      <p:sp>
        <p:nvSpPr>
          <p:cNvPr id="3" name="Content Placeholder 2"/>
          <p:cNvSpPr>
            <a:spLocks noGrp="1"/>
          </p:cNvSpPr>
          <p:nvPr>
            <p:ph sz="quarter" idx="10"/>
          </p:nvPr>
        </p:nvSpPr>
        <p:spPr/>
        <p:txBody>
          <a:bodyPr/>
          <a:lstStyle/>
          <a:p>
            <a:r>
              <a:rPr lang="en-US" dirty="0" smtClean="0"/>
              <a:t>Exchanging Messages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2057400"/>
            <a:ext cx="8524875" cy="17049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Both functions return the length of data that was written or read.</a:t>
            </a:r>
          </a:p>
          <a:p>
            <a:r>
              <a:rPr lang="en-US" dirty="0" smtClean="0"/>
              <a:t>Writing a datagram of length 0 is </a:t>
            </a:r>
            <a:r>
              <a:rPr lang="en-US" dirty="0" smtClean="0"/>
              <a:t>acceptable.</a:t>
            </a:r>
          </a:p>
          <a:p>
            <a:pPr lvl="1"/>
            <a:r>
              <a:rPr lang="en-US" dirty="0" smtClean="0"/>
              <a:t>IP+UDP </a:t>
            </a:r>
            <a:r>
              <a:rPr lang="en-US" dirty="0" smtClean="0"/>
              <a:t>header + </a:t>
            </a:r>
            <a:r>
              <a:rPr lang="en-US" dirty="0" smtClean="0"/>
              <a:t>no app layer data</a:t>
            </a:r>
            <a:r>
              <a:rPr lang="en-US" dirty="0" smtClean="0"/>
              <a:t>.</a:t>
            </a:r>
          </a:p>
          <a:p>
            <a:r>
              <a:rPr lang="en-US" dirty="0" err="1" smtClean="0"/>
              <a:t>recvfrom</a:t>
            </a:r>
            <a:r>
              <a:rPr lang="en-US" dirty="0" smtClean="0"/>
              <a:t>() can return </a:t>
            </a:r>
            <a:r>
              <a:rPr lang="en-US" dirty="0" smtClean="0"/>
              <a:t>0.</a:t>
            </a:r>
          </a:p>
          <a:p>
            <a:pPr lvl="1"/>
            <a:r>
              <a:rPr lang="en-US" dirty="0" smtClean="0"/>
              <a:t>This is not same as read() returning 0. </a:t>
            </a:r>
          </a:p>
          <a:p>
            <a:pPr lvl="1"/>
            <a:r>
              <a:rPr lang="en-US" dirty="0" smtClean="0"/>
              <a:t>0 is the length of datagram.</a:t>
            </a:r>
          </a:p>
          <a:p>
            <a:r>
              <a:rPr lang="en-US" dirty="0" smtClean="0"/>
              <a:t>Regardless </a:t>
            </a:r>
            <a:r>
              <a:rPr lang="en-US" dirty="0" smtClean="0"/>
              <a:t>of the value specified for length, </a:t>
            </a:r>
            <a:r>
              <a:rPr lang="en-US" i="1" dirty="0" err="1" smtClean="0"/>
              <a:t>recvfrom</a:t>
            </a:r>
            <a:r>
              <a:rPr lang="en-US" dirty="0" smtClean="0"/>
              <a:t>() retrieves exactly one </a:t>
            </a:r>
            <a:r>
              <a:rPr lang="en-US" dirty="0" smtClean="0"/>
              <a:t>message </a:t>
            </a:r>
            <a:r>
              <a:rPr lang="en-US" dirty="0" smtClean="0"/>
              <a:t>from a datagram socket. </a:t>
            </a:r>
            <a:endParaRPr lang="en-US" dirty="0" smtClean="0"/>
          </a:p>
          <a:p>
            <a:pPr lvl="1"/>
            <a:r>
              <a:rPr lang="en-US" dirty="0" smtClean="0"/>
              <a:t>If </a:t>
            </a:r>
            <a:r>
              <a:rPr lang="en-US" dirty="0" smtClean="0"/>
              <a:t>the size of that message exceeds length bytes, </a:t>
            </a:r>
            <a:r>
              <a:rPr lang="en-US" dirty="0" smtClean="0"/>
              <a:t>the message </a:t>
            </a:r>
            <a:r>
              <a:rPr lang="en-US" dirty="0" smtClean="0"/>
              <a:t>is silently truncated to length bytes.</a:t>
            </a:r>
          </a:p>
          <a:p>
            <a:pPr lvl="1"/>
            <a:r>
              <a:rPr lang="en-US" dirty="0" smtClean="0"/>
              <a:t>Using </a:t>
            </a:r>
            <a:r>
              <a:rPr lang="en-US" dirty="0" err="1" smtClean="0"/>
              <a:t>rcvmsg</a:t>
            </a:r>
            <a:r>
              <a:rPr lang="en-US" dirty="0" smtClean="0"/>
              <a:t>(), MSG_TRUNC  flag can be used to detect this.</a:t>
            </a:r>
          </a:p>
          <a:p>
            <a:endParaRPr lang="en-US" dirty="0"/>
          </a:p>
        </p:txBody>
      </p:sp>
      <p:sp>
        <p:nvSpPr>
          <p:cNvPr id="3" name="Content Placeholder 2"/>
          <p:cNvSpPr>
            <a:spLocks noGrp="1"/>
          </p:cNvSpPr>
          <p:nvPr>
            <p:ph sz="quarter" idx="10"/>
          </p:nvPr>
        </p:nvSpPr>
        <p:spPr/>
        <p:txBody>
          <a:bodyPr/>
          <a:lstStyle/>
          <a:p>
            <a:r>
              <a:rPr lang="en-US" dirty="0" err="1" smtClean="0"/>
              <a:t>Recfrom</a:t>
            </a:r>
            <a:r>
              <a:rPr lang="en-US" dirty="0" smtClean="0"/>
              <a:t>() &amp; </a:t>
            </a:r>
            <a:r>
              <a:rPr lang="en-US" dirty="0" err="1" smtClean="0"/>
              <a:t>sendto</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Outline</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use echo protocol. </a:t>
            </a:r>
          </a:p>
          <a:p>
            <a:endParaRPr lang="en-US" dirty="0" smtClean="0"/>
          </a:p>
          <a:p>
            <a:endParaRPr lang="en-US" dirty="0" smtClean="0"/>
          </a:p>
          <a:p>
            <a:endParaRPr lang="en-US" dirty="0" smtClean="0"/>
          </a:p>
          <a:p>
            <a:r>
              <a:rPr lang="en-US" dirty="0" smtClean="0"/>
              <a:t>Server </a:t>
            </a:r>
          </a:p>
          <a:p>
            <a:pPr lvl="1"/>
            <a:r>
              <a:rPr lang="en-US" dirty="0" smtClean="0"/>
              <a:t>Create UDP socket &amp; bind at well-known port number.</a:t>
            </a:r>
          </a:p>
          <a:p>
            <a:pPr lvl="1"/>
            <a:r>
              <a:rPr lang="en-US" dirty="0" smtClean="0"/>
              <a:t>Read datagram and echo back to sender</a:t>
            </a:r>
          </a:p>
          <a:p>
            <a:r>
              <a:rPr lang="en-US" dirty="0" smtClean="0"/>
              <a:t>Client</a:t>
            </a:r>
          </a:p>
          <a:p>
            <a:pPr lvl="1"/>
            <a:r>
              <a:rPr lang="en-US" dirty="0" smtClean="0"/>
              <a:t>Create UDP Socket</a:t>
            </a:r>
          </a:p>
          <a:p>
            <a:pPr lvl="1"/>
            <a:r>
              <a:rPr lang="en-US" dirty="0" smtClean="0"/>
              <a:t>Read from </a:t>
            </a:r>
            <a:r>
              <a:rPr lang="en-US" i="1" dirty="0" err="1" smtClean="0"/>
              <a:t>stdin</a:t>
            </a:r>
            <a:r>
              <a:rPr lang="en-US" dirty="0" smtClean="0"/>
              <a:t> and send datagram to server</a:t>
            </a:r>
          </a:p>
          <a:p>
            <a:pPr lvl="1"/>
            <a:r>
              <a:rPr lang="en-US" dirty="0" smtClean="0"/>
              <a:t>Read from UDP socket and write to </a:t>
            </a:r>
            <a:r>
              <a:rPr lang="en-US" i="1" dirty="0" err="1" smtClean="0"/>
              <a:t>stdout</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UDP Client-Server</a:t>
            </a:r>
            <a:endParaRPr lang="en-US" dirty="0"/>
          </a:p>
        </p:txBody>
      </p:sp>
      <p:pic>
        <p:nvPicPr>
          <p:cNvPr id="1026" name="Picture 2" descr="E:\CONTENT\NETWORK PROGRAMMING\SLIDES\132\udpclient.jpg"/>
          <p:cNvPicPr>
            <a:picLocks noChangeAspect="1" noChangeArrowheads="1"/>
          </p:cNvPicPr>
          <p:nvPr/>
        </p:nvPicPr>
        <p:blipFill>
          <a:blip r:embed="rId2" cstate="print"/>
          <a:srcRect/>
          <a:stretch>
            <a:fillRect/>
          </a:stretch>
        </p:blipFill>
        <p:spPr bwMode="auto">
          <a:xfrm>
            <a:off x="1371600" y="1905000"/>
            <a:ext cx="5715000" cy="762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r>
              <a:rPr lang="en-US" dirty="0" smtClean="0"/>
              <a:t>UDP socket is created by specifying the second </a:t>
            </a:r>
            <a:r>
              <a:rPr lang="en-US" dirty="0" err="1" smtClean="0"/>
              <a:t>arg</a:t>
            </a:r>
            <a:r>
              <a:rPr lang="en-US" dirty="0" smtClean="0"/>
              <a:t> as </a:t>
            </a:r>
            <a:r>
              <a:rPr lang="en-US" dirty="0" err="1" smtClean="0"/>
              <a:t>SOCk_DGRAM</a:t>
            </a:r>
            <a:r>
              <a:rPr lang="en-US" dirty="0" smtClean="0"/>
              <a:t>.</a:t>
            </a:r>
          </a:p>
          <a:p>
            <a:pPr lvl="1"/>
            <a:endParaRPr lang="en-US" dirty="0" smtClean="0"/>
          </a:p>
          <a:p>
            <a:pPr lvl="1"/>
            <a:endParaRPr lang="en-US" dirty="0"/>
          </a:p>
        </p:txBody>
      </p:sp>
      <p:sp>
        <p:nvSpPr>
          <p:cNvPr id="3" name="Content Placeholder 2"/>
          <p:cNvSpPr>
            <a:spLocks noGrp="1"/>
          </p:cNvSpPr>
          <p:nvPr>
            <p:ph sz="quarter" idx="10"/>
          </p:nvPr>
        </p:nvSpPr>
        <p:spPr/>
        <p:txBody>
          <a:bodyPr/>
          <a:lstStyle/>
          <a:p>
            <a:r>
              <a:rPr lang="en-US" dirty="0" smtClean="0"/>
              <a:t>UDP Server</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04800" y="1371600"/>
            <a:ext cx="6591300" cy="31242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This function never terminates.</a:t>
            </a:r>
          </a:p>
          <a:p>
            <a:pPr lvl="1"/>
            <a:r>
              <a:rPr lang="en-US" dirty="0" smtClean="0"/>
              <a:t>Since UDP is connectionless protocol, there is nothing like an EOF as in TCP.</a:t>
            </a:r>
          </a:p>
        </p:txBody>
      </p:sp>
      <p:sp>
        <p:nvSpPr>
          <p:cNvPr id="3" name="Content Placeholder 2"/>
          <p:cNvSpPr>
            <a:spLocks noGrp="1"/>
          </p:cNvSpPr>
          <p:nvPr>
            <p:ph sz="quarter" idx="10"/>
          </p:nvPr>
        </p:nvSpPr>
        <p:spPr/>
        <p:txBody>
          <a:bodyPr/>
          <a:lstStyle/>
          <a:p>
            <a:r>
              <a:rPr lang="en-US" dirty="0" smtClean="0"/>
              <a:t>UDP Server</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295400"/>
            <a:ext cx="7391400" cy="28575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we discussed is an iterative server.</a:t>
            </a:r>
          </a:p>
          <a:p>
            <a:pPr lvl="1"/>
            <a:r>
              <a:rPr lang="en-US" dirty="0" smtClean="0"/>
              <a:t>Client requests are handled one after another. There is no call to fork().</a:t>
            </a:r>
          </a:p>
          <a:p>
            <a:pPr lvl="1"/>
            <a:r>
              <a:rPr lang="en-US" dirty="0" smtClean="0"/>
              <a:t>In general most TCP servers are concurrent, and most UDP servers are iterative.</a:t>
            </a:r>
          </a:p>
          <a:p>
            <a:r>
              <a:rPr lang="en-US" dirty="0" smtClean="0"/>
              <a:t>UDP socket has a receive buffer. Incoming </a:t>
            </a:r>
            <a:r>
              <a:rPr lang="en-US" dirty="0" err="1" smtClean="0"/>
              <a:t>datagrams</a:t>
            </a:r>
            <a:r>
              <a:rPr lang="en-US" dirty="0" smtClean="0"/>
              <a:t> are queued there. </a:t>
            </a:r>
          </a:p>
          <a:p>
            <a:pPr lvl="1"/>
            <a:r>
              <a:rPr lang="en-US" dirty="0" smtClean="0"/>
              <a:t>When server calls </a:t>
            </a:r>
            <a:r>
              <a:rPr lang="en-US" dirty="0" err="1" smtClean="0"/>
              <a:t>recvfrom</a:t>
            </a:r>
            <a:r>
              <a:rPr lang="en-US" dirty="0" smtClean="0"/>
              <a:t>(), a datagram is returned in FIFO order.</a:t>
            </a:r>
          </a:p>
          <a:p>
            <a:pPr lvl="1"/>
            <a:r>
              <a:rPr lang="en-US" dirty="0" smtClean="0"/>
              <a:t>Buffer has a limited size (default 40000bytes).</a:t>
            </a:r>
          </a:p>
          <a:p>
            <a:pPr lvl="1"/>
            <a:endParaRPr lang="en-US" dirty="0"/>
          </a:p>
        </p:txBody>
      </p:sp>
      <p:sp>
        <p:nvSpPr>
          <p:cNvPr id="3" name="Content Placeholder 2"/>
          <p:cNvSpPr>
            <a:spLocks noGrp="1"/>
          </p:cNvSpPr>
          <p:nvPr>
            <p:ph sz="quarter" idx="10"/>
          </p:nvPr>
        </p:nvSpPr>
        <p:spPr/>
        <p:txBody>
          <a:bodyPr/>
          <a:lstStyle/>
          <a:p>
            <a:r>
              <a:rPr lang="en-US" dirty="0" smtClean="0"/>
              <a:t>UDP Server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In TCP server, there is connected socket for each client and there is separate buffer in each socket.</a:t>
            </a:r>
          </a:p>
          <a:p>
            <a:pPr lvl="1"/>
            <a:r>
              <a:rPr lang="en-US" dirty="0" smtClean="0"/>
              <a:t>In UDP server, </a:t>
            </a:r>
            <a:r>
              <a:rPr lang="en-US" dirty="0" err="1" smtClean="0"/>
              <a:t>datagrams</a:t>
            </a:r>
            <a:r>
              <a:rPr lang="en-US" dirty="0" smtClean="0"/>
              <a:t> from all clients are placed in a single buffer. No separate socket for each client.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TCP Server </a:t>
            </a:r>
            <a:r>
              <a:rPr lang="en-US" dirty="0" err="1" smtClean="0"/>
              <a:t>vs</a:t>
            </a:r>
            <a:r>
              <a:rPr lang="en-US" dirty="0" smtClean="0"/>
              <a:t> UDP Server</a:t>
            </a:r>
            <a:endParaRPr lang="en-US" dirty="0"/>
          </a:p>
        </p:txBody>
      </p:sp>
      <p:pic>
        <p:nvPicPr>
          <p:cNvPr id="7171" name="Picture 3" descr="E:\CONTENT\NETWORK PROGRAMMING\SLIDES\UDp client server summary.png"/>
          <p:cNvPicPr>
            <a:picLocks noChangeAspect="1" noChangeArrowheads="1"/>
          </p:cNvPicPr>
          <p:nvPr/>
        </p:nvPicPr>
        <p:blipFill>
          <a:blip r:embed="rId2" cstate="print"/>
          <a:srcRect/>
          <a:stretch>
            <a:fillRect/>
          </a:stretch>
        </p:blipFill>
        <p:spPr bwMode="auto">
          <a:xfrm>
            <a:off x="2971800" y="3352800"/>
            <a:ext cx="3505200" cy="1737817"/>
          </a:xfrm>
          <a:prstGeom prst="rect">
            <a:avLst/>
          </a:prstGeom>
          <a:noFill/>
        </p:spPr>
      </p:pic>
      <p:pic>
        <p:nvPicPr>
          <p:cNvPr id="7172" name="Picture 4" descr="E:\CONTENT\NETWORK PROGRAMMING\SLIDES\tcp client server summary.png"/>
          <p:cNvPicPr>
            <a:picLocks noChangeAspect="1" noChangeArrowheads="1"/>
          </p:cNvPicPr>
          <p:nvPr/>
        </p:nvPicPr>
        <p:blipFill>
          <a:blip r:embed="rId3" cstate="print"/>
          <a:srcRect/>
          <a:stretch>
            <a:fillRect/>
          </a:stretch>
        </p:blipFill>
        <p:spPr bwMode="auto">
          <a:xfrm>
            <a:off x="228600" y="1219200"/>
            <a:ext cx="5334000" cy="193389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When client uses </a:t>
            </a:r>
            <a:r>
              <a:rPr lang="en-US" i="1" dirty="0" err="1" smtClean="0"/>
              <a:t>sendto</a:t>
            </a:r>
            <a:r>
              <a:rPr lang="en-US" i="1" dirty="0" smtClean="0"/>
              <a:t>() </a:t>
            </a:r>
            <a:r>
              <a:rPr lang="en-US" dirty="0" smtClean="0"/>
              <a:t>at that kernel allocates an ephemeral port to the socket local endpoint.</a:t>
            </a:r>
          </a:p>
          <a:p>
            <a:endParaRPr lang="en-US" dirty="0"/>
          </a:p>
        </p:txBody>
      </p:sp>
      <p:sp>
        <p:nvSpPr>
          <p:cNvPr id="3" name="Content Placeholder 2"/>
          <p:cNvSpPr>
            <a:spLocks noGrp="1"/>
          </p:cNvSpPr>
          <p:nvPr>
            <p:ph sz="quarter" idx="10"/>
          </p:nvPr>
        </p:nvSpPr>
        <p:spPr/>
        <p:txBody>
          <a:bodyPr/>
          <a:lstStyle/>
          <a:p>
            <a:r>
              <a:rPr lang="en-US" dirty="0" smtClean="0"/>
              <a:t>UDP Client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4800" y="1295400"/>
            <a:ext cx="7067550" cy="33528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a:t>
            </a:r>
            <a:r>
              <a:rPr lang="en-US" i="1" dirty="0" err="1" smtClean="0"/>
              <a:t>recvfrom</a:t>
            </a:r>
            <a:r>
              <a:rPr lang="en-US" i="1" dirty="0" smtClean="0"/>
              <a:t>()</a:t>
            </a:r>
            <a:r>
              <a:rPr lang="en-US" dirty="0" smtClean="0"/>
              <a:t> last two arguments are specified as NULL. This tells the kernel that we are not interested in knowing who sent the reply.</a:t>
            </a:r>
            <a:endParaRPr lang="en-US" dirty="0"/>
          </a:p>
        </p:txBody>
      </p:sp>
      <p:sp>
        <p:nvSpPr>
          <p:cNvPr id="3" name="Content Placeholder 2"/>
          <p:cNvSpPr>
            <a:spLocks noGrp="1"/>
          </p:cNvSpPr>
          <p:nvPr>
            <p:ph sz="quarter" idx="10"/>
          </p:nvPr>
        </p:nvSpPr>
        <p:spPr/>
        <p:txBody>
          <a:bodyPr/>
          <a:lstStyle/>
          <a:p>
            <a:r>
              <a:rPr lang="en-US" dirty="0" smtClean="0"/>
              <a:t>UDP </a:t>
            </a:r>
            <a:r>
              <a:rPr lang="en-US" dirty="0" smtClean="0"/>
              <a:t>Client</a:t>
            </a:r>
            <a:endParaRPr lang="en-US" dirty="0" smtClean="0"/>
          </a:p>
        </p:txBody>
      </p:sp>
      <p:pic>
        <p:nvPicPr>
          <p:cNvPr id="3074" name="Picture 2"/>
          <p:cNvPicPr>
            <a:picLocks noChangeAspect="1" noChangeArrowheads="1"/>
          </p:cNvPicPr>
          <p:nvPr/>
        </p:nvPicPr>
        <p:blipFill>
          <a:blip r:embed="rId2" cstate="print"/>
          <a:srcRect/>
          <a:stretch>
            <a:fillRect/>
          </a:stretch>
        </p:blipFill>
        <p:spPr bwMode="auto">
          <a:xfrm>
            <a:off x="228600" y="1219200"/>
            <a:ext cx="8582025" cy="264795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the clients datagram is lost to the server, server will wait indefinitely on </a:t>
            </a:r>
            <a:r>
              <a:rPr lang="en-US" i="1" dirty="0" err="1" smtClean="0"/>
              <a:t>recvfrom</a:t>
            </a:r>
            <a:r>
              <a:rPr lang="en-US" i="1" dirty="0" smtClean="0"/>
              <a:t>()</a:t>
            </a:r>
            <a:r>
              <a:rPr lang="en-US" dirty="0" smtClean="0"/>
              <a:t>.</a:t>
            </a:r>
          </a:p>
          <a:p>
            <a:r>
              <a:rPr lang="en-US" dirty="0" smtClean="0"/>
              <a:t>If the server’s datagram to client is lost, then client will wait indefinitely on </a:t>
            </a:r>
            <a:r>
              <a:rPr lang="en-US" i="1" dirty="0" err="1" smtClean="0"/>
              <a:t>recvfrom</a:t>
            </a:r>
            <a:r>
              <a:rPr lang="en-US" i="1" dirty="0" smtClean="0"/>
              <a:t>()</a:t>
            </a:r>
            <a:r>
              <a:rPr lang="en-US" dirty="0" smtClean="0"/>
              <a:t>.</a:t>
            </a:r>
          </a:p>
          <a:p>
            <a:r>
              <a:rPr lang="en-US" dirty="0" smtClean="0"/>
              <a:t>Solution:</a:t>
            </a:r>
          </a:p>
          <a:p>
            <a:pPr lvl="1"/>
            <a:r>
              <a:rPr lang="en-US" dirty="0" smtClean="0"/>
              <a:t>Put a timeout . But this will not tell whether client’s datagram is lost or server’s reply is lost.</a:t>
            </a:r>
          </a:p>
          <a:p>
            <a:pPr lvl="2"/>
            <a:r>
              <a:rPr lang="en-US" dirty="0" smtClean="0"/>
              <a:t>Use timers</a:t>
            </a:r>
          </a:p>
          <a:p>
            <a:pPr lvl="1"/>
            <a:r>
              <a:rPr lang="en-US" dirty="0" smtClean="0"/>
              <a:t>Use application level reliability support.</a:t>
            </a:r>
          </a:p>
          <a:p>
            <a:pPr lvl="2"/>
            <a:r>
              <a:rPr lang="en-US" dirty="0" smtClean="0"/>
              <a:t>Sequence numbers</a:t>
            </a:r>
          </a:p>
          <a:p>
            <a:pPr lvl="2"/>
            <a:r>
              <a:rPr lang="en-US" dirty="0" smtClean="0"/>
              <a:t>Acknowledgements</a:t>
            </a:r>
          </a:p>
          <a:p>
            <a:pPr lvl="2"/>
            <a:r>
              <a:rPr lang="en-US" dirty="0" smtClean="0"/>
              <a:t>Timeout &amp; retransmission</a:t>
            </a:r>
            <a:endParaRPr lang="en-US" dirty="0"/>
          </a:p>
        </p:txBody>
      </p:sp>
      <p:sp>
        <p:nvSpPr>
          <p:cNvPr id="3" name="Content Placeholder 2"/>
          <p:cNvSpPr>
            <a:spLocks noGrp="1"/>
          </p:cNvSpPr>
          <p:nvPr>
            <p:ph sz="quarter" idx="10"/>
          </p:nvPr>
        </p:nvSpPr>
        <p:spPr/>
        <p:txBody>
          <a:bodyPr/>
          <a:lstStyle/>
          <a:p>
            <a:r>
              <a:rPr lang="en-US" dirty="0" smtClean="0"/>
              <a:t>Lost </a:t>
            </a:r>
            <a:r>
              <a:rPr lang="en-US" dirty="0" err="1" smtClean="0"/>
              <a:t>Datagrams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Client </a:t>
            </a:r>
            <a:r>
              <a:rPr lang="en-US" i="1" dirty="0" err="1" smtClean="0"/>
              <a:t>sendto</a:t>
            </a:r>
            <a:r>
              <a:rPr lang="en-US" i="1" dirty="0" smtClean="0"/>
              <a:t>()</a:t>
            </a:r>
            <a:r>
              <a:rPr lang="en-US" dirty="0" smtClean="0"/>
              <a:t> returns successfully after writing a datagram to UDP socket send buffer. </a:t>
            </a:r>
          </a:p>
          <a:p>
            <a:r>
              <a:rPr lang="en-US" dirty="0" smtClean="0"/>
              <a:t>But due to some reason say </a:t>
            </a:r>
            <a:r>
              <a:rPr lang="en-US" i="1" dirty="0" smtClean="0"/>
              <a:t>“Server Not Running”</a:t>
            </a:r>
            <a:r>
              <a:rPr lang="en-US" dirty="0" smtClean="0"/>
              <a:t>, the server host will send ICMP </a:t>
            </a:r>
            <a:r>
              <a:rPr lang="en-US" i="1" dirty="0" smtClean="0"/>
              <a:t>“port unreachable”</a:t>
            </a:r>
            <a:r>
              <a:rPr lang="en-US" dirty="0" smtClean="0"/>
              <a:t> error.</a:t>
            </a:r>
          </a:p>
          <a:p>
            <a:pPr lvl="1"/>
            <a:r>
              <a:rPr lang="en-US" dirty="0" smtClean="0"/>
              <a:t>This error or “</a:t>
            </a:r>
            <a:r>
              <a:rPr lang="en-US" i="1" dirty="0" smtClean="0"/>
              <a:t>network unreachable” </a:t>
            </a:r>
            <a:r>
              <a:rPr lang="en-US" dirty="0" smtClean="0"/>
              <a:t>or “</a:t>
            </a:r>
            <a:r>
              <a:rPr lang="en-US" i="1" dirty="0" smtClean="0"/>
              <a:t>host unreachable” </a:t>
            </a:r>
            <a:r>
              <a:rPr lang="en-US" dirty="0" smtClean="0"/>
              <a:t> are asynchronous errors.</a:t>
            </a:r>
          </a:p>
          <a:p>
            <a:r>
              <a:rPr lang="en-US" dirty="0" smtClean="0"/>
              <a:t>The basic rule is that an asynchronous error is not returned for a UDP socket unless the socket has been connected.</a:t>
            </a:r>
          </a:p>
          <a:p>
            <a:r>
              <a:rPr lang="en-US" dirty="0" smtClean="0"/>
              <a:t>Reason:</a:t>
            </a:r>
          </a:p>
          <a:p>
            <a:pPr lvl="1"/>
            <a:r>
              <a:rPr lang="en-US" dirty="0" smtClean="0"/>
              <a:t>An unconnected </a:t>
            </a:r>
            <a:r>
              <a:rPr lang="en-US" dirty="0" err="1" smtClean="0"/>
              <a:t>Udp</a:t>
            </a:r>
            <a:r>
              <a:rPr lang="en-US" dirty="0" smtClean="0"/>
              <a:t> socket can be used to send </a:t>
            </a:r>
            <a:r>
              <a:rPr lang="en-US" dirty="0" err="1" smtClean="0"/>
              <a:t>datagrams</a:t>
            </a:r>
            <a:r>
              <a:rPr lang="en-US" dirty="0" smtClean="0"/>
              <a:t> to multiple destinations. If error is received, then </a:t>
            </a:r>
            <a:r>
              <a:rPr lang="en-US" dirty="0" err="1" smtClean="0"/>
              <a:t>Udp</a:t>
            </a:r>
            <a:r>
              <a:rPr lang="en-US" dirty="0" smtClean="0"/>
              <a:t> can return only </a:t>
            </a:r>
            <a:r>
              <a:rPr lang="en-US" dirty="0" err="1" smtClean="0"/>
              <a:t>errno</a:t>
            </a:r>
            <a:r>
              <a:rPr lang="en-US" dirty="0" smtClean="0"/>
              <a:t> but not which destination.</a:t>
            </a:r>
          </a:p>
          <a:p>
            <a:pPr lvl="1"/>
            <a:r>
              <a:rPr lang="en-US" dirty="0" smtClean="0"/>
              <a:t>Therefore only connected UDP socket receives </a:t>
            </a:r>
            <a:r>
              <a:rPr lang="en-US" dirty="0" err="1" smtClean="0"/>
              <a:t>asynch</a:t>
            </a:r>
            <a:r>
              <a:rPr lang="en-US" dirty="0" smtClean="0"/>
              <a:t> errors.</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UDP Sockets </a:t>
            </a:r>
            <a:r>
              <a:rPr lang="en-US" dirty="0" smtClean="0"/>
              <a:t>&amp; Asynchronous Errors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a:t>
            </a:r>
            <a:r>
              <a:rPr lang="en-US" dirty="0" smtClean="0"/>
              <a:t>connect() on a datagram </a:t>
            </a:r>
            <a:r>
              <a:rPr lang="en-US" dirty="0" smtClean="0"/>
              <a:t>socket causes  </a:t>
            </a:r>
            <a:r>
              <a:rPr lang="en-US" dirty="0" smtClean="0"/>
              <a:t>the  kernel  to  record  a  particular  address  as  this  socket’s  </a:t>
            </a:r>
            <a:r>
              <a:rPr lang="en-US" dirty="0" smtClean="0"/>
              <a:t>peer.</a:t>
            </a:r>
          </a:p>
          <a:p>
            <a:pPr lvl="1"/>
            <a:r>
              <a:rPr lang="en-US" dirty="0" smtClean="0"/>
              <a:t>This </a:t>
            </a:r>
            <a:r>
              <a:rPr lang="en-US" dirty="0" smtClean="0"/>
              <a:t>does not result in anything like a TCP connection: there is no three-way handshake. Instead, the kernel just records the IP address and port number of the peer.</a:t>
            </a:r>
          </a:p>
          <a:p>
            <a:r>
              <a:rPr lang="en-US" dirty="0" smtClean="0"/>
              <a:t>With a connected UDP socket, three changes:</a:t>
            </a:r>
          </a:p>
          <a:p>
            <a:pPr lvl="1"/>
            <a:r>
              <a:rPr lang="en-US" dirty="0" smtClean="0"/>
              <a:t>We can no long specify the destination IP address and port for an output operation. That is, we do not use </a:t>
            </a:r>
            <a:r>
              <a:rPr lang="en-US" i="1" dirty="0" err="1" smtClean="0"/>
              <a:t>sendto</a:t>
            </a:r>
            <a:r>
              <a:rPr lang="en-US" i="1" dirty="0" smtClean="0"/>
              <a:t>()</a:t>
            </a:r>
            <a:r>
              <a:rPr lang="en-US" dirty="0" smtClean="0"/>
              <a:t> </a:t>
            </a:r>
            <a:r>
              <a:rPr lang="en-US" dirty="0" smtClean="0"/>
              <a:t>but use write or send instead.</a:t>
            </a:r>
          </a:p>
          <a:p>
            <a:pPr lvl="1"/>
            <a:r>
              <a:rPr lang="en-US" dirty="0" smtClean="0"/>
              <a:t>We do not use </a:t>
            </a:r>
            <a:r>
              <a:rPr lang="en-US" dirty="0" err="1" smtClean="0"/>
              <a:t>recvfrom</a:t>
            </a:r>
            <a:r>
              <a:rPr lang="en-US" dirty="0" smtClean="0"/>
              <a:t> but read or </a:t>
            </a:r>
            <a:r>
              <a:rPr lang="en-US" dirty="0" err="1" smtClean="0"/>
              <a:t>recv</a:t>
            </a:r>
            <a:r>
              <a:rPr lang="en-US" dirty="0" smtClean="0"/>
              <a:t> instead.</a:t>
            </a:r>
          </a:p>
          <a:p>
            <a:pPr lvl="1"/>
            <a:r>
              <a:rPr lang="en-US" dirty="0" smtClean="0"/>
              <a:t>Asynchronous errors are returned to the process for a connected UDP socket.</a:t>
            </a:r>
          </a:p>
          <a:p>
            <a:r>
              <a:rPr lang="en-US" dirty="0" smtClean="0"/>
              <a:t>Only </a:t>
            </a:r>
            <a:r>
              <a:rPr lang="en-US" dirty="0" err="1" smtClean="0"/>
              <a:t>datagrams</a:t>
            </a:r>
            <a:r>
              <a:rPr lang="en-US" dirty="0" smtClean="0"/>
              <a:t> sent by the peer socket may be read on the socket.</a:t>
            </a:r>
            <a:endParaRPr lang="en-US" dirty="0"/>
          </a:p>
        </p:txBody>
      </p:sp>
      <p:sp>
        <p:nvSpPr>
          <p:cNvPr id="3" name="Content Placeholder 2"/>
          <p:cNvSpPr>
            <a:spLocks noGrp="1"/>
          </p:cNvSpPr>
          <p:nvPr>
            <p:ph sz="quarter" idx="10"/>
          </p:nvPr>
        </p:nvSpPr>
        <p:spPr/>
        <p:txBody>
          <a:bodyPr>
            <a:normAutofit/>
          </a:bodyPr>
          <a:lstStyle/>
          <a:p>
            <a:r>
              <a:rPr lang="en-US" dirty="0" smtClean="0"/>
              <a:t>Connected UDP Sockets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Arial" pitchFamily="34" charset="0"/>
              <a:buChar char="•"/>
            </a:pPr>
            <a:r>
              <a:rPr lang="en-US" dirty="0" smtClean="0"/>
              <a:t>Socket Options</a:t>
            </a:r>
          </a:p>
          <a:p>
            <a:pPr>
              <a:buFont typeface="Arial" pitchFamily="34" charset="0"/>
              <a:buChar char="•"/>
            </a:pPr>
            <a:r>
              <a:rPr lang="en-US" dirty="0" smtClean="0"/>
              <a:t>UDP Sockets</a:t>
            </a:r>
          </a:p>
          <a:p>
            <a:pPr lvl="1">
              <a:buFont typeface="Arial" pitchFamily="34" charset="0"/>
              <a:buChar char="•"/>
            </a:pPr>
            <a:r>
              <a:rPr lang="en-US" dirty="0" smtClean="0"/>
              <a:t>Client</a:t>
            </a:r>
          </a:p>
          <a:p>
            <a:pPr lvl="1">
              <a:buFont typeface="Arial" pitchFamily="34" charset="0"/>
              <a:buChar char="•"/>
            </a:pPr>
            <a:r>
              <a:rPr lang="en-US" dirty="0" smtClean="0"/>
              <a:t>Server</a:t>
            </a:r>
          </a:p>
          <a:p>
            <a:pPr lvl="1"/>
            <a:r>
              <a:rPr lang="en-US" dirty="0" smtClean="0"/>
              <a:t>Connect() call</a:t>
            </a:r>
          </a:p>
          <a:p>
            <a:r>
              <a:rPr lang="en-US" dirty="0" smtClean="0"/>
              <a:t>TCP </a:t>
            </a:r>
            <a:r>
              <a:rPr lang="en-US" dirty="0" smtClean="0"/>
              <a:t>or UDP?</a:t>
            </a:r>
          </a:p>
          <a:p>
            <a:endParaRPr lang="en-US" dirty="0" smtClean="0"/>
          </a:p>
          <a:p>
            <a:pPr>
              <a:buNone/>
            </a:pPr>
            <a:endParaRPr lang="en-US" dirty="0"/>
          </a:p>
        </p:txBody>
      </p:sp>
      <p:sp>
        <p:nvSpPr>
          <p:cNvPr id="3" name="Content Placeholder 2"/>
          <p:cNvSpPr>
            <a:spLocks noGrp="1"/>
          </p:cNvSpPr>
          <p:nvPr>
            <p:ph sz="half" idx="2"/>
          </p:nvPr>
        </p:nvSpPr>
        <p:spPr/>
        <p:txBody>
          <a:bodyPr/>
          <a:lstStyle/>
          <a:p>
            <a:pPr>
              <a:buFont typeface="Arial" pitchFamily="34" charset="0"/>
              <a:buChar char="•"/>
            </a:pPr>
            <a:r>
              <a:rPr lang="en-US" sz="2400" dirty="0" smtClean="0"/>
              <a:t>Domain Name Conversion</a:t>
            </a:r>
          </a:p>
          <a:p>
            <a:pPr lvl="1">
              <a:buFont typeface="Arial" pitchFamily="34" charset="0"/>
              <a:buChar char="•"/>
            </a:pPr>
            <a:r>
              <a:rPr lang="en-US" sz="2000" dirty="0" smtClean="0"/>
              <a:t>get </a:t>
            </a:r>
            <a:r>
              <a:rPr lang="en-US" sz="2000" dirty="0" err="1" smtClean="0"/>
              <a:t>hostbyname</a:t>
            </a:r>
            <a:r>
              <a:rPr lang="en-US" sz="2000" dirty="0" smtClean="0"/>
              <a:t>()</a:t>
            </a:r>
          </a:p>
          <a:p>
            <a:pPr lvl="1">
              <a:buFont typeface="Arial" pitchFamily="34" charset="0"/>
              <a:buChar char="•"/>
            </a:pPr>
            <a:r>
              <a:rPr lang="en-US" sz="2000" dirty="0" err="1" smtClean="0"/>
              <a:t>getaddrinfo</a:t>
            </a:r>
            <a:r>
              <a:rPr lang="en-US" sz="2000" dirty="0" smtClean="0"/>
              <a:t>()</a:t>
            </a:r>
          </a:p>
        </p:txBody>
      </p:sp>
      <p:sp>
        <p:nvSpPr>
          <p:cNvPr id="4" name="Content Placeholder 3"/>
          <p:cNvSpPr>
            <a:spLocks noGrp="1"/>
          </p:cNvSpPr>
          <p:nvPr>
            <p:ph sz="quarter" idx="10"/>
          </p:nvPr>
        </p:nvSpPr>
        <p:spPr/>
        <p:txBody>
          <a:bodyPr/>
          <a:lstStyle/>
          <a:p>
            <a:r>
              <a:rPr lang="en-US" dirty="0" smtClean="0"/>
              <a:t>Outline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process with a connected UDP socket can call connect again for that socket for one of two reasons:</a:t>
            </a:r>
          </a:p>
          <a:p>
            <a:pPr lvl="1"/>
            <a:r>
              <a:rPr lang="en-US" dirty="0" smtClean="0"/>
              <a:t>To </a:t>
            </a:r>
            <a:r>
              <a:rPr lang="en-US" dirty="0" smtClean="0"/>
              <a:t>specify a new IP address and port</a:t>
            </a:r>
          </a:p>
          <a:p>
            <a:pPr lvl="1"/>
            <a:r>
              <a:rPr lang="en-US" dirty="0" smtClean="0"/>
              <a:t>To </a:t>
            </a:r>
            <a:r>
              <a:rPr lang="en-US" dirty="0" err="1" smtClean="0"/>
              <a:t>unconnect</a:t>
            </a:r>
            <a:r>
              <a:rPr lang="en-US" dirty="0" smtClean="0"/>
              <a:t> the </a:t>
            </a:r>
            <a:r>
              <a:rPr lang="en-US" dirty="0" smtClean="0"/>
              <a:t>socket</a:t>
            </a:r>
          </a:p>
          <a:p>
            <a:r>
              <a:rPr lang="en-US" dirty="0" smtClean="0"/>
              <a:t>connect </a:t>
            </a:r>
            <a:r>
              <a:rPr lang="en-US" dirty="0" smtClean="0"/>
              <a:t>can be called only one time for a TCP socket</a:t>
            </a:r>
            <a:r>
              <a:rPr lang="en-US" dirty="0" smtClean="0"/>
              <a:t>. But in UDP, it can be called multiple times with different peer addresses.</a:t>
            </a:r>
            <a:endParaRPr lang="en-US" dirty="0" smtClean="0"/>
          </a:p>
          <a:p>
            <a:r>
              <a:rPr lang="en-US" dirty="0" smtClean="0"/>
              <a:t>To </a:t>
            </a:r>
            <a:r>
              <a:rPr lang="en-US" dirty="0" err="1" smtClean="0"/>
              <a:t>unconnect</a:t>
            </a:r>
            <a:r>
              <a:rPr lang="en-US" dirty="0" smtClean="0"/>
              <a:t> a UDP socket, we call connect but set the family member of the socket address structure (</a:t>
            </a:r>
            <a:r>
              <a:rPr lang="en-US" dirty="0" err="1" smtClean="0"/>
              <a:t>sin_family</a:t>
            </a:r>
            <a:r>
              <a:rPr lang="en-US" dirty="0" smtClean="0"/>
              <a:t> for IPv4 or sin6_family for IPv6) to AF_UNSPEC. </a:t>
            </a:r>
          </a:p>
          <a:p>
            <a:endParaRPr lang="en-US" dirty="0" smtClean="0"/>
          </a:p>
          <a:p>
            <a:endParaRPr lang="en-US" dirty="0"/>
          </a:p>
        </p:txBody>
      </p:sp>
      <p:sp>
        <p:nvSpPr>
          <p:cNvPr id="3" name="Content Placeholder 2"/>
          <p:cNvSpPr>
            <a:spLocks noGrp="1"/>
          </p:cNvSpPr>
          <p:nvPr>
            <p:ph sz="quarter" idx="10"/>
          </p:nvPr>
        </p:nvSpPr>
        <p:spPr/>
        <p:txBody>
          <a:bodyPr>
            <a:normAutofit fontScale="92500"/>
          </a:bodyPr>
          <a:lstStyle/>
          <a:p>
            <a:r>
              <a:rPr lang="en-US" dirty="0" smtClean="0"/>
              <a:t>Using connect() Multiple Times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IP fragmentation occurs transparently to higher protocol layers, but </a:t>
            </a:r>
            <a:r>
              <a:rPr lang="en-US" dirty="0" smtClean="0"/>
              <a:t>nevertheless is </a:t>
            </a:r>
            <a:r>
              <a:rPr lang="en-US" dirty="0" smtClean="0"/>
              <a:t>generally considered </a:t>
            </a:r>
            <a:r>
              <a:rPr lang="en-US" dirty="0" smtClean="0"/>
              <a:t>undesirable.</a:t>
            </a:r>
          </a:p>
          <a:p>
            <a:pPr lvl="1"/>
            <a:r>
              <a:rPr lang="en-US" dirty="0" smtClean="0"/>
              <a:t>IP doesn’t perform retransmission</a:t>
            </a:r>
          </a:p>
          <a:p>
            <a:pPr lvl="1"/>
            <a:r>
              <a:rPr lang="en-US" dirty="0" smtClean="0"/>
              <a:t>A datagram can be reassembled at the destination only if all fragments arrive</a:t>
            </a:r>
          </a:p>
          <a:p>
            <a:pPr lvl="1"/>
            <a:r>
              <a:rPr lang="en-US" dirty="0" smtClean="0"/>
              <a:t>The entire datagram is unusable if any fragment is lost or contains transmission errors. </a:t>
            </a:r>
          </a:p>
          <a:p>
            <a:r>
              <a:rPr lang="en-US" dirty="0" smtClean="0"/>
              <a:t>In some cases, this can lead to significant rates of data loss (for UDP) or degraded transfer rates (for TCP</a:t>
            </a:r>
            <a:r>
              <a:rPr lang="en-US" dirty="0" smtClean="0"/>
              <a:t>).</a:t>
            </a:r>
          </a:p>
          <a:p>
            <a:r>
              <a:rPr lang="en-US" dirty="0" smtClean="0"/>
              <a:t>Modern  TCP  implementations  employ  algorithms (path MTU discovery) to determine the MTU of a path between </a:t>
            </a:r>
            <a:r>
              <a:rPr lang="en-US" dirty="0" smtClean="0"/>
              <a:t>hosts.</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UDP </a:t>
            </a:r>
            <a:r>
              <a:rPr lang="en-US" dirty="0" smtClean="0"/>
              <a:t>datagram size </a:t>
            </a:r>
            <a:r>
              <a:rPr lang="en-US" dirty="0" smtClean="0"/>
              <a:t>&amp; IP </a:t>
            </a:r>
            <a:r>
              <a:rPr lang="en-US" dirty="0" smtClean="0"/>
              <a:t>fragmentation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UDP-based application generally doesn’t know the MTU of the path between the source and destination hosts. </a:t>
            </a:r>
            <a:endParaRPr lang="en-US" dirty="0" smtClean="0"/>
          </a:p>
          <a:p>
            <a:r>
              <a:rPr lang="en-US" dirty="0" smtClean="0"/>
              <a:t>UDP-based applications that aim to avoid IP fragmentation  typically  adopt  a  conservative  </a:t>
            </a:r>
            <a:r>
              <a:rPr lang="en-US" dirty="0" smtClean="0"/>
              <a:t>approach.</a:t>
            </a:r>
          </a:p>
          <a:p>
            <a:pPr lvl="1"/>
            <a:r>
              <a:rPr lang="en-US" dirty="0" smtClean="0"/>
              <a:t>The </a:t>
            </a:r>
            <a:r>
              <a:rPr lang="en-US" dirty="0" smtClean="0"/>
              <a:t>transmitted IP datagram is less than the IPv4 minimum reassembly buffer size </a:t>
            </a:r>
            <a:r>
              <a:rPr lang="en-US" dirty="0" smtClean="0"/>
              <a:t>of 576 </a:t>
            </a:r>
            <a:r>
              <a:rPr lang="en-US" dirty="0" smtClean="0"/>
              <a:t>bytes</a:t>
            </a:r>
            <a:r>
              <a:rPr lang="en-US" dirty="0" smtClean="0"/>
              <a:t>.</a:t>
            </a:r>
          </a:p>
          <a:p>
            <a:pPr lvl="1"/>
            <a:r>
              <a:rPr lang="en-US" dirty="0" smtClean="0"/>
              <a:t>This value is likely to be lower than the path MTU</a:t>
            </a:r>
            <a:r>
              <a:rPr lang="en-US" dirty="0" smtClean="0"/>
              <a:t>.</a:t>
            </a:r>
          </a:p>
          <a:p>
            <a:pPr lvl="1"/>
            <a:r>
              <a:rPr lang="en-US" dirty="0" smtClean="0"/>
              <a:t>576- 20(IPv4) -8 (UDP header) = 548 bytes.</a:t>
            </a:r>
          </a:p>
          <a:p>
            <a:r>
              <a:rPr lang="en-US" dirty="0" smtClean="0"/>
              <a:t>In practice, many UDP-based applications opt for a still lower limit of 512 bytes for their </a:t>
            </a:r>
            <a:r>
              <a:rPr lang="en-US" dirty="0" err="1" smtClean="0"/>
              <a:t>datagrams</a:t>
            </a:r>
            <a:r>
              <a:rPr lang="en-US" dirty="0" smtClean="0"/>
              <a:t>.</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dirty="0" smtClean="0"/>
              <a:t>UDP </a:t>
            </a:r>
            <a:r>
              <a:rPr lang="en-US" dirty="0" smtClean="0"/>
              <a:t>datagram size </a:t>
            </a:r>
            <a:r>
              <a:rPr lang="en-US" dirty="0" smtClean="0"/>
              <a:t>&amp; IP </a:t>
            </a:r>
            <a:r>
              <a:rPr lang="en-US" dirty="0" smtClean="0"/>
              <a:t>fragmentation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TCP </a:t>
            </a:r>
            <a:r>
              <a:rPr lang="en-US" dirty="0" err="1" smtClean="0"/>
              <a:t>vs</a:t>
            </a:r>
            <a:r>
              <a:rPr lang="en-US" dirty="0" smtClean="0"/>
              <a:t> UDP?</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p:cNvSpPr>
          <p:nvPr>
            <p:ph idx="1"/>
          </p:nvPr>
        </p:nvSpPr>
        <p:spPr/>
        <p:txBody>
          <a:bodyPr/>
          <a:lstStyle/>
          <a:p>
            <a:r>
              <a:rPr lang="en-US" dirty="0" smtClean="0">
                <a:latin typeface="Arial" charset="0"/>
                <a:cs typeface="Arial" charset="0"/>
              </a:rPr>
              <a:t>Advantages of UDP:</a:t>
            </a:r>
          </a:p>
          <a:p>
            <a:pPr lvl="1"/>
            <a:r>
              <a:rPr lang="en-US" dirty="0" smtClean="0">
                <a:latin typeface="Arial" charset="0"/>
                <a:cs typeface="Arial" charset="0"/>
              </a:rPr>
              <a:t>UDP supports broadcasting and multicasting</a:t>
            </a:r>
          </a:p>
          <a:p>
            <a:pPr lvl="1"/>
            <a:r>
              <a:rPr lang="en-US" dirty="0" smtClean="0">
                <a:latin typeface="Arial" charset="0"/>
                <a:cs typeface="Arial" charset="0"/>
              </a:rPr>
              <a:t>UDP has no connection setup or teardown</a:t>
            </a:r>
          </a:p>
          <a:p>
            <a:pPr lvl="2"/>
            <a:r>
              <a:rPr lang="en-US" dirty="0" smtClean="0">
                <a:latin typeface="Arial" charset="0"/>
                <a:cs typeface="Arial" charset="0"/>
              </a:rPr>
              <a:t>For a two packet request-reply, we need 8 extra packets to be transmitted in TCP</a:t>
            </a:r>
          </a:p>
          <a:p>
            <a:pPr lvl="2"/>
            <a:r>
              <a:rPr lang="en-US" dirty="0" smtClean="0">
                <a:latin typeface="Arial" charset="0"/>
                <a:cs typeface="Arial" charset="0"/>
              </a:rPr>
              <a:t>UDP: RTT+SPT, TCP: 2 *RTT + SPT</a:t>
            </a:r>
          </a:p>
          <a:p>
            <a:r>
              <a:rPr lang="en-US" dirty="0" smtClean="0">
                <a:latin typeface="Arial" charset="0"/>
                <a:cs typeface="Arial" charset="0"/>
              </a:rPr>
              <a:t>Features of TCP not provided by UDP:</a:t>
            </a:r>
          </a:p>
          <a:p>
            <a:pPr lvl="1"/>
            <a:r>
              <a:rPr lang="en-US" dirty="0" smtClean="0">
                <a:latin typeface="Arial" charset="0"/>
                <a:cs typeface="Arial" charset="0"/>
              </a:rPr>
              <a:t>Positive acknowledgments, retransmission of lost packets, duplicate detection, and sequencing of packets reordered by the network </a:t>
            </a:r>
          </a:p>
          <a:p>
            <a:pPr lvl="2"/>
            <a:r>
              <a:rPr lang="en-US" dirty="0" err="1" smtClean="0">
                <a:latin typeface="Arial" charset="0"/>
                <a:cs typeface="Arial" charset="0"/>
              </a:rPr>
              <a:t>Seq</a:t>
            </a:r>
            <a:r>
              <a:rPr lang="en-US" dirty="0" smtClean="0">
                <a:latin typeface="Arial" charset="0"/>
                <a:cs typeface="Arial" charset="0"/>
              </a:rPr>
              <a:t> </a:t>
            </a:r>
            <a:r>
              <a:rPr lang="en-US" dirty="0" err="1" smtClean="0">
                <a:latin typeface="Arial" charset="0"/>
                <a:cs typeface="Arial" charset="0"/>
              </a:rPr>
              <a:t>nos</a:t>
            </a:r>
            <a:r>
              <a:rPr lang="en-US" dirty="0" smtClean="0">
                <a:latin typeface="Arial" charset="0"/>
                <a:cs typeface="Arial" charset="0"/>
              </a:rPr>
              <a:t>, estimate RTO</a:t>
            </a:r>
          </a:p>
          <a:p>
            <a:pPr lvl="1"/>
            <a:r>
              <a:rPr lang="en-US" dirty="0" smtClean="0">
                <a:latin typeface="Arial" charset="0"/>
                <a:cs typeface="Arial" charset="0"/>
              </a:rPr>
              <a:t>Windowed flow control</a:t>
            </a:r>
          </a:p>
          <a:p>
            <a:pPr lvl="1"/>
            <a:r>
              <a:rPr lang="en-US" dirty="0" smtClean="0">
                <a:latin typeface="Arial" charset="0"/>
                <a:cs typeface="Arial" charset="0"/>
              </a:rPr>
              <a:t>Slow start and congestion avoidance</a:t>
            </a:r>
          </a:p>
          <a:p>
            <a:pPr lvl="2"/>
            <a:r>
              <a:rPr lang="en-US" dirty="0" smtClean="0">
                <a:latin typeface="Arial" charset="0"/>
                <a:cs typeface="Arial" charset="0"/>
              </a:rPr>
              <a:t>to determine the current network capacity and to handle periods of congestion </a:t>
            </a:r>
          </a:p>
          <a:p>
            <a:pPr lvl="2">
              <a:buFont typeface="Arial" charset="0"/>
              <a:buNone/>
            </a:pPr>
            <a:endParaRPr lang="en-US" dirty="0" smtClean="0">
              <a:latin typeface="Arial" charset="0"/>
              <a:cs typeface="Arial" charset="0"/>
            </a:endParaRPr>
          </a:p>
          <a:p>
            <a:pPr lvl="1"/>
            <a:endParaRPr lang="en-US" dirty="0" smtClean="0">
              <a:latin typeface="Arial" charset="0"/>
              <a:cs typeface="Arial" charset="0"/>
            </a:endParaRPr>
          </a:p>
        </p:txBody>
      </p:sp>
      <p:sp>
        <p:nvSpPr>
          <p:cNvPr id="4" name="Content Placeholder 3"/>
          <p:cNvSpPr>
            <a:spLocks noGrp="1"/>
          </p:cNvSpPr>
          <p:nvPr>
            <p:ph sz="quarter" idx="10"/>
          </p:nvPr>
        </p:nvSpPr>
        <p:spPr/>
        <p:txBody>
          <a:bodyPr>
            <a:normAutofit fontScale="85000" lnSpcReduction="10000"/>
          </a:bodyPr>
          <a:lstStyle/>
          <a:p>
            <a:r>
              <a:rPr lang="en-US" dirty="0" smtClean="0">
                <a:latin typeface="Arial" charset="0"/>
                <a:cs typeface="Arial" charset="0"/>
              </a:rPr>
              <a:t>When to use UDP instead of TCP?</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p:cNvSpPr>
          <p:nvPr>
            <p:ph idx="1"/>
          </p:nvPr>
        </p:nvSpPr>
        <p:spPr/>
        <p:txBody>
          <a:bodyPr/>
          <a:lstStyle/>
          <a:p>
            <a:pPr>
              <a:lnSpc>
                <a:spcPct val="90000"/>
              </a:lnSpc>
            </a:pPr>
            <a:r>
              <a:rPr lang="en-US" dirty="0" smtClean="0">
                <a:latin typeface="Arial" charset="0"/>
                <a:cs typeface="Arial" charset="0"/>
              </a:rPr>
              <a:t>Recommendations:</a:t>
            </a:r>
          </a:p>
          <a:p>
            <a:pPr lvl="1">
              <a:lnSpc>
                <a:spcPct val="90000"/>
              </a:lnSpc>
            </a:pPr>
            <a:r>
              <a:rPr lang="en-US" dirty="0" smtClean="0">
                <a:latin typeface="Arial" charset="0"/>
                <a:cs typeface="Arial" charset="0"/>
              </a:rPr>
              <a:t>UDP </a:t>
            </a:r>
            <a:r>
              <a:rPr lang="en-US" u="sng" dirty="0" smtClean="0">
                <a:latin typeface="Arial" charset="0"/>
                <a:cs typeface="Arial" charset="0"/>
              </a:rPr>
              <a:t>must be</a:t>
            </a:r>
            <a:r>
              <a:rPr lang="en-US" dirty="0" smtClean="0">
                <a:latin typeface="Arial" charset="0"/>
                <a:cs typeface="Arial" charset="0"/>
              </a:rPr>
              <a:t> used for broadcast and multicast applications</a:t>
            </a:r>
          </a:p>
          <a:p>
            <a:pPr lvl="2">
              <a:lnSpc>
                <a:spcPct val="90000"/>
              </a:lnSpc>
            </a:pPr>
            <a:r>
              <a:rPr lang="en-US" dirty="0" smtClean="0">
                <a:latin typeface="Arial" charset="0"/>
                <a:cs typeface="Arial" charset="0"/>
              </a:rPr>
              <a:t>Error control or reliability be added if </a:t>
            </a:r>
            <a:r>
              <a:rPr lang="en-US" dirty="0" err="1" smtClean="0">
                <a:latin typeface="Arial" charset="0"/>
                <a:cs typeface="Arial" charset="0"/>
              </a:rPr>
              <a:t>reqd</a:t>
            </a:r>
            <a:r>
              <a:rPr lang="en-US" dirty="0" smtClean="0">
                <a:latin typeface="Arial" charset="0"/>
                <a:cs typeface="Arial" charset="0"/>
              </a:rPr>
              <a:t> at </a:t>
            </a:r>
            <a:r>
              <a:rPr lang="en-US" dirty="0" err="1" smtClean="0">
                <a:latin typeface="Arial" charset="0"/>
                <a:cs typeface="Arial" charset="0"/>
              </a:rPr>
              <a:t>appl</a:t>
            </a:r>
            <a:r>
              <a:rPr lang="en-US" dirty="0" smtClean="0">
                <a:latin typeface="Arial" charset="0"/>
                <a:cs typeface="Arial" charset="0"/>
              </a:rPr>
              <a:t> layer</a:t>
            </a:r>
          </a:p>
          <a:p>
            <a:pPr lvl="1">
              <a:lnSpc>
                <a:spcPct val="90000"/>
              </a:lnSpc>
            </a:pPr>
            <a:r>
              <a:rPr lang="en-US" dirty="0" smtClean="0">
                <a:latin typeface="Arial" charset="0"/>
                <a:cs typeface="Arial" charset="0"/>
              </a:rPr>
              <a:t>UDP </a:t>
            </a:r>
            <a:r>
              <a:rPr lang="en-US" u="sng" dirty="0" smtClean="0">
                <a:latin typeface="Arial" charset="0"/>
                <a:cs typeface="Arial" charset="0"/>
              </a:rPr>
              <a:t>can be</a:t>
            </a:r>
            <a:r>
              <a:rPr lang="en-US" dirty="0" smtClean="0">
                <a:latin typeface="Arial" charset="0"/>
                <a:cs typeface="Arial" charset="0"/>
              </a:rPr>
              <a:t> used for simple request-reply applications, but error detection must be built into the application </a:t>
            </a:r>
          </a:p>
          <a:p>
            <a:pPr lvl="2">
              <a:lnSpc>
                <a:spcPct val="90000"/>
              </a:lnSpc>
            </a:pPr>
            <a:r>
              <a:rPr lang="en-US" dirty="0" smtClean="0">
                <a:latin typeface="Arial" charset="0"/>
                <a:cs typeface="Arial" charset="0"/>
              </a:rPr>
              <a:t>Acknowledgements, timeouts, retransmissions</a:t>
            </a:r>
          </a:p>
          <a:p>
            <a:pPr lvl="1">
              <a:lnSpc>
                <a:spcPct val="90000"/>
              </a:lnSpc>
            </a:pPr>
            <a:r>
              <a:rPr lang="en-US" dirty="0" smtClean="0">
                <a:latin typeface="Arial" charset="0"/>
                <a:cs typeface="Arial" charset="0"/>
              </a:rPr>
              <a:t>UDP </a:t>
            </a:r>
            <a:r>
              <a:rPr lang="en-US" u="sng" dirty="0" smtClean="0">
                <a:latin typeface="Arial" charset="0"/>
                <a:cs typeface="Arial" charset="0"/>
              </a:rPr>
              <a:t>should not be</a:t>
            </a:r>
            <a:r>
              <a:rPr lang="en-US" dirty="0" smtClean="0">
                <a:latin typeface="Arial" charset="0"/>
                <a:cs typeface="Arial" charset="0"/>
              </a:rPr>
              <a:t> used for bulk data transfer</a:t>
            </a:r>
          </a:p>
          <a:p>
            <a:pPr lvl="2">
              <a:lnSpc>
                <a:spcPct val="90000"/>
              </a:lnSpc>
            </a:pPr>
            <a:r>
              <a:rPr lang="en-US" dirty="0" smtClean="0">
                <a:latin typeface="Arial" charset="0"/>
                <a:cs typeface="Arial" charset="0"/>
              </a:rPr>
              <a:t>Bulk transfer requires flow control along with error control which is like replicating TCP at </a:t>
            </a:r>
            <a:r>
              <a:rPr lang="en-US" dirty="0" err="1" smtClean="0">
                <a:latin typeface="Arial" charset="0"/>
                <a:cs typeface="Arial" charset="0"/>
              </a:rPr>
              <a:t>appl</a:t>
            </a:r>
            <a:r>
              <a:rPr lang="en-US" dirty="0" smtClean="0">
                <a:latin typeface="Arial" charset="0"/>
                <a:cs typeface="Arial" charset="0"/>
              </a:rPr>
              <a:t> layer</a:t>
            </a:r>
          </a:p>
          <a:p>
            <a:pPr>
              <a:lnSpc>
                <a:spcPct val="90000"/>
              </a:lnSpc>
            </a:pPr>
            <a:r>
              <a:rPr lang="en-US" dirty="0" smtClean="0">
                <a:latin typeface="Arial" charset="0"/>
                <a:cs typeface="Arial" charset="0"/>
              </a:rPr>
              <a:t>Certain  </a:t>
            </a:r>
            <a:r>
              <a:rPr lang="en-US" dirty="0" smtClean="0">
                <a:latin typeface="Arial" charset="0"/>
                <a:cs typeface="Arial" charset="0"/>
              </a:rPr>
              <a:t>types  of  applications  (e.g.,  streaming  video  and  audio  transmission) can function acceptably without the reliability provided by TCP</a:t>
            </a:r>
            <a:r>
              <a:rPr lang="en-US" dirty="0" smtClean="0">
                <a:latin typeface="Arial" charset="0"/>
                <a:cs typeface="Arial" charset="0"/>
              </a:rPr>
              <a:t>.</a:t>
            </a:r>
          </a:p>
          <a:p>
            <a:pPr lvl="1">
              <a:lnSpc>
                <a:spcPct val="90000"/>
              </a:lnSpc>
            </a:pPr>
            <a:r>
              <a:rPr lang="en-US" dirty="0" smtClean="0">
                <a:latin typeface="Arial" charset="0"/>
                <a:cs typeface="Arial" charset="0"/>
              </a:rPr>
              <a:t>Delays by TCP retires may be worse than losing a part of the stream.</a:t>
            </a:r>
          </a:p>
          <a:p>
            <a:pPr lvl="1">
              <a:lnSpc>
                <a:spcPct val="90000"/>
              </a:lnSpc>
            </a:pPr>
            <a:r>
              <a:rPr lang="en-US" dirty="0" smtClean="0">
                <a:latin typeface="Arial" charset="0"/>
                <a:cs typeface="Arial" charset="0"/>
              </a:rPr>
              <a:t>Use UDP and adopt application-specific recovery strategies due to occasional packet loss.</a:t>
            </a:r>
            <a:endParaRPr lang="en-US" dirty="0" smtClean="0">
              <a:latin typeface="Arial" charset="0"/>
              <a:cs typeface="Arial" charset="0"/>
            </a:endParaRPr>
          </a:p>
          <a:p>
            <a:pPr lvl="2">
              <a:lnSpc>
                <a:spcPct val="90000"/>
              </a:lnSpc>
            </a:pPr>
            <a:endParaRPr lang="en-US" dirty="0" smtClean="0">
              <a:latin typeface="Arial" charset="0"/>
              <a:cs typeface="Arial" charset="0"/>
            </a:endParaRPr>
          </a:p>
        </p:txBody>
      </p:sp>
      <p:sp>
        <p:nvSpPr>
          <p:cNvPr id="4" name="Content Placeholder 3"/>
          <p:cNvSpPr>
            <a:spLocks noGrp="1"/>
          </p:cNvSpPr>
          <p:nvPr>
            <p:ph sz="quarter" idx="10"/>
          </p:nvPr>
        </p:nvSpPr>
        <p:spPr/>
        <p:txBody>
          <a:bodyPr>
            <a:normAutofit fontScale="85000" lnSpcReduction="10000"/>
          </a:bodyPr>
          <a:lstStyle/>
          <a:p>
            <a:r>
              <a:rPr lang="en-US" dirty="0" smtClean="0">
                <a:latin typeface="Arial" charset="0"/>
                <a:cs typeface="Arial" charset="0"/>
              </a:rPr>
              <a:t>When to use UDP instead of TCP?</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Name and Address Conversions (T1: 11, R1: 59.8)</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Two functions which we use to convert a domain name to IP address:</a:t>
            </a:r>
          </a:p>
          <a:p>
            <a:pPr lvl="1"/>
            <a:r>
              <a:rPr lang="en-US" dirty="0" err="1" smtClean="0"/>
              <a:t>gethostbyname</a:t>
            </a:r>
            <a:r>
              <a:rPr lang="en-US" dirty="0" smtClean="0"/>
              <a:t>()  - obsolete</a:t>
            </a:r>
          </a:p>
          <a:p>
            <a:pPr lvl="1"/>
            <a:r>
              <a:rPr lang="en-US" dirty="0" err="1" smtClean="0"/>
              <a:t>g</a:t>
            </a:r>
            <a:r>
              <a:rPr lang="en-US" dirty="0" err="1" smtClean="0"/>
              <a:t>etaddrinfo</a:t>
            </a:r>
            <a:r>
              <a:rPr lang="en-US" dirty="0" smtClean="0"/>
              <a:t>()  - supports both IPv6 and IPv4</a:t>
            </a:r>
          </a:p>
          <a:p>
            <a:r>
              <a:rPr lang="en-US" dirty="0" smtClean="0"/>
              <a:t>The DNS is used primarily to map between hostnames and IP addresses. </a:t>
            </a:r>
            <a:endParaRPr lang="en-US" dirty="0" smtClean="0"/>
          </a:p>
          <a:p>
            <a:pPr lvl="1"/>
            <a:r>
              <a:rPr lang="en-US" dirty="0" smtClean="0"/>
              <a:t>A </a:t>
            </a:r>
            <a:r>
              <a:rPr lang="en-US" dirty="0" smtClean="0"/>
              <a:t>hostname can be either a simple name, such as </a:t>
            </a:r>
            <a:r>
              <a:rPr lang="en-US" i="1" dirty="0" err="1" smtClean="0"/>
              <a:t>solaris</a:t>
            </a:r>
            <a:r>
              <a:rPr lang="en-US" dirty="0" smtClean="0"/>
              <a:t> or </a:t>
            </a:r>
            <a:r>
              <a:rPr lang="en-US" i="1" dirty="0" err="1" smtClean="0"/>
              <a:t>freebsd</a:t>
            </a:r>
            <a:r>
              <a:rPr lang="en-US" dirty="0" smtClean="0"/>
              <a:t>, or a fully qualified domain name </a:t>
            </a:r>
            <a:r>
              <a:rPr lang="en-US" dirty="0" smtClean="0"/>
              <a:t>(</a:t>
            </a:r>
            <a:r>
              <a:rPr lang="en-US" dirty="0" smtClean="0"/>
              <a:t>FQDN), such as </a:t>
            </a:r>
            <a:r>
              <a:rPr lang="en-US" i="1" dirty="0" smtClean="0"/>
              <a:t>solaris.unpbook.com</a:t>
            </a:r>
            <a:r>
              <a:rPr lang="en-US" i="1" dirty="0" smtClean="0"/>
              <a:t>.</a:t>
            </a:r>
          </a:p>
          <a:p>
            <a:r>
              <a:rPr lang="en-US" dirty="0" smtClean="0"/>
              <a:t>Before DNS</a:t>
            </a:r>
            <a:r>
              <a:rPr lang="en-US" dirty="0" smtClean="0"/>
              <a:t>,  mappings  between  hostnames  and  IP  addresses were defined in a manually maintained local file,  /</a:t>
            </a:r>
            <a:r>
              <a:rPr lang="en-US" dirty="0" smtClean="0"/>
              <a:t>etc/hosts</a:t>
            </a:r>
          </a:p>
          <a:p>
            <a:endParaRPr lang="en-US" dirty="0"/>
          </a:p>
        </p:txBody>
      </p:sp>
      <p:sp>
        <p:nvSpPr>
          <p:cNvPr id="3" name="Content Placeholder 2"/>
          <p:cNvSpPr>
            <a:spLocks noGrp="1"/>
          </p:cNvSpPr>
          <p:nvPr>
            <p:ph sz="quarter" idx="10"/>
          </p:nvPr>
        </p:nvSpPr>
        <p:spPr/>
        <p:txBody>
          <a:bodyPr/>
          <a:lstStyle/>
          <a:p>
            <a:r>
              <a:rPr lang="en-US" dirty="0" smtClean="0"/>
              <a:t>DNS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990600" y="5791200"/>
            <a:ext cx="5943600" cy="5048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t>/etc/hosts  scheme scales </a:t>
            </a:r>
            <a:r>
              <a:rPr lang="en-US" dirty="0" smtClean="0"/>
              <a:t>poorly.</a:t>
            </a:r>
          </a:p>
          <a:p>
            <a:r>
              <a:rPr lang="en-US" dirty="0" smtClean="0"/>
              <a:t>DNS </a:t>
            </a:r>
            <a:r>
              <a:rPr lang="en-US" dirty="0" smtClean="0"/>
              <a:t>was devised to address this problem</a:t>
            </a:r>
            <a:r>
              <a:rPr lang="en-US" dirty="0" smtClean="0"/>
              <a:t>.</a:t>
            </a:r>
          </a:p>
          <a:p>
            <a:pPr lvl="1"/>
            <a:r>
              <a:rPr lang="en-US" dirty="0" smtClean="0"/>
              <a:t>Hostnames  are  </a:t>
            </a:r>
            <a:r>
              <a:rPr lang="en-US" dirty="0" smtClean="0"/>
              <a:t>organized  </a:t>
            </a:r>
            <a:r>
              <a:rPr lang="en-US" dirty="0" smtClean="0"/>
              <a:t>into  a  hierarchical  namespace</a:t>
            </a:r>
            <a:r>
              <a:rPr lang="en-US" dirty="0" smtClean="0"/>
              <a:t>.</a:t>
            </a:r>
          </a:p>
          <a:p>
            <a:pPr lvl="2"/>
            <a:r>
              <a:rPr lang="en-US" dirty="0" smtClean="0"/>
              <a:t>Node </a:t>
            </a:r>
            <a:r>
              <a:rPr lang="en-US" dirty="0" smtClean="0"/>
              <a:t>in the DNS hierarchy has a label (name), which may be up to 63 characters. </a:t>
            </a:r>
            <a:endParaRPr lang="en-US" dirty="0" smtClean="0"/>
          </a:p>
          <a:p>
            <a:pPr lvl="2"/>
            <a:r>
              <a:rPr lang="en-US" dirty="0" smtClean="0"/>
              <a:t>At </a:t>
            </a:r>
            <a:r>
              <a:rPr lang="en-US" dirty="0" smtClean="0"/>
              <a:t>the root of the hierarchy is an unnamed node, the “anonymous root</a:t>
            </a:r>
            <a:r>
              <a:rPr lang="en-US" dirty="0" smtClean="0"/>
              <a:t>.”</a:t>
            </a:r>
          </a:p>
          <a:p>
            <a:pPr lvl="1"/>
            <a:r>
              <a:rPr lang="en-US" dirty="0" smtClean="0"/>
              <a:t>A node’s domain name consists of all of the names from that node up to the root  concatenated  together,  with  each  name  separated  by  a  period  ( . </a:t>
            </a:r>
            <a:r>
              <a:rPr lang="en-US" dirty="0" smtClean="0"/>
              <a:t>)</a:t>
            </a:r>
          </a:p>
          <a:p>
            <a:pPr lvl="1"/>
            <a:r>
              <a:rPr lang="en-US" dirty="0" smtClean="0"/>
              <a:t>No single organization or system manages the entire hierarchy</a:t>
            </a:r>
            <a:r>
              <a:rPr lang="en-US" dirty="0" smtClean="0"/>
              <a:t>.</a:t>
            </a:r>
          </a:p>
          <a:p>
            <a:pPr lvl="2"/>
            <a:r>
              <a:rPr lang="en-US" dirty="0" smtClean="0"/>
              <a:t>Instead</a:t>
            </a:r>
            <a:r>
              <a:rPr lang="en-US" dirty="0" smtClean="0"/>
              <a:t>, there is a hierarchy of DNS servers, each of which manages a branch (a zone) of the tree</a:t>
            </a:r>
            <a:r>
              <a:rPr lang="en-US" dirty="0" smtClean="0"/>
              <a:t>.</a:t>
            </a:r>
          </a:p>
          <a:p>
            <a:pPr lvl="2"/>
            <a:r>
              <a:rPr lang="en-US" dirty="0" smtClean="0"/>
              <a:t>For adding a host, admin has to add it to local name server.</a:t>
            </a:r>
          </a:p>
          <a:p>
            <a:pPr lvl="1"/>
            <a:r>
              <a:rPr lang="en-US" dirty="0" smtClean="0"/>
              <a:t>DNS servers employ caching techniques to avoid unnecessary communication for frequently queried domain names.</a:t>
            </a:r>
            <a:endParaRPr lang="en-US" dirty="0"/>
          </a:p>
        </p:txBody>
      </p:sp>
      <p:sp>
        <p:nvSpPr>
          <p:cNvPr id="3" name="Content Placeholder 2"/>
          <p:cNvSpPr>
            <a:spLocks noGrp="1"/>
          </p:cNvSpPr>
          <p:nvPr>
            <p:ph sz="quarter" idx="10"/>
          </p:nvPr>
        </p:nvSpPr>
        <p:spPr/>
        <p:txBody>
          <a:bodyPr/>
          <a:lstStyle/>
          <a:p>
            <a:r>
              <a:rPr lang="en-US" dirty="0" smtClean="0"/>
              <a:t>DNS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DNS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533400" y="1295400"/>
            <a:ext cx="7543800" cy="497761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Socket Options</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 every name server knows about every other name server.</a:t>
            </a:r>
          </a:p>
          <a:p>
            <a:r>
              <a:rPr lang="en-US" dirty="0" smtClean="0"/>
              <a:t>Name server must know the IP address of root servers.</a:t>
            </a:r>
          </a:p>
          <a:p>
            <a:r>
              <a:rPr lang="en-US" dirty="0" smtClean="0"/>
              <a:t>Root servers know the name and location for all second-level domains.</a:t>
            </a:r>
            <a:endParaRPr lang="en-US" dirty="0"/>
          </a:p>
        </p:txBody>
      </p:sp>
      <p:sp>
        <p:nvSpPr>
          <p:cNvPr id="3" name="Content Placeholder 2"/>
          <p:cNvSpPr>
            <a:spLocks noGrp="1"/>
          </p:cNvSpPr>
          <p:nvPr>
            <p:ph sz="quarter" idx="10"/>
          </p:nvPr>
        </p:nvSpPr>
        <p:spPr/>
        <p:txBody>
          <a:bodyPr/>
          <a:lstStyle/>
          <a:p>
            <a:r>
              <a:rPr lang="en-US" dirty="0" smtClean="0"/>
              <a:t>DNS Lookup</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DNS resolution requests fall into two categories: recursive and iterative. </a:t>
            </a:r>
            <a:endParaRPr lang="en-US" dirty="0" smtClean="0"/>
          </a:p>
          <a:p>
            <a:pPr lvl="1"/>
            <a:r>
              <a:rPr lang="en-US" dirty="0" smtClean="0"/>
              <a:t>In </a:t>
            </a:r>
            <a:r>
              <a:rPr lang="en-US" dirty="0" smtClean="0"/>
              <a:t>a recursive request, the requester asks the server to handle the entire task of resolution</a:t>
            </a:r>
            <a:r>
              <a:rPr lang="en-US" dirty="0" smtClean="0"/>
              <a:t>.</a:t>
            </a:r>
          </a:p>
          <a:p>
            <a:r>
              <a:rPr lang="en-US" dirty="0" smtClean="0"/>
              <a:t>When  an  application  on  the  local  host  calls  </a:t>
            </a:r>
            <a:r>
              <a:rPr lang="en-US" i="1" dirty="0" err="1" smtClean="0"/>
              <a:t>getaddrinfo</a:t>
            </a:r>
            <a:r>
              <a:rPr lang="en-US" dirty="0" smtClean="0"/>
              <a:t>(),  that  function  makes  a recursive request to the local DNS server. </a:t>
            </a:r>
            <a:endParaRPr lang="en-US" dirty="0" smtClean="0"/>
          </a:p>
          <a:p>
            <a:r>
              <a:rPr lang="en-US" dirty="0" smtClean="0"/>
              <a:t>If </a:t>
            </a:r>
            <a:r>
              <a:rPr lang="en-US" dirty="0" smtClean="0"/>
              <a:t>the local DNS server does not itself have the information to perform the resolution, it resolves the domain name iteratively.</a:t>
            </a:r>
            <a:endParaRPr lang="en-US" dirty="0"/>
          </a:p>
        </p:txBody>
      </p:sp>
      <p:sp>
        <p:nvSpPr>
          <p:cNvPr id="3" name="Content Placeholder 2"/>
          <p:cNvSpPr>
            <a:spLocks noGrp="1"/>
          </p:cNvSpPr>
          <p:nvPr>
            <p:ph sz="quarter" idx="10"/>
          </p:nvPr>
        </p:nvSpPr>
        <p:spPr/>
        <p:txBody>
          <a:bodyPr>
            <a:normAutofit fontScale="92500"/>
          </a:bodyPr>
          <a:lstStyle/>
          <a:p>
            <a:r>
              <a:rPr lang="en-US" dirty="0" smtClean="0"/>
              <a:t>Recursive and </a:t>
            </a:r>
            <a:r>
              <a:rPr lang="en-US" dirty="0" smtClean="0"/>
              <a:t>Iterative Lookups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p:cNvPicPr>
            <a:picLocks noGrp="1" noChangeAspect="1" noChangeArrowheads="1"/>
          </p:cNvPicPr>
          <p:nvPr>
            <p:ph idx="1"/>
          </p:nvPr>
        </p:nvPicPr>
        <p:blipFill>
          <a:blip r:embed="rId2" cstate="print"/>
          <a:stretch>
            <a:fillRect/>
          </a:stretch>
        </p:blipFill>
        <p:spPr>
          <a:xfrm>
            <a:off x="1143000" y="1523999"/>
            <a:ext cx="7010400" cy="3279033"/>
          </a:xfrm>
        </p:spPr>
      </p:pic>
      <p:sp>
        <p:nvSpPr>
          <p:cNvPr id="5" name="Content Placeholder 4"/>
          <p:cNvSpPr>
            <a:spLocks noGrp="1"/>
          </p:cNvSpPr>
          <p:nvPr>
            <p:ph sz="quarter" idx="10"/>
          </p:nvPr>
        </p:nvSpPr>
        <p:spPr/>
        <p:txBody>
          <a:bodyPr/>
          <a:lstStyle/>
          <a:p>
            <a:r>
              <a:rPr lang="en-US" dirty="0" smtClean="0">
                <a:latin typeface="Arial" charset="0"/>
                <a:cs typeface="Arial" charset="0"/>
              </a:rPr>
              <a:t>Resolvers and Name Servers </a:t>
            </a:r>
            <a:endParaRPr lang="en-US" dirty="0"/>
          </a:p>
        </p:txBody>
      </p:sp>
      <p:sp>
        <p:nvSpPr>
          <p:cNvPr id="89092" name="TextBox 3"/>
          <p:cNvSpPr txBox="1">
            <a:spLocks noChangeArrowheads="1"/>
          </p:cNvSpPr>
          <p:nvPr/>
        </p:nvSpPr>
        <p:spPr bwMode="auto">
          <a:xfrm>
            <a:off x="4343400" y="5486400"/>
            <a:ext cx="3595688" cy="369888"/>
          </a:xfrm>
          <a:prstGeom prst="rect">
            <a:avLst/>
          </a:prstGeom>
          <a:noFill/>
          <a:ln w="9525">
            <a:noFill/>
            <a:miter lim="800000"/>
            <a:headEnd/>
            <a:tailEnd/>
          </a:ln>
        </p:spPr>
        <p:txBody>
          <a:bodyPr wrap="none">
            <a:spAutoFit/>
          </a:bodyPr>
          <a:lstStyle/>
          <a:p>
            <a:pPr eaLnBrk="0" hangingPunct="0"/>
            <a:r>
              <a:rPr lang="en-US"/>
              <a:t>Resolver is part of the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Well-known port numbers are centrally registered by IANA. </a:t>
            </a:r>
          </a:p>
          <a:p>
            <a:pPr lvl="1"/>
            <a:r>
              <a:rPr lang="en-US" dirty="0" smtClean="0"/>
              <a:t>Each of these ports has a corresponding service name. </a:t>
            </a:r>
            <a:endParaRPr lang="en-US" dirty="0" smtClean="0"/>
          </a:p>
          <a:p>
            <a:pPr lvl="2"/>
            <a:r>
              <a:rPr lang="en-US" dirty="0" smtClean="0"/>
              <a:t>Because </a:t>
            </a:r>
            <a:r>
              <a:rPr lang="en-US" dirty="0" smtClean="0"/>
              <a:t>service numbers are centrally managed and are less volatile than IP addresses, an equivalent of the  DNS  server  is  usually  not  necessary.  Instead,  the  port  numbers  and  service names  are  recorded  in  the  file  /etc/services .  </a:t>
            </a:r>
            <a:endParaRPr lang="en-US" dirty="0" smtClean="0"/>
          </a:p>
          <a:p>
            <a:pPr lvl="1"/>
            <a:r>
              <a:rPr lang="en-US" dirty="0" smtClean="0"/>
              <a:t>The  </a:t>
            </a:r>
            <a:r>
              <a:rPr lang="en-US" dirty="0" err="1" smtClean="0"/>
              <a:t>getaddrinfo</a:t>
            </a:r>
            <a:r>
              <a:rPr lang="en-US" dirty="0" smtClean="0"/>
              <a:t>()  and  </a:t>
            </a:r>
            <a:r>
              <a:rPr lang="en-US" dirty="0" err="1" smtClean="0"/>
              <a:t>getnameinfo</a:t>
            </a:r>
            <a:r>
              <a:rPr lang="en-US" dirty="0" smtClean="0"/>
              <a:t>() functions use the information in this file to convert service names to port </a:t>
            </a:r>
            <a:r>
              <a:rPr lang="en-US" dirty="0" smtClean="0"/>
              <a:t>numbers and </a:t>
            </a:r>
            <a:r>
              <a:rPr lang="en-US" dirty="0" smtClean="0"/>
              <a:t>vice versa.</a:t>
            </a:r>
          </a:p>
          <a:p>
            <a:pPr lvl="1"/>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The /etc/services File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The /etc/services File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04800" y="1295400"/>
            <a:ext cx="8334375" cy="45815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getaddrinfo</a:t>
            </a:r>
            <a:r>
              <a:rPr lang="en-US" dirty="0" smtClean="0"/>
              <a:t>() function converts host and service names to IP addresses and port numbers. </a:t>
            </a:r>
            <a:endParaRPr lang="en-US" dirty="0" smtClean="0"/>
          </a:p>
          <a:p>
            <a:pPr lvl="1"/>
            <a:r>
              <a:rPr lang="en-US" dirty="0" smtClean="0"/>
              <a:t>successor to the obsolete </a:t>
            </a:r>
            <a:r>
              <a:rPr lang="en-US" dirty="0" err="1" smtClean="0"/>
              <a:t>gethostbyname</a:t>
            </a:r>
            <a:r>
              <a:rPr lang="en-US" dirty="0" smtClean="0"/>
              <a:t>() and </a:t>
            </a:r>
            <a:r>
              <a:rPr lang="en-US" dirty="0" err="1" smtClean="0"/>
              <a:t>getservbyname</a:t>
            </a:r>
            <a:r>
              <a:rPr lang="en-US" dirty="0" smtClean="0"/>
              <a:t>() </a:t>
            </a:r>
            <a:r>
              <a:rPr lang="en-US" dirty="0" smtClean="0"/>
              <a:t>functions</a:t>
            </a:r>
          </a:p>
          <a:p>
            <a:r>
              <a:rPr lang="en-US" dirty="0" smtClean="0"/>
              <a:t>Given a host name and a service name, </a:t>
            </a:r>
            <a:r>
              <a:rPr lang="en-US" dirty="0" err="1" smtClean="0"/>
              <a:t>getaddrinfo</a:t>
            </a:r>
            <a:r>
              <a:rPr lang="en-US" dirty="0" smtClean="0"/>
              <a:t>() returns a list of socket </a:t>
            </a:r>
            <a:r>
              <a:rPr lang="en-US" dirty="0" smtClean="0"/>
              <a:t>address structures</a:t>
            </a:r>
            <a:r>
              <a:rPr lang="en-US" dirty="0" smtClean="0"/>
              <a:t>, each of which contains an IP address and port number.</a:t>
            </a:r>
            <a:endParaRPr lang="en-US" dirty="0"/>
          </a:p>
        </p:txBody>
      </p:sp>
      <p:sp>
        <p:nvSpPr>
          <p:cNvPr id="3" name="Content Placeholder 2"/>
          <p:cNvSpPr>
            <a:spLocks noGrp="1"/>
          </p:cNvSpPr>
          <p:nvPr>
            <p:ph sz="quarter" idx="10"/>
          </p:nvPr>
        </p:nvSpPr>
        <p:spPr/>
        <p:txBody>
          <a:bodyPr>
            <a:normAutofit/>
          </a:bodyPr>
          <a:lstStyle/>
          <a:p>
            <a:r>
              <a:rPr lang="en-US" dirty="0" smtClean="0"/>
              <a:t>Host </a:t>
            </a:r>
            <a:r>
              <a:rPr lang="en-US" dirty="0" smtClean="0"/>
              <a:t>and Service Conversion</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533400" y="4114800"/>
            <a:ext cx="7905750" cy="1190625"/>
          </a:xfrm>
          <a:prstGeom prst="rect">
            <a:avLst/>
          </a:prstGeom>
          <a:noFill/>
          <a:ln w="9525">
            <a:solidFill>
              <a:schemeClr val="bg1">
                <a:lumMod val="50000"/>
              </a:schemeClr>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input, </a:t>
            </a:r>
            <a:r>
              <a:rPr lang="en-US" dirty="0" err="1" smtClean="0"/>
              <a:t>getaddrinfo</a:t>
            </a:r>
            <a:r>
              <a:rPr lang="en-US" dirty="0" smtClean="0"/>
              <a:t>() takes the arguments host, service, and hints</a:t>
            </a:r>
            <a:r>
              <a:rPr lang="en-US" dirty="0" smtClean="0"/>
              <a:t>.</a:t>
            </a:r>
          </a:p>
          <a:p>
            <a:pPr lvl="1"/>
            <a:r>
              <a:rPr lang="en-US" dirty="0" smtClean="0"/>
              <a:t>Host:</a:t>
            </a:r>
          </a:p>
          <a:p>
            <a:pPr lvl="2"/>
            <a:r>
              <a:rPr lang="en-US" dirty="0" smtClean="0"/>
              <a:t>It can be hostname or numeric address string 172.24.2.19</a:t>
            </a:r>
          </a:p>
          <a:p>
            <a:pPr lvl="1"/>
            <a:r>
              <a:rPr lang="en-US" dirty="0" smtClean="0"/>
              <a:t>Service:</a:t>
            </a:r>
          </a:p>
          <a:p>
            <a:pPr lvl="2"/>
            <a:r>
              <a:rPr lang="en-US" dirty="0" smtClean="0"/>
              <a:t>This contains either service name or port number.</a:t>
            </a:r>
          </a:p>
          <a:p>
            <a:pPr lvl="1"/>
            <a:r>
              <a:rPr lang="en-US" dirty="0" smtClean="0"/>
              <a:t>Hints:</a:t>
            </a:r>
          </a:p>
          <a:p>
            <a:pPr lvl="2"/>
            <a:r>
              <a:rPr lang="en-US" dirty="0" smtClean="0"/>
              <a:t>The </a:t>
            </a:r>
            <a:r>
              <a:rPr lang="en-US" dirty="0" smtClean="0"/>
              <a:t>hints argument points to an </a:t>
            </a:r>
            <a:r>
              <a:rPr lang="en-US" dirty="0" err="1" smtClean="0"/>
              <a:t>addrinfo</a:t>
            </a:r>
            <a:r>
              <a:rPr lang="en-US" dirty="0" smtClean="0"/>
              <a:t> structure that specifies further  criteria  for  selecting  the  socket  address  structures  returned  via  result. </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getaddrinfo</a:t>
            </a:r>
            <a:r>
              <a:rPr lang="en-US" dirty="0" smtClean="0"/>
              <a:t>() Function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33400" y="4876800"/>
            <a:ext cx="7905750" cy="1190625"/>
          </a:xfrm>
          <a:prstGeom prst="rect">
            <a:avLst/>
          </a:prstGeom>
          <a:noFill/>
          <a:ln w="9525">
            <a:solidFill>
              <a:schemeClr val="bg1">
                <a:lumMod val="50000"/>
              </a:schemeClr>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output, </a:t>
            </a:r>
            <a:r>
              <a:rPr lang="en-US" dirty="0" err="1" smtClean="0"/>
              <a:t>getaddrinfo</a:t>
            </a:r>
            <a:r>
              <a:rPr lang="en-US" dirty="0" smtClean="0"/>
              <a:t>() dynamically allocates a linked list of </a:t>
            </a:r>
            <a:r>
              <a:rPr lang="en-US" dirty="0" err="1" smtClean="0"/>
              <a:t>addrinfo</a:t>
            </a:r>
            <a:r>
              <a:rPr lang="en-US" dirty="0" smtClean="0"/>
              <a:t> structures and sets result pointing to the beginning of this list</a:t>
            </a:r>
            <a:r>
              <a:rPr lang="en-US" dirty="0" smtClean="0"/>
              <a:t>.</a:t>
            </a:r>
          </a:p>
          <a:p>
            <a:r>
              <a:rPr lang="en-US" dirty="0" smtClean="0"/>
              <a:t>Each of these </a:t>
            </a:r>
            <a:r>
              <a:rPr lang="en-US" dirty="0" err="1" smtClean="0"/>
              <a:t>addrinfo</a:t>
            </a:r>
            <a:r>
              <a:rPr lang="en-US" dirty="0" smtClean="0"/>
              <a:t> structures includes a pointer to a socket address structure corresponding to host and </a:t>
            </a:r>
            <a:r>
              <a:rPr lang="en-US" dirty="0" smtClean="0"/>
              <a:t>service.</a:t>
            </a:r>
            <a:endParaRPr lang="en-US" dirty="0"/>
          </a:p>
        </p:txBody>
      </p:sp>
      <p:sp>
        <p:nvSpPr>
          <p:cNvPr id="3" name="Content Placeholder 2"/>
          <p:cNvSpPr>
            <a:spLocks noGrp="1"/>
          </p:cNvSpPr>
          <p:nvPr>
            <p:ph sz="quarter" idx="10"/>
          </p:nvPr>
        </p:nvSpPr>
        <p:spPr/>
        <p:txBody>
          <a:bodyPr/>
          <a:lstStyle/>
          <a:p>
            <a:r>
              <a:rPr lang="en-US" dirty="0" err="1" smtClean="0"/>
              <a:t>Addrinfo</a:t>
            </a:r>
            <a:r>
              <a:rPr lang="en-US" dirty="0" smtClean="0"/>
              <a:t> structure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533400" y="3429000"/>
            <a:ext cx="8096250" cy="2104686"/>
          </a:xfrm>
          <a:prstGeom prst="rect">
            <a:avLst/>
          </a:prstGeom>
          <a:noFill/>
          <a:ln w="9525">
            <a:solidFill>
              <a:schemeClr val="bg1">
                <a:lumMod val="50000"/>
              </a:schemeClr>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Result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990600" y="1219201"/>
            <a:ext cx="4648200" cy="520855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Hints is either a null pointer or a pointer to an </a:t>
            </a:r>
            <a:r>
              <a:rPr lang="en-US" dirty="0" err="1" smtClean="0"/>
              <a:t>addrinfo</a:t>
            </a:r>
            <a:r>
              <a:rPr lang="en-US" dirty="0" smtClean="0"/>
              <a:t> </a:t>
            </a:r>
            <a:r>
              <a:rPr lang="en-US" dirty="0" smtClean="0"/>
              <a:t>structure.</a:t>
            </a:r>
          </a:p>
          <a:p>
            <a:pPr lvl="1"/>
            <a:r>
              <a:rPr lang="en-US" dirty="0" smtClean="0"/>
              <a:t>the </a:t>
            </a:r>
            <a:r>
              <a:rPr lang="en-US" dirty="0" smtClean="0"/>
              <a:t>caller fills in </a:t>
            </a:r>
            <a:r>
              <a:rPr lang="en-US" dirty="0" smtClean="0"/>
              <a:t>this structure with </a:t>
            </a:r>
            <a:r>
              <a:rPr lang="en-US" dirty="0" smtClean="0"/>
              <a:t>hints about the types of information the caller wants returned.</a:t>
            </a:r>
          </a:p>
          <a:p>
            <a:r>
              <a:rPr lang="en-US" dirty="0" smtClean="0"/>
              <a:t>The members of the hints structure that can be set by the caller are:</a:t>
            </a:r>
          </a:p>
          <a:p>
            <a:pPr lvl="1"/>
            <a:r>
              <a:rPr lang="en-US" dirty="0" err="1" smtClean="0"/>
              <a:t>ai_flags</a:t>
            </a:r>
            <a:r>
              <a:rPr lang="en-US" dirty="0" smtClean="0"/>
              <a:t> (zero or more AI_XXX values </a:t>
            </a:r>
            <a:r>
              <a:rPr lang="en-US" dirty="0" err="1" smtClean="0"/>
              <a:t>OR'ed</a:t>
            </a:r>
            <a:r>
              <a:rPr lang="en-US" dirty="0" smtClean="0"/>
              <a:t> together)</a:t>
            </a:r>
          </a:p>
          <a:p>
            <a:pPr lvl="1"/>
            <a:r>
              <a:rPr lang="en-US" dirty="0" err="1" smtClean="0"/>
              <a:t>ai_family</a:t>
            </a:r>
            <a:r>
              <a:rPr lang="en-US" dirty="0" smtClean="0"/>
              <a:t> (an </a:t>
            </a:r>
            <a:r>
              <a:rPr lang="en-US" dirty="0" err="1" smtClean="0"/>
              <a:t>AF_xxx</a:t>
            </a:r>
            <a:r>
              <a:rPr lang="en-US" dirty="0" smtClean="0"/>
              <a:t> value)</a:t>
            </a:r>
          </a:p>
          <a:p>
            <a:pPr lvl="1"/>
            <a:r>
              <a:rPr lang="en-US" dirty="0" err="1" smtClean="0"/>
              <a:t>ai_socktype</a:t>
            </a:r>
            <a:r>
              <a:rPr lang="en-US" dirty="0" smtClean="0"/>
              <a:t> (a </a:t>
            </a:r>
            <a:r>
              <a:rPr lang="en-US" dirty="0" err="1" smtClean="0"/>
              <a:t>SOCK_xxx</a:t>
            </a:r>
            <a:r>
              <a:rPr lang="en-US" dirty="0" smtClean="0"/>
              <a:t> value)</a:t>
            </a:r>
          </a:p>
          <a:p>
            <a:pPr lvl="1"/>
            <a:r>
              <a:rPr lang="en-US" dirty="0" err="1" smtClean="0"/>
              <a:t>ai_protocol</a:t>
            </a:r>
            <a:endParaRPr lang="en-US" dirty="0" smtClean="0"/>
          </a:p>
          <a:p>
            <a:r>
              <a:rPr lang="en-US" dirty="0" smtClean="0"/>
              <a:t>For example, </a:t>
            </a:r>
          </a:p>
          <a:p>
            <a:pPr lvl="1"/>
            <a:r>
              <a:rPr lang="en-US" dirty="0" smtClean="0"/>
              <a:t>if the specified service is provided for both TCP and UDP, set </a:t>
            </a:r>
            <a:r>
              <a:rPr lang="en-US" dirty="0" err="1" smtClean="0"/>
              <a:t>ai_socktype</a:t>
            </a:r>
            <a:r>
              <a:rPr lang="en-US" dirty="0" smtClean="0"/>
              <a:t> member of the hints structure to SOCK_DGRAM. </a:t>
            </a:r>
            <a:r>
              <a:rPr lang="en-US" dirty="0" smtClean="0"/>
              <a:t>Then </a:t>
            </a:r>
            <a:r>
              <a:rPr lang="en-US" dirty="0" smtClean="0"/>
              <a:t>only information returned will be for datagram sockets.</a:t>
            </a:r>
          </a:p>
          <a:p>
            <a:endParaRPr lang="en-US"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Argument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Socket options affect various features of the operation of a socket. </a:t>
            </a:r>
          </a:p>
          <a:p>
            <a:endParaRPr lang="en-US" dirty="0" smtClean="0"/>
          </a:p>
          <a:p>
            <a:endParaRPr lang="en-US" dirty="0" smtClean="0"/>
          </a:p>
          <a:p>
            <a:endParaRPr lang="en-US" dirty="0" smtClean="0"/>
          </a:p>
          <a:p>
            <a:endParaRPr lang="en-US" dirty="0" smtClean="0"/>
          </a:p>
          <a:p>
            <a:pPr marL="933450" lvl="1" indent="-533400">
              <a:lnSpc>
                <a:spcPct val="90000"/>
              </a:lnSpc>
            </a:pPr>
            <a:r>
              <a:rPr lang="en-US" altLang="zh-TW" i="1" dirty="0" err="1" smtClean="0">
                <a:ea typeface="新細明體" pitchFamily="18" charset="-120"/>
              </a:rPr>
              <a:t>sockfd</a:t>
            </a:r>
            <a:r>
              <a:rPr lang="en-US" altLang="zh-TW" dirty="0" smtClean="0">
                <a:ea typeface="新細明體" pitchFamily="18" charset="-120"/>
              </a:rPr>
              <a:t> - socket descriptor</a:t>
            </a:r>
          </a:p>
          <a:p>
            <a:pPr marL="933450" lvl="1" indent="-533400">
              <a:lnSpc>
                <a:spcPct val="90000"/>
              </a:lnSpc>
            </a:pPr>
            <a:r>
              <a:rPr lang="en-US" altLang="zh-TW" i="1" dirty="0" smtClean="0">
                <a:ea typeface="新細明體" pitchFamily="18" charset="-120"/>
              </a:rPr>
              <a:t>level</a:t>
            </a:r>
            <a:r>
              <a:rPr lang="en-US" altLang="zh-TW" dirty="0" smtClean="0">
                <a:ea typeface="新細明體" pitchFamily="18" charset="-120"/>
              </a:rPr>
              <a:t> - system layer that interprets the option</a:t>
            </a:r>
          </a:p>
          <a:p>
            <a:pPr marL="1314450" lvl="2" indent="-457200">
              <a:lnSpc>
                <a:spcPct val="90000"/>
              </a:lnSpc>
            </a:pPr>
            <a:r>
              <a:rPr lang="en-US" altLang="zh-TW" dirty="0" smtClean="0">
                <a:ea typeface="新細明體" pitchFamily="18" charset="-120"/>
              </a:rPr>
              <a:t>general socket (</a:t>
            </a:r>
            <a:r>
              <a:rPr lang="en-US" altLang="zh-TW" dirty="0" smtClean="0">
                <a:solidFill>
                  <a:schemeClr val="accent2"/>
                </a:solidFill>
                <a:ea typeface="新細明體" pitchFamily="18" charset="-120"/>
              </a:rPr>
              <a:t>SOL_SOCKET</a:t>
            </a:r>
            <a:r>
              <a:rPr lang="en-US" altLang="zh-TW" sz="2000" dirty="0" smtClean="0">
                <a:ea typeface="新細明體" pitchFamily="18" charset="-120"/>
              </a:rPr>
              <a:t>), </a:t>
            </a:r>
          </a:p>
          <a:p>
            <a:pPr marL="1314450" lvl="2" indent="-457200">
              <a:lnSpc>
                <a:spcPct val="90000"/>
              </a:lnSpc>
            </a:pPr>
            <a:r>
              <a:rPr lang="en-US" altLang="zh-TW" dirty="0" smtClean="0">
                <a:ea typeface="新細明體" pitchFamily="18" charset="-120"/>
              </a:rPr>
              <a:t>protocol specific (</a:t>
            </a:r>
            <a:r>
              <a:rPr lang="en-US" altLang="zh-TW" sz="1600" dirty="0" smtClean="0">
                <a:solidFill>
                  <a:schemeClr val="accent2"/>
                </a:solidFill>
                <a:ea typeface="新細明體" pitchFamily="18" charset="-120"/>
              </a:rPr>
              <a:t>IPPROTO_IP, IPROTO_TCP</a:t>
            </a:r>
            <a:r>
              <a:rPr lang="en-US" altLang="zh-TW" dirty="0" smtClean="0">
                <a:ea typeface="新細明體" pitchFamily="18" charset="-120"/>
              </a:rPr>
              <a:t>, etc.)</a:t>
            </a:r>
          </a:p>
          <a:p>
            <a:pPr marL="933450" lvl="1" indent="-533400">
              <a:lnSpc>
                <a:spcPct val="90000"/>
              </a:lnSpc>
            </a:pPr>
            <a:r>
              <a:rPr lang="en-US" altLang="zh-TW" i="1" dirty="0" err="1" smtClean="0">
                <a:ea typeface="新細明體" pitchFamily="18" charset="-120"/>
              </a:rPr>
              <a:t>optname</a:t>
            </a:r>
            <a:r>
              <a:rPr lang="en-US" altLang="zh-TW" i="1" dirty="0" smtClean="0">
                <a:ea typeface="新細明體" pitchFamily="18" charset="-120"/>
              </a:rPr>
              <a:t> </a:t>
            </a:r>
            <a:r>
              <a:rPr lang="en-US" altLang="zh-TW" dirty="0" smtClean="0">
                <a:ea typeface="新細明體" pitchFamily="18" charset="-120"/>
              </a:rPr>
              <a:t>- name of the option</a:t>
            </a:r>
          </a:p>
          <a:p>
            <a:pPr marL="933450" lvl="1" indent="-533400">
              <a:lnSpc>
                <a:spcPct val="90000"/>
              </a:lnSpc>
            </a:pPr>
            <a:r>
              <a:rPr lang="en-US" altLang="zh-TW" i="1" dirty="0" err="1" smtClean="0">
                <a:ea typeface="新細明體" pitchFamily="18" charset="-120"/>
              </a:rPr>
              <a:t>optval</a:t>
            </a:r>
            <a:r>
              <a:rPr lang="en-US" altLang="zh-TW" dirty="0" smtClean="0">
                <a:ea typeface="新細明體" pitchFamily="18" charset="-120"/>
              </a:rPr>
              <a:t> - value of the option</a:t>
            </a:r>
          </a:p>
          <a:p>
            <a:pPr marL="933450" lvl="1" indent="-533400">
              <a:lnSpc>
                <a:spcPct val="90000"/>
              </a:lnSpc>
            </a:pPr>
            <a:r>
              <a:rPr lang="en-US" altLang="zh-TW" i="1" dirty="0" err="1" smtClean="0">
                <a:ea typeface="新細明體" pitchFamily="18" charset="-120"/>
              </a:rPr>
              <a:t>optlen</a:t>
            </a:r>
            <a:r>
              <a:rPr lang="en-US" altLang="zh-TW" dirty="0" smtClean="0">
                <a:ea typeface="新細明體" pitchFamily="18" charset="-120"/>
              </a:rPr>
              <a:t> - length of the option value</a:t>
            </a:r>
          </a:p>
          <a:p>
            <a:endParaRPr lang="en-US" dirty="0"/>
          </a:p>
        </p:txBody>
      </p:sp>
      <p:sp>
        <p:nvSpPr>
          <p:cNvPr id="3" name="Content Placeholder 2"/>
          <p:cNvSpPr>
            <a:spLocks noGrp="1"/>
          </p:cNvSpPr>
          <p:nvPr>
            <p:ph sz="quarter" idx="10"/>
          </p:nvPr>
        </p:nvSpPr>
        <p:spPr/>
        <p:txBody>
          <a:bodyPr/>
          <a:lstStyle/>
          <a:p>
            <a:r>
              <a:rPr lang="en-US" dirty="0" smtClean="0"/>
              <a:t>Socket Options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09600" y="2195373"/>
            <a:ext cx="7658100" cy="1233627"/>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AI_PASSIVE</a:t>
            </a:r>
          </a:p>
          <a:p>
            <a:pPr lvl="1"/>
            <a:r>
              <a:rPr lang="en-US" dirty="0" smtClean="0"/>
              <a:t>The </a:t>
            </a:r>
            <a:r>
              <a:rPr lang="en-US" dirty="0" smtClean="0"/>
              <a:t>caller will use the socket for a passive open.</a:t>
            </a:r>
          </a:p>
          <a:p>
            <a:r>
              <a:rPr lang="en-US" dirty="0" smtClean="0"/>
              <a:t> AI_CANONNAME</a:t>
            </a:r>
          </a:p>
          <a:p>
            <a:pPr lvl="1"/>
            <a:r>
              <a:rPr lang="en-US" dirty="0" smtClean="0"/>
              <a:t>Tells </a:t>
            </a:r>
            <a:r>
              <a:rPr lang="en-US" dirty="0" smtClean="0"/>
              <a:t>the function to return the canonical name of the host.</a:t>
            </a:r>
          </a:p>
          <a:p>
            <a:r>
              <a:rPr lang="en-US" dirty="0" smtClean="0"/>
              <a:t> AI_NUMERICHOST</a:t>
            </a:r>
          </a:p>
          <a:p>
            <a:pPr lvl="1"/>
            <a:r>
              <a:rPr lang="en-US" dirty="0" smtClean="0"/>
              <a:t> Prevents any kind of name-to-address mapping; the hostname argument must be an address string.</a:t>
            </a:r>
          </a:p>
          <a:p>
            <a:r>
              <a:rPr lang="en-US" dirty="0" smtClean="0"/>
              <a:t> AI_NUMERICSERV</a:t>
            </a:r>
          </a:p>
          <a:p>
            <a:pPr lvl="1"/>
            <a:r>
              <a:rPr lang="en-US" dirty="0" smtClean="0"/>
              <a:t>Prevents </a:t>
            </a:r>
            <a:r>
              <a:rPr lang="en-US" dirty="0" smtClean="0"/>
              <a:t>any kind of name-to-service mapping; the service argument must be a decimal port number string.</a:t>
            </a:r>
          </a:p>
          <a:p>
            <a:r>
              <a:rPr lang="en-US" dirty="0" smtClean="0"/>
              <a:t>  </a:t>
            </a:r>
            <a:r>
              <a:rPr lang="en-US" dirty="0" smtClean="0"/>
              <a:t>AI_V4MAPPED</a:t>
            </a:r>
            <a:endParaRPr lang="en-US" dirty="0" smtClean="0"/>
          </a:p>
          <a:p>
            <a:pPr lvl="1"/>
            <a:r>
              <a:rPr lang="en-US" dirty="0" smtClean="0"/>
              <a:t> If specified along with an </a:t>
            </a:r>
            <a:r>
              <a:rPr lang="en-US" dirty="0" err="1" smtClean="0"/>
              <a:t>ai_family</a:t>
            </a:r>
            <a:r>
              <a:rPr lang="en-US" dirty="0" smtClean="0"/>
              <a:t> of AF_INET6, then returns IPv4-mapped IPv6 addresses corresponding to A records if there are no available AAAA records.</a:t>
            </a:r>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t>
            </a:r>
            <a:r>
              <a:rPr lang="en-US" dirty="0" smtClean="0"/>
              <a:t>Argument</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Returns linked </a:t>
            </a:r>
            <a:r>
              <a:rPr lang="en-US" dirty="0" smtClean="0"/>
              <a:t>list of </a:t>
            </a:r>
            <a:r>
              <a:rPr lang="en-US" dirty="0" err="1" smtClean="0"/>
              <a:t>addrinfo</a:t>
            </a:r>
            <a:r>
              <a:rPr lang="en-US" dirty="0" smtClean="0"/>
              <a:t> structures, linked through the </a:t>
            </a:r>
            <a:r>
              <a:rPr lang="en-US" dirty="0" err="1" smtClean="0"/>
              <a:t>ai_next</a:t>
            </a:r>
            <a:r>
              <a:rPr lang="en-US" dirty="0" smtClean="0"/>
              <a:t> pointer.</a:t>
            </a:r>
          </a:p>
          <a:p>
            <a:r>
              <a:rPr lang="en-US" dirty="0" smtClean="0"/>
              <a:t>There are two ways that multiple structures can be returned:</a:t>
            </a:r>
          </a:p>
          <a:p>
            <a:pPr lvl="1"/>
            <a:r>
              <a:rPr lang="en-US" dirty="0" smtClean="0"/>
              <a:t>Multiple </a:t>
            </a:r>
            <a:r>
              <a:rPr lang="en-US" dirty="0" err="1" smtClean="0"/>
              <a:t>ips</a:t>
            </a:r>
            <a:r>
              <a:rPr lang="en-US" dirty="0" smtClean="0"/>
              <a:t> per hostname; one </a:t>
            </a:r>
            <a:r>
              <a:rPr lang="en-US" dirty="0" err="1" smtClean="0"/>
              <a:t>sockaddr</a:t>
            </a:r>
            <a:r>
              <a:rPr lang="en-US" dirty="0" smtClean="0"/>
              <a:t> structure for each </a:t>
            </a:r>
            <a:r>
              <a:rPr lang="en-US" dirty="0" err="1" smtClean="0"/>
              <a:t>ip</a:t>
            </a:r>
            <a:endParaRPr lang="en-US" dirty="0" smtClean="0"/>
          </a:p>
          <a:p>
            <a:pPr lvl="1"/>
            <a:r>
              <a:rPr lang="en-US" dirty="0" smtClean="0"/>
              <a:t>Service is provided for multiple socket types; SOCK_STREAM or </a:t>
            </a:r>
            <a:r>
              <a:rPr lang="en-US" dirty="0" smtClean="0"/>
              <a:t>SOCK_DGRAM</a:t>
            </a:r>
          </a:p>
          <a:p>
            <a:r>
              <a:rPr lang="en-US" dirty="0" smtClean="0"/>
              <a:t>For </a:t>
            </a:r>
            <a:r>
              <a:rPr lang="en-US" dirty="0" smtClean="0"/>
              <a:t>example, if no hints are provided and if the domain service is looked up for a host with two IP addresses, </a:t>
            </a:r>
            <a:r>
              <a:rPr lang="en-US" dirty="0" smtClean="0"/>
              <a:t>four </a:t>
            </a:r>
            <a:r>
              <a:rPr lang="en-US" dirty="0" err="1" smtClean="0"/>
              <a:t>addrinfo</a:t>
            </a:r>
            <a:r>
              <a:rPr lang="en-US" dirty="0" smtClean="0"/>
              <a:t> structures are returned:</a:t>
            </a:r>
            <a:endParaRPr lang="en-US" dirty="0" smtClean="0"/>
          </a:p>
          <a:p>
            <a:pPr lvl="2"/>
            <a:r>
              <a:rPr lang="en-US" dirty="0" smtClean="0"/>
              <a:t>One </a:t>
            </a:r>
            <a:r>
              <a:rPr lang="en-US" dirty="0" smtClean="0"/>
              <a:t>for the first IP address and a socket type of SOCK_STREAM</a:t>
            </a:r>
          </a:p>
          <a:p>
            <a:pPr lvl="2"/>
            <a:r>
              <a:rPr lang="en-US" dirty="0" smtClean="0"/>
              <a:t>One </a:t>
            </a:r>
            <a:r>
              <a:rPr lang="en-US" dirty="0" smtClean="0"/>
              <a:t>for the first IP address and a socket type of SOCK_DGRAM</a:t>
            </a:r>
          </a:p>
          <a:p>
            <a:pPr lvl="2"/>
            <a:r>
              <a:rPr lang="en-US" dirty="0" smtClean="0"/>
              <a:t>One </a:t>
            </a:r>
            <a:r>
              <a:rPr lang="en-US" dirty="0" smtClean="0"/>
              <a:t>for the second IP address and a socket type of </a:t>
            </a:r>
            <a:r>
              <a:rPr lang="en-US" dirty="0" smtClean="0"/>
              <a:t>SOCK_STREAM</a:t>
            </a:r>
            <a:endParaRPr lang="en-US" dirty="0" smtClean="0"/>
          </a:p>
          <a:p>
            <a:pPr lvl="2"/>
            <a:r>
              <a:rPr lang="en-US" dirty="0" smtClean="0"/>
              <a:t>One </a:t>
            </a:r>
            <a:r>
              <a:rPr lang="en-US" dirty="0" smtClean="0"/>
              <a:t>for the second IP address and a socket type of SOCK_DGRAM </a:t>
            </a:r>
            <a:endParaRPr lang="en-US"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t>
            </a:r>
            <a:r>
              <a:rPr lang="en-US" dirty="0" smtClean="0"/>
              <a:t>Argument</a:t>
            </a: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 code</a:t>
            </a:r>
            <a:endParaRPr lang="en-US" dirty="0"/>
          </a:p>
        </p:txBody>
      </p:sp>
      <p:sp>
        <p:nvSpPr>
          <p:cNvPr id="3" name="Content Placeholder 2"/>
          <p:cNvSpPr>
            <a:spLocks noGrp="1"/>
          </p:cNvSpPr>
          <p:nvPr>
            <p:ph sz="quarter" idx="10"/>
          </p:nvPr>
        </p:nvSpPr>
        <p:spPr/>
        <p:txBody>
          <a:bodyPr/>
          <a:lstStyle/>
          <a:p>
            <a:r>
              <a:rPr lang="en-US" dirty="0" smtClean="0"/>
              <a:t>Example</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609600" y="1828800"/>
            <a:ext cx="5676900" cy="1190625"/>
          </a:xfrm>
          <a:prstGeom prst="rect">
            <a:avLst/>
          </a:prstGeom>
          <a:noFill/>
          <a:ln w="9525">
            <a:solidFill>
              <a:schemeClr val="bg1">
                <a:lumMod val="50000"/>
              </a:schemeClr>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8" name="Content Placeholder 7"/>
          <p:cNvSpPr>
            <a:spLocks noGrp="1"/>
          </p:cNvSpPr>
          <p:nvPr>
            <p:ph sz="quarter" idx="10"/>
          </p:nvPr>
        </p:nvSpPr>
        <p:spPr/>
        <p:txBody>
          <a:bodyPr/>
          <a:lstStyle/>
          <a:p>
            <a:r>
              <a:rPr lang="en-US" dirty="0" smtClean="0">
                <a:latin typeface="Arial" charset="0"/>
                <a:cs typeface="Arial" charset="0"/>
              </a:rPr>
              <a:t>Result</a:t>
            </a:r>
            <a:endParaRPr lang="en-US" dirty="0"/>
          </a:p>
        </p:txBody>
      </p:sp>
      <p:pic>
        <p:nvPicPr>
          <p:cNvPr id="108548" name="Picture 4"/>
          <p:cNvPicPr>
            <a:picLocks noChangeAspect="1" noChangeArrowheads="1"/>
          </p:cNvPicPr>
          <p:nvPr/>
        </p:nvPicPr>
        <p:blipFill>
          <a:blip r:embed="rId2" cstate="print"/>
          <a:srcRect/>
          <a:stretch>
            <a:fillRect/>
          </a:stretch>
        </p:blipFill>
        <p:spPr bwMode="auto">
          <a:xfrm>
            <a:off x="914400" y="1600200"/>
            <a:ext cx="7162800" cy="4386263"/>
          </a:xfrm>
          <a:prstGeom prst="rect">
            <a:avLst/>
          </a:prstGeom>
          <a:noFill/>
          <a:ln w="25400" algn="ctr">
            <a:noFill/>
            <a:miter lim="800000"/>
            <a:headEnd/>
            <a:tailEnd/>
          </a:ln>
        </p:spPr>
      </p:pic>
      <p:cxnSp>
        <p:nvCxnSpPr>
          <p:cNvPr id="108549" name="Straight Arrow Connector 5"/>
          <p:cNvCxnSpPr>
            <a:cxnSpLocks noChangeShapeType="1"/>
          </p:cNvCxnSpPr>
          <p:nvPr/>
        </p:nvCxnSpPr>
        <p:spPr bwMode="auto">
          <a:xfrm rot="5400000" flipH="1" flipV="1">
            <a:off x="1104900" y="2324100"/>
            <a:ext cx="685800" cy="609600"/>
          </a:xfrm>
          <a:prstGeom prst="straightConnector1">
            <a:avLst/>
          </a:prstGeom>
          <a:noFill/>
          <a:ln w="9525" algn="ctr">
            <a:solidFill>
              <a:schemeClr val="tx1"/>
            </a:solidFill>
            <a:round/>
            <a:headEnd/>
            <a:tailEnd type="arrow" w="med" len="med"/>
          </a:ln>
        </p:spPr>
      </p:cxnSp>
      <p:sp>
        <p:nvSpPr>
          <p:cNvPr id="108550" name="TextBox 6"/>
          <p:cNvSpPr txBox="1">
            <a:spLocks noChangeArrowheads="1"/>
          </p:cNvSpPr>
          <p:nvPr/>
        </p:nvSpPr>
        <p:spPr bwMode="auto">
          <a:xfrm>
            <a:off x="533400" y="2971800"/>
            <a:ext cx="1479550" cy="923925"/>
          </a:xfrm>
          <a:prstGeom prst="rect">
            <a:avLst/>
          </a:prstGeom>
          <a:noFill/>
          <a:ln w="9525">
            <a:noFill/>
            <a:miter lim="800000"/>
            <a:headEnd/>
            <a:tailEnd/>
          </a:ln>
        </p:spPr>
        <p:txBody>
          <a:bodyPr wrap="none">
            <a:spAutoFit/>
          </a:bodyPr>
          <a:lstStyle/>
          <a:p>
            <a:pPr eaLnBrk="0" hangingPunct="0"/>
            <a:r>
              <a:rPr lang="en-US"/>
              <a:t>Base pointer</a:t>
            </a:r>
          </a:p>
          <a:p>
            <a:pPr eaLnBrk="0" hangingPunct="0"/>
            <a:r>
              <a:rPr lang="en-US"/>
              <a:t> to linked list</a:t>
            </a:r>
          </a:p>
          <a:p>
            <a:pPr eaLnBrk="0" hangingPunct="0"/>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6" name="Content Placeholder 5"/>
          <p:cNvSpPr>
            <a:spLocks noGrp="1"/>
          </p:cNvSpPr>
          <p:nvPr>
            <p:ph sz="quarter" idx="10"/>
          </p:nvPr>
        </p:nvSpPr>
        <p:spPr/>
        <p:txBody>
          <a:bodyPr/>
          <a:lstStyle/>
          <a:p>
            <a:r>
              <a:rPr lang="en-US" dirty="0" smtClean="0">
                <a:latin typeface="Arial" charset="0"/>
                <a:cs typeface="Arial" charset="0"/>
              </a:rPr>
              <a:t>Result</a:t>
            </a:r>
            <a:endParaRPr lang="en-US" dirty="0"/>
          </a:p>
        </p:txBody>
      </p:sp>
      <p:pic>
        <p:nvPicPr>
          <p:cNvPr id="109572" name="Picture 4"/>
          <p:cNvPicPr>
            <a:picLocks noChangeAspect="1" noChangeArrowheads="1"/>
          </p:cNvPicPr>
          <p:nvPr/>
        </p:nvPicPr>
        <p:blipFill>
          <a:blip r:embed="rId2" cstate="print"/>
          <a:srcRect/>
          <a:stretch>
            <a:fillRect/>
          </a:stretch>
        </p:blipFill>
        <p:spPr bwMode="auto">
          <a:xfrm>
            <a:off x="1066800" y="1828800"/>
            <a:ext cx="5943600" cy="4232275"/>
          </a:xfrm>
          <a:prstGeom prst="rect">
            <a:avLst/>
          </a:prstGeom>
          <a:noFill/>
          <a:ln w="25400" algn="ctr">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marL="447675" indent="-447675"/>
            <a:r>
              <a:rPr lang="en-US" dirty="0" err="1" smtClean="0">
                <a:latin typeface="Arial" charset="0"/>
                <a:cs typeface="Arial" charset="0"/>
              </a:rPr>
              <a:t>Sockaddr</a:t>
            </a:r>
            <a:r>
              <a:rPr lang="en-US" dirty="0" smtClean="0">
                <a:latin typeface="Arial" charset="0"/>
                <a:cs typeface="Arial" charset="0"/>
              </a:rPr>
              <a:t> structure in </a:t>
            </a:r>
            <a:r>
              <a:rPr lang="en-US" dirty="0" err="1" smtClean="0">
                <a:latin typeface="Arial" charset="0"/>
                <a:cs typeface="Arial" charset="0"/>
              </a:rPr>
              <a:t>addrinfo</a:t>
            </a:r>
            <a:r>
              <a:rPr lang="en-US" dirty="0" smtClean="0">
                <a:latin typeface="Arial" charset="0"/>
                <a:cs typeface="Arial" charset="0"/>
              </a:rPr>
              <a:t> structures is ready for </a:t>
            </a:r>
          </a:p>
          <a:p>
            <a:pPr marL="889000" lvl="1" indent="-439738"/>
            <a:r>
              <a:rPr lang="en-US" dirty="0" smtClean="0">
                <a:latin typeface="Arial" charset="0"/>
                <a:cs typeface="Arial" charset="0"/>
              </a:rPr>
              <a:t>a call to socket </a:t>
            </a:r>
          </a:p>
          <a:p>
            <a:pPr marL="889000" lvl="1" indent="-439738"/>
            <a:r>
              <a:rPr lang="en-US" dirty="0" smtClean="0">
                <a:latin typeface="Arial" charset="0"/>
                <a:cs typeface="Arial" charset="0"/>
              </a:rPr>
              <a:t>then either a call to connect or </a:t>
            </a:r>
            <a:r>
              <a:rPr lang="en-US" dirty="0" err="1" smtClean="0">
                <a:latin typeface="Arial" charset="0"/>
                <a:cs typeface="Arial" charset="0"/>
              </a:rPr>
              <a:t>sendto</a:t>
            </a:r>
            <a:r>
              <a:rPr lang="en-US" dirty="0" smtClean="0">
                <a:latin typeface="Arial" charset="0"/>
                <a:cs typeface="Arial" charset="0"/>
              </a:rPr>
              <a:t> (for a client), or bind (for a server). </a:t>
            </a:r>
          </a:p>
          <a:p>
            <a:pPr marL="447675" indent="-447675"/>
            <a:r>
              <a:rPr lang="en-US" dirty="0" smtClean="0">
                <a:latin typeface="Arial" charset="0"/>
                <a:cs typeface="Arial" charset="0"/>
              </a:rPr>
              <a:t>The arguments to socket are the members </a:t>
            </a:r>
            <a:r>
              <a:rPr lang="en-US" dirty="0" err="1" smtClean="0">
                <a:latin typeface="Arial" charset="0"/>
                <a:cs typeface="Arial" charset="0"/>
              </a:rPr>
              <a:t>ai_family</a:t>
            </a:r>
            <a:r>
              <a:rPr lang="en-US" dirty="0" smtClean="0">
                <a:latin typeface="Arial" charset="0"/>
                <a:cs typeface="Arial" charset="0"/>
              </a:rPr>
              <a:t>, </a:t>
            </a:r>
            <a:r>
              <a:rPr lang="en-US" dirty="0" err="1" smtClean="0">
                <a:latin typeface="Arial" charset="0"/>
                <a:cs typeface="Arial" charset="0"/>
              </a:rPr>
              <a:t>ai_socktype</a:t>
            </a:r>
            <a:r>
              <a:rPr lang="en-US" dirty="0" smtClean="0">
                <a:latin typeface="Arial" charset="0"/>
                <a:cs typeface="Arial" charset="0"/>
              </a:rPr>
              <a:t>, and </a:t>
            </a:r>
            <a:r>
              <a:rPr lang="en-US" dirty="0" err="1" smtClean="0">
                <a:latin typeface="Arial" charset="0"/>
                <a:cs typeface="Arial" charset="0"/>
              </a:rPr>
              <a:t>ai_protocol</a:t>
            </a:r>
            <a:r>
              <a:rPr lang="en-US" dirty="0" smtClean="0">
                <a:latin typeface="Arial" charset="0"/>
                <a:cs typeface="Arial" charset="0"/>
              </a:rPr>
              <a:t>. </a:t>
            </a:r>
          </a:p>
          <a:p>
            <a:pPr marL="447675" indent="-447675"/>
            <a:r>
              <a:rPr lang="en-US" dirty="0" smtClean="0">
                <a:latin typeface="Arial" charset="0"/>
                <a:cs typeface="Arial" charset="0"/>
              </a:rPr>
              <a:t>The second and third arguments to either connect or bind are </a:t>
            </a:r>
            <a:r>
              <a:rPr lang="en-US" dirty="0" err="1" smtClean="0">
                <a:latin typeface="Arial" charset="0"/>
                <a:cs typeface="Arial" charset="0"/>
              </a:rPr>
              <a:t>ai_addr</a:t>
            </a:r>
            <a:r>
              <a:rPr lang="en-US" dirty="0" smtClean="0">
                <a:latin typeface="Arial" charset="0"/>
                <a:cs typeface="Arial" charset="0"/>
              </a:rPr>
              <a:t>, and </a:t>
            </a:r>
            <a:r>
              <a:rPr lang="en-US" dirty="0" err="1" smtClean="0">
                <a:latin typeface="Arial" charset="0"/>
                <a:cs typeface="Arial" charset="0"/>
              </a:rPr>
              <a:t>ai_addrlen</a:t>
            </a:r>
            <a:endParaRPr lang="en-US"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Usage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On client side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76200" y="914400"/>
            <a:ext cx="8905875" cy="5734050"/>
          </a:xfrm>
          <a:prstGeom prst="rect">
            <a:avLst/>
          </a:prstGeom>
          <a:solidFill>
            <a:schemeClr val="bg1">
              <a:lumMod val="50000"/>
            </a:schemeClr>
          </a:solidFill>
          <a:ln w="9525">
            <a:solidFill>
              <a:schemeClr val="bg1">
                <a:lumMod val="50000"/>
              </a:schemeClr>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Server side usage</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228600" y="838200"/>
            <a:ext cx="8360019" cy="5334000"/>
          </a:xfrm>
          <a:prstGeom prst="rect">
            <a:avLst/>
          </a:prstGeom>
          <a:noFill/>
          <a:ln w="9525">
            <a:solidFill>
              <a:schemeClr val="bg1">
                <a:lumMod val="50000"/>
              </a:schemeClr>
            </a:solid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57200" y="6248400"/>
            <a:ext cx="5562600" cy="476250"/>
          </a:xfrm>
          <a:prstGeom prst="rect">
            <a:avLst/>
          </a:prstGeom>
          <a:noFill/>
          <a:ln w="9525">
            <a:solidFill>
              <a:schemeClr val="bg1">
                <a:lumMod val="50000"/>
              </a:schemeClr>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endParaRPr lang="en-US" dirty="0" smtClean="0"/>
          </a:p>
          <a:p>
            <a:pPr marL="457200" indent="-457200"/>
            <a:endParaRPr lang="en-US" dirty="0" smtClean="0"/>
          </a:p>
          <a:p>
            <a:pPr marL="457200" indent="-457200">
              <a:buFont typeface="+mj-lt"/>
              <a:buAutoNum type="arabicPeriod"/>
            </a:pPr>
            <a:endParaRPr lang="en-US" dirty="0"/>
          </a:p>
        </p:txBody>
      </p:sp>
      <p:sp>
        <p:nvSpPr>
          <p:cNvPr id="3" name="Content Placeholder 2"/>
          <p:cNvSpPr>
            <a:spLocks noGrp="1"/>
          </p:cNvSpPr>
          <p:nvPr>
            <p:ph sz="quarter" idx="10"/>
          </p:nvPr>
        </p:nvSpPr>
        <p:spPr/>
        <p:txBody>
          <a:bodyPr/>
          <a:lstStyle/>
          <a:p>
            <a:r>
              <a:rPr lang="en-US" dirty="0" smtClean="0"/>
              <a:t>Acknowledgements</a:t>
            </a:r>
            <a:endParaRPr lang="en-US" dirty="0"/>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Q&amp;A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idx="1"/>
          </p:nvPr>
        </p:nvSpPr>
        <p:spPr/>
        <p:txBody>
          <a:bodyPr/>
          <a:lstStyle/>
          <a:p>
            <a:pPr marL="457200" indent="-457200"/>
            <a:r>
              <a:rPr lang="en-US" altLang="zh-TW" dirty="0" smtClean="0">
                <a:ea typeface="新細明體" pitchFamily="18" charset="-120"/>
              </a:rPr>
              <a:t>Two types of options</a:t>
            </a:r>
          </a:p>
          <a:p>
            <a:pPr marL="838200" lvl="1" indent="-381000"/>
            <a:r>
              <a:rPr lang="en-US" altLang="zh-TW" dirty="0" smtClean="0">
                <a:ea typeface="新細明體" pitchFamily="18" charset="-120"/>
              </a:rPr>
              <a:t>Flag - binary option that enables or disables a feature</a:t>
            </a:r>
          </a:p>
          <a:p>
            <a:pPr marL="838200" lvl="1" indent="-381000"/>
            <a:r>
              <a:rPr lang="en-US" altLang="zh-TW" dirty="0" smtClean="0">
                <a:ea typeface="新細明體" pitchFamily="18" charset="-120"/>
              </a:rPr>
              <a:t>Value - can be integer, char, </a:t>
            </a:r>
            <a:r>
              <a:rPr lang="en-US" altLang="zh-TW" dirty="0" err="1" smtClean="0">
                <a:ea typeface="新細明體" pitchFamily="18" charset="-120"/>
              </a:rPr>
              <a:t>struct</a:t>
            </a:r>
            <a:r>
              <a:rPr lang="en-US" altLang="zh-TW" dirty="0" smtClean="0">
                <a:ea typeface="新細明體" pitchFamily="18" charset="-120"/>
              </a:rPr>
              <a:t> </a:t>
            </a:r>
            <a:r>
              <a:rPr lang="en-US" altLang="zh-TW" dirty="0" err="1" smtClean="0">
                <a:ea typeface="新細明體" pitchFamily="18" charset="-120"/>
              </a:rPr>
              <a:t>timeval</a:t>
            </a:r>
            <a:r>
              <a:rPr lang="en-US" altLang="zh-TW" dirty="0" smtClean="0">
                <a:ea typeface="新細明體" pitchFamily="18" charset="-120"/>
              </a:rPr>
              <a:t>, and more</a:t>
            </a:r>
          </a:p>
          <a:p>
            <a:pPr marL="457200" indent="-457200"/>
            <a:r>
              <a:rPr lang="en-US" altLang="zh-TW" dirty="0" smtClean="0">
                <a:ea typeface="新細明體" pitchFamily="18" charset="-120"/>
              </a:rPr>
              <a:t>Levels of socket options</a:t>
            </a:r>
          </a:p>
          <a:p>
            <a:pPr marL="838200" lvl="1" indent="-381000"/>
            <a:r>
              <a:rPr lang="en-US" altLang="zh-TW" dirty="0" smtClean="0">
                <a:ea typeface="新細明體" pitchFamily="18" charset="-120"/>
              </a:rPr>
              <a:t>General	SOL_SOCKET</a:t>
            </a:r>
          </a:p>
          <a:p>
            <a:pPr marL="1257300" lvl="2" indent="-342900"/>
            <a:r>
              <a:rPr lang="en-US" altLang="zh-TW" dirty="0" smtClean="0">
                <a:ea typeface="新細明體" pitchFamily="18" charset="-120"/>
              </a:rPr>
              <a:t>SO_BROADCAST, SO_DONTROUTE, SO_KEEPALIVE, SO_LINGER, SO_RCVBUF, SO_SNDBUF</a:t>
            </a:r>
          </a:p>
          <a:p>
            <a:pPr marL="838200" lvl="1" indent="-381000"/>
            <a:r>
              <a:rPr lang="en-US" altLang="zh-TW" dirty="0" smtClean="0">
                <a:ea typeface="新細明體" pitchFamily="18" charset="-120"/>
              </a:rPr>
              <a:t>IP, ICMP, IPV6, ICMPV6</a:t>
            </a:r>
          </a:p>
          <a:p>
            <a:pPr marL="1257300" lvl="2" indent="-342900"/>
            <a:r>
              <a:rPr lang="en-US" altLang="zh-TW" dirty="0" smtClean="0">
                <a:ea typeface="新細明體" pitchFamily="18" charset="-120"/>
              </a:rPr>
              <a:t>IP_HDRINCL, IP_TOS, IP_TTL, IP_MULTICAST_TTL</a:t>
            </a:r>
          </a:p>
          <a:p>
            <a:pPr marL="838200" lvl="1" indent="-381000"/>
            <a:r>
              <a:rPr lang="en-US" altLang="zh-TW" dirty="0" smtClean="0">
                <a:ea typeface="新細明體" pitchFamily="18" charset="-120"/>
              </a:rPr>
              <a:t>TCP</a:t>
            </a:r>
          </a:p>
          <a:p>
            <a:pPr marL="1257300" lvl="2" indent="-342900"/>
            <a:r>
              <a:rPr lang="en-US" altLang="zh-TW" dirty="0" smtClean="0">
                <a:ea typeface="新細明體" pitchFamily="18" charset="-120"/>
              </a:rPr>
              <a:t>TCP_MAXSEG, TCP_NODELAY</a:t>
            </a:r>
          </a:p>
          <a:p>
            <a:pPr marL="1257300" lvl="2" indent="-342900"/>
            <a:endParaRPr lang="en-US" altLang="zh-TW" dirty="0" smtClean="0">
              <a:ea typeface="新細明體" pitchFamily="18" charset="-120"/>
            </a:endParaRPr>
          </a:p>
          <a:p>
            <a:pPr marL="838200" lvl="1" indent="-381000"/>
            <a:endParaRPr lang="en-US" altLang="zh-TW" dirty="0" smtClean="0">
              <a:ea typeface="新細明體" pitchFamily="18" charset="-120"/>
            </a:endParaRPr>
          </a:p>
          <a:p>
            <a:pPr marL="457200" indent="-457200"/>
            <a:endParaRPr lang="zh-TW" altLang="en-US" sz="2000" dirty="0" smtClean="0">
              <a:ea typeface="新細明體" pitchFamily="18" charset="-120"/>
            </a:endParaRPr>
          </a:p>
        </p:txBody>
      </p:sp>
      <p:sp>
        <p:nvSpPr>
          <p:cNvPr id="4" name="Content Placeholder 3"/>
          <p:cNvSpPr>
            <a:spLocks noGrp="1"/>
          </p:cNvSpPr>
          <p:nvPr>
            <p:ph sz="quarter" idx="10"/>
          </p:nvPr>
        </p:nvSpPr>
        <p:spPr/>
        <p:txBody>
          <a:bodyPr/>
          <a:lstStyle/>
          <a:p>
            <a:r>
              <a:rPr lang="en-US" altLang="zh-TW" dirty="0" smtClean="0">
                <a:ea typeface="新細明體" pitchFamily="18" charset="-120"/>
              </a:rPr>
              <a:t>Socket Options (2)</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buFont typeface="Arial" pitchFamily="34" charset="0"/>
              <a:buNone/>
              <a:defRPr/>
            </a:pPr>
            <a:r>
              <a:rPr lang="en-US" dirty="0" smtClean="0"/>
              <a:t>Thank You</a:t>
            </a:r>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5" name="Rectangle 3"/>
          <p:cNvSpPr>
            <a:spLocks noGrp="1" noChangeArrowheads="1"/>
          </p:cNvSpPr>
          <p:nvPr>
            <p:ph idx="1"/>
          </p:nvPr>
        </p:nvSpPr>
        <p:spPr>
          <a:noFill/>
          <a:ln>
            <a:noFill/>
          </a:ln>
        </p:spPr>
        <p:txBody>
          <a:bodyPr lIns="91440" tIns="45720" rIns="91440" bIns="45720"/>
          <a:lstStyle/>
          <a:p>
            <a:pPr>
              <a:lnSpc>
                <a:spcPct val="90000"/>
              </a:lnSpc>
            </a:pPr>
            <a:r>
              <a:rPr lang="en-US" altLang="zh-TW" dirty="0" smtClean="0">
                <a:ea typeface="新細明體" pitchFamily="18" charset="-120"/>
              </a:rPr>
              <a:t>SO_BROADCAST</a:t>
            </a:r>
          </a:p>
          <a:p>
            <a:pPr lvl="1">
              <a:lnSpc>
                <a:spcPct val="90000"/>
              </a:lnSpc>
            </a:pPr>
            <a:r>
              <a:rPr lang="en-US" altLang="zh-TW" dirty="0" smtClean="0">
                <a:ea typeface="新細明體" pitchFamily="18" charset="-120"/>
              </a:rPr>
              <a:t>Enabling a process to send broadcast packets</a:t>
            </a:r>
          </a:p>
          <a:p>
            <a:pPr lvl="1">
              <a:lnSpc>
                <a:spcPct val="90000"/>
              </a:lnSpc>
            </a:pPr>
            <a:r>
              <a:rPr lang="en-US" altLang="zh-TW" dirty="0" smtClean="0">
                <a:ea typeface="新細明體" pitchFamily="18" charset="-120"/>
              </a:rPr>
              <a:t>UDP type datagram sockets only, no connection-oriented sockets</a:t>
            </a:r>
          </a:p>
          <a:p>
            <a:pPr lvl="1">
              <a:lnSpc>
                <a:spcPct val="90000"/>
              </a:lnSpc>
            </a:pPr>
            <a:r>
              <a:rPr lang="en-US" altLang="zh-TW" dirty="0" smtClean="0">
                <a:ea typeface="新細明體" pitchFamily="18" charset="-120"/>
              </a:rPr>
              <a:t>works if supported by network (e.g. </a:t>
            </a:r>
            <a:r>
              <a:rPr lang="en-US" altLang="zh-TW" dirty="0" err="1" smtClean="0">
                <a:ea typeface="新細明體" pitchFamily="18" charset="-120"/>
              </a:rPr>
              <a:t>ethernet</a:t>
            </a:r>
            <a:r>
              <a:rPr lang="en-US" altLang="zh-TW" dirty="0" smtClean="0">
                <a:ea typeface="新細明體" pitchFamily="18" charset="-120"/>
              </a:rPr>
              <a:t>)</a:t>
            </a:r>
          </a:p>
          <a:p>
            <a:pPr>
              <a:lnSpc>
                <a:spcPct val="90000"/>
              </a:lnSpc>
            </a:pPr>
            <a:r>
              <a:rPr lang="en-US" altLang="zh-TW" dirty="0" smtClean="0">
                <a:ea typeface="新細明體" pitchFamily="18" charset="-120"/>
              </a:rPr>
              <a:t>SO_DONTROUTE</a:t>
            </a:r>
          </a:p>
          <a:p>
            <a:pPr lvl="1">
              <a:lnSpc>
                <a:spcPct val="90000"/>
              </a:lnSpc>
            </a:pPr>
            <a:r>
              <a:rPr lang="en-US" altLang="zh-TW" dirty="0" smtClean="0">
                <a:ea typeface="新細明體" pitchFamily="18" charset="-120"/>
              </a:rPr>
              <a:t>Bypassing normal routing mechanisms</a:t>
            </a:r>
          </a:p>
          <a:p>
            <a:pPr lvl="1">
              <a:lnSpc>
                <a:spcPct val="90000"/>
              </a:lnSpc>
            </a:pPr>
            <a:r>
              <a:rPr lang="en-US" altLang="zh-TW" dirty="0" smtClean="0">
                <a:ea typeface="新細明體" pitchFamily="18" charset="-120"/>
              </a:rPr>
              <a:t>Used by routing daemons, such as gated or routed</a:t>
            </a:r>
          </a:p>
          <a:p>
            <a:pPr>
              <a:lnSpc>
                <a:spcPct val="90000"/>
              </a:lnSpc>
            </a:pPr>
            <a:r>
              <a:rPr lang="en-US" altLang="zh-TW" dirty="0" smtClean="0">
                <a:ea typeface="新細明體" pitchFamily="18" charset="-120"/>
              </a:rPr>
              <a:t>SO_KEEPALIVE</a:t>
            </a:r>
          </a:p>
          <a:p>
            <a:pPr lvl="1">
              <a:lnSpc>
                <a:spcPct val="90000"/>
              </a:lnSpc>
            </a:pPr>
            <a:endParaRPr lang="en-US" altLang="zh-TW" dirty="0" smtClean="0">
              <a:ea typeface="新細明體" pitchFamily="18" charset="-120"/>
            </a:endParaRPr>
          </a:p>
        </p:txBody>
      </p:sp>
      <p:sp>
        <p:nvSpPr>
          <p:cNvPr id="4" name="Content Placeholder 3"/>
          <p:cNvSpPr>
            <a:spLocks noGrp="1"/>
          </p:cNvSpPr>
          <p:nvPr>
            <p:ph sz="quarter" idx="10"/>
          </p:nvPr>
        </p:nvSpPr>
        <p:spPr/>
        <p:txBody>
          <a:bodyPr/>
          <a:lstStyle/>
          <a:p>
            <a:r>
              <a:rPr lang="en-US" altLang="zh-TW" dirty="0" smtClean="0">
                <a:ea typeface="新細明體" pitchFamily="18" charset="-120"/>
              </a:rPr>
              <a:t>Generic Socket Options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3" name="Rectangle 3"/>
          <p:cNvSpPr>
            <a:spLocks noGrp="1" noChangeArrowheads="1"/>
          </p:cNvSpPr>
          <p:nvPr>
            <p:ph idx="1"/>
          </p:nvPr>
        </p:nvSpPr>
        <p:spPr/>
        <p:txBody>
          <a:bodyPr/>
          <a:lstStyle/>
          <a:p>
            <a:r>
              <a:rPr lang="en-US" altLang="zh-TW" sz="2400" dirty="0" smtClean="0">
                <a:ea typeface="新細明體" pitchFamily="18" charset="-120"/>
              </a:rPr>
              <a:t>Normally used by servers, but it is not part of the standard </a:t>
            </a:r>
          </a:p>
          <a:p>
            <a:r>
              <a:rPr lang="en-US" altLang="zh-TW" sz="2400" dirty="0" smtClean="0">
                <a:ea typeface="新細明體" pitchFamily="18" charset="-120"/>
              </a:rPr>
              <a:t>When the connection is idle and the peer host crashes or becomes unreachable, setting this option sends out </a:t>
            </a:r>
            <a:r>
              <a:rPr lang="en-US" altLang="zh-TW" sz="2400" dirty="0" smtClean="0">
                <a:solidFill>
                  <a:srgbClr val="990000"/>
                </a:solidFill>
                <a:ea typeface="新細明體" pitchFamily="18" charset="-120"/>
              </a:rPr>
              <a:t>9 </a:t>
            </a:r>
            <a:r>
              <a:rPr lang="en-US" altLang="zh-TW" sz="2400" dirty="0" err="1" smtClean="0">
                <a:solidFill>
                  <a:srgbClr val="990000"/>
                </a:solidFill>
                <a:ea typeface="新細明體" pitchFamily="18" charset="-120"/>
              </a:rPr>
              <a:t>keepalive</a:t>
            </a:r>
            <a:r>
              <a:rPr lang="en-US" altLang="zh-TW" sz="2400" dirty="0" smtClean="0">
                <a:solidFill>
                  <a:srgbClr val="990000"/>
                </a:solidFill>
                <a:ea typeface="新細明體" pitchFamily="18" charset="-120"/>
              </a:rPr>
              <a:t> probes after </a:t>
            </a:r>
            <a:r>
              <a:rPr lang="en-US" altLang="zh-TW" sz="2400" dirty="0" smtClean="0">
                <a:solidFill>
                  <a:srgbClr val="FF0000"/>
                </a:solidFill>
                <a:ea typeface="新細明體" pitchFamily="18" charset="-120"/>
              </a:rPr>
              <a:t>2 hours of inactivity</a:t>
            </a:r>
          </a:p>
          <a:p>
            <a:r>
              <a:rPr lang="en-US" altLang="zh-TW" sz="2400" dirty="0" smtClean="0">
                <a:ea typeface="新細明體" pitchFamily="18" charset="-120"/>
              </a:rPr>
              <a:t>Probes are sent </a:t>
            </a:r>
            <a:r>
              <a:rPr lang="en-US" altLang="zh-TW" sz="2400" dirty="0" smtClean="0">
                <a:solidFill>
                  <a:srgbClr val="990000"/>
                </a:solidFill>
                <a:ea typeface="新細明體" pitchFamily="18" charset="-120"/>
              </a:rPr>
              <a:t>75 seconds apart</a:t>
            </a:r>
            <a:r>
              <a:rPr lang="en-US" altLang="zh-TW" sz="2400" dirty="0" smtClean="0">
                <a:ea typeface="新細明體" pitchFamily="18" charset="-120"/>
              </a:rPr>
              <a:t>, and can only be changed as a system parameter</a:t>
            </a:r>
          </a:p>
          <a:p>
            <a:pPr lvl="1"/>
            <a:r>
              <a:rPr lang="en-US" altLang="zh-TW" sz="2000" dirty="0" smtClean="0">
                <a:ea typeface="新細明體" pitchFamily="18" charset="-120"/>
              </a:rPr>
              <a:t>Peer responds with the expected </a:t>
            </a:r>
            <a:r>
              <a:rPr lang="en-US" altLang="zh-TW" sz="2000" dirty="0" smtClean="0">
                <a:solidFill>
                  <a:srgbClr val="FF0000"/>
                </a:solidFill>
                <a:ea typeface="新細明體" pitchFamily="18" charset="-120"/>
              </a:rPr>
              <a:t>ACK</a:t>
            </a:r>
          </a:p>
          <a:p>
            <a:pPr lvl="2"/>
            <a:r>
              <a:rPr lang="en-US" altLang="zh-TW" sz="1800" dirty="0" smtClean="0">
                <a:ea typeface="新細明體" pitchFamily="18" charset="-120"/>
              </a:rPr>
              <a:t>Another probe will be sent after another 2 hours</a:t>
            </a:r>
          </a:p>
          <a:p>
            <a:pPr lvl="1"/>
            <a:r>
              <a:rPr lang="en-US" altLang="zh-TW" sz="2000" dirty="0" smtClean="0">
                <a:ea typeface="新細明體" pitchFamily="18" charset="-120"/>
              </a:rPr>
              <a:t>Peer responds with an </a:t>
            </a:r>
            <a:r>
              <a:rPr lang="en-US" altLang="zh-TW" sz="2000" dirty="0" smtClean="0">
                <a:solidFill>
                  <a:srgbClr val="FF0000"/>
                </a:solidFill>
                <a:ea typeface="新細明體" pitchFamily="18" charset="-120"/>
              </a:rPr>
              <a:t>RST</a:t>
            </a:r>
          </a:p>
          <a:p>
            <a:pPr lvl="2"/>
            <a:r>
              <a:rPr lang="en-US" altLang="zh-TW" sz="1800" dirty="0" smtClean="0">
                <a:ea typeface="新細明體" pitchFamily="18" charset="-120"/>
              </a:rPr>
              <a:t>Socket is closed and error set to ECONNRESET</a:t>
            </a:r>
          </a:p>
          <a:p>
            <a:pPr lvl="1"/>
            <a:r>
              <a:rPr lang="en-US" altLang="zh-TW" sz="2000" dirty="0" smtClean="0">
                <a:ea typeface="新細明體" pitchFamily="18" charset="-120"/>
              </a:rPr>
              <a:t>Peer </a:t>
            </a:r>
            <a:r>
              <a:rPr lang="en-US" altLang="zh-TW" sz="2000" dirty="0" smtClean="0">
                <a:solidFill>
                  <a:srgbClr val="FF0000"/>
                </a:solidFill>
                <a:ea typeface="新細明體" pitchFamily="18" charset="-120"/>
              </a:rPr>
              <a:t>does not respond</a:t>
            </a:r>
          </a:p>
          <a:p>
            <a:pPr lvl="2"/>
            <a:r>
              <a:rPr lang="en-US" altLang="zh-TW" sz="1800" dirty="0" smtClean="0">
                <a:ea typeface="新細明體" pitchFamily="18" charset="-120"/>
              </a:rPr>
              <a:t>Another probe is sent after 75 seconds</a:t>
            </a:r>
          </a:p>
          <a:p>
            <a:pPr lvl="2"/>
            <a:r>
              <a:rPr lang="en-US" altLang="zh-TW" sz="1800" dirty="0" smtClean="0">
                <a:ea typeface="新細明體" pitchFamily="18" charset="-120"/>
              </a:rPr>
              <a:t>If there is no response to all the probes, socket is closed with error set to ETIMEDOUT or EHOSTUNREACH</a:t>
            </a:r>
          </a:p>
        </p:txBody>
      </p:sp>
      <p:sp>
        <p:nvSpPr>
          <p:cNvPr id="4" name="Content Placeholder 3"/>
          <p:cNvSpPr>
            <a:spLocks noGrp="1"/>
          </p:cNvSpPr>
          <p:nvPr>
            <p:ph sz="quarter" idx="10"/>
          </p:nvPr>
        </p:nvSpPr>
        <p:spPr/>
        <p:txBody>
          <a:bodyPr/>
          <a:lstStyle/>
          <a:p>
            <a:r>
              <a:rPr lang="en-US" altLang="zh-TW" dirty="0" smtClean="0">
                <a:ea typeface="新細明體" pitchFamily="18" charset="-120"/>
              </a:rPr>
              <a:t>SO_KEEPALIVE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1" name="Rectangle 3"/>
          <p:cNvSpPr>
            <a:spLocks noGrp="1" noChangeArrowheads="1"/>
          </p:cNvSpPr>
          <p:nvPr>
            <p:ph idx="1"/>
          </p:nvPr>
        </p:nvSpPr>
        <p:spPr/>
        <p:txBody>
          <a:bodyPr/>
          <a:lstStyle/>
          <a:p>
            <a:pPr>
              <a:lnSpc>
                <a:spcPct val="80000"/>
              </a:lnSpc>
            </a:pPr>
            <a:r>
              <a:rPr lang="en-US" altLang="zh-TW" sz="1800" dirty="0" smtClean="0">
                <a:solidFill>
                  <a:srgbClr val="0033CC"/>
                </a:solidFill>
                <a:ea typeface="新細明體" pitchFamily="18" charset="-120"/>
              </a:rPr>
              <a:t>Only </a:t>
            </a:r>
            <a:r>
              <a:rPr lang="en-US" altLang="zh-TW" sz="1800" dirty="0" smtClean="0">
                <a:solidFill>
                  <a:srgbClr val="CC0000"/>
                </a:solidFill>
                <a:ea typeface="新細明體" pitchFamily="18" charset="-120"/>
              </a:rPr>
              <a:t>TCP close()</a:t>
            </a:r>
            <a:r>
              <a:rPr lang="en-US" altLang="zh-TW" sz="1800" dirty="0" smtClean="0">
                <a:solidFill>
                  <a:srgbClr val="0033CC"/>
                </a:solidFill>
                <a:ea typeface="新細明體" pitchFamily="18" charset="-120"/>
              </a:rPr>
              <a:t> is affected by SO_LINGER</a:t>
            </a:r>
          </a:p>
          <a:p>
            <a:pPr>
              <a:lnSpc>
                <a:spcPct val="80000"/>
              </a:lnSpc>
            </a:pPr>
            <a:endParaRPr lang="en-US" altLang="zh-TW" sz="1600" b="1" dirty="0" smtClean="0">
              <a:solidFill>
                <a:schemeClr val="accent2"/>
              </a:solidFill>
              <a:ea typeface="新細明體" pitchFamily="18" charset="-120"/>
            </a:endParaRPr>
          </a:p>
          <a:p>
            <a:pPr>
              <a:lnSpc>
                <a:spcPct val="80000"/>
              </a:lnSpc>
            </a:pPr>
            <a:r>
              <a:rPr lang="en-US" altLang="zh-TW" sz="1600" b="1" dirty="0" smtClean="0">
                <a:solidFill>
                  <a:schemeClr val="accent2"/>
                </a:solidFill>
                <a:ea typeface="新細明體" pitchFamily="18" charset="-120"/>
              </a:rPr>
              <a:t>Case 1</a:t>
            </a:r>
            <a:r>
              <a:rPr lang="en-US" altLang="zh-TW" sz="1600" dirty="0" smtClean="0">
                <a:ea typeface="新細明體" pitchFamily="18" charset="-120"/>
              </a:rPr>
              <a:t>: linger-&gt;</a:t>
            </a:r>
            <a:r>
              <a:rPr lang="en-US" altLang="zh-TW" sz="1600" dirty="0" err="1" smtClean="0">
                <a:solidFill>
                  <a:srgbClr val="FF0000"/>
                </a:solidFill>
                <a:ea typeface="新細明體" pitchFamily="18" charset="-120"/>
              </a:rPr>
              <a:t>l_onoff</a:t>
            </a:r>
            <a:r>
              <a:rPr lang="en-US" altLang="zh-TW" sz="1600" dirty="0" smtClean="0">
                <a:solidFill>
                  <a:srgbClr val="FF0000"/>
                </a:solidFill>
                <a:ea typeface="新細明體" pitchFamily="18" charset="-120"/>
              </a:rPr>
              <a:t> is zero</a:t>
            </a:r>
            <a:r>
              <a:rPr lang="en-US" altLang="zh-TW" sz="1600" dirty="0" smtClean="0">
                <a:ea typeface="新細明體" pitchFamily="18" charset="-120"/>
              </a:rPr>
              <a:t> (linger-&gt;</a:t>
            </a:r>
            <a:r>
              <a:rPr lang="en-US" altLang="zh-TW" sz="1600" dirty="0" err="1" smtClean="0">
                <a:ea typeface="新細明體" pitchFamily="18" charset="-120"/>
              </a:rPr>
              <a:t>l_linger</a:t>
            </a:r>
            <a:r>
              <a:rPr lang="en-US" altLang="zh-TW" sz="1600" dirty="0" smtClean="0">
                <a:ea typeface="新細明體" pitchFamily="18" charset="-120"/>
              </a:rPr>
              <a:t> has no meaning)</a:t>
            </a:r>
            <a:r>
              <a:rPr lang="en-US" altLang="zh-TW" sz="1600" dirty="0" smtClean="0">
                <a:latin typeface="Comic Sans MS"/>
                <a:ea typeface="新細明體" pitchFamily="18" charset="-120"/>
              </a:rPr>
              <a:t>…</a:t>
            </a:r>
            <a:r>
              <a:rPr lang="en-US" altLang="zh-TW" sz="1600" dirty="0" smtClean="0">
                <a:ea typeface="新細明體" pitchFamily="18" charset="-120"/>
              </a:rPr>
              <a:t> This is the </a:t>
            </a:r>
            <a:r>
              <a:rPr lang="en-US" altLang="zh-TW" sz="1600" u="sng" dirty="0" smtClean="0">
                <a:solidFill>
                  <a:srgbClr val="660066"/>
                </a:solidFill>
                <a:ea typeface="新細明體" pitchFamily="18" charset="-120"/>
              </a:rPr>
              <a:t>default</a:t>
            </a:r>
            <a:r>
              <a:rPr lang="en-US" altLang="zh-TW" sz="1600" dirty="0" smtClean="0">
                <a:ea typeface="新細明體" pitchFamily="18" charset="-120"/>
              </a:rPr>
              <a:t>.</a:t>
            </a:r>
            <a:br>
              <a:rPr lang="en-US" altLang="zh-TW" sz="1600" dirty="0" smtClean="0">
                <a:ea typeface="新細明體" pitchFamily="18" charset="-120"/>
              </a:rPr>
            </a:br>
            <a:r>
              <a:rPr lang="en-US" altLang="zh-TW" sz="1600" dirty="0" smtClean="0">
                <a:ea typeface="新細明體" pitchFamily="18" charset="-120"/>
              </a:rPr>
              <a:t/>
            </a:r>
            <a:br>
              <a:rPr lang="en-US" altLang="zh-TW" sz="1600" dirty="0" smtClean="0">
                <a:ea typeface="新細明體" pitchFamily="18" charset="-120"/>
              </a:rPr>
            </a:br>
            <a:r>
              <a:rPr lang="en-US" altLang="zh-TW" sz="1600" dirty="0" smtClean="0">
                <a:ea typeface="新細明體" pitchFamily="18" charset="-120"/>
              </a:rPr>
              <a:t>Close will return immediately.  On close(), the underlying stack attempts to </a:t>
            </a:r>
            <a:r>
              <a:rPr lang="en-US" altLang="zh-TW" sz="1600" b="1" dirty="0" smtClean="0">
                <a:ea typeface="新細明體" pitchFamily="18" charset="-120"/>
              </a:rPr>
              <a:t>gracefully shutdown</a:t>
            </a:r>
            <a:r>
              <a:rPr lang="en-US" altLang="zh-TW" sz="1600" dirty="0" smtClean="0">
                <a:ea typeface="新細明體" pitchFamily="18" charset="-120"/>
              </a:rPr>
              <a:t> the connection after ensuring </a:t>
            </a:r>
            <a:r>
              <a:rPr lang="en-US" altLang="zh-TW" sz="1600" b="1" dirty="0" smtClean="0">
                <a:ea typeface="新細明體" pitchFamily="18" charset="-120"/>
              </a:rPr>
              <a:t>all unsent data is sent</a:t>
            </a:r>
            <a:r>
              <a:rPr lang="en-US" altLang="zh-TW" sz="1600" dirty="0" smtClean="0">
                <a:ea typeface="新細明體" pitchFamily="18" charset="-120"/>
              </a:rPr>
              <a:t>. In the case of connection-oriented protocols such as TCP, the stack also ensures that </a:t>
            </a:r>
            <a:r>
              <a:rPr lang="en-US" altLang="zh-TW" sz="1600" b="1" dirty="0" smtClean="0">
                <a:ea typeface="新細明體" pitchFamily="18" charset="-120"/>
              </a:rPr>
              <a:t>sent data is acknowledged</a:t>
            </a:r>
            <a:r>
              <a:rPr lang="en-US" altLang="zh-TW" sz="1600" dirty="0" smtClean="0">
                <a:ea typeface="新細明體" pitchFamily="18" charset="-120"/>
              </a:rPr>
              <a:t> by the peer. The stack will perform the above-mentioned graceful shutdown in the </a:t>
            </a:r>
            <a:r>
              <a:rPr lang="en-US" altLang="zh-TW" sz="1600" b="1" dirty="0" smtClean="0">
                <a:ea typeface="新細明體" pitchFamily="18" charset="-120"/>
              </a:rPr>
              <a:t>background</a:t>
            </a:r>
            <a:r>
              <a:rPr lang="en-US" altLang="zh-TW" sz="1600" dirty="0" smtClean="0">
                <a:ea typeface="新細明體" pitchFamily="18" charset="-120"/>
              </a:rPr>
              <a:t> (after the call to close() returns), regardless of whether the socket is blocking or non-blocking.</a:t>
            </a:r>
            <a:br>
              <a:rPr lang="en-US" altLang="zh-TW" sz="1600" dirty="0" smtClean="0">
                <a:ea typeface="新細明體" pitchFamily="18" charset="-120"/>
              </a:rPr>
            </a:br>
            <a:endParaRPr lang="en-US" altLang="zh-TW" sz="1600" dirty="0" smtClean="0">
              <a:ea typeface="新細明體" pitchFamily="18" charset="-120"/>
            </a:endParaRPr>
          </a:p>
          <a:p>
            <a:pPr>
              <a:lnSpc>
                <a:spcPct val="80000"/>
              </a:lnSpc>
            </a:pPr>
            <a:r>
              <a:rPr lang="en-US" altLang="zh-TW" sz="1600" b="1" dirty="0" smtClean="0">
                <a:solidFill>
                  <a:schemeClr val="accent2"/>
                </a:solidFill>
                <a:ea typeface="新細明體" pitchFamily="18" charset="-120"/>
              </a:rPr>
              <a:t>Case 2</a:t>
            </a:r>
            <a:r>
              <a:rPr lang="en-US" altLang="zh-TW" sz="1600" dirty="0" smtClean="0">
                <a:ea typeface="新細明體" pitchFamily="18" charset="-120"/>
              </a:rPr>
              <a:t>: linger-&gt;</a:t>
            </a:r>
            <a:r>
              <a:rPr lang="en-US" altLang="zh-TW" sz="1600" dirty="0" err="1" smtClean="0">
                <a:solidFill>
                  <a:srgbClr val="FF0000"/>
                </a:solidFill>
                <a:ea typeface="新細明體" pitchFamily="18" charset="-120"/>
              </a:rPr>
              <a:t>l_onoff</a:t>
            </a:r>
            <a:r>
              <a:rPr lang="en-US" altLang="zh-TW" sz="1600" dirty="0" smtClean="0">
                <a:solidFill>
                  <a:srgbClr val="FF0000"/>
                </a:solidFill>
                <a:ea typeface="新細明體" pitchFamily="18" charset="-120"/>
              </a:rPr>
              <a:t> is non-zero</a:t>
            </a:r>
            <a:r>
              <a:rPr lang="en-US" altLang="zh-TW" sz="1600" dirty="0" smtClean="0">
                <a:ea typeface="新細明體" pitchFamily="18" charset="-120"/>
              </a:rPr>
              <a:t> and linger-&gt;</a:t>
            </a:r>
            <a:r>
              <a:rPr lang="en-US" altLang="zh-TW" sz="1600" dirty="0" err="1" smtClean="0">
                <a:solidFill>
                  <a:srgbClr val="FF0000"/>
                </a:solidFill>
                <a:ea typeface="新細明體" pitchFamily="18" charset="-120"/>
              </a:rPr>
              <a:t>l_linger</a:t>
            </a:r>
            <a:r>
              <a:rPr lang="en-US" altLang="zh-TW" sz="1600" dirty="0" smtClean="0">
                <a:solidFill>
                  <a:srgbClr val="FF0000"/>
                </a:solidFill>
                <a:ea typeface="新細明體" pitchFamily="18" charset="-120"/>
              </a:rPr>
              <a:t> is zero</a:t>
            </a:r>
            <a:r>
              <a:rPr lang="en-US" altLang="zh-TW" sz="1600" dirty="0" smtClean="0">
                <a:ea typeface="新細明體" pitchFamily="18" charset="-120"/>
              </a:rPr>
              <a:t>:</a:t>
            </a:r>
            <a:br>
              <a:rPr lang="en-US" altLang="zh-TW" sz="1600" dirty="0" smtClean="0">
                <a:ea typeface="新細明體" pitchFamily="18" charset="-120"/>
              </a:rPr>
            </a:br>
            <a:r>
              <a:rPr lang="en-US" altLang="zh-TW" sz="1600" dirty="0" smtClean="0">
                <a:ea typeface="新細明體" pitchFamily="18" charset="-120"/>
              </a:rPr>
              <a:t/>
            </a:r>
            <a:br>
              <a:rPr lang="en-US" altLang="zh-TW" sz="1600" dirty="0" smtClean="0">
                <a:ea typeface="新細明體" pitchFamily="18" charset="-120"/>
              </a:rPr>
            </a:br>
            <a:r>
              <a:rPr lang="en-US" altLang="zh-TW" sz="1600" dirty="0" smtClean="0">
                <a:ea typeface="新細明體" pitchFamily="18" charset="-120"/>
              </a:rPr>
              <a:t>A close() returns immediately. The underlying stack </a:t>
            </a:r>
            <a:r>
              <a:rPr lang="en-US" altLang="zh-TW" sz="1600" b="1" dirty="0" smtClean="0">
                <a:ea typeface="新細明體" pitchFamily="18" charset="-120"/>
              </a:rPr>
              <a:t>discards any unsent data</a:t>
            </a:r>
            <a:r>
              <a:rPr lang="en-US" altLang="zh-TW" sz="1600" dirty="0" smtClean="0">
                <a:ea typeface="新細明體" pitchFamily="18" charset="-120"/>
              </a:rPr>
              <a:t>, and, in the case of connection-oriented protocols such as TCP, </a:t>
            </a:r>
            <a:r>
              <a:rPr lang="en-US" altLang="zh-TW" sz="1600" b="1" dirty="0" smtClean="0">
                <a:ea typeface="新細明體" pitchFamily="18" charset="-120"/>
              </a:rPr>
              <a:t>sends a RST</a:t>
            </a:r>
            <a:r>
              <a:rPr lang="en-US" altLang="zh-TW" sz="1600" dirty="0" smtClean="0">
                <a:ea typeface="新細明體" pitchFamily="18" charset="-120"/>
              </a:rPr>
              <a:t> (reset) to the peer (this is termed a </a:t>
            </a:r>
            <a:r>
              <a:rPr lang="en-US" altLang="zh-TW" sz="1600" dirty="0" smtClean="0">
                <a:solidFill>
                  <a:srgbClr val="660066"/>
                </a:solidFill>
                <a:ea typeface="新細明體" pitchFamily="18" charset="-120"/>
              </a:rPr>
              <a:t>hard or abortive close</a:t>
            </a:r>
            <a:r>
              <a:rPr lang="en-US" altLang="zh-TW" sz="1600" dirty="0" smtClean="0">
                <a:ea typeface="新細明體" pitchFamily="18" charset="-120"/>
              </a:rPr>
              <a:t>). All subsequent attempts by the peer's application to read()/</a:t>
            </a:r>
            <a:r>
              <a:rPr lang="en-US" altLang="zh-TW" sz="1600" dirty="0" err="1" smtClean="0">
                <a:ea typeface="新細明體" pitchFamily="18" charset="-120"/>
              </a:rPr>
              <a:t>recv</a:t>
            </a:r>
            <a:r>
              <a:rPr lang="en-US" altLang="zh-TW" sz="1600" dirty="0" smtClean="0">
                <a:ea typeface="新細明體" pitchFamily="18" charset="-120"/>
              </a:rPr>
              <a:t>() data will result in an ECONNRESET.</a:t>
            </a:r>
            <a:br>
              <a:rPr lang="en-US" altLang="zh-TW" sz="1600" dirty="0" smtClean="0">
                <a:ea typeface="新細明體" pitchFamily="18" charset="-120"/>
              </a:rPr>
            </a:br>
            <a:endParaRPr lang="en-US" altLang="zh-TW" sz="1600" dirty="0" smtClean="0">
              <a:ea typeface="新細明體" pitchFamily="18" charset="-120"/>
            </a:endParaRPr>
          </a:p>
          <a:p>
            <a:pPr>
              <a:lnSpc>
                <a:spcPct val="80000"/>
              </a:lnSpc>
            </a:pPr>
            <a:r>
              <a:rPr lang="en-US" altLang="zh-TW" sz="1600" b="1" dirty="0" smtClean="0">
                <a:solidFill>
                  <a:schemeClr val="accent2"/>
                </a:solidFill>
                <a:ea typeface="新細明體" pitchFamily="18" charset="-120"/>
              </a:rPr>
              <a:t>Case 3</a:t>
            </a:r>
            <a:r>
              <a:rPr lang="en-US" altLang="zh-TW" sz="1600" dirty="0" smtClean="0">
                <a:ea typeface="新細明體" pitchFamily="18" charset="-120"/>
              </a:rPr>
              <a:t>: linger-&gt;</a:t>
            </a:r>
            <a:r>
              <a:rPr lang="en-US" altLang="zh-TW" sz="1600" dirty="0" err="1" smtClean="0">
                <a:solidFill>
                  <a:srgbClr val="FF0000"/>
                </a:solidFill>
                <a:ea typeface="新細明體" pitchFamily="18" charset="-120"/>
              </a:rPr>
              <a:t>l_onoff</a:t>
            </a:r>
            <a:r>
              <a:rPr lang="en-US" altLang="zh-TW" sz="1600" dirty="0" smtClean="0">
                <a:solidFill>
                  <a:srgbClr val="FF0000"/>
                </a:solidFill>
                <a:ea typeface="新細明體" pitchFamily="18" charset="-120"/>
              </a:rPr>
              <a:t> is non-zero</a:t>
            </a:r>
            <a:r>
              <a:rPr lang="en-US" altLang="zh-TW" sz="1600" dirty="0" smtClean="0">
                <a:ea typeface="新細明體" pitchFamily="18" charset="-120"/>
              </a:rPr>
              <a:t> and linger-&gt;</a:t>
            </a:r>
            <a:r>
              <a:rPr lang="en-US" altLang="zh-TW" sz="1600" dirty="0" err="1" smtClean="0">
                <a:solidFill>
                  <a:srgbClr val="FF0000"/>
                </a:solidFill>
                <a:ea typeface="新細明體" pitchFamily="18" charset="-120"/>
              </a:rPr>
              <a:t>l_linger</a:t>
            </a:r>
            <a:r>
              <a:rPr lang="en-US" altLang="zh-TW" sz="1600" dirty="0" smtClean="0">
                <a:solidFill>
                  <a:srgbClr val="FF0000"/>
                </a:solidFill>
                <a:ea typeface="新細明體" pitchFamily="18" charset="-120"/>
              </a:rPr>
              <a:t> is non-zero</a:t>
            </a:r>
            <a:r>
              <a:rPr lang="en-US" altLang="zh-TW" sz="1600" dirty="0" smtClean="0">
                <a:ea typeface="新細明體" pitchFamily="18" charset="-120"/>
              </a:rPr>
              <a:t>:</a:t>
            </a:r>
            <a:br>
              <a:rPr lang="en-US" altLang="zh-TW" sz="1600" dirty="0" smtClean="0">
                <a:ea typeface="新細明體" pitchFamily="18" charset="-120"/>
              </a:rPr>
            </a:br>
            <a:r>
              <a:rPr lang="en-US" altLang="zh-TW" sz="1600" dirty="0" smtClean="0">
                <a:ea typeface="新細明體" pitchFamily="18" charset="-120"/>
              </a:rPr>
              <a:t/>
            </a:r>
            <a:br>
              <a:rPr lang="en-US" altLang="zh-TW" sz="1600" dirty="0" smtClean="0">
                <a:ea typeface="新細明體" pitchFamily="18" charset="-120"/>
              </a:rPr>
            </a:br>
            <a:r>
              <a:rPr lang="en-US" altLang="zh-TW" sz="1600" dirty="0" smtClean="0">
                <a:ea typeface="新細明體" pitchFamily="18" charset="-120"/>
              </a:rPr>
              <a:t>A close() will either block (if a blocking socket) or fail with EWOULDBLOCK (if non-blocking) until a graceful shutdown completes or the time specified in linger-&gt;</a:t>
            </a:r>
            <a:r>
              <a:rPr lang="en-US" altLang="zh-TW" sz="1600" dirty="0" err="1" smtClean="0">
                <a:ea typeface="新細明體" pitchFamily="18" charset="-120"/>
              </a:rPr>
              <a:t>l_linger</a:t>
            </a:r>
            <a:r>
              <a:rPr lang="en-US" altLang="zh-TW" sz="1600" dirty="0" smtClean="0">
                <a:ea typeface="新細明體" pitchFamily="18" charset="-120"/>
              </a:rPr>
              <a:t> elapses (time-out). Upon time-out the stack behaves as in case 2 above.</a:t>
            </a:r>
            <a:br>
              <a:rPr lang="en-US" altLang="zh-TW" sz="1600" dirty="0" smtClean="0">
                <a:ea typeface="新細明體" pitchFamily="18" charset="-120"/>
              </a:rPr>
            </a:br>
            <a:endParaRPr lang="en-US" altLang="zh-TW" sz="1600" dirty="0" smtClean="0">
              <a:ea typeface="新細明體" pitchFamily="18" charset="-120"/>
            </a:endParaRPr>
          </a:p>
        </p:txBody>
      </p:sp>
      <p:sp>
        <p:nvSpPr>
          <p:cNvPr id="8" name="Content Placeholder 7"/>
          <p:cNvSpPr>
            <a:spLocks noGrp="1"/>
          </p:cNvSpPr>
          <p:nvPr>
            <p:ph sz="quarter" idx="10"/>
          </p:nvPr>
        </p:nvSpPr>
        <p:spPr/>
        <p:txBody>
          <a:bodyPr/>
          <a:lstStyle/>
          <a:p>
            <a:r>
              <a:rPr lang="en-US" altLang="zh-TW" dirty="0" smtClean="0">
                <a:ea typeface="新細明體" pitchFamily="18" charset="-120"/>
              </a:rPr>
              <a:t>SO_LINGER</a:t>
            </a:r>
            <a:endParaRPr lang="en-US" dirty="0"/>
          </a:p>
        </p:txBody>
      </p:sp>
      <p:sp>
        <p:nvSpPr>
          <p:cNvPr id="775173" name="AutoShape 5"/>
          <p:cNvSpPr>
            <a:spLocks noChangeArrowheads="1"/>
          </p:cNvSpPr>
          <p:nvPr/>
        </p:nvSpPr>
        <p:spPr bwMode="auto">
          <a:xfrm>
            <a:off x="6858000" y="1143000"/>
            <a:ext cx="1308100" cy="493712"/>
          </a:xfrm>
          <a:prstGeom prst="wedgeRoundRectCallout">
            <a:avLst>
              <a:gd name="adj1" fmla="val -366"/>
              <a:gd name="adj2" fmla="val 63505"/>
              <a:gd name="adj3" fmla="val 16667"/>
            </a:avLst>
          </a:prstGeom>
          <a:solidFill>
            <a:srgbClr val="CCFFFF"/>
          </a:solidFill>
          <a:ln w="9525">
            <a:solidFill>
              <a:schemeClr val="tx1"/>
            </a:solidFill>
            <a:miter lim="800000"/>
            <a:headEnd/>
            <a:tailEnd/>
          </a:ln>
          <a:effectLst/>
        </p:spPr>
        <p:txBody>
          <a:bodyPr/>
          <a:lstStyle/>
          <a:p>
            <a:r>
              <a:rPr lang="en-US" sz="1200" b="0" dirty="0">
                <a:solidFill>
                  <a:schemeClr val="tx1"/>
                </a:solidFill>
                <a:latin typeface="Trebuchet MS" pitchFamily="34" charset="0"/>
              </a:rPr>
              <a:t>no linger – graceful shut</a:t>
            </a:r>
          </a:p>
        </p:txBody>
      </p:sp>
      <p:sp>
        <p:nvSpPr>
          <p:cNvPr id="775174" name="AutoShape 6"/>
          <p:cNvSpPr>
            <a:spLocks noChangeArrowheads="1"/>
          </p:cNvSpPr>
          <p:nvPr/>
        </p:nvSpPr>
        <p:spPr bwMode="auto">
          <a:xfrm>
            <a:off x="7213600" y="3455988"/>
            <a:ext cx="1176338" cy="493712"/>
          </a:xfrm>
          <a:prstGeom prst="wedgeRoundRectCallout">
            <a:avLst>
              <a:gd name="adj1" fmla="val -70241"/>
              <a:gd name="adj2" fmla="val 31028"/>
              <a:gd name="adj3" fmla="val 16667"/>
            </a:avLst>
          </a:prstGeom>
          <a:solidFill>
            <a:srgbClr val="CCFFFF"/>
          </a:solidFill>
          <a:ln w="9525">
            <a:solidFill>
              <a:schemeClr val="tx1"/>
            </a:solidFill>
            <a:miter lim="800000"/>
            <a:headEnd/>
            <a:tailEnd/>
          </a:ln>
          <a:effectLst/>
        </p:spPr>
        <p:txBody>
          <a:bodyPr/>
          <a:lstStyle/>
          <a:p>
            <a:r>
              <a:rPr lang="en-US" sz="1200" b="0">
                <a:solidFill>
                  <a:schemeClr val="tx1"/>
                </a:solidFill>
                <a:latin typeface="Trebuchet MS" pitchFamily="34" charset="0"/>
              </a:rPr>
              <a:t>linger 0 time - abort</a:t>
            </a:r>
          </a:p>
        </p:txBody>
      </p:sp>
      <p:sp>
        <p:nvSpPr>
          <p:cNvPr id="775175" name="AutoShape 7"/>
          <p:cNvSpPr>
            <a:spLocks noChangeArrowheads="1"/>
          </p:cNvSpPr>
          <p:nvPr/>
        </p:nvSpPr>
        <p:spPr bwMode="auto">
          <a:xfrm>
            <a:off x="7329488" y="4864100"/>
            <a:ext cx="1176337" cy="493713"/>
          </a:xfrm>
          <a:prstGeom prst="wedgeRoundRectCallout">
            <a:avLst>
              <a:gd name="adj1" fmla="val -70241"/>
              <a:gd name="adj2" fmla="val 31028"/>
              <a:gd name="adj3" fmla="val 16667"/>
            </a:avLst>
          </a:prstGeom>
          <a:solidFill>
            <a:srgbClr val="CCFFFF"/>
          </a:solidFill>
          <a:ln w="9525">
            <a:solidFill>
              <a:schemeClr val="tx1"/>
            </a:solidFill>
            <a:miter lim="800000"/>
            <a:headEnd/>
            <a:tailEnd/>
          </a:ln>
          <a:effectLst/>
        </p:spPr>
        <p:txBody>
          <a:bodyPr/>
          <a:lstStyle/>
          <a:p>
            <a:r>
              <a:rPr lang="en-US" sz="1200" b="0">
                <a:solidFill>
                  <a:schemeClr val="tx1"/>
                </a:solidFill>
                <a:latin typeface="Trebuchet MS" pitchFamily="34" charset="0"/>
              </a:rPr>
              <a:t>linger some time</a:t>
            </a:r>
          </a:p>
        </p:txBody>
      </p:sp>
      <p:pic>
        <p:nvPicPr>
          <p:cNvPr id="2050" name="Picture 2"/>
          <p:cNvPicPr>
            <a:picLocks noChangeAspect="1" noChangeArrowheads="1"/>
          </p:cNvPicPr>
          <p:nvPr/>
        </p:nvPicPr>
        <p:blipFill>
          <a:blip r:embed="rId2" cstate="print"/>
          <a:srcRect/>
          <a:stretch>
            <a:fillRect/>
          </a:stretch>
        </p:blipFill>
        <p:spPr bwMode="auto">
          <a:xfrm>
            <a:off x="4057650" y="95250"/>
            <a:ext cx="4857750" cy="97155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49857</TotalTime>
  <Words>3138</Words>
  <Application>Microsoft Office PowerPoint</Application>
  <PresentationFormat>On-screen Show (4:3)</PresentationFormat>
  <Paragraphs>402</Paragraphs>
  <Slides>60</Slides>
  <Notes>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Network Programming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1698</cp:revision>
  <dcterms:created xsi:type="dcterms:W3CDTF">2011-09-14T09:42:05Z</dcterms:created>
  <dcterms:modified xsi:type="dcterms:W3CDTF">2014-02-20T11:44:53Z</dcterms:modified>
</cp:coreProperties>
</file>