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60" r:id="rId2"/>
    <p:sldId id="865" r:id="rId3"/>
    <p:sldId id="1042" r:id="rId4"/>
    <p:sldId id="1085" r:id="rId5"/>
    <p:sldId id="1086" r:id="rId6"/>
    <p:sldId id="1088" r:id="rId7"/>
    <p:sldId id="1087" r:id="rId8"/>
    <p:sldId id="1092" r:id="rId9"/>
    <p:sldId id="1089" r:id="rId10"/>
    <p:sldId id="1093" r:id="rId11"/>
    <p:sldId id="1090" r:id="rId12"/>
    <p:sldId id="1094" r:id="rId13"/>
    <p:sldId id="1095" r:id="rId14"/>
    <p:sldId id="1096" r:id="rId15"/>
    <p:sldId id="1097" r:id="rId16"/>
    <p:sldId id="1098" r:id="rId17"/>
    <p:sldId id="1099" r:id="rId18"/>
    <p:sldId id="1100" r:id="rId19"/>
    <p:sldId id="1101" r:id="rId20"/>
    <p:sldId id="1102" r:id="rId21"/>
    <p:sldId id="1103" r:id="rId22"/>
    <p:sldId id="1104" r:id="rId23"/>
    <p:sldId id="1105" r:id="rId24"/>
    <p:sldId id="1106" r:id="rId25"/>
    <p:sldId id="1107" r:id="rId26"/>
    <p:sldId id="1109" r:id="rId27"/>
    <p:sldId id="1110" r:id="rId28"/>
    <p:sldId id="1111" r:id="rId29"/>
    <p:sldId id="1112" r:id="rId30"/>
    <p:sldId id="1113" r:id="rId31"/>
    <p:sldId id="1108" r:id="rId32"/>
    <p:sldId id="1114" r:id="rId33"/>
    <p:sldId id="1115" r:id="rId34"/>
    <p:sldId id="1116" r:id="rId35"/>
    <p:sldId id="1117" r:id="rId36"/>
    <p:sldId id="1118" r:id="rId37"/>
    <p:sldId id="1119" r:id="rId38"/>
    <p:sldId id="1120" r:id="rId39"/>
    <p:sldId id="1121" r:id="rId40"/>
    <p:sldId id="1122" r:id="rId41"/>
    <p:sldId id="1123" r:id="rId42"/>
    <p:sldId id="1124" r:id="rId43"/>
    <p:sldId id="1125" r:id="rId44"/>
    <p:sldId id="1126" r:id="rId45"/>
    <p:sldId id="1127" r:id="rId46"/>
    <p:sldId id="1128" r:id="rId47"/>
    <p:sldId id="1129" r:id="rId48"/>
    <p:sldId id="1130" r:id="rId49"/>
    <p:sldId id="1144" r:id="rId50"/>
    <p:sldId id="1131" r:id="rId51"/>
    <p:sldId id="1132" r:id="rId52"/>
    <p:sldId id="1134" r:id="rId53"/>
    <p:sldId id="1140" r:id="rId54"/>
    <p:sldId id="1133" r:id="rId55"/>
    <p:sldId id="1136" r:id="rId56"/>
    <p:sldId id="1137" r:id="rId57"/>
    <p:sldId id="1135" r:id="rId58"/>
    <p:sldId id="1138" r:id="rId59"/>
    <p:sldId id="1139" r:id="rId60"/>
    <p:sldId id="1141" r:id="rId61"/>
    <p:sldId id="1142" r:id="rId62"/>
    <p:sldId id="1146" r:id="rId63"/>
    <p:sldId id="1145" r:id="rId64"/>
    <p:sldId id="1147" r:id="rId65"/>
    <p:sldId id="1148" r:id="rId66"/>
    <p:sldId id="1151" r:id="rId67"/>
    <p:sldId id="1149" r:id="rId68"/>
    <p:sldId id="1150" r:id="rId69"/>
    <p:sldId id="1152" r:id="rId70"/>
    <p:sldId id="1004" r:id="rId71"/>
    <p:sldId id="752" r:id="rId72"/>
    <p:sldId id="340"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1011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717" autoAdjust="0"/>
  </p:normalViewPr>
  <p:slideViewPr>
    <p:cSldViewPr>
      <p:cViewPr>
        <p:scale>
          <a:sx n="70" d="100"/>
          <a:sy n="70" d="100"/>
        </p:scale>
        <p:origin x="-1152" y="-804"/>
      </p:cViewPr>
      <p:guideLst>
        <p:guide orient="horz" pos="2160"/>
        <p:guide pos="2880"/>
      </p:guideLst>
    </p:cSldViewPr>
  </p:slideViewPr>
  <p:outlineViewPr>
    <p:cViewPr>
      <p:scale>
        <a:sx n="33" d="100"/>
        <a:sy n="33" d="100"/>
      </p:scale>
      <p:origin x="0" y="1797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348A172-8A49-4EB7-99CC-9586DD481B74}" type="datetimeFigureOut">
              <a:rPr lang="en-US"/>
              <a:pPr>
                <a:defRPr/>
              </a:pPr>
              <a:t>16-Mar-15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088BCEE-AB0F-4893-A0FE-7F7C8E9A1EE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007352" y="6416040"/>
            <a:ext cx="2060448" cy="365760"/>
          </a:xfrm>
        </p:spPr>
        <p:txBody>
          <a:bodyPr/>
          <a:lstStyle/>
          <a:p>
            <a:r>
              <a:rPr lang="en-US" dirty="0" smtClean="0"/>
              <a:t>CSCE 510 Jan 14, 2013 -</a:t>
            </a:r>
            <a:endParaRPr lang="en-US" dirty="0"/>
          </a:p>
        </p:txBody>
      </p:sp>
      <p:sp>
        <p:nvSpPr>
          <p:cNvPr id="6" name="Slide Number Placeholder 5"/>
          <p:cNvSpPr>
            <a:spLocks noGrp="1"/>
          </p:cNvSpPr>
          <p:nvPr>
            <p:ph type="sldNum" sz="quarter" idx="12"/>
          </p:nvPr>
        </p:nvSpPr>
        <p:spPr/>
        <p:txBody>
          <a:bodyPr/>
          <a:lstStyle/>
          <a:p>
            <a:r>
              <a:rPr lang="en-US" dirty="0" smtClean="0"/>
              <a:t>Slide - </a:t>
            </a:r>
            <a:fld id="{8BE163DA-CB98-46B5-905B-D01D5F3D56A4}"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096962"/>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219201"/>
            <a:ext cx="8610600" cy="5105400"/>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sz="2000" baseline="0">
                <a:latin typeface="Arial" pitchFamily="34" charset="0"/>
                <a:cs typeface="Arial" pitchFamily="34" charset="0"/>
              </a:defRPr>
            </a:lvl2pPr>
            <a:lvl3pPr>
              <a:buFont typeface="Wingdings" pitchFamily="2" charset="2"/>
              <a:buChar char="§"/>
              <a:defRPr sz="1800"/>
            </a:lvl3pPr>
            <a:lvl4pPr>
              <a:defRPr sz="1800"/>
            </a:lvl4pPr>
            <a:lvl5pPr>
              <a:defRPr sz="1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9144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vl1pPr>
            <a:lvl2pPr marL="742950" marR="0" indent="-285750" algn="l" defTabSz="914400" rtl="0" eaLnBrk="1" fontAlgn="auto" latinLnBrk="0" hangingPunct="1">
              <a:lnSpc>
                <a:spcPct val="100000"/>
              </a:lnSpc>
              <a:spcBef>
                <a:spcPct val="20000"/>
              </a:spcBef>
              <a:spcAft>
                <a:spcPts val="0"/>
              </a:spcAft>
              <a:buClrTx/>
              <a:buSzTx/>
              <a:buFont typeface="Courier New" pitchFamily="49" charset="0"/>
              <a:buChar char="o"/>
              <a:tabLst/>
              <a:defRPr sz="2000"/>
            </a:lvl2pPr>
            <a:lvl3pPr>
              <a:buFont typeface="Wingdings" pitchFamily="2" charset="2"/>
              <a:buChar char="§"/>
              <a:defRPr sz="18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a:p>
            <a:pPr lvl="0"/>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dirty="0" smtClean="0"/>
              <a:t>Click to edit Master text styles</a:t>
            </a:r>
          </a:p>
        </p:txBody>
      </p:sp>
      <p:sp>
        <p:nvSpPr>
          <p:cNvPr id="15" name="TextBox 14"/>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3" name="Text Placeholder 2"/>
          <p:cNvSpPr>
            <a:spLocks noGrp="1"/>
          </p:cNvSpPr>
          <p:nvPr>
            <p:ph type="body" idx="1"/>
          </p:nvPr>
        </p:nvSpPr>
        <p:spPr>
          <a:xfrm>
            <a:off x="457200" y="1535112"/>
            <a:ext cx="4040188" cy="827087"/>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C00000"/>
                </a:solidFill>
                <a:latin typeface="Arial" pitchFamily="34" charset="0"/>
                <a:cs typeface="Arial" pitchFamily="34" charset="0"/>
              </a:defRPr>
            </a:lvl1pPr>
          </a:lstStyle>
          <a:p>
            <a:pPr lvl="0"/>
            <a:r>
              <a:rPr lang="en-US" smtClean="0"/>
              <a:t>Click to edit Master text styles</a:t>
            </a:r>
          </a:p>
        </p:txBody>
      </p:sp>
      <p:sp>
        <p:nvSpPr>
          <p:cNvPr id="19" name="TextBox 18"/>
          <p:cNvSpPr txBox="1"/>
          <p:nvPr userDrawn="1"/>
        </p:nvSpPr>
        <p:spPr>
          <a:xfrm>
            <a:off x="1905000" y="6596063"/>
            <a:ext cx="7239000" cy="261610"/>
          </a:xfrm>
          <a:prstGeom prst="rect">
            <a:avLst/>
          </a:prstGeom>
          <a:noFill/>
        </p:spPr>
        <p:txBody>
          <a:bodyPr>
            <a:spAutoFit/>
          </a:bodyPr>
          <a:lstStyle/>
          <a:p>
            <a:pPr algn="r" fontAlgn="auto">
              <a:spcBef>
                <a:spcPts val="0"/>
              </a:spcBef>
              <a:spcAft>
                <a:spcPts val="0"/>
              </a:spcAft>
              <a:defRPr/>
            </a:pPr>
            <a:r>
              <a:rPr lang="en-US" sz="1100" b="1" dirty="0" smtClean="0">
                <a:solidFill>
                  <a:srgbClr val="101141"/>
                </a:solidFill>
                <a:latin typeface="Arial"/>
                <a:cs typeface="Arial"/>
              </a:rPr>
              <a:t>Network Programming </a:t>
            </a:r>
            <a:r>
              <a:rPr lang="en-US" sz="1100" b="0" dirty="0" smtClean="0">
                <a:solidFill>
                  <a:srgbClr val="101141"/>
                </a:solidFill>
                <a:latin typeface="Arial"/>
                <a:cs typeface="Arial"/>
              </a:rPr>
              <a:t>by Dr. K </a:t>
            </a:r>
            <a:r>
              <a:rPr lang="en-US" sz="1100" b="0" dirty="0" err="1" smtClean="0">
                <a:solidFill>
                  <a:srgbClr val="101141"/>
                </a:solidFill>
                <a:latin typeface="Arial"/>
                <a:cs typeface="Arial"/>
              </a:rPr>
              <a:t>Hari</a:t>
            </a:r>
            <a:r>
              <a:rPr lang="en-US" sz="1100" b="0" dirty="0" smtClean="0">
                <a:solidFill>
                  <a:srgbClr val="101141"/>
                </a:solidFill>
                <a:latin typeface="Arial"/>
                <a:cs typeface="Arial"/>
              </a:rPr>
              <a:t> </a:t>
            </a:r>
            <a:r>
              <a:rPr lang="en-US" sz="1100" b="0" dirty="0" err="1" smtClean="0">
                <a:solidFill>
                  <a:srgbClr val="101141"/>
                </a:solidFill>
                <a:latin typeface="Arial"/>
                <a:cs typeface="Arial"/>
              </a:rPr>
              <a:t>Babu</a:t>
            </a:r>
            <a:r>
              <a:rPr lang="en-US" sz="1100" b="0" dirty="0" smtClean="0">
                <a:solidFill>
                  <a:srgbClr val="101141"/>
                </a:solidFill>
                <a:latin typeface="Arial"/>
                <a:cs typeface="Arial"/>
              </a:rPr>
              <a:t>,</a:t>
            </a:r>
            <a:r>
              <a:rPr lang="en-US" sz="1100" b="0" baseline="0" dirty="0" smtClean="0">
                <a:solidFill>
                  <a:srgbClr val="101141"/>
                </a:solidFill>
                <a:latin typeface="Arial"/>
                <a:cs typeface="Arial"/>
              </a:rPr>
              <a:t> </a:t>
            </a:r>
            <a:r>
              <a:rPr lang="en-US" sz="1100" b="0" dirty="0" smtClean="0">
                <a:solidFill>
                  <a:srgbClr val="101141"/>
                </a:solidFill>
                <a:latin typeface="Arial"/>
                <a:cs typeface="Arial"/>
              </a:rPr>
              <a:t>CSIS Dept.            </a:t>
            </a:r>
            <a:r>
              <a:rPr lang="en-US" sz="1100" b="1" dirty="0" smtClean="0">
                <a:solidFill>
                  <a:srgbClr val="101141"/>
                </a:solidFill>
                <a:latin typeface="Arial"/>
                <a:cs typeface="Arial"/>
              </a:rPr>
              <a:t>  </a:t>
            </a: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E59A55F1-1FB3-4422-B7DD-9083668C0832}" type="datetime1">
              <a:rPr lang="en-US"/>
              <a:pPr>
                <a:defRPr/>
              </a:pPr>
              <a:t>16-Mar-15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CSIS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767BFF1A-6A6B-4EC1-91C1-2299B6EC40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wrap="square" numCol="1" compatLnSpc="1">
            <a:prstTxWarp prst="textNoShape">
              <a:avLst/>
            </a:prstTxWarp>
          </a:bodyPr>
          <a:lstStyle/>
          <a:p>
            <a:pPr eaLnBrk="1" hangingPunct="1"/>
            <a:r>
              <a:rPr lang="en-US" dirty="0" smtClean="0">
                <a:latin typeface="Arial" charset="0"/>
                <a:cs typeface="Arial" charset="0"/>
              </a:rPr>
              <a:t>Network Programming</a:t>
            </a:r>
          </a:p>
        </p:txBody>
      </p:sp>
      <p:sp>
        <p:nvSpPr>
          <p:cNvPr id="13315" name="Content Placeholder 5"/>
          <p:cNvSpPr>
            <a:spLocks noGrp="1"/>
          </p:cNvSpPr>
          <p:nvPr>
            <p:ph sz="quarter" idx="13"/>
          </p:nvPr>
        </p:nvSpPr>
        <p:spPr/>
        <p:txBody>
          <a:bodyPr/>
          <a:lstStyle/>
          <a:p>
            <a:pPr eaLnBrk="1" hangingPunct="1">
              <a:spcBef>
                <a:spcPct val="0"/>
              </a:spcBef>
            </a:pPr>
            <a:r>
              <a:rPr lang="en-US" dirty="0" smtClean="0">
                <a:latin typeface="Arial" charset="0"/>
                <a:cs typeface="Arial" charset="0"/>
              </a:rPr>
              <a:t>K </a:t>
            </a:r>
            <a:r>
              <a:rPr lang="en-US" dirty="0" err="1" smtClean="0">
                <a:latin typeface="Arial" charset="0"/>
                <a:cs typeface="Arial" charset="0"/>
              </a:rPr>
              <a:t>Hari</a:t>
            </a:r>
            <a:r>
              <a:rPr lang="en-US" smtClean="0">
                <a:latin typeface="Arial" charset="0"/>
                <a:cs typeface="Arial" charset="0"/>
              </a:rPr>
              <a:t> Babu</a:t>
            </a:r>
          </a:p>
          <a:p>
            <a:pPr eaLnBrk="1" hangingPunct="1">
              <a:spcBef>
                <a:spcPct val="0"/>
              </a:spcBef>
            </a:pPr>
            <a:r>
              <a:rPr lang="en-US" smtClean="0">
                <a:latin typeface="Arial" charset="0"/>
                <a:cs typeface="Arial" charset="0"/>
              </a:rPr>
              <a:t>Department of Computer Science &amp;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p:cNvPicPr>
            <a:picLocks noGrp="1" noChangeAspect="1" noChangeArrowheads="1"/>
          </p:cNvPicPr>
          <p:nvPr>
            <p:ph idx="1"/>
          </p:nvPr>
        </p:nvPicPr>
        <p:blipFill>
          <a:blip r:embed="rId2" cstate="print"/>
          <a:stretch>
            <a:fillRect/>
          </a:stretch>
        </p:blipFill>
        <p:spPr>
          <a:xfrm>
            <a:off x="1143000" y="1523999"/>
            <a:ext cx="7010400" cy="3279033"/>
          </a:xfrm>
        </p:spPr>
      </p:pic>
      <p:sp>
        <p:nvSpPr>
          <p:cNvPr id="5" name="Content Placeholder 4"/>
          <p:cNvSpPr>
            <a:spLocks noGrp="1"/>
          </p:cNvSpPr>
          <p:nvPr>
            <p:ph sz="quarter" idx="10"/>
          </p:nvPr>
        </p:nvSpPr>
        <p:spPr/>
        <p:txBody>
          <a:bodyPr/>
          <a:lstStyle/>
          <a:p>
            <a:r>
              <a:rPr lang="en-US" dirty="0" smtClean="0">
                <a:latin typeface="Arial" charset="0"/>
                <a:cs typeface="Arial" charset="0"/>
              </a:rPr>
              <a:t>Resolvers and Name Servers </a:t>
            </a:r>
            <a:endParaRPr lang="en-US" dirty="0"/>
          </a:p>
        </p:txBody>
      </p:sp>
      <p:sp>
        <p:nvSpPr>
          <p:cNvPr id="89092" name="TextBox 3"/>
          <p:cNvSpPr txBox="1">
            <a:spLocks noChangeArrowheads="1"/>
          </p:cNvSpPr>
          <p:nvPr/>
        </p:nvSpPr>
        <p:spPr bwMode="auto">
          <a:xfrm>
            <a:off x="4343400" y="5486400"/>
            <a:ext cx="3595688" cy="369888"/>
          </a:xfrm>
          <a:prstGeom prst="rect">
            <a:avLst/>
          </a:prstGeom>
          <a:noFill/>
          <a:ln w="9525">
            <a:noFill/>
            <a:miter lim="800000"/>
            <a:headEnd/>
            <a:tailEnd/>
          </a:ln>
        </p:spPr>
        <p:txBody>
          <a:bodyPr wrap="none">
            <a:spAutoFit/>
          </a:bodyPr>
          <a:lstStyle/>
          <a:p>
            <a:pPr eaLnBrk="0" hangingPunct="0"/>
            <a:r>
              <a:rPr lang="en-US"/>
              <a:t>Resolver is part of the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Well-known port numbers are centrally registered by IANA. </a:t>
            </a:r>
          </a:p>
          <a:p>
            <a:pPr lvl="1"/>
            <a:r>
              <a:rPr lang="en-US" dirty="0" smtClean="0"/>
              <a:t>Each of these ports has a corresponding service name. </a:t>
            </a:r>
          </a:p>
          <a:p>
            <a:pPr lvl="2"/>
            <a:r>
              <a:rPr lang="en-US" dirty="0" smtClean="0"/>
              <a:t>Because service numbers are centrally managed and are less volatile than IP addresses, an equivalent of the  DNS  server  is  usually  not  necessary.  Instead,  the  port  numbers  and  service names  are  recorded  in  the  file  /etc/services .  </a:t>
            </a:r>
          </a:p>
          <a:p>
            <a:pPr lvl="1"/>
            <a:r>
              <a:rPr lang="en-US" dirty="0" smtClean="0"/>
              <a:t>The  </a:t>
            </a:r>
            <a:r>
              <a:rPr lang="en-US" dirty="0" err="1" smtClean="0"/>
              <a:t>getaddrinfo</a:t>
            </a:r>
            <a:r>
              <a:rPr lang="en-US" dirty="0" smtClean="0"/>
              <a:t>()  and  </a:t>
            </a:r>
            <a:r>
              <a:rPr lang="en-US" dirty="0" err="1" smtClean="0"/>
              <a:t>getnameinfo</a:t>
            </a:r>
            <a:r>
              <a:rPr lang="en-US" dirty="0" smtClean="0"/>
              <a:t>() functions use the information in this file to convert service names to port numbers and vice versa.</a:t>
            </a:r>
          </a:p>
          <a:p>
            <a:pPr lvl="1"/>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The /etc/services File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The /etc/services File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04800" y="1295400"/>
            <a:ext cx="8334375" cy="4581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getaddrinfo</a:t>
            </a:r>
            <a:r>
              <a:rPr lang="en-US" dirty="0" smtClean="0"/>
              <a:t>() function converts host and service names to IP addresses and port numbers. </a:t>
            </a:r>
          </a:p>
          <a:p>
            <a:pPr lvl="1"/>
            <a:r>
              <a:rPr lang="en-US" dirty="0" smtClean="0"/>
              <a:t>successor to the obsolete </a:t>
            </a:r>
            <a:r>
              <a:rPr lang="en-US" dirty="0" err="1" smtClean="0"/>
              <a:t>gethostbyname</a:t>
            </a:r>
            <a:r>
              <a:rPr lang="en-US" dirty="0" smtClean="0"/>
              <a:t>() and </a:t>
            </a:r>
            <a:r>
              <a:rPr lang="en-US" dirty="0" err="1" smtClean="0"/>
              <a:t>getservbyname</a:t>
            </a:r>
            <a:r>
              <a:rPr lang="en-US" dirty="0" smtClean="0"/>
              <a:t>() functions</a:t>
            </a:r>
          </a:p>
          <a:p>
            <a:r>
              <a:rPr lang="en-US" dirty="0" smtClean="0"/>
              <a:t>Given a host name and a service name, </a:t>
            </a:r>
            <a:r>
              <a:rPr lang="en-US" dirty="0" err="1" smtClean="0"/>
              <a:t>getaddrinfo</a:t>
            </a:r>
            <a:r>
              <a:rPr lang="en-US" dirty="0" smtClean="0"/>
              <a:t>() returns a list of socket address structures, each of which contains an IP address and port number.</a:t>
            </a:r>
            <a:endParaRPr lang="en-US" dirty="0"/>
          </a:p>
        </p:txBody>
      </p:sp>
      <p:sp>
        <p:nvSpPr>
          <p:cNvPr id="3" name="Content Placeholder 2"/>
          <p:cNvSpPr>
            <a:spLocks noGrp="1"/>
          </p:cNvSpPr>
          <p:nvPr>
            <p:ph sz="quarter" idx="10"/>
          </p:nvPr>
        </p:nvSpPr>
        <p:spPr/>
        <p:txBody>
          <a:bodyPr>
            <a:normAutofit/>
          </a:bodyPr>
          <a:lstStyle/>
          <a:p>
            <a:r>
              <a:rPr lang="en-US" dirty="0" smtClean="0"/>
              <a:t>Host and Service Conversion</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533400" y="4114800"/>
            <a:ext cx="7905750" cy="1190625"/>
          </a:xfrm>
          <a:prstGeom prst="rect">
            <a:avLst/>
          </a:prstGeom>
          <a:noFill/>
          <a:ln w="9525">
            <a:solidFill>
              <a:schemeClr val="bg1">
                <a:lumMod val="50000"/>
              </a:schemeClr>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input, </a:t>
            </a:r>
            <a:r>
              <a:rPr lang="en-US" dirty="0" err="1" smtClean="0"/>
              <a:t>getaddrinfo</a:t>
            </a:r>
            <a:r>
              <a:rPr lang="en-US" dirty="0" smtClean="0"/>
              <a:t>() takes the arguments host, service, and hints.</a:t>
            </a:r>
          </a:p>
          <a:p>
            <a:pPr lvl="1"/>
            <a:r>
              <a:rPr lang="en-US" dirty="0" smtClean="0"/>
              <a:t>Host:</a:t>
            </a:r>
          </a:p>
          <a:p>
            <a:pPr lvl="2"/>
            <a:r>
              <a:rPr lang="en-US" dirty="0" smtClean="0"/>
              <a:t>It can be hostname or numeric address string 172.24.2.19</a:t>
            </a:r>
          </a:p>
          <a:p>
            <a:pPr lvl="1"/>
            <a:r>
              <a:rPr lang="en-US" dirty="0" smtClean="0"/>
              <a:t>Service:</a:t>
            </a:r>
          </a:p>
          <a:p>
            <a:pPr lvl="2"/>
            <a:r>
              <a:rPr lang="en-US" dirty="0" smtClean="0"/>
              <a:t>This contains either service name or port number.</a:t>
            </a:r>
          </a:p>
          <a:p>
            <a:pPr lvl="1"/>
            <a:r>
              <a:rPr lang="en-US" dirty="0" smtClean="0"/>
              <a:t>Hints:</a:t>
            </a:r>
          </a:p>
          <a:p>
            <a:pPr lvl="2"/>
            <a:r>
              <a:rPr lang="en-US" dirty="0" smtClean="0"/>
              <a:t>The hints argument points to an </a:t>
            </a:r>
            <a:r>
              <a:rPr lang="en-US" dirty="0" err="1" smtClean="0"/>
              <a:t>addrinfo</a:t>
            </a:r>
            <a:r>
              <a:rPr lang="en-US" dirty="0" smtClean="0"/>
              <a:t> structure that specifies further  criteria  for  selecting  the  socket  address  structures  returned  via  result. </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getaddrinfo</a:t>
            </a:r>
            <a:r>
              <a:rPr lang="en-US" dirty="0" smtClean="0"/>
              <a:t>() Function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33400" y="4876800"/>
            <a:ext cx="7905750" cy="1190625"/>
          </a:xfrm>
          <a:prstGeom prst="rect">
            <a:avLst/>
          </a:prstGeom>
          <a:noFill/>
          <a:ln w="9525">
            <a:solidFill>
              <a:schemeClr val="bg1">
                <a:lumMod val="50000"/>
              </a:schemeClr>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output, </a:t>
            </a:r>
            <a:r>
              <a:rPr lang="en-US" dirty="0" err="1" smtClean="0"/>
              <a:t>getaddrinfo</a:t>
            </a:r>
            <a:r>
              <a:rPr lang="en-US" dirty="0" smtClean="0"/>
              <a:t>() dynamically allocates a linked list of </a:t>
            </a:r>
            <a:r>
              <a:rPr lang="en-US" dirty="0" err="1" smtClean="0"/>
              <a:t>addrinfo</a:t>
            </a:r>
            <a:r>
              <a:rPr lang="en-US" dirty="0" smtClean="0"/>
              <a:t> structures and sets result pointing to the beginning of this list.</a:t>
            </a:r>
          </a:p>
          <a:p>
            <a:r>
              <a:rPr lang="en-US" dirty="0" smtClean="0"/>
              <a:t>Each of these </a:t>
            </a:r>
            <a:r>
              <a:rPr lang="en-US" dirty="0" err="1" smtClean="0"/>
              <a:t>addrinfo</a:t>
            </a:r>
            <a:r>
              <a:rPr lang="en-US" dirty="0" smtClean="0"/>
              <a:t> structures includes a pointer to a socket address structure corresponding to host and service.</a:t>
            </a:r>
            <a:endParaRPr lang="en-US" dirty="0"/>
          </a:p>
        </p:txBody>
      </p:sp>
      <p:sp>
        <p:nvSpPr>
          <p:cNvPr id="3" name="Content Placeholder 2"/>
          <p:cNvSpPr>
            <a:spLocks noGrp="1"/>
          </p:cNvSpPr>
          <p:nvPr>
            <p:ph sz="quarter" idx="10"/>
          </p:nvPr>
        </p:nvSpPr>
        <p:spPr/>
        <p:txBody>
          <a:bodyPr/>
          <a:lstStyle/>
          <a:p>
            <a:r>
              <a:rPr lang="en-US" dirty="0" err="1" smtClean="0"/>
              <a:t>Addrinfo</a:t>
            </a:r>
            <a:r>
              <a:rPr lang="en-US" dirty="0" smtClean="0"/>
              <a:t> structure</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533400" y="3429000"/>
            <a:ext cx="8096250" cy="2104686"/>
          </a:xfrm>
          <a:prstGeom prst="rect">
            <a:avLst/>
          </a:prstGeom>
          <a:noFill/>
          <a:ln w="9525">
            <a:solidFill>
              <a:schemeClr val="bg1">
                <a:lumMod val="50000"/>
              </a:schemeClr>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Result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990600" y="1219201"/>
            <a:ext cx="4648200" cy="520855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Hints is either a null pointer or a pointer to an </a:t>
            </a:r>
            <a:r>
              <a:rPr lang="en-US" dirty="0" err="1" smtClean="0"/>
              <a:t>addrinfo</a:t>
            </a:r>
            <a:r>
              <a:rPr lang="en-US" dirty="0" smtClean="0"/>
              <a:t> structure.</a:t>
            </a:r>
          </a:p>
          <a:p>
            <a:pPr lvl="1"/>
            <a:r>
              <a:rPr lang="en-US" dirty="0" smtClean="0"/>
              <a:t>the caller fills in this structure with hints about the types of information the caller wants returned.</a:t>
            </a:r>
          </a:p>
          <a:p>
            <a:r>
              <a:rPr lang="en-US" dirty="0" smtClean="0"/>
              <a:t>The members of the hints structure that can be set by the caller are:</a:t>
            </a:r>
          </a:p>
          <a:p>
            <a:pPr lvl="1"/>
            <a:r>
              <a:rPr lang="en-US" dirty="0" err="1" smtClean="0"/>
              <a:t>ai_flags</a:t>
            </a:r>
            <a:r>
              <a:rPr lang="en-US" dirty="0" smtClean="0"/>
              <a:t> (zero or more AI_XXX values </a:t>
            </a:r>
            <a:r>
              <a:rPr lang="en-US" dirty="0" err="1" smtClean="0"/>
              <a:t>OR'ed</a:t>
            </a:r>
            <a:r>
              <a:rPr lang="en-US" dirty="0" smtClean="0"/>
              <a:t> together)</a:t>
            </a:r>
          </a:p>
          <a:p>
            <a:pPr lvl="1"/>
            <a:r>
              <a:rPr lang="en-US" dirty="0" err="1" smtClean="0"/>
              <a:t>ai_family</a:t>
            </a:r>
            <a:r>
              <a:rPr lang="en-US" dirty="0" smtClean="0"/>
              <a:t> (an </a:t>
            </a:r>
            <a:r>
              <a:rPr lang="en-US" dirty="0" err="1" smtClean="0"/>
              <a:t>AF_xxx</a:t>
            </a:r>
            <a:r>
              <a:rPr lang="en-US" dirty="0" smtClean="0"/>
              <a:t> value)</a:t>
            </a:r>
          </a:p>
          <a:p>
            <a:pPr lvl="1"/>
            <a:r>
              <a:rPr lang="en-US" dirty="0" err="1" smtClean="0"/>
              <a:t>ai_socktype</a:t>
            </a:r>
            <a:r>
              <a:rPr lang="en-US" dirty="0" smtClean="0"/>
              <a:t> (a </a:t>
            </a:r>
            <a:r>
              <a:rPr lang="en-US" dirty="0" err="1" smtClean="0"/>
              <a:t>SOCK_xxx</a:t>
            </a:r>
            <a:r>
              <a:rPr lang="en-US" dirty="0" smtClean="0"/>
              <a:t> value)</a:t>
            </a:r>
          </a:p>
          <a:p>
            <a:pPr lvl="1"/>
            <a:r>
              <a:rPr lang="en-US" dirty="0" err="1" smtClean="0"/>
              <a:t>ai_protocol</a:t>
            </a:r>
            <a:endParaRPr lang="en-US" dirty="0" smtClean="0"/>
          </a:p>
          <a:p>
            <a:r>
              <a:rPr lang="en-US" dirty="0" smtClean="0"/>
              <a:t>For example, </a:t>
            </a:r>
          </a:p>
          <a:p>
            <a:pPr lvl="1"/>
            <a:r>
              <a:rPr lang="en-US" dirty="0" smtClean="0"/>
              <a:t>if the specified service is provided for both TCP and UDP, set </a:t>
            </a:r>
            <a:r>
              <a:rPr lang="en-US" dirty="0" err="1" smtClean="0"/>
              <a:t>ai_socktype</a:t>
            </a:r>
            <a:r>
              <a:rPr lang="en-US" dirty="0" smtClean="0"/>
              <a:t> member of the hints structure to SOCK_DGRAM. Then only information returned will be for datagram sockets.</a:t>
            </a:r>
          </a:p>
          <a:p>
            <a:endParaRPr lang="en-US"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Argument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AI_PASSIVE</a:t>
            </a:r>
          </a:p>
          <a:p>
            <a:pPr lvl="1"/>
            <a:r>
              <a:rPr lang="en-US" sz="1800" dirty="0" err="1" smtClean="0"/>
              <a:t>Returnsocket</a:t>
            </a:r>
            <a:r>
              <a:rPr lang="en-US" sz="1800" dirty="0" smtClean="0"/>
              <a:t> address structures suitable for a passive open. </a:t>
            </a:r>
          </a:p>
          <a:p>
            <a:pPr lvl="1"/>
            <a:r>
              <a:rPr lang="en-US" sz="1800" dirty="0" smtClean="0"/>
              <a:t>If </a:t>
            </a:r>
            <a:r>
              <a:rPr lang="en-US" sz="1800" i="1" dirty="0" smtClean="0"/>
              <a:t>host</a:t>
            </a:r>
            <a:r>
              <a:rPr lang="en-US" sz="1800" dirty="0" smtClean="0"/>
              <a:t> is null, then IP will be INADDR_ANY or IN6ADDR_ANY_INIT.</a:t>
            </a:r>
          </a:p>
          <a:p>
            <a:r>
              <a:rPr lang="en-US" sz="2000" dirty="0" smtClean="0"/>
              <a:t> AI_CANONNAME</a:t>
            </a:r>
          </a:p>
          <a:p>
            <a:pPr lvl="1"/>
            <a:r>
              <a:rPr lang="en-US" sz="1800" dirty="0" smtClean="0"/>
              <a:t>Tells the function to return the canonical name of the host.</a:t>
            </a:r>
          </a:p>
          <a:p>
            <a:r>
              <a:rPr lang="en-US" sz="2000" dirty="0" smtClean="0"/>
              <a:t> AI_NUMERICHOST</a:t>
            </a:r>
          </a:p>
          <a:p>
            <a:pPr lvl="1"/>
            <a:r>
              <a:rPr lang="en-US" sz="1800" dirty="0" smtClean="0"/>
              <a:t>the hostname argument must be a numeric address string. </a:t>
            </a:r>
          </a:p>
          <a:p>
            <a:pPr lvl="1"/>
            <a:r>
              <a:rPr lang="en-US" sz="1800" dirty="0" smtClean="0"/>
              <a:t>Prevents name resolution.</a:t>
            </a:r>
          </a:p>
          <a:p>
            <a:r>
              <a:rPr lang="en-US" sz="2000" dirty="0" smtClean="0"/>
              <a:t> AI_NUMERICSERV</a:t>
            </a:r>
          </a:p>
          <a:p>
            <a:pPr lvl="1"/>
            <a:r>
              <a:rPr lang="en-US" sz="1800" dirty="0" smtClean="0"/>
              <a:t>the service argument must be a decimal port number string.</a:t>
            </a:r>
          </a:p>
          <a:p>
            <a:pPr lvl="1"/>
            <a:r>
              <a:rPr lang="en-US" sz="1800" dirty="0" smtClean="0"/>
              <a:t>Prevents any kind of name-to-service  resolution;</a:t>
            </a:r>
          </a:p>
          <a:p>
            <a:r>
              <a:rPr lang="en-US" sz="2000" dirty="0" smtClean="0"/>
              <a:t>  AI_V4MAPPED</a:t>
            </a:r>
          </a:p>
          <a:p>
            <a:pPr lvl="1"/>
            <a:r>
              <a:rPr lang="en-US" sz="1800" dirty="0" smtClean="0"/>
              <a:t> If specified along with an </a:t>
            </a:r>
            <a:r>
              <a:rPr lang="en-US" sz="1800" dirty="0" err="1" smtClean="0"/>
              <a:t>ai_family</a:t>
            </a:r>
            <a:r>
              <a:rPr lang="en-US" sz="1800" dirty="0" smtClean="0"/>
              <a:t> of AF_INET6, then returns IPv4-mapped IPv6 addresses corresponding to A records if there are no available AAAA records.</a:t>
            </a:r>
          </a:p>
          <a:p>
            <a:endParaRPr lang="en-US" sz="2000" dirty="0" smtClean="0"/>
          </a:p>
          <a:p>
            <a:endParaRPr lang="en-US" sz="2000"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Argument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Returns linked list of </a:t>
            </a:r>
            <a:r>
              <a:rPr lang="en-US" dirty="0" err="1" smtClean="0"/>
              <a:t>addrinfo</a:t>
            </a:r>
            <a:r>
              <a:rPr lang="en-US" dirty="0" smtClean="0"/>
              <a:t> structures, linked through the </a:t>
            </a:r>
            <a:r>
              <a:rPr lang="en-US" dirty="0" err="1" smtClean="0"/>
              <a:t>ai_next</a:t>
            </a:r>
            <a:r>
              <a:rPr lang="en-US" dirty="0" smtClean="0"/>
              <a:t> pointer.</a:t>
            </a:r>
          </a:p>
          <a:p>
            <a:r>
              <a:rPr lang="en-US" dirty="0" smtClean="0"/>
              <a:t>There are two ways that multiple structures can be returned:</a:t>
            </a:r>
          </a:p>
          <a:p>
            <a:pPr lvl="1"/>
            <a:r>
              <a:rPr lang="en-US" dirty="0" smtClean="0"/>
              <a:t>Multiple </a:t>
            </a:r>
            <a:r>
              <a:rPr lang="en-US" dirty="0" err="1" smtClean="0"/>
              <a:t>ips</a:t>
            </a:r>
            <a:r>
              <a:rPr lang="en-US" dirty="0" smtClean="0"/>
              <a:t> per hostname; one </a:t>
            </a:r>
            <a:r>
              <a:rPr lang="en-US" dirty="0" err="1" smtClean="0"/>
              <a:t>sockaddr</a:t>
            </a:r>
            <a:r>
              <a:rPr lang="en-US" dirty="0" smtClean="0"/>
              <a:t> structure for each </a:t>
            </a:r>
            <a:r>
              <a:rPr lang="en-US" dirty="0" err="1" smtClean="0"/>
              <a:t>ip</a:t>
            </a:r>
            <a:endParaRPr lang="en-US" dirty="0" smtClean="0"/>
          </a:p>
          <a:p>
            <a:pPr lvl="1"/>
            <a:r>
              <a:rPr lang="en-US" dirty="0" smtClean="0"/>
              <a:t>Service is provided for multiple socket types; SOCK_STREAM or SOCK_DGRAM</a:t>
            </a:r>
          </a:p>
          <a:p>
            <a:r>
              <a:rPr lang="en-US" dirty="0" smtClean="0"/>
              <a:t>For example, if no hints are provided and if the </a:t>
            </a:r>
            <a:r>
              <a:rPr lang="en-US" i="1" dirty="0" smtClean="0"/>
              <a:t>domain</a:t>
            </a:r>
            <a:r>
              <a:rPr lang="en-US" dirty="0" smtClean="0"/>
              <a:t> service is looked up for a host with two IP addresses, four </a:t>
            </a:r>
            <a:r>
              <a:rPr lang="en-US" dirty="0" err="1" smtClean="0"/>
              <a:t>addrinfo</a:t>
            </a:r>
            <a:r>
              <a:rPr lang="en-US" dirty="0" smtClean="0"/>
              <a:t> structures are returned:</a:t>
            </a:r>
          </a:p>
          <a:p>
            <a:pPr lvl="2"/>
            <a:r>
              <a:rPr lang="en-US" dirty="0" smtClean="0"/>
              <a:t>One for the first IP address and a socket type of SOCK_STREAM</a:t>
            </a:r>
          </a:p>
          <a:p>
            <a:pPr lvl="2"/>
            <a:r>
              <a:rPr lang="en-US" dirty="0" smtClean="0"/>
              <a:t>One for the first IP address and a socket type of SOCK_DGRAM</a:t>
            </a:r>
          </a:p>
          <a:p>
            <a:pPr lvl="2"/>
            <a:r>
              <a:rPr lang="en-US" dirty="0" smtClean="0"/>
              <a:t>One for the second IP address and a socket type of SOCK_STREAM</a:t>
            </a:r>
          </a:p>
          <a:p>
            <a:pPr lvl="2"/>
            <a:r>
              <a:rPr lang="en-US" dirty="0" smtClean="0"/>
              <a:t>One for the second IP address and a socket type of SOCK_DGRAM </a:t>
            </a:r>
            <a:endParaRPr lang="en-US" dirty="0"/>
          </a:p>
        </p:txBody>
      </p:sp>
      <p:sp>
        <p:nvSpPr>
          <p:cNvPr id="3" name="Content Placeholder 2"/>
          <p:cNvSpPr>
            <a:spLocks noGrp="1"/>
          </p:cNvSpPr>
          <p:nvPr>
            <p:ph sz="quarter" idx="10"/>
          </p:nvPr>
        </p:nvSpPr>
        <p:spPr/>
        <p:txBody>
          <a:bodyPr/>
          <a:lstStyle/>
          <a:p>
            <a:r>
              <a:rPr lang="en-US" dirty="0" smtClean="0"/>
              <a:t>The </a:t>
            </a:r>
            <a:r>
              <a:rPr lang="en-US" i="1" dirty="0" smtClean="0"/>
              <a:t>hints</a:t>
            </a:r>
            <a:r>
              <a:rPr lang="en-US" dirty="0" smtClean="0"/>
              <a:t> Argument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Outline</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 code</a:t>
            </a:r>
            <a:endParaRPr lang="en-US" dirty="0"/>
          </a:p>
        </p:txBody>
      </p:sp>
      <p:sp>
        <p:nvSpPr>
          <p:cNvPr id="3" name="Content Placeholder 2"/>
          <p:cNvSpPr>
            <a:spLocks noGrp="1"/>
          </p:cNvSpPr>
          <p:nvPr>
            <p:ph sz="quarter" idx="10"/>
          </p:nvPr>
        </p:nvSpPr>
        <p:spPr/>
        <p:txBody>
          <a:bodyPr/>
          <a:lstStyle/>
          <a:p>
            <a:r>
              <a:rPr lang="en-US" dirty="0" smtClean="0"/>
              <a:t>Example</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609600" y="1828800"/>
            <a:ext cx="5676900" cy="1190625"/>
          </a:xfrm>
          <a:prstGeom prst="rect">
            <a:avLst/>
          </a:prstGeom>
          <a:noFill/>
          <a:ln w="9525">
            <a:solidFill>
              <a:schemeClr val="bg1">
                <a:lumMod val="50000"/>
              </a:schemeClr>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a:p>
        </p:txBody>
      </p:sp>
      <p:sp>
        <p:nvSpPr>
          <p:cNvPr id="8" name="Content Placeholder 7"/>
          <p:cNvSpPr>
            <a:spLocks noGrp="1"/>
          </p:cNvSpPr>
          <p:nvPr>
            <p:ph sz="quarter" idx="10"/>
          </p:nvPr>
        </p:nvSpPr>
        <p:spPr/>
        <p:txBody>
          <a:bodyPr/>
          <a:lstStyle/>
          <a:p>
            <a:r>
              <a:rPr lang="en-US" dirty="0" smtClean="0">
                <a:latin typeface="Arial" charset="0"/>
                <a:cs typeface="Arial" charset="0"/>
              </a:rPr>
              <a:t>Result</a:t>
            </a:r>
            <a:endParaRPr lang="en-US" dirty="0"/>
          </a:p>
        </p:txBody>
      </p:sp>
      <p:pic>
        <p:nvPicPr>
          <p:cNvPr id="108548" name="Picture 4"/>
          <p:cNvPicPr>
            <a:picLocks noChangeAspect="1" noChangeArrowheads="1"/>
          </p:cNvPicPr>
          <p:nvPr/>
        </p:nvPicPr>
        <p:blipFill>
          <a:blip r:embed="rId2" cstate="print"/>
          <a:srcRect/>
          <a:stretch>
            <a:fillRect/>
          </a:stretch>
        </p:blipFill>
        <p:spPr bwMode="auto">
          <a:xfrm>
            <a:off x="914400" y="1600200"/>
            <a:ext cx="7162800" cy="4386263"/>
          </a:xfrm>
          <a:prstGeom prst="rect">
            <a:avLst/>
          </a:prstGeom>
          <a:noFill/>
          <a:ln w="25400" algn="ctr">
            <a:noFill/>
            <a:miter lim="800000"/>
            <a:headEnd/>
            <a:tailEnd/>
          </a:ln>
        </p:spPr>
      </p:pic>
      <p:cxnSp>
        <p:nvCxnSpPr>
          <p:cNvPr id="108549" name="Straight Arrow Connector 5"/>
          <p:cNvCxnSpPr>
            <a:cxnSpLocks noChangeShapeType="1"/>
          </p:cNvCxnSpPr>
          <p:nvPr/>
        </p:nvCxnSpPr>
        <p:spPr bwMode="auto">
          <a:xfrm rot="5400000" flipH="1" flipV="1">
            <a:off x="1104900" y="2324100"/>
            <a:ext cx="685800" cy="609600"/>
          </a:xfrm>
          <a:prstGeom prst="straightConnector1">
            <a:avLst/>
          </a:prstGeom>
          <a:noFill/>
          <a:ln w="9525" algn="ctr">
            <a:solidFill>
              <a:schemeClr val="tx1"/>
            </a:solidFill>
            <a:round/>
            <a:headEnd/>
            <a:tailEnd type="arrow" w="med" len="med"/>
          </a:ln>
        </p:spPr>
      </p:cxnSp>
      <p:sp>
        <p:nvSpPr>
          <p:cNvPr id="108550" name="TextBox 6"/>
          <p:cNvSpPr txBox="1">
            <a:spLocks noChangeArrowheads="1"/>
          </p:cNvSpPr>
          <p:nvPr/>
        </p:nvSpPr>
        <p:spPr bwMode="auto">
          <a:xfrm>
            <a:off x="533400" y="2971800"/>
            <a:ext cx="1479550" cy="923925"/>
          </a:xfrm>
          <a:prstGeom prst="rect">
            <a:avLst/>
          </a:prstGeom>
          <a:noFill/>
          <a:ln w="9525">
            <a:noFill/>
            <a:miter lim="800000"/>
            <a:headEnd/>
            <a:tailEnd/>
          </a:ln>
        </p:spPr>
        <p:txBody>
          <a:bodyPr wrap="none">
            <a:spAutoFit/>
          </a:bodyPr>
          <a:lstStyle/>
          <a:p>
            <a:pPr eaLnBrk="0" hangingPunct="0"/>
            <a:r>
              <a:rPr lang="en-US"/>
              <a:t>Base pointer</a:t>
            </a:r>
          </a:p>
          <a:p>
            <a:pPr eaLnBrk="0" hangingPunct="0"/>
            <a:r>
              <a:rPr lang="en-US"/>
              <a:t> to linked list</a:t>
            </a:r>
          </a:p>
          <a:p>
            <a:pPr eaLnBrk="0" hangingPunct="0"/>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6" name="Content Placeholder 5"/>
          <p:cNvSpPr>
            <a:spLocks noGrp="1"/>
          </p:cNvSpPr>
          <p:nvPr>
            <p:ph sz="quarter" idx="10"/>
          </p:nvPr>
        </p:nvSpPr>
        <p:spPr/>
        <p:txBody>
          <a:bodyPr/>
          <a:lstStyle/>
          <a:p>
            <a:r>
              <a:rPr lang="en-US" dirty="0" smtClean="0">
                <a:latin typeface="Arial" charset="0"/>
                <a:cs typeface="Arial" charset="0"/>
              </a:rPr>
              <a:t>Result</a:t>
            </a:r>
            <a:endParaRPr lang="en-US" dirty="0"/>
          </a:p>
        </p:txBody>
      </p:sp>
      <p:pic>
        <p:nvPicPr>
          <p:cNvPr id="109572" name="Picture 4"/>
          <p:cNvPicPr>
            <a:picLocks noChangeAspect="1" noChangeArrowheads="1"/>
          </p:cNvPicPr>
          <p:nvPr/>
        </p:nvPicPr>
        <p:blipFill>
          <a:blip r:embed="rId2" cstate="print"/>
          <a:srcRect/>
          <a:stretch>
            <a:fillRect/>
          </a:stretch>
        </p:blipFill>
        <p:spPr bwMode="auto">
          <a:xfrm>
            <a:off x="1066800" y="1828800"/>
            <a:ext cx="5943600" cy="4232275"/>
          </a:xfrm>
          <a:prstGeom prst="rect">
            <a:avLst/>
          </a:prstGeom>
          <a:noFill/>
          <a:ln w="25400" algn="ctr">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marL="447675" indent="-447675"/>
            <a:r>
              <a:rPr lang="en-US" dirty="0" err="1" smtClean="0">
                <a:latin typeface="Arial" charset="0"/>
                <a:cs typeface="Arial" charset="0"/>
              </a:rPr>
              <a:t>Sockaddr</a:t>
            </a:r>
            <a:r>
              <a:rPr lang="en-US" dirty="0" smtClean="0">
                <a:latin typeface="Arial" charset="0"/>
                <a:cs typeface="Arial" charset="0"/>
              </a:rPr>
              <a:t> structure in </a:t>
            </a:r>
            <a:r>
              <a:rPr lang="en-US" dirty="0" err="1" smtClean="0">
                <a:latin typeface="Arial" charset="0"/>
                <a:cs typeface="Arial" charset="0"/>
              </a:rPr>
              <a:t>addrinfo</a:t>
            </a:r>
            <a:r>
              <a:rPr lang="en-US" dirty="0" smtClean="0">
                <a:latin typeface="Arial" charset="0"/>
                <a:cs typeface="Arial" charset="0"/>
              </a:rPr>
              <a:t> structures is ready for </a:t>
            </a:r>
          </a:p>
          <a:p>
            <a:pPr marL="889000" lvl="1" indent="-439738"/>
            <a:r>
              <a:rPr lang="en-US" dirty="0" smtClean="0">
                <a:latin typeface="Arial" charset="0"/>
                <a:cs typeface="Arial" charset="0"/>
              </a:rPr>
              <a:t>a call to socket </a:t>
            </a:r>
          </a:p>
          <a:p>
            <a:pPr marL="889000" lvl="1" indent="-439738"/>
            <a:r>
              <a:rPr lang="en-US" dirty="0" smtClean="0">
                <a:latin typeface="Arial" charset="0"/>
                <a:cs typeface="Arial" charset="0"/>
              </a:rPr>
              <a:t>then either a call to connect or </a:t>
            </a:r>
            <a:r>
              <a:rPr lang="en-US" dirty="0" err="1" smtClean="0">
                <a:latin typeface="Arial" charset="0"/>
                <a:cs typeface="Arial" charset="0"/>
              </a:rPr>
              <a:t>sendto</a:t>
            </a:r>
            <a:r>
              <a:rPr lang="en-US" dirty="0" smtClean="0">
                <a:latin typeface="Arial" charset="0"/>
                <a:cs typeface="Arial" charset="0"/>
              </a:rPr>
              <a:t> (for a client), or bind (for a server). </a:t>
            </a:r>
          </a:p>
          <a:p>
            <a:pPr marL="447675" indent="-447675"/>
            <a:r>
              <a:rPr lang="en-US" dirty="0" smtClean="0">
                <a:latin typeface="Arial" charset="0"/>
                <a:cs typeface="Arial" charset="0"/>
              </a:rPr>
              <a:t>The arguments to socket are the members </a:t>
            </a:r>
            <a:r>
              <a:rPr lang="en-US" i="1" dirty="0" err="1" smtClean="0">
                <a:latin typeface="Arial" charset="0"/>
                <a:cs typeface="Arial" charset="0"/>
              </a:rPr>
              <a:t>ai_family</a:t>
            </a:r>
            <a:r>
              <a:rPr lang="en-US" i="1" dirty="0" smtClean="0">
                <a:latin typeface="Arial" charset="0"/>
                <a:cs typeface="Arial" charset="0"/>
              </a:rPr>
              <a:t>, </a:t>
            </a:r>
            <a:r>
              <a:rPr lang="en-US" i="1" dirty="0" err="1" smtClean="0">
                <a:latin typeface="Arial" charset="0"/>
                <a:cs typeface="Arial" charset="0"/>
              </a:rPr>
              <a:t>ai_socktype</a:t>
            </a:r>
            <a:r>
              <a:rPr lang="en-US" i="1" dirty="0" smtClean="0">
                <a:latin typeface="Arial" charset="0"/>
                <a:cs typeface="Arial" charset="0"/>
              </a:rPr>
              <a:t>, and </a:t>
            </a:r>
            <a:r>
              <a:rPr lang="en-US" i="1" dirty="0" err="1" smtClean="0">
                <a:latin typeface="Arial" charset="0"/>
                <a:cs typeface="Arial" charset="0"/>
              </a:rPr>
              <a:t>ai_protocol</a:t>
            </a:r>
            <a:r>
              <a:rPr lang="en-US" i="1" dirty="0" smtClean="0">
                <a:latin typeface="Arial" charset="0"/>
                <a:cs typeface="Arial" charset="0"/>
              </a:rPr>
              <a:t>. </a:t>
            </a:r>
          </a:p>
          <a:p>
            <a:pPr marL="447675" indent="-447675"/>
            <a:r>
              <a:rPr lang="en-US" dirty="0" smtClean="0">
                <a:latin typeface="Arial" charset="0"/>
                <a:cs typeface="Arial" charset="0"/>
              </a:rPr>
              <a:t>The second and third arguments to either connect or bind are </a:t>
            </a:r>
            <a:r>
              <a:rPr lang="en-US" i="1" dirty="0" err="1" smtClean="0">
                <a:latin typeface="Arial" charset="0"/>
                <a:cs typeface="Arial" charset="0"/>
              </a:rPr>
              <a:t>ai_addr</a:t>
            </a:r>
            <a:r>
              <a:rPr lang="en-US" dirty="0" smtClean="0">
                <a:latin typeface="Arial" charset="0"/>
                <a:cs typeface="Arial" charset="0"/>
              </a:rPr>
              <a:t>, and </a:t>
            </a:r>
            <a:r>
              <a:rPr lang="en-US" i="1" dirty="0" err="1" smtClean="0">
                <a:latin typeface="Arial" charset="0"/>
                <a:cs typeface="Arial" charset="0"/>
              </a:rPr>
              <a:t>ai_addrlen</a:t>
            </a:r>
            <a:endParaRPr lang="en-US" i="1" dirty="0" smtClean="0">
              <a:latin typeface="Arial" charset="0"/>
              <a:cs typeface="Arial" charset="0"/>
            </a:endParaRPr>
          </a:p>
        </p:txBody>
      </p:sp>
      <p:sp>
        <p:nvSpPr>
          <p:cNvPr id="4" name="Content Placeholder 3"/>
          <p:cNvSpPr>
            <a:spLocks noGrp="1"/>
          </p:cNvSpPr>
          <p:nvPr>
            <p:ph sz="quarter" idx="10"/>
          </p:nvPr>
        </p:nvSpPr>
        <p:spPr/>
        <p:txBody>
          <a:bodyPr/>
          <a:lstStyle/>
          <a:p>
            <a:r>
              <a:rPr lang="en-US" dirty="0" smtClean="0">
                <a:latin typeface="Arial" charset="0"/>
                <a:cs typeface="Arial" charset="0"/>
              </a:rPr>
              <a:t>Usage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On client side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76200" y="914400"/>
            <a:ext cx="8905875" cy="5734050"/>
          </a:xfrm>
          <a:prstGeom prst="rect">
            <a:avLst/>
          </a:prstGeom>
          <a:solidFill>
            <a:schemeClr val="bg1">
              <a:lumMod val="50000"/>
            </a:schemeClr>
          </a:solid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Server side usage</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228600" y="838200"/>
            <a:ext cx="8360019" cy="5334000"/>
          </a:xfrm>
          <a:prstGeom prst="rect">
            <a:avLst/>
          </a:prstGeom>
          <a:noFill/>
          <a:ln w="9525">
            <a:solidFill>
              <a:schemeClr val="bg1">
                <a:lumMod val="50000"/>
              </a:schemeClr>
            </a:solid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57200" y="6248400"/>
            <a:ext cx="5562600" cy="47625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i="1" dirty="0" err="1" smtClean="0"/>
              <a:t>getaddrinfo</a:t>
            </a:r>
            <a:r>
              <a:rPr lang="en-US" i="1" dirty="0" smtClean="0"/>
              <a:t>()</a:t>
            </a:r>
            <a:r>
              <a:rPr lang="en-US" dirty="0" smtClean="0"/>
              <a:t> function dynamically allocates memory for all of the structures referred to by </a:t>
            </a:r>
            <a:r>
              <a:rPr lang="en-US" i="1" dirty="0" smtClean="0"/>
              <a:t>result</a:t>
            </a:r>
            <a:r>
              <a:rPr lang="en-US" dirty="0" smtClean="0"/>
              <a:t>.</a:t>
            </a:r>
          </a:p>
          <a:p>
            <a:endParaRPr lang="en-US" dirty="0" smtClean="0"/>
          </a:p>
          <a:p>
            <a:endParaRPr lang="en-US" dirty="0" smtClean="0"/>
          </a:p>
          <a:p>
            <a:r>
              <a:rPr lang="en-US" dirty="0" smtClean="0"/>
              <a:t>Diagnosing errors</a:t>
            </a:r>
          </a:p>
          <a:p>
            <a:pPr lvl="1"/>
            <a:r>
              <a:rPr lang="en-US" dirty="0" smtClean="0"/>
              <a:t>Errors returned by </a:t>
            </a:r>
            <a:r>
              <a:rPr lang="en-US" dirty="0" err="1" smtClean="0"/>
              <a:t>getaddrinfo</a:t>
            </a:r>
            <a:r>
              <a:rPr lang="en-US" dirty="0" smtClean="0"/>
              <a:t>() are not  stored in </a:t>
            </a:r>
            <a:r>
              <a:rPr lang="en-US" dirty="0" err="1" smtClean="0"/>
              <a:t>errno</a:t>
            </a:r>
            <a:r>
              <a:rPr lang="en-US" dirty="0" smtClean="0"/>
              <a:t>.</a:t>
            </a:r>
          </a:p>
          <a:p>
            <a:pPr lvl="1"/>
            <a:r>
              <a:rPr lang="en-US" dirty="0" smtClean="0"/>
              <a:t>They have to be looked up using</a:t>
            </a:r>
          </a:p>
          <a:p>
            <a:pPr lvl="1"/>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Freeing </a:t>
            </a:r>
            <a:r>
              <a:rPr lang="en-US" i="1" dirty="0" err="1" smtClean="0"/>
              <a:t>addrinfo</a:t>
            </a:r>
            <a:r>
              <a:rPr lang="en-US" dirty="0" smtClean="0"/>
              <a:t> Lists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2133600"/>
            <a:ext cx="5429250" cy="723900"/>
          </a:xfrm>
          <a:prstGeom prst="rect">
            <a:avLst/>
          </a:prstGeom>
          <a:noFill/>
          <a:ln w="9525">
            <a:solidFill>
              <a:schemeClr val="bg1">
                <a:lumMod val="50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5800" y="4343400"/>
            <a:ext cx="6181725" cy="7524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Error Codes </a:t>
            </a: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381000" y="1219200"/>
            <a:ext cx="8583241"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function is the converse of </a:t>
            </a:r>
            <a:r>
              <a:rPr lang="en-US" i="1" dirty="0" err="1" smtClean="0"/>
              <a:t>getaddrinfo</a:t>
            </a:r>
            <a:r>
              <a:rPr lang="en-US" dirty="0" smtClean="0"/>
              <a:t>(). Takes socket address structure and returns host, and service. </a:t>
            </a:r>
          </a:p>
          <a:p>
            <a:endParaRPr lang="en-US" dirty="0" smtClean="0"/>
          </a:p>
          <a:p>
            <a:endParaRPr lang="en-US" dirty="0" smtClean="0"/>
          </a:p>
          <a:p>
            <a:endParaRPr lang="en-US" dirty="0" smtClean="0"/>
          </a:p>
          <a:p>
            <a:endParaRPr lang="en-US" dirty="0" smtClean="0"/>
          </a:p>
          <a:p>
            <a:r>
              <a:rPr lang="en-US" dirty="0" smtClean="0"/>
              <a:t>NI_DGRAM</a:t>
            </a:r>
          </a:p>
          <a:p>
            <a:pPr lvl="1"/>
            <a:r>
              <a:rPr lang="en-US" dirty="0" smtClean="0"/>
              <a:t>Default is stream socket service. This make datagram service.</a:t>
            </a:r>
          </a:p>
          <a:p>
            <a:r>
              <a:rPr lang="en-US" dirty="0" smtClean="0"/>
              <a:t>NI_NAMEREQD</a:t>
            </a:r>
          </a:p>
          <a:p>
            <a:pPr lvl="1"/>
            <a:r>
              <a:rPr lang="en-US" dirty="0" smtClean="0"/>
              <a:t>Default: if no name found, return numeric </a:t>
            </a:r>
            <a:r>
              <a:rPr lang="en-US" dirty="0" err="1" smtClean="0"/>
              <a:t>ip</a:t>
            </a:r>
            <a:r>
              <a:rPr lang="en-US" dirty="0" smtClean="0"/>
              <a:t> and port. If this is on, error is returned.</a:t>
            </a:r>
          </a:p>
        </p:txBody>
      </p:sp>
      <p:sp>
        <p:nvSpPr>
          <p:cNvPr id="3" name="Content Placeholder 2"/>
          <p:cNvSpPr>
            <a:spLocks noGrp="1"/>
          </p:cNvSpPr>
          <p:nvPr>
            <p:ph sz="quarter" idx="10"/>
          </p:nvPr>
        </p:nvSpPr>
        <p:spPr/>
        <p:txBody>
          <a:bodyPr/>
          <a:lstStyle/>
          <a:p>
            <a:r>
              <a:rPr lang="en-US" dirty="0" err="1" smtClean="0"/>
              <a:t>getnameinfo</a:t>
            </a:r>
            <a:r>
              <a:rPr lang="en-US" dirty="0" smtClean="0"/>
              <a: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33400" y="2209800"/>
            <a:ext cx="7753350" cy="1447800"/>
          </a:xfrm>
          <a:prstGeom prst="rect">
            <a:avLst/>
          </a:prstGeom>
          <a:noFill/>
          <a:ln w="9525">
            <a:solidFill>
              <a:schemeClr val="bg1">
                <a:lumMod val="50000"/>
              </a:schemeClr>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Returns only A type (IPv4) records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can return multiple IP addresses pointed by </a:t>
            </a:r>
            <a:r>
              <a:rPr lang="en-US" dirty="0" err="1" smtClean="0"/>
              <a:t>h_addr_list</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gethostbyname</a:t>
            </a:r>
            <a:r>
              <a:rPr lang="en-US" dirty="0" smtClean="0"/>
              <a: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28600" y="1905000"/>
            <a:ext cx="8534400" cy="24384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Name conversion</a:t>
            </a:r>
          </a:p>
          <a:p>
            <a:pPr lvl="1"/>
            <a:r>
              <a:rPr lang="en-US" dirty="0" err="1" smtClean="0"/>
              <a:t>getaddrinfo</a:t>
            </a:r>
            <a:r>
              <a:rPr lang="en-US" dirty="0" smtClean="0"/>
              <a:t>()</a:t>
            </a:r>
          </a:p>
          <a:p>
            <a:pPr lvl="1"/>
            <a:r>
              <a:rPr lang="en-US" dirty="0" err="1" smtClean="0"/>
              <a:t>getnameinfo</a:t>
            </a:r>
            <a:r>
              <a:rPr lang="en-US" dirty="0" smtClean="0"/>
              <a:t>()</a:t>
            </a:r>
          </a:p>
          <a:p>
            <a:pPr lvl="1"/>
            <a:r>
              <a:rPr lang="en-US" dirty="0" err="1" smtClean="0"/>
              <a:t>gethostbyname</a:t>
            </a:r>
            <a:r>
              <a:rPr lang="en-US" dirty="0" smtClean="0"/>
              <a:t>()</a:t>
            </a:r>
          </a:p>
          <a:p>
            <a:r>
              <a:rPr lang="en-US" dirty="0" smtClean="0"/>
              <a:t>Advanced I/O</a:t>
            </a:r>
          </a:p>
          <a:p>
            <a:pPr lvl="1"/>
            <a:r>
              <a:rPr lang="en-US" dirty="0" err="1" smtClean="0"/>
              <a:t>recv</a:t>
            </a:r>
            <a:r>
              <a:rPr lang="en-US" dirty="0" smtClean="0"/>
              <a:t>(), send()</a:t>
            </a:r>
          </a:p>
          <a:p>
            <a:pPr lvl="1"/>
            <a:r>
              <a:rPr lang="en-US" dirty="0" err="1" smtClean="0"/>
              <a:t>readv</a:t>
            </a:r>
            <a:r>
              <a:rPr lang="en-US" dirty="0" smtClean="0"/>
              <a:t>(), </a:t>
            </a:r>
            <a:r>
              <a:rPr lang="en-US" dirty="0" err="1" smtClean="0"/>
              <a:t>writev</a:t>
            </a:r>
            <a:r>
              <a:rPr lang="en-US" dirty="0" smtClean="0"/>
              <a:t>()</a:t>
            </a:r>
          </a:p>
          <a:p>
            <a:pPr lvl="1"/>
            <a:r>
              <a:rPr lang="en-US" dirty="0" err="1" smtClean="0"/>
              <a:t>recvmsg</a:t>
            </a:r>
            <a:r>
              <a:rPr lang="en-US" dirty="0" smtClean="0"/>
              <a:t>(), </a:t>
            </a:r>
            <a:r>
              <a:rPr lang="en-US" dirty="0" err="1" smtClean="0"/>
              <a:t>sendmsg</a:t>
            </a:r>
            <a:r>
              <a:rPr lang="en-US" dirty="0" smtClean="0"/>
              <a:t>()</a:t>
            </a:r>
          </a:p>
          <a:p>
            <a:endParaRPr lang="en-US" dirty="0" smtClean="0"/>
          </a:p>
        </p:txBody>
      </p:sp>
      <p:sp>
        <p:nvSpPr>
          <p:cNvPr id="3" name="Content Placeholder 2"/>
          <p:cNvSpPr>
            <a:spLocks noGrp="1"/>
          </p:cNvSpPr>
          <p:nvPr>
            <p:ph sz="half" idx="2"/>
          </p:nvPr>
        </p:nvSpPr>
        <p:spPr/>
        <p:txBody>
          <a:bodyPr/>
          <a:lstStyle/>
          <a:p>
            <a:pPr>
              <a:buFont typeface="Arial" pitchFamily="34" charset="0"/>
              <a:buChar char="•"/>
            </a:pPr>
            <a:r>
              <a:rPr lang="en-US" sz="2400" dirty="0" smtClean="0"/>
              <a:t>Framing &amp; Encoding</a:t>
            </a:r>
          </a:p>
          <a:p>
            <a:pPr lvl="1">
              <a:buFont typeface="Courier New" pitchFamily="49" charset="0"/>
              <a:buChar char="o"/>
            </a:pPr>
            <a:r>
              <a:rPr lang="en-US" sz="2000" dirty="0" smtClean="0"/>
              <a:t>HTTP</a:t>
            </a:r>
          </a:p>
        </p:txBody>
      </p:sp>
      <p:sp>
        <p:nvSpPr>
          <p:cNvPr id="4" name="Content Placeholder 3"/>
          <p:cNvSpPr>
            <a:spLocks noGrp="1"/>
          </p:cNvSpPr>
          <p:nvPr>
            <p:ph sz="quarter" idx="10"/>
          </p:nvPr>
        </p:nvSpPr>
        <p:spPr/>
        <p:txBody>
          <a:bodyPr/>
          <a:lstStyle/>
          <a:p>
            <a:r>
              <a:rPr lang="en-US" dirty="0" smtClean="0"/>
              <a:t>Outline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err="1" smtClean="0"/>
              <a:t>gethostbyname</a:t>
            </a:r>
            <a:r>
              <a:rPr lang="en-US" dirty="0" smtClean="0"/>
              <a:t>() example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33375" y="1000125"/>
            <a:ext cx="7591425" cy="54768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Advanced I/O Functions</a:t>
            </a:r>
            <a:r>
              <a:rPr lang="en-US" sz="2000" b="0" dirty="0" smtClean="0"/>
              <a:t> (T1: </a:t>
            </a:r>
            <a:r>
              <a:rPr lang="en-US" sz="2000" b="0" dirty="0" err="1" smtClean="0"/>
              <a:t>ch</a:t>
            </a:r>
            <a:r>
              <a:rPr lang="en-US" sz="2000" b="0" dirty="0" smtClean="0"/>
              <a:t> 14)</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recv</a:t>
            </a:r>
            <a:r>
              <a:rPr lang="en-US" dirty="0" smtClean="0"/>
              <a:t>() and send() system calls perform I/O on connected sockets (TCP or connected UDP sockets).</a:t>
            </a:r>
          </a:p>
          <a:p>
            <a:r>
              <a:rPr lang="en-US" dirty="0" smtClean="0"/>
              <a:t>Socket-Specific I/O System Calls:</a:t>
            </a:r>
          </a:p>
          <a:p>
            <a:pPr lvl="1"/>
            <a:r>
              <a:rPr lang="en-US" dirty="0" smtClean="0"/>
              <a:t>They provide socket-specific functionality not available with read(0 and write().</a:t>
            </a:r>
          </a:p>
          <a:p>
            <a:pPr lvl="1"/>
            <a:endParaRPr lang="en-US" dirty="0" smtClean="0"/>
          </a:p>
          <a:p>
            <a:pPr lvl="1"/>
            <a:endParaRPr lang="en-US" dirty="0" smtClean="0"/>
          </a:p>
          <a:p>
            <a:pPr lvl="1"/>
            <a:endParaRPr lang="en-US" dirty="0" smtClean="0"/>
          </a:p>
          <a:p>
            <a:pPr lvl="1"/>
            <a:endParaRPr lang="en-US" dirty="0" smtClean="0"/>
          </a:p>
          <a:p>
            <a:pPr lvl="1"/>
            <a:r>
              <a:rPr lang="en-US" dirty="0" smtClean="0"/>
              <a:t>Same as read() and write() except for </a:t>
            </a:r>
            <a:r>
              <a:rPr lang="en-US" i="1" dirty="0" smtClean="0"/>
              <a:t>flags</a:t>
            </a:r>
            <a:r>
              <a:rPr lang="en-US" dirty="0" smtClean="0"/>
              <a:t>.</a:t>
            </a:r>
          </a:p>
          <a:p>
            <a:pPr lvl="1"/>
            <a:r>
              <a:rPr lang="en-US" dirty="0" smtClean="0"/>
              <a:t>Return values are same as read() and write().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3" name="Content Placeholder 2"/>
          <p:cNvSpPr>
            <a:spLocks noGrp="1"/>
          </p:cNvSpPr>
          <p:nvPr>
            <p:ph sz="quarter" idx="10"/>
          </p:nvPr>
        </p:nvSpPr>
        <p:spPr/>
        <p:txBody>
          <a:bodyPr>
            <a:normAutofit/>
          </a:bodyPr>
          <a:lstStyle/>
          <a:p>
            <a:r>
              <a:rPr lang="en-US" dirty="0" err="1" smtClean="0"/>
              <a:t>recv</a:t>
            </a:r>
            <a:r>
              <a:rPr lang="en-US" dirty="0" smtClean="0"/>
              <a:t>() and send()</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466725" y="3276600"/>
            <a:ext cx="8296275" cy="107302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MSG_DONTWAIT: </a:t>
            </a:r>
          </a:p>
          <a:p>
            <a:pPr lvl="1"/>
            <a:r>
              <a:rPr lang="en-US" dirty="0" smtClean="0"/>
              <a:t>perform a non-blocking </a:t>
            </a:r>
            <a:r>
              <a:rPr lang="en-US" dirty="0" err="1" smtClean="0"/>
              <a:t>recv</a:t>
            </a:r>
            <a:r>
              <a:rPr lang="en-US" dirty="0" smtClean="0"/>
              <a:t>(). </a:t>
            </a:r>
          </a:p>
          <a:p>
            <a:pPr lvl="1"/>
            <a:r>
              <a:rPr lang="en-US" dirty="0" smtClean="0"/>
              <a:t>can be done using </a:t>
            </a:r>
            <a:r>
              <a:rPr lang="en-US" dirty="0" err="1" smtClean="0"/>
              <a:t>fcntl</a:t>
            </a:r>
            <a:r>
              <a:rPr lang="en-US" dirty="0" smtClean="0"/>
              <a:t>() call but that will make sock </a:t>
            </a:r>
            <a:r>
              <a:rPr lang="en-US" dirty="0" err="1" smtClean="0"/>
              <a:t>fd</a:t>
            </a:r>
            <a:r>
              <a:rPr lang="en-US" dirty="0" smtClean="0"/>
              <a:t> non-blocking. Here only this operation is non-blocking.</a:t>
            </a:r>
          </a:p>
          <a:p>
            <a:r>
              <a:rPr lang="en-US" dirty="0" smtClean="0"/>
              <a:t>MSG_OOB: </a:t>
            </a:r>
          </a:p>
          <a:p>
            <a:pPr lvl="1"/>
            <a:r>
              <a:rPr lang="en-US" dirty="0" smtClean="0"/>
              <a:t>receive out-of-band data on the socket.</a:t>
            </a:r>
          </a:p>
          <a:p>
            <a:r>
              <a:rPr lang="en-US" dirty="0" smtClean="0"/>
              <a:t>MSG_PEEK: </a:t>
            </a:r>
          </a:p>
          <a:p>
            <a:pPr lvl="1"/>
            <a:r>
              <a:rPr lang="en-US" dirty="0" smtClean="0"/>
              <a:t>retrieve a copy of the requested bytes from the socket buffer.</a:t>
            </a:r>
          </a:p>
          <a:p>
            <a:pPr lvl="1"/>
            <a:r>
              <a:rPr lang="en-US" dirty="0" smtClean="0"/>
              <a:t>Data is not removed from the socket buffer. </a:t>
            </a:r>
          </a:p>
          <a:p>
            <a:pPr lvl="1"/>
            <a:r>
              <a:rPr lang="en-US" dirty="0" smtClean="0"/>
              <a:t>Used for knowing the no of bytes available on the buffer.</a:t>
            </a:r>
          </a:p>
          <a:p>
            <a:r>
              <a:rPr lang="en-US" dirty="0" smtClean="0"/>
              <a:t>MSG_WAITALL</a:t>
            </a:r>
          </a:p>
          <a:p>
            <a:pPr lvl="1"/>
            <a:r>
              <a:rPr lang="en-US" dirty="0" smtClean="0"/>
              <a:t>Blocks until </a:t>
            </a:r>
            <a:r>
              <a:rPr lang="en-US" i="1" dirty="0" smtClean="0"/>
              <a:t>length</a:t>
            </a:r>
            <a:r>
              <a:rPr lang="en-US" dirty="0" smtClean="0"/>
              <a:t> bytes are read from socket buffer.</a:t>
            </a:r>
          </a:p>
          <a:p>
            <a:pPr lvl="1"/>
            <a:r>
              <a:rPr lang="en-US" dirty="0" smtClean="0"/>
              <a:t>May get interrupted by signals.</a:t>
            </a:r>
          </a:p>
          <a:p>
            <a:pPr lvl="1"/>
            <a:endParaRPr lang="en-US" dirty="0" smtClean="0"/>
          </a:p>
          <a:p>
            <a:pPr lvl="1"/>
            <a:endParaRPr lang="en-US" dirty="0" smtClean="0"/>
          </a:p>
          <a:p>
            <a:pPr lvl="1"/>
            <a:endParaRPr lang="en-US" dirty="0"/>
          </a:p>
        </p:txBody>
      </p:sp>
      <p:sp>
        <p:nvSpPr>
          <p:cNvPr id="3" name="Content Placeholder 2"/>
          <p:cNvSpPr>
            <a:spLocks noGrp="1"/>
          </p:cNvSpPr>
          <p:nvPr>
            <p:ph sz="quarter" idx="10"/>
          </p:nvPr>
        </p:nvSpPr>
        <p:spPr/>
        <p:txBody>
          <a:bodyPr>
            <a:normAutofit/>
          </a:bodyPr>
          <a:lstStyle/>
          <a:p>
            <a:r>
              <a:rPr lang="en-US" dirty="0" err="1" smtClean="0"/>
              <a:t>recv</a:t>
            </a:r>
            <a:r>
              <a:rPr lang="en-US" dirty="0" smtClean="0"/>
              <a:t>() flags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MSG_DONTWAIT</a:t>
            </a:r>
          </a:p>
          <a:p>
            <a:pPr lvl="1"/>
            <a:r>
              <a:rPr lang="en-US" dirty="0" smtClean="0"/>
              <a:t>Perform a  non-blocking send.</a:t>
            </a:r>
          </a:p>
          <a:p>
            <a:r>
              <a:rPr lang="en-US" dirty="0" smtClean="0"/>
              <a:t>MSG_MORE</a:t>
            </a:r>
          </a:p>
          <a:p>
            <a:pPr lvl="1"/>
            <a:r>
              <a:rPr lang="en-US" dirty="0" smtClean="0"/>
              <a:t>Data written using send() or </a:t>
            </a:r>
            <a:r>
              <a:rPr lang="en-US" dirty="0" err="1" smtClean="0"/>
              <a:t>sendto</a:t>
            </a:r>
            <a:r>
              <a:rPr lang="en-US" dirty="0" smtClean="0"/>
              <a:t>() calls with this flag is packaged into a single datagram until a send() without this flag.</a:t>
            </a:r>
          </a:p>
          <a:p>
            <a:r>
              <a:rPr lang="en-US" dirty="0" smtClean="0"/>
              <a:t>MSG_NOSIGNAL</a:t>
            </a:r>
          </a:p>
          <a:p>
            <a:pPr lvl="1"/>
            <a:r>
              <a:rPr lang="en-US" dirty="0" smtClean="0"/>
              <a:t>Do not generate SIGPIPE signal. Return only EPIPE error.</a:t>
            </a:r>
          </a:p>
          <a:p>
            <a:r>
              <a:rPr lang="en-US" dirty="0" smtClean="0"/>
              <a:t>MSG_OOB</a:t>
            </a:r>
          </a:p>
          <a:p>
            <a:pPr lvl="1"/>
            <a:r>
              <a:rPr lang="en-US" dirty="0" smtClean="0"/>
              <a:t>Write out of band data on TCP.</a:t>
            </a:r>
            <a:endParaRPr lang="en-US" dirty="0"/>
          </a:p>
        </p:txBody>
      </p:sp>
      <p:sp>
        <p:nvSpPr>
          <p:cNvPr id="3" name="Content Placeholder 2"/>
          <p:cNvSpPr>
            <a:spLocks noGrp="1"/>
          </p:cNvSpPr>
          <p:nvPr>
            <p:ph sz="quarter" idx="10"/>
          </p:nvPr>
        </p:nvSpPr>
        <p:spPr/>
        <p:txBody>
          <a:bodyPr/>
          <a:lstStyle/>
          <a:p>
            <a:r>
              <a:rPr lang="en-US" dirty="0" smtClean="0"/>
              <a:t>send() flags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Transferring large file in web servers requires repeated calls to read() and write(). </a:t>
            </a:r>
          </a:p>
          <a:p>
            <a:pPr lvl="1"/>
            <a:r>
              <a:rPr lang="en-US" dirty="0" smtClean="0"/>
              <a:t>This is inefficient.</a:t>
            </a:r>
          </a:p>
          <a:p>
            <a:pPr lvl="1"/>
            <a:endParaRPr lang="en-US" dirty="0" smtClean="0"/>
          </a:p>
          <a:p>
            <a:pPr lvl="1"/>
            <a:endParaRPr lang="en-US" dirty="0" smtClean="0"/>
          </a:p>
          <a:p>
            <a:pPr lvl="1"/>
            <a:endParaRPr lang="en-US" dirty="0"/>
          </a:p>
        </p:txBody>
      </p:sp>
      <p:sp>
        <p:nvSpPr>
          <p:cNvPr id="3" name="Content Placeholder 2"/>
          <p:cNvSpPr>
            <a:spLocks noGrp="1"/>
          </p:cNvSpPr>
          <p:nvPr>
            <p:ph sz="quarter" idx="10"/>
          </p:nvPr>
        </p:nvSpPr>
        <p:spPr/>
        <p:txBody>
          <a:bodyPr/>
          <a:lstStyle/>
          <a:p>
            <a:r>
              <a:rPr lang="en-US" dirty="0" err="1" smtClean="0"/>
              <a:t>sendfile</a:t>
            </a:r>
            <a:r>
              <a:rPr lang="en-US" dirty="0" smtClean="0"/>
              <a:t>() sys call </a:t>
            </a:r>
            <a:r>
              <a:rPr lang="en-US" sz="2000" b="0" dirty="0" smtClean="0"/>
              <a:t>(R1: 61.4)</a:t>
            </a:r>
            <a:endParaRPr lang="en-US" b="0" dirty="0"/>
          </a:p>
        </p:txBody>
      </p:sp>
      <p:pic>
        <p:nvPicPr>
          <p:cNvPr id="6146" name="Picture 2"/>
          <p:cNvPicPr>
            <a:picLocks noChangeAspect="1" noChangeArrowheads="1"/>
          </p:cNvPicPr>
          <p:nvPr/>
        </p:nvPicPr>
        <p:blipFill>
          <a:blip r:embed="rId2" cstate="print"/>
          <a:srcRect/>
          <a:stretch>
            <a:fillRect/>
          </a:stretch>
        </p:blipFill>
        <p:spPr bwMode="auto">
          <a:xfrm>
            <a:off x="1066800" y="2514600"/>
            <a:ext cx="5829300" cy="495300"/>
          </a:xfrm>
          <a:prstGeom prst="rect">
            <a:avLst/>
          </a:prstGeom>
          <a:noFill/>
          <a:ln w="9525">
            <a:solidFill>
              <a:schemeClr val="bg1">
                <a:lumMod val="50000"/>
              </a:schemeClr>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990600" y="3276600"/>
            <a:ext cx="7010400" cy="31667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sendfile</a:t>
            </a:r>
            <a:r>
              <a:rPr lang="en-US" dirty="0" smtClean="0"/>
              <a:t>() sys call is designed to eliminate copying file data into user space.</a:t>
            </a:r>
          </a:p>
          <a:p>
            <a:pPr lvl="1"/>
            <a:r>
              <a:rPr lang="en-US" dirty="0" smtClean="0"/>
              <a:t>File contents are directly transferred to the socket without going through user space.</a:t>
            </a:r>
          </a:p>
          <a:p>
            <a:pPr lvl="1"/>
            <a:r>
              <a:rPr lang="en-US" dirty="0" smtClean="0"/>
              <a:t>This is referred as a </a:t>
            </a:r>
            <a:r>
              <a:rPr lang="en-US" i="1" dirty="0" smtClean="0"/>
              <a:t>zero-copy transfer.</a:t>
            </a:r>
          </a:p>
          <a:p>
            <a:pPr lvl="1"/>
            <a:endParaRPr lang="en-US" i="1" dirty="0" smtClean="0"/>
          </a:p>
          <a:p>
            <a:pPr lvl="1"/>
            <a:endParaRPr lang="en-US" i="1" dirty="0" smtClean="0"/>
          </a:p>
          <a:p>
            <a:pPr lvl="1"/>
            <a:endParaRPr lang="en-US" i="1" dirty="0" smtClean="0"/>
          </a:p>
          <a:p>
            <a:pPr lvl="1"/>
            <a:r>
              <a:rPr lang="en-US" i="1" dirty="0" err="1" smtClean="0"/>
              <a:t>out_fd</a:t>
            </a:r>
            <a:r>
              <a:rPr lang="en-US" i="1" dirty="0" smtClean="0"/>
              <a:t>: </a:t>
            </a:r>
            <a:r>
              <a:rPr lang="en-US" dirty="0" smtClean="0"/>
              <a:t>is the socket </a:t>
            </a:r>
            <a:r>
              <a:rPr lang="en-US" dirty="0" err="1" smtClean="0"/>
              <a:t>fd</a:t>
            </a:r>
            <a:r>
              <a:rPr lang="en-US" dirty="0" smtClean="0"/>
              <a:t>.</a:t>
            </a:r>
          </a:p>
          <a:p>
            <a:pPr lvl="1"/>
            <a:r>
              <a:rPr lang="en-US" i="1" dirty="0" err="1" smtClean="0"/>
              <a:t>In_fd</a:t>
            </a:r>
            <a:r>
              <a:rPr lang="en-US" i="1" dirty="0" smtClean="0"/>
              <a:t>: </a:t>
            </a:r>
            <a:r>
              <a:rPr lang="en-US" dirty="0" smtClean="0"/>
              <a:t>is regular file </a:t>
            </a:r>
            <a:r>
              <a:rPr lang="en-US" dirty="0" err="1" smtClean="0"/>
              <a:t>fd</a:t>
            </a:r>
            <a:r>
              <a:rPr lang="en-US" dirty="0" smtClean="0"/>
              <a:t>.</a:t>
            </a:r>
          </a:p>
          <a:p>
            <a:pPr lvl="1"/>
            <a:r>
              <a:rPr lang="en-US" i="1" dirty="0" err="1" smtClean="0"/>
              <a:t>off_t</a:t>
            </a:r>
            <a:r>
              <a:rPr lang="en-US" i="1" dirty="0" smtClean="0"/>
              <a:t>: </a:t>
            </a:r>
            <a:r>
              <a:rPr lang="en-US" dirty="0" smtClean="0"/>
              <a:t>is the offset. This is a value-result argument.</a:t>
            </a:r>
          </a:p>
          <a:p>
            <a:pPr lvl="1"/>
            <a:r>
              <a:rPr lang="en-US" i="1" dirty="0" smtClean="0"/>
              <a:t>count </a:t>
            </a:r>
            <a:r>
              <a:rPr lang="en-US" dirty="0" smtClean="0"/>
              <a:t>is the number of bytes to be transferred.</a:t>
            </a:r>
          </a:p>
          <a:p>
            <a:pPr lvl="1"/>
            <a:r>
              <a:rPr lang="en-US" i="1" dirty="0" err="1" smtClean="0"/>
              <a:t>sendfile</a:t>
            </a:r>
            <a:r>
              <a:rPr lang="en-US" i="1" dirty="0" smtClean="0"/>
              <a:t> </a:t>
            </a:r>
            <a:r>
              <a:rPr lang="en-US" dirty="0" smtClean="0"/>
              <a:t>doesn’t change the file offset for </a:t>
            </a:r>
            <a:r>
              <a:rPr lang="en-US" i="1" dirty="0" err="1" smtClean="0"/>
              <a:t>in_fd</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sendfile</a:t>
            </a:r>
            <a:r>
              <a:rPr lang="en-US" dirty="0" smtClean="0"/>
              <a:t>() sys call </a:t>
            </a:r>
            <a:r>
              <a:rPr lang="en-US" sz="2000" b="0" dirty="0" smtClean="0"/>
              <a:t>(R1: 61.4)</a:t>
            </a:r>
            <a:endParaRPr lang="en-US" b="0" dirty="0"/>
          </a:p>
        </p:txBody>
      </p:sp>
      <p:pic>
        <p:nvPicPr>
          <p:cNvPr id="7170" name="Picture 2"/>
          <p:cNvPicPr>
            <a:picLocks noChangeAspect="1" noChangeArrowheads="1"/>
          </p:cNvPicPr>
          <p:nvPr/>
        </p:nvPicPr>
        <p:blipFill>
          <a:blip r:embed="rId2" cstate="print"/>
          <a:srcRect/>
          <a:stretch>
            <a:fillRect/>
          </a:stretch>
        </p:blipFill>
        <p:spPr bwMode="auto">
          <a:xfrm>
            <a:off x="457200" y="3200400"/>
            <a:ext cx="8277225" cy="7715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a file is requested, web server would first send the HTTP headers and followed by the file contents.</a:t>
            </a:r>
          </a:p>
          <a:p>
            <a:pPr lvl="1"/>
            <a:r>
              <a:rPr lang="en-US" dirty="0" smtClean="0"/>
              <a:t>Normally this will result in 2 TCP segments.</a:t>
            </a:r>
          </a:p>
          <a:p>
            <a:pPr lvl="1"/>
            <a:r>
              <a:rPr lang="en-US" dirty="0" smtClean="0"/>
              <a:t>Leads to inefficient use of network bandwidth.</a:t>
            </a:r>
          </a:p>
          <a:p>
            <a:r>
              <a:rPr lang="en-US" dirty="0" smtClean="0"/>
              <a:t>TCP_CORK option if enabled buffers data in TCP until either</a:t>
            </a:r>
          </a:p>
          <a:p>
            <a:pPr lvl="1"/>
            <a:r>
              <a:rPr lang="en-US" dirty="0" smtClean="0"/>
              <a:t>upper limit on the size of a segment is reached,</a:t>
            </a:r>
          </a:p>
          <a:p>
            <a:pPr lvl="1"/>
            <a:r>
              <a:rPr lang="en-US" dirty="0" smtClean="0"/>
              <a:t> the  TCP_CORK  option is disabled, </a:t>
            </a:r>
          </a:p>
          <a:p>
            <a:pPr lvl="1"/>
            <a:r>
              <a:rPr lang="en-US" dirty="0" smtClean="0"/>
              <a:t> the socket is closed, or </a:t>
            </a:r>
          </a:p>
          <a:p>
            <a:pPr lvl="1"/>
            <a:r>
              <a:rPr lang="en-US" dirty="0" smtClean="0"/>
              <a:t> a maximum of 200 milliseconds passes from the time that the first corked byte is written.</a:t>
            </a:r>
          </a:p>
          <a:p>
            <a:r>
              <a:rPr lang="en-US" dirty="0" smtClean="0"/>
              <a:t>This can be achieved by putting both into single buffer or using </a:t>
            </a:r>
            <a:r>
              <a:rPr lang="en-US" i="1" dirty="0" err="1" smtClean="0"/>
              <a:t>writev</a:t>
            </a:r>
            <a:r>
              <a:rPr lang="en-US" i="1" dirty="0" smtClean="0"/>
              <a:t>()</a:t>
            </a:r>
            <a:r>
              <a:rPr lang="en-US" dirty="0" smtClean="0"/>
              <a:t>. But these can’t be used with </a:t>
            </a:r>
            <a:r>
              <a:rPr lang="en-US" i="1" dirty="0" err="1" smtClean="0"/>
              <a:t>sendfile</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TCP_CORK socket option</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also UDP_CORK option that buffers multiple data outputs into a single datagram.</a:t>
            </a:r>
            <a:endParaRPr lang="en-US" dirty="0"/>
          </a:p>
        </p:txBody>
      </p:sp>
      <p:sp>
        <p:nvSpPr>
          <p:cNvPr id="3" name="Content Placeholder 2"/>
          <p:cNvSpPr>
            <a:spLocks noGrp="1"/>
          </p:cNvSpPr>
          <p:nvPr>
            <p:ph sz="quarter" idx="10"/>
          </p:nvPr>
        </p:nvSpPr>
        <p:spPr/>
        <p:txBody>
          <a:bodyPr/>
          <a:lstStyle/>
          <a:p>
            <a:r>
              <a:rPr lang="en-US" dirty="0" smtClean="0"/>
              <a:t>TCP_CORK</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28600" y="1371600"/>
            <a:ext cx="8524875" cy="2638425"/>
          </a:xfrm>
          <a:prstGeom prst="rect">
            <a:avLst/>
          </a:prstGeom>
          <a:noFill/>
          <a:ln w="9525">
            <a:solidFill>
              <a:schemeClr val="bg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readv</a:t>
            </a:r>
            <a:r>
              <a:rPr lang="en-US" dirty="0" smtClean="0"/>
              <a:t>() and </a:t>
            </a:r>
            <a:r>
              <a:rPr lang="en-US" dirty="0" err="1" smtClean="0"/>
              <a:t>writev</a:t>
            </a:r>
            <a:r>
              <a:rPr lang="en-US" dirty="0" smtClean="0"/>
              <a:t>() system calls perform scatter-gather I/O.</a:t>
            </a:r>
          </a:p>
          <a:p>
            <a:r>
              <a:rPr lang="en-US" i="1" dirty="0" err="1" smtClean="0"/>
              <a:t>iov</a:t>
            </a:r>
            <a:r>
              <a:rPr lang="en-US" i="1" dirty="0" smtClean="0"/>
              <a:t> </a:t>
            </a:r>
            <a:r>
              <a:rPr lang="en-US" dirty="0" smtClean="0"/>
              <a:t>points to an array of buffers, each in</a:t>
            </a:r>
            <a:r>
              <a:rPr lang="en-US" i="1" dirty="0" smtClean="0"/>
              <a:t> </a:t>
            </a:r>
            <a:r>
              <a:rPr lang="en-US" i="1" dirty="0" err="1" smtClean="0"/>
              <a:t>iovec</a:t>
            </a:r>
            <a:r>
              <a:rPr lang="en-US" i="1" dirty="0" smtClean="0"/>
              <a:t> </a:t>
            </a:r>
            <a:r>
              <a:rPr lang="en-US" dirty="0" smtClean="0"/>
              <a:t>structure</a:t>
            </a:r>
            <a:r>
              <a:rPr lang="en-US" i="1" dirty="0" smtClean="0"/>
              <a:t>.</a:t>
            </a:r>
            <a:endParaRPr lang="en-US" i="1" dirty="0"/>
          </a:p>
        </p:txBody>
      </p:sp>
      <p:sp>
        <p:nvSpPr>
          <p:cNvPr id="3" name="Content Placeholder 2"/>
          <p:cNvSpPr>
            <a:spLocks noGrp="1"/>
          </p:cNvSpPr>
          <p:nvPr>
            <p:ph sz="quarter" idx="10"/>
          </p:nvPr>
        </p:nvSpPr>
        <p:spPr/>
        <p:txBody>
          <a:bodyPr/>
          <a:lstStyle/>
          <a:p>
            <a:r>
              <a:rPr lang="en-US" dirty="0" err="1" smtClean="0"/>
              <a:t>readv</a:t>
            </a:r>
            <a:r>
              <a:rPr lang="en-US" dirty="0" smtClean="0"/>
              <a:t>() and </a:t>
            </a:r>
            <a:r>
              <a:rPr lang="en-US" dirty="0" err="1" smtClean="0"/>
              <a:t>writev</a:t>
            </a:r>
            <a:r>
              <a:rPr lang="en-US" dirty="0" smtClean="0"/>
              <a:t>()</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81000" y="2590800"/>
            <a:ext cx="7629525" cy="1219200"/>
          </a:xfrm>
          <a:prstGeom prst="rect">
            <a:avLst/>
          </a:prstGeom>
          <a:noFill/>
          <a:ln w="9525">
            <a:solidFill>
              <a:schemeClr val="bg1">
                <a:lumMod val="50000"/>
              </a:schemeClr>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381000" y="3962400"/>
            <a:ext cx="8105775" cy="981075"/>
          </a:xfrm>
          <a:prstGeom prst="rect">
            <a:avLst/>
          </a:prstGeom>
          <a:noFill/>
          <a:ln w="9525">
            <a:solidFill>
              <a:schemeClr val="bg1">
                <a:lumMod val="50000"/>
              </a:schemeClr>
            </a:solid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1524000" y="5029200"/>
            <a:ext cx="4572000" cy="17545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Name and Address Conversions </a:t>
            </a:r>
            <a:r>
              <a:rPr lang="en-US" sz="1800" dirty="0" smtClean="0"/>
              <a:t>(T1: ch11)</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readv</a:t>
            </a:r>
            <a:r>
              <a:rPr lang="en-US" dirty="0" smtClean="0"/>
              <a:t>() system call performs scatter input: </a:t>
            </a:r>
          </a:p>
          <a:p>
            <a:pPr lvl="1"/>
            <a:r>
              <a:rPr lang="en-US" dirty="0" smtClean="0"/>
              <a:t>Reads from the file and puts the data into the buffer starting at </a:t>
            </a:r>
            <a:r>
              <a:rPr lang="en-US" dirty="0" err="1" smtClean="0"/>
              <a:t>iov</a:t>
            </a:r>
            <a:r>
              <a:rPr lang="en-US" dirty="0" smtClean="0"/>
              <a:t>[0]. Once the first buffer is full, it goes to another.</a:t>
            </a:r>
          </a:p>
          <a:p>
            <a:r>
              <a:rPr lang="en-US" dirty="0" err="1" smtClean="0"/>
              <a:t>readv</a:t>
            </a:r>
            <a:r>
              <a:rPr lang="en-US" dirty="0" smtClean="0"/>
              <a:t>() completes atomically:</a:t>
            </a:r>
          </a:p>
          <a:p>
            <a:pPr lvl="1"/>
            <a:r>
              <a:rPr lang="en-US" dirty="0" smtClean="0"/>
              <a:t>Kernel performs a single data transfer.</a:t>
            </a:r>
          </a:p>
          <a:p>
            <a:pPr lvl="1"/>
            <a:r>
              <a:rPr lang="en-US" dirty="0" smtClean="0"/>
              <a:t>Assured that all the bytes read are contiguous in the file. File offset can’t be changed by other process.</a:t>
            </a:r>
          </a:p>
          <a:p>
            <a:r>
              <a:rPr lang="en-US" dirty="0" smtClean="0"/>
              <a:t>The </a:t>
            </a:r>
            <a:r>
              <a:rPr lang="en-US" dirty="0" err="1" smtClean="0"/>
              <a:t>writev</a:t>
            </a:r>
            <a:r>
              <a:rPr lang="en-US" dirty="0" smtClean="0"/>
              <a:t>() call performs gather output:</a:t>
            </a:r>
          </a:p>
          <a:p>
            <a:pPr lvl="1"/>
            <a:r>
              <a:rPr lang="en-US" dirty="0" smtClean="0"/>
              <a:t>Starting from the first buffer, writes the data contiguously into the file.</a:t>
            </a:r>
          </a:p>
          <a:p>
            <a:pPr lvl="1"/>
            <a:r>
              <a:rPr lang="en-US" dirty="0" smtClean="0"/>
              <a:t>Partial write is possible.</a:t>
            </a:r>
          </a:p>
          <a:p>
            <a:r>
              <a:rPr lang="en-US" dirty="0" err="1" smtClean="0"/>
              <a:t>writev</a:t>
            </a:r>
            <a:r>
              <a:rPr lang="en-US" dirty="0" smtClean="0"/>
              <a:t>() completes atomically.</a:t>
            </a:r>
          </a:p>
          <a:p>
            <a:r>
              <a:rPr lang="en-US" dirty="0" err="1" smtClean="0"/>
              <a:t>readv</a:t>
            </a:r>
            <a:r>
              <a:rPr lang="en-US" dirty="0" smtClean="0"/>
              <a:t>() and </a:t>
            </a:r>
            <a:r>
              <a:rPr lang="en-US" dirty="0" err="1" smtClean="0"/>
              <a:t>writev</a:t>
            </a:r>
            <a:r>
              <a:rPr lang="en-US" dirty="0" smtClean="0"/>
              <a:t>() are used for convenience and speed.</a:t>
            </a:r>
          </a:p>
          <a:p>
            <a:pPr lvl="1"/>
            <a:r>
              <a:rPr lang="en-US" dirty="0" smtClean="0"/>
              <a:t>Reduce number of sys calls.</a:t>
            </a:r>
            <a:endParaRPr lang="en-US" dirty="0"/>
          </a:p>
        </p:txBody>
      </p:sp>
      <p:sp>
        <p:nvSpPr>
          <p:cNvPr id="3" name="Content Placeholder 2"/>
          <p:cNvSpPr>
            <a:spLocks noGrp="1"/>
          </p:cNvSpPr>
          <p:nvPr>
            <p:ph sz="quarter" idx="10"/>
          </p:nvPr>
        </p:nvSpPr>
        <p:spPr/>
        <p:txBody>
          <a:bodyPr/>
          <a:lstStyle/>
          <a:p>
            <a:r>
              <a:rPr lang="en-US" dirty="0" err="1" smtClean="0"/>
              <a:t>readv</a:t>
            </a:r>
            <a:r>
              <a:rPr lang="en-US" dirty="0" smtClean="0"/>
              <a:t>() and </a:t>
            </a:r>
            <a:r>
              <a:rPr lang="en-US" dirty="0" err="1" smtClean="0"/>
              <a:t>writev</a:t>
            </a:r>
            <a:r>
              <a:rPr lang="en-US"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sendmsg</a:t>
            </a:r>
            <a:r>
              <a:rPr lang="en-US" dirty="0" smtClean="0"/>
              <a:t>() and </a:t>
            </a:r>
            <a:r>
              <a:rPr lang="en-US" dirty="0" err="1" smtClean="0"/>
              <a:t>recvmsg</a:t>
            </a:r>
            <a:r>
              <a:rPr lang="en-US" dirty="0" smtClean="0"/>
              <a:t>() system calls are the most general purpose of the socket I/O system calls. </a:t>
            </a:r>
          </a:p>
          <a:p>
            <a:pPr lvl="1"/>
            <a:r>
              <a:rPr lang="en-US" dirty="0" smtClean="0"/>
              <a:t>The </a:t>
            </a:r>
            <a:r>
              <a:rPr lang="en-US" dirty="0" err="1" smtClean="0"/>
              <a:t>sendmsg</a:t>
            </a:r>
            <a:r>
              <a:rPr lang="en-US" dirty="0" smtClean="0"/>
              <a:t>() system call can do everything that is done by write(), send(),  and  </a:t>
            </a:r>
            <a:r>
              <a:rPr lang="en-US" dirty="0" err="1" smtClean="0"/>
              <a:t>sendto</a:t>
            </a:r>
            <a:r>
              <a:rPr lang="en-US" dirty="0" smtClean="0"/>
              <a:t>();  </a:t>
            </a:r>
          </a:p>
          <a:p>
            <a:pPr lvl="1"/>
            <a:r>
              <a:rPr lang="en-US" dirty="0" smtClean="0"/>
              <a:t>the  </a:t>
            </a:r>
            <a:r>
              <a:rPr lang="en-US" dirty="0" err="1" smtClean="0"/>
              <a:t>recvmsg</a:t>
            </a:r>
            <a:r>
              <a:rPr lang="en-US" dirty="0" smtClean="0"/>
              <a:t>()  system  call  can  do  everything  that  is  done  by read(), </a:t>
            </a:r>
            <a:r>
              <a:rPr lang="en-US" dirty="0" err="1" smtClean="0"/>
              <a:t>recv</a:t>
            </a:r>
            <a:r>
              <a:rPr lang="en-US" dirty="0" smtClean="0"/>
              <a:t>(), and </a:t>
            </a:r>
            <a:r>
              <a:rPr lang="en-US" dirty="0" err="1" smtClean="0"/>
              <a:t>recvfrom</a:t>
            </a:r>
            <a:r>
              <a:rPr lang="en-US" dirty="0" smtClean="0"/>
              <a:t>().</a:t>
            </a:r>
          </a:p>
          <a:p>
            <a:endParaRPr lang="en-US" dirty="0"/>
          </a:p>
        </p:txBody>
      </p:sp>
      <p:sp>
        <p:nvSpPr>
          <p:cNvPr id="3" name="Content Placeholder 2"/>
          <p:cNvSpPr>
            <a:spLocks noGrp="1"/>
          </p:cNvSpPr>
          <p:nvPr>
            <p:ph sz="quarter" idx="10"/>
          </p:nvPr>
        </p:nvSpPr>
        <p:spPr/>
        <p:txBody>
          <a:bodyPr>
            <a:normAutofit fontScale="92500"/>
          </a:bodyPr>
          <a:lstStyle/>
          <a:p>
            <a:r>
              <a:rPr lang="en-US" dirty="0" err="1" smtClean="0"/>
              <a:t>sendmsg</a:t>
            </a:r>
            <a:r>
              <a:rPr lang="en-US" dirty="0" smtClean="0"/>
              <a:t>() &amp; </a:t>
            </a:r>
            <a:r>
              <a:rPr lang="en-US" dirty="0" err="1" smtClean="0"/>
              <a:t>recvmsg</a:t>
            </a:r>
            <a:r>
              <a:rPr lang="en-US" dirty="0" smtClean="0"/>
              <a:t>() sys calls</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33400" y="3429000"/>
            <a:ext cx="7648575" cy="971550"/>
          </a:xfrm>
          <a:prstGeom prst="rect">
            <a:avLst/>
          </a:prstGeom>
          <a:noFill/>
          <a:ln w="9525">
            <a:solidFill>
              <a:schemeClr val="bg1">
                <a:lumMod val="50000"/>
              </a:schemeClr>
            </a:solid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419100" y="4495800"/>
            <a:ext cx="8191500" cy="21431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be used to send or receive ancillary data (control information).</a:t>
            </a:r>
          </a:p>
          <a:p>
            <a:r>
              <a:rPr lang="en-US" dirty="0" smtClean="0"/>
              <a:t>Flags are</a:t>
            </a:r>
            <a:endParaRPr lang="en-US" dirty="0"/>
          </a:p>
        </p:txBody>
      </p:sp>
      <p:sp>
        <p:nvSpPr>
          <p:cNvPr id="3" name="Content Placeholder 2"/>
          <p:cNvSpPr>
            <a:spLocks noGrp="1"/>
          </p:cNvSpPr>
          <p:nvPr>
            <p:ph sz="quarter" idx="10"/>
          </p:nvPr>
        </p:nvSpPr>
        <p:spPr/>
        <p:txBody>
          <a:bodyPr>
            <a:normAutofit fontScale="92500"/>
          </a:bodyPr>
          <a:lstStyle/>
          <a:p>
            <a:r>
              <a:rPr lang="en-US" dirty="0" err="1" smtClean="0"/>
              <a:t>sendmsg</a:t>
            </a:r>
            <a:r>
              <a:rPr lang="en-US" dirty="0" smtClean="0"/>
              <a:t>() &amp; </a:t>
            </a:r>
            <a:r>
              <a:rPr lang="en-US" dirty="0" err="1" smtClean="0"/>
              <a:t>recvmsg</a:t>
            </a:r>
            <a:r>
              <a:rPr lang="en-US" dirty="0" smtClean="0"/>
              <a:t>() sys calls</a:t>
            </a:r>
          </a:p>
        </p:txBody>
      </p:sp>
      <p:graphicFrame>
        <p:nvGraphicFramePr>
          <p:cNvPr id="11266" name="Object 3"/>
          <p:cNvGraphicFramePr>
            <a:graphicFrameLocks noChangeAspect="1"/>
          </p:cNvGraphicFramePr>
          <p:nvPr/>
        </p:nvGraphicFramePr>
        <p:xfrm>
          <a:off x="996950" y="2524125"/>
          <a:ext cx="7164388" cy="3767138"/>
        </p:xfrm>
        <a:graphic>
          <a:graphicData uri="http://schemas.openxmlformats.org/presentationml/2006/ole">
            <p:oleObj spid="_x0000_s11266" name="Document" r:id="rId3" imgW="8200242" imgH="4321146" progId="Word.Document.8">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MSG_BCAST</a:t>
            </a:r>
          </a:p>
          <a:p>
            <a:pPr lvl="1"/>
            <a:r>
              <a:rPr lang="en-US" sz="1600" dirty="0" smtClean="0"/>
              <a:t>is returned if the datagram was received as </a:t>
            </a:r>
            <a:r>
              <a:rPr lang="en-US" sz="1600" dirty="0" err="1" smtClean="0"/>
              <a:t>as</a:t>
            </a:r>
            <a:r>
              <a:rPr lang="en-US" sz="1600" dirty="0" smtClean="0"/>
              <a:t> a broadcast.</a:t>
            </a:r>
          </a:p>
          <a:p>
            <a:r>
              <a:rPr lang="en-US" sz="1800" dirty="0" smtClean="0"/>
              <a:t>MSG_MCAST</a:t>
            </a:r>
          </a:p>
          <a:p>
            <a:pPr lvl="1"/>
            <a:r>
              <a:rPr lang="en-US" sz="1600" dirty="0" smtClean="0"/>
              <a:t>is returned if the datagram was received as a link-layer multicast.</a:t>
            </a:r>
          </a:p>
          <a:p>
            <a:r>
              <a:rPr lang="en-US" sz="1800" dirty="0" smtClean="0"/>
              <a:t>MSG_TRUNC</a:t>
            </a:r>
          </a:p>
          <a:p>
            <a:pPr lvl="1"/>
            <a:r>
              <a:rPr lang="en-US" sz="1600" dirty="0" smtClean="0"/>
              <a:t>is returned if the datagram was truncated</a:t>
            </a:r>
          </a:p>
          <a:p>
            <a:r>
              <a:rPr lang="en-US" sz="1800" dirty="0" smtClean="0"/>
              <a:t>MSG_CTRUNC</a:t>
            </a:r>
          </a:p>
          <a:p>
            <a:pPr lvl="1"/>
            <a:r>
              <a:rPr lang="en-US" sz="1600" dirty="0" smtClean="0"/>
              <a:t> is returned if the ancillary data was truncated</a:t>
            </a:r>
          </a:p>
          <a:p>
            <a:r>
              <a:rPr lang="en-US" sz="1800" dirty="0" smtClean="0"/>
              <a:t>MSG_EOR</a:t>
            </a:r>
          </a:p>
          <a:p>
            <a:pPr lvl="1"/>
            <a:r>
              <a:rPr lang="en-US" sz="1600" dirty="0" smtClean="0"/>
              <a:t> is turned on if the returned data ends a logical record. </a:t>
            </a:r>
          </a:p>
          <a:p>
            <a:r>
              <a:rPr lang="en-US" sz="1800" dirty="0" smtClean="0"/>
              <a:t>MSG_OOB</a:t>
            </a:r>
          </a:p>
          <a:p>
            <a:pPr lvl="1"/>
            <a:r>
              <a:rPr lang="en-US" sz="1600" dirty="0" smtClean="0"/>
              <a:t>This flag is never returned for TCP out-of-band data. This flag is returned by other protocol suites (e.g., the OSI protocols).</a:t>
            </a:r>
          </a:p>
          <a:p>
            <a:r>
              <a:rPr lang="en-US" sz="1800" dirty="0" smtClean="0"/>
              <a:t>MSG_NOTIFICATON</a:t>
            </a:r>
          </a:p>
          <a:p>
            <a:pPr lvl="1"/>
            <a:r>
              <a:rPr lang="en-US" sz="1600" dirty="0" smtClean="0"/>
              <a:t> This flag is returned for SCTP receivers to indicate that the message read is an event notification, not a data message.</a:t>
            </a:r>
            <a:endParaRPr lang="en-US" sz="1600" dirty="0"/>
          </a:p>
        </p:txBody>
      </p:sp>
      <p:sp>
        <p:nvSpPr>
          <p:cNvPr id="3" name="Content Placeholder 2"/>
          <p:cNvSpPr>
            <a:spLocks noGrp="1"/>
          </p:cNvSpPr>
          <p:nvPr>
            <p:ph sz="quarter" idx="10"/>
          </p:nvPr>
        </p:nvSpPr>
        <p:spPr/>
        <p:txBody>
          <a:bodyPr/>
          <a:lstStyle/>
          <a:p>
            <a:r>
              <a:rPr lang="en-US" dirty="0" smtClean="0"/>
              <a:t>Flags returned by </a:t>
            </a:r>
            <a:r>
              <a:rPr lang="en-US" dirty="0" err="1" smtClean="0"/>
              <a:t>rcvmsg</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1"/>
            <a:ext cx="3657600" cy="5105400"/>
          </a:xfrm>
        </p:spPr>
        <p:txBody>
          <a:bodyPr/>
          <a:lstStyle/>
          <a:p>
            <a:r>
              <a:rPr lang="en-US" sz="2000" dirty="0" smtClean="0"/>
              <a:t>Ancillary data can be sent and received using the </a:t>
            </a:r>
            <a:r>
              <a:rPr lang="en-US" sz="2000" dirty="0" err="1" smtClean="0"/>
              <a:t>msg_control</a:t>
            </a:r>
            <a:r>
              <a:rPr lang="en-US" sz="2000" dirty="0" smtClean="0"/>
              <a:t> and </a:t>
            </a:r>
            <a:r>
              <a:rPr lang="en-US" sz="2000" dirty="0" err="1" smtClean="0"/>
              <a:t>msg_controllen</a:t>
            </a:r>
            <a:r>
              <a:rPr lang="en-US" sz="2000" dirty="0" smtClean="0"/>
              <a:t> members of the </a:t>
            </a:r>
            <a:r>
              <a:rPr lang="en-US" sz="2000" dirty="0" err="1" smtClean="0"/>
              <a:t>msghdr</a:t>
            </a:r>
            <a:r>
              <a:rPr lang="en-US" sz="2000" dirty="0" smtClean="0"/>
              <a:t> structure.</a:t>
            </a:r>
          </a:p>
          <a:p>
            <a:pPr lvl="1"/>
            <a:r>
              <a:rPr lang="en-US" sz="1800" dirty="0" smtClean="0"/>
              <a:t>Another term for ancillary data is control information.</a:t>
            </a:r>
            <a:endParaRPr lang="en-US" sz="1800" dirty="0"/>
          </a:p>
        </p:txBody>
      </p:sp>
      <p:sp>
        <p:nvSpPr>
          <p:cNvPr id="3" name="Content Placeholder 2"/>
          <p:cNvSpPr>
            <a:spLocks noGrp="1"/>
          </p:cNvSpPr>
          <p:nvPr>
            <p:ph sz="quarter" idx="10"/>
          </p:nvPr>
        </p:nvSpPr>
        <p:spPr/>
        <p:txBody>
          <a:bodyPr/>
          <a:lstStyle/>
          <a:p>
            <a:r>
              <a:rPr lang="en-US" dirty="0" smtClean="0"/>
              <a:t>Ancillary Data</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457200" y="4953000"/>
            <a:ext cx="8458200" cy="1466850"/>
          </a:xfrm>
          <a:prstGeom prst="rect">
            <a:avLst/>
          </a:prstGeom>
          <a:noFill/>
          <a:ln w="9525">
            <a:solidFill>
              <a:schemeClr val="bg1">
                <a:lumMod val="50000"/>
              </a:schemeClr>
            </a:solidFill>
            <a:miter lim="800000"/>
            <a:headEnd/>
            <a:tailEnd/>
          </a:ln>
        </p:spPr>
      </p:pic>
      <p:pic>
        <p:nvPicPr>
          <p:cNvPr id="6" name="Picture 3" descr="npc13_3"/>
          <p:cNvPicPr>
            <a:picLocks noChangeAspect="1" noChangeArrowheads="1"/>
          </p:cNvPicPr>
          <p:nvPr/>
        </p:nvPicPr>
        <p:blipFill>
          <a:blip r:embed="rId3" cstate="print"/>
          <a:srcRect b="7936"/>
          <a:stretch>
            <a:fillRect/>
          </a:stretch>
        </p:blipFill>
        <p:spPr bwMode="auto">
          <a:xfrm>
            <a:off x="4191000" y="381000"/>
            <a:ext cx="493395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Ancillary data is domain specific.</a:t>
            </a:r>
            <a:endParaRPr lang="en-US" dirty="0"/>
          </a:p>
        </p:txBody>
      </p:sp>
      <p:sp>
        <p:nvSpPr>
          <p:cNvPr id="3" name="Content Placeholder 2"/>
          <p:cNvSpPr>
            <a:spLocks noGrp="1"/>
          </p:cNvSpPr>
          <p:nvPr>
            <p:ph sz="quarter" idx="10"/>
          </p:nvPr>
        </p:nvSpPr>
        <p:spPr/>
        <p:txBody>
          <a:bodyPr/>
          <a:lstStyle/>
          <a:p>
            <a:r>
              <a:rPr lang="en-US" dirty="0" smtClean="0"/>
              <a:t>Ancillary Data</a:t>
            </a:r>
          </a:p>
        </p:txBody>
      </p:sp>
      <p:graphicFrame>
        <p:nvGraphicFramePr>
          <p:cNvPr id="13314" name="Object 4"/>
          <p:cNvGraphicFramePr>
            <a:graphicFrameLocks noChangeAspect="1"/>
          </p:cNvGraphicFramePr>
          <p:nvPr/>
        </p:nvGraphicFramePr>
        <p:xfrm>
          <a:off x="304800" y="1905000"/>
          <a:ext cx="8147050" cy="3505200"/>
        </p:xfrm>
        <a:graphic>
          <a:graphicData uri="http://schemas.openxmlformats.org/presentationml/2006/ole">
            <p:oleObj spid="_x0000_s13314" name="Document" r:id="rId3" imgW="9032536" imgH="3402191" progId="Word.Document.8">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File descriptors and process credentials can be passed between unrelated processes using ancillary data.</a:t>
            </a:r>
          </a:p>
          <a:p>
            <a:endParaRPr lang="en-US" dirty="0"/>
          </a:p>
        </p:txBody>
      </p:sp>
      <p:sp>
        <p:nvSpPr>
          <p:cNvPr id="3" name="Content Placeholder 2"/>
          <p:cNvSpPr>
            <a:spLocks noGrp="1"/>
          </p:cNvSpPr>
          <p:nvPr>
            <p:ph sz="quarter" idx="10"/>
          </p:nvPr>
        </p:nvSpPr>
        <p:spPr/>
        <p:txBody>
          <a:bodyPr/>
          <a:lstStyle/>
          <a:p>
            <a:r>
              <a:rPr lang="en-US" dirty="0" smtClean="0"/>
              <a:t>Ancillary Data</a:t>
            </a:r>
          </a:p>
        </p:txBody>
      </p:sp>
      <p:pic>
        <p:nvPicPr>
          <p:cNvPr id="4" name="Picture 3" descr="npc13_4"/>
          <p:cNvPicPr>
            <a:picLocks noChangeAspect="1" noChangeArrowheads="1"/>
          </p:cNvPicPr>
          <p:nvPr/>
        </p:nvPicPr>
        <p:blipFill>
          <a:blip r:embed="rId2" cstate="print"/>
          <a:srcRect b="11963"/>
          <a:stretch>
            <a:fillRect/>
          </a:stretch>
        </p:blipFill>
        <p:spPr bwMode="auto">
          <a:xfrm>
            <a:off x="685800" y="2590800"/>
            <a:ext cx="6705600" cy="33528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Framing, Encoding &amp; Decoding</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Wire format: format of message in the network.</a:t>
            </a:r>
          </a:p>
          <a:p>
            <a:pPr lvl="1"/>
            <a:r>
              <a:rPr lang="en-US" dirty="0" smtClean="0"/>
              <a:t>Application protocol specifies the wire format for the messages to be exchanged between sender and receiver.</a:t>
            </a:r>
          </a:p>
          <a:p>
            <a:pPr lvl="1"/>
            <a:r>
              <a:rPr lang="en-US" dirty="0" smtClean="0"/>
              <a:t>Can be: binary or text represented.</a:t>
            </a:r>
          </a:p>
          <a:p>
            <a:r>
              <a:rPr lang="en-US" dirty="0" smtClean="0"/>
              <a:t>Encoding:</a:t>
            </a:r>
          </a:p>
          <a:p>
            <a:pPr lvl="1"/>
            <a:r>
              <a:rPr lang="en-US" dirty="0" smtClean="0"/>
              <a:t>Sender has to fill in the fields of the message ( bits or byes or multiple bytes) considering the network byte order.</a:t>
            </a:r>
          </a:p>
          <a:p>
            <a:r>
              <a:rPr lang="en-US" dirty="0" smtClean="0"/>
              <a:t>Framing</a:t>
            </a:r>
          </a:p>
          <a:p>
            <a:pPr lvl="1"/>
            <a:r>
              <a:rPr lang="en-US" dirty="0" smtClean="0"/>
              <a:t>How to identify boundaries between messages</a:t>
            </a:r>
          </a:p>
          <a:p>
            <a:pPr lvl="1"/>
            <a:endParaRPr lang="en-US" dirty="0"/>
          </a:p>
        </p:txBody>
      </p:sp>
      <p:sp>
        <p:nvSpPr>
          <p:cNvPr id="3" name="Content Placeholder 2"/>
          <p:cNvSpPr>
            <a:spLocks noGrp="1"/>
          </p:cNvSpPr>
          <p:nvPr>
            <p:ph sz="quarter" idx="10"/>
          </p:nvPr>
        </p:nvSpPr>
        <p:spPr/>
        <p:txBody>
          <a:bodyPr/>
          <a:lstStyle/>
          <a:p>
            <a:r>
              <a:rPr lang="en-US" dirty="0" smtClean="0"/>
              <a:t>Encoding &amp; Framing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Wrapping TCP Sockets in Streams</a:t>
            </a:r>
          </a:p>
          <a:p>
            <a:pPr lvl="1"/>
            <a:r>
              <a:rPr lang="en-US" dirty="0" smtClean="0"/>
              <a:t>Using </a:t>
            </a:r>
            <a:r>
              <a:rPr lang="en-US" dirty="0" err="1" smtClean="0"/>
              <a:t>fdopen</a:t>
            </a:r>
            <a:endParaRPr lang="en-US" dirty="0" smtClean="0"/>
          </a:p>
          <a:p>
            <a:pPr lvl="1"/>
            <a:r>
              <a:rPr lang="en-US" dirty="0" err="1" smtClean="0"/>
              <a:t>fread</a:t>
            </a:r>
            <a:r>
              <a:rPr lang="en-US" dirty="0" smtClean="0"/>
              <a:t>() and </a:t>
            </a:r>
            <a:r>
              <a:rPr lang="en-US" dirty="0" err="1" smtClean="0"/>
              <a:t>fwrite</a:t>
            </a:r>
            <a:r>
              <a:rPr lang="en-US" dirty="0" smtClean="0"/>
              <a:t>() functions read/write a number of objects from/to the stream.</a:t>
            </a:r>
          </a:p>
          <a:p>
            <a:pPr lvl="1"/>
            <a:r>
              <a:rPr lang="en-US" dirty="0" smtClean="0"/>
              <a:t>They return no of objects written or read.</a:t>
            </a:r>
          </a:p>
          <a:p>
            <a:endParaRPr lang="en-US" dirty="0" smtClean="0"/>
          </a:p>
          <a:p>
            <a:endParaRPr lang="en-US" dirty="0" smtClean="0"/>
          </a:p>
          <a:p>
            <a:r>
              <a:rPr lang="en-US" dirty="0" smtClean="0"/>
              <a:t>FILE-streams can only be used with TCP sockets</a:t>
            </a:r>
          </a:p>
          <a:p>
            <a:endParaRPr lang="en-US" dirty="0"/>
          </a:p>
        </p:txBody>
      </p:sp>
      <p:sp>
        <p:nvSpPr>
          <p:cNvPr id="3" name="Content Placeholder 2"/>
          <p:cNvSpPr>
            <a:spLocks noGrp="1"/>
          </p:cNvSpPr>
          <p:nvPr>
            <p:ph sz="quarter" idx="10"/>
          </p:nvPr>
        </p:nvSpPr>
        <p:spPr/>
        <p:txBody>
          <a:bodyPr>
            <a:normAutofit fontScale="85000" lnSpcReduction="10000"/>
          </a:bodyPr>
          <a:lstStyle/>
          <a:p>
            <a:r>
              <a:rPr lang="en-US" dirty="0" smtClean="0"/>
              <a:t>Wrapping TCP Sockets in Streams</a:t>
            </a:r>
          </a:p>
        </p:txBody>
      </p:sp>
      <p:pic>
        <p:nvPicPr>
          <p:cNvPr id="14338" name="Picture 2"/>
          <p:cNvPicPr>
            <a:picLocks noChangeAspect="1" noChangeArrowheads="1"/>
          </p:cNvPicPr>
          <p:nvPr/>
        </p:nvPicPr>
        <p:blipFill>
          <a:blip r:embed="rId2" cstate="print"/>
          <a:srcRect/>
          <a:stretch>
            <a:fillRect/>
          </a:stretch>
        </p:blipFill>
        <p:spPr bwMode="auto">
          <a:xfrm>
            <a:off x="381000" y="3200400"/>
            <a:ext cx="8458200" cy="514350"/>
          </a:xfrm>
          <a:prstGeom prst="rect">
            <a:avLst/>
          </a:prstGeom>
          <a:noFill/>
          <a:ln w="9525">
            <a:solidFill>
              <a:schemeClr val="bg1">
                <a:lumMod val="50000"/>
              </a:schemeClr>
            </a:solid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257175" y="4419600"/>
            <a:ext cx="8886825" cy="1647825"/>
          </a:xfrm>
          <a:prstGeom prst="rect">
            <a:avLst/>
          </a:prstGeom>
          <a:noFill/>
          <a:ln w="9525">
            <a:solidFill>
              <a:schemeClr val="bg1">
                <a:lumMod val="50000"/>
              </a:schemeClr>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Two functions which we use to convert a domain name to IP address:</a:t>
            </a:r>
          </a:p>
          <a:p>
            <a:pPr lvl="1"/>
            <a:r>
              <a:rPr lang="en-US" dirty="0" err="1" smtClean="0"/>
              <a:t>gethostbyname</a:t>
            </a:r>
            <a:r>
              <a:rPr lang="en-US" dirty="0" smtClean="0"/>
              <a:t>()  - obsolete</a:t>
            </a:r>
          </a:p>
          <a:p>
            <a:pPr lvl="1"/>
            <a:r>
              <a:rPr lang="en-US" dirty="0" err="1" smtClean="0"/>
              <a:t>getaddrinfo</a:t>
            </a:r>
            <a:r>
              <a:rPr lang="en-US" dirty="0" smtClean="0"/>
              <a:t>()  - supports both IPv6 and IPv4</a:t>
            </a:r>
          </a:p>
          <a:p>
            <a:r>
              <a:rPr lang="en-US" dirty="0" smtClean="0"/>
              <a:t>The DNS is used primarily to map between hostnames and IP addresses. </a:t>
            </a:r>
          </a:p>
          <a:p>
            <a:pPr lvl="1"/>
            <a:r>
              <a:rPr lang="en-US" dirty="0" smtClean="0"/>
              <a:t>A hostname can be either a simple name, such as </a:t>
            </a:r>
            <a:r>
              <a:rPr lang="en-US" i="1" dirty="0" err="1" smtClean="0"/>
              <a:t>solaris</a:t>
            </a:r>
            <a:r>
              <a:rPr lang="en-US" dirty="0" smtClean="0"/>
              <a:t> or </a:t>
            </a:r>
            <a:r>
              <a:rPr lang="en-US" i="1" dirty="0" err="1" smtClean="0"/>
              <a:t>freebsd</a:t>
            </a:r>
            <a:r>
              <a:rPr lang="en-US" dirty="0" smtClean="0"/>
              <a:t>, or a fully qualified domain name (FQDN), such as </a:t>
            </a:r>
            <a:r>
              <a:rPr lang="en-US" i="1" dirty="0" smtClean="0"/>
              <a:t>solaris.unpbook.com.</a:t>
            </a:r>
          </a:p>
          <a:p>
            <a:r>
              <a:rPr lang="en-US" dirty="0" smtClean="0"/>
              <a:t>Before DNS,  mappings  between  hostnames  and  IP  addresses were defined in a manually maintained local file,  /etc/hosts</a:t>
            </a:r>
          </a:p>
          <a:p>
            <a:endParaRPr lang="en-US" dirty="0"/>
          </a:p>
        </p:txBody>
      </p:sp>
      <p:sp>
        <p:nvSpPr>
          <p:cNvPr id="3" name="Content Placeholder 2"/>
          <p:cNvSpPr>
            <a:spLocks noGrp="1"/>
          </p:cNvSpPr>
          <p:nvPr>
            <p:ph sz="quarter" idx="10"/>
          </p:nvPr>
        </p:nvSpPr>
        <p:spPr/>
        <p:txBody>
          <a:bodyPr/>
          <a:lstStyle/>
          <a:p>
            <a:r>
              <a:rPr lang="en-US" dirty="0" smtClean="0"/>
              <a:t>DNS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990600" y="5791200"/>
            <a:ext cx="5943600" cy="5048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we have to exchange data </a:t>
            </a:r>
          </a:p>
          <a:p>
            <a:endParaRPr lang="en-US" dirty="0"/>
          </a:p>
        </p:txBody>
      </p:sp>
      <p:sp>
        <p:nvSpPr>
          <p:cNvPr id="3" name="Content Placeholder 2"/>
          <p:cNvSpPr>
            <a:spLocks noGrp="1"/>
          </p:cNvSpPr>
          <p:nvPr>
            <p:ph sz="quarter" idx="10"/>
          </p:nvPr>
        </p:nvSpPr>
        <p:spPr/>
        <p:txBody>
          <a:bodyPr>
            <a:normAutofit fontScale="85000" lnSpcReduction="10000"/>
          </a:bodyPr>
          <a:lstStyle/>
          <a:p>
            <a:r>
              <a:rPr lang="en-US" dirty="0" smtClean="0"/>
              <a:t>Wrapping TCP Sockets in Streams</a:t>
            </a:r>
          </a:p>
        </p:txBody>
      </p:sp>
      <p:pic>
        <p:nvPicPr>
          <p:cNvPr id="15363" name="Picture 3"/>
          <p:cNvPicPr>
            <a:picLocks noChangeAspect="1" noChangeArrowheads="1"/>
          </p:cNvPicPr>
          <p:nvPr/>
        </p:nvPicPr>
        <p:blipFill>
          <a:blip r:embed="rId2" cstate="print"/>
          <a:srcRect/>
          <a:stretch>
            <a:fillRect/>
          </a:stretch>
        </p:blipFill>
        <p:spPr bwMode="auto">
          <a:xfrm>
            <a:off x="4724400" y="1219200"/>
            <a:ext cx="3724275" cy="1200150"/>
          </a:xfrm>
          <a:prstGeom prst="rect">
            <a:avLst/>
          </a:prstGeom>
          <a:noFill/>
          <a:ln w="9525">
            <a:solidFill>
              <a:schemeClr val="bg1">
                <a:lumMod val="50000"/>
              </a:schemeClr>
            </a:solidFill>
            <a:miter lim="800000"/>
            <a:headEnd/>
            <a:tailEnd/>
          </a:ln>
        </p:spPr>
      </p:pic>
      <p:pic>
        <p:nvPicPr>
          <p:cNvPr id="15364" name="Picture 4"/>
          <p:cNvPicPr>
            <a:picLocks noChangeAspect="1" noChangeArrowheads="1"/>
          </p:cNvPicPr>
          <p:nvPr/>
        </p:nvPicPr>
        <p:blipFill>
          <a:blip r:embed="rId3" cstate="print"/>
          <a:srcRect/>
          <a:stretch>
            <a:fillRect/>
          </a:stretch>
        </p:blipFill>
        <p:spPr bwMode="auto">
          <a:xfrm>
            <a:off x="685800" y="2514600"/>
            <a:ext cx="8220075" cy="1409700"/>
          </a:xfrm>
          <a:prstGeom prst="rect">
            <a:avLst/>
          </a:prstGeom>
          <a:noFill/>
          <a:ln w="9525">
            <a:solidFill>
              <a:schemeClr val="bg1">
                <a:lumMod val="50000"/>
              </a:schemeClr>
            </a:solid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609600" y="4038600"/>
            <a:ext cx="8010525" cy="26193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a:t>
            </a:r>
            <a:r>
              <a:rPr lang="en-US" dirty="0" err="1" smtClean="0"/>
              <a:t>recv</a:t>
            </a:r>
            <a:r>
              <a:rPr lang="en-US" dirty="0" smtClean="0"/>
              <a:t>() will not help because  there is no guarantee that all the bytes of the message will be returned in a single call. </a:t>
            </a:r>
          </a:p>
          <a:p>
            <a:pPr lvl="1"/>
            <a:r>
              <a:rPr lang="en-US" dirty="0" smtClean="0"/>
              <a:t>We can use MSG_WAITALL</a:t>
            </a:r>
          </a:p>
          <a:p>
            <a:endParaRPr lang="en-US" dirty="0" smtClean="0"/>
          </a:p>
          <a:p>
            <a:endParaRPr lang="en-US" dirty="0" smtClean="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normAutofit fontScale="85000" lnSpcReduction="10000"/>
          </a:bodyPr>
          <a:lstStyle/>
          <a:p>
            <a:r>
              <a:rPr lang="en-US" dirty="0" smtClean="0"/>
              <a:t>Wrapping TCP Sockets in Streams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Client sends a request message to the server:</a:t>
            </a:r>
          </a:p>
          <a:p>
            <a:pPr lvl="1"/>
            <a:r>
              <a:rPr lang="en-US" sz="1800" dirty="0" smtClean="0"/>
              <a:t>inquiry request: how many votes are polled for a candidate.</a:t>
            </a:r>
          </a:p>
          <a:p>
            <a:pPr lvl="1"/>
            <a:r>
              <a:rPr lang="en-US" sz="1800" dirty="0" smtClean="0"/>
              <a:t>Vote request: vote for a candidate.</a:t>
            </a:r>
          </a:p>
          <a:p>
            <a:r>
              <a:rPr lang="en-US" sz="2000" dirty="0" smtClean="0"/>
              <a:t>For both the requests server responds with </a:t>
            </a:r>
          </a:p>
          <a:p>
            <a:pPr lvl="1"/>
            <a:r>
              <a:rPr lang="en-US" sz="1800" dirty="0" smtClean="0"/>
              <a:t>Response flag</a:t>
            </a:r>
          </a:p>
          <a:p>
            <a:pPr lvl="1"/>
            <a:r>
              <a:rPr lang="en-US" sz="1800" dirty="0" smtClean="0"/>
              <a:t>Candidate id</a:t>
            </a:r>
          </a:p>
          <a:p>
            <a:pPr lvl="1"/>
            <a:r>
              <a:rPr lang="en-US" sz="1800" dirty="0" smtClean="0"/>
              <a:t>Vote count</a:t>
            </a:r>
          </a:p>
          <a:p>
            <a:pPr lvl="1"/>
            <a:endParaRPr lang="en-US" sz="1800" dirty="0" smtClean="0"/>
          </a:p>
          <a:p>
            <a:pPr lvl="1"/>
            <a:endParaRPr lang="en-US" sz="1800" dirty="0" smtClean="0"/>
          </a:p>
          <a:p>
            <a:pPr lvl="1"/>
            <a:endParaRPr lang="en-US" sz="1800" dirty="0"/>
          </a:p>
        </p:txBody>
      </p:sp>
      <p:sp>
        <p:nvSpPr>
          <p:cNvPr id="3" name="Content Placeholder 2"/>
          <p:cNvSpPr>
            <a:spLocks noGrp="1"/>
          </p:cNvSpPr>
          <p:nvPr>
            <p:ph sz="quarter" idx="10"/>
          </p:nvPr>
        </p:nvSpPr>
        <p:spPr/>
        <p:txBody>
          <a:bodyPr/>
          <a:lstStyle/>
          <a:p>
            <a:r>
              <a:rPr lang="en-US" dirty="0" smtClean="0"/>
              <a:t>Case </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4724400" y="2743200"/>
            <a:ext cx="3581400" cy="150153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1066800" y="4495800"/>
            <a:ext cx="7115175" cy="14192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Application uses </a:t>
            </a:r>
            <a:r>
              <a:rPr lang="en-US" sz="2000" dirty="0" err="1" smtClean="0"/>
              <a:t>VoteInfo</a:t>
            </a:r>
            <a:r>
              <a:rPr lang="en-US" sz="2000" dirty="0" smtClean="0"/>
              <a:t> structure for its internal bookkeeping. </a:t>
            </a:r>
          </a:p>
          <a:p>
            <a:r>
              <a:rPr lang="en-US" sz="2000" dirty="0" smtClean="0"/>
              <a:t>Encoding: convert </a:t>
            </a:r>
            <a:r>
              <a:rPr lang="en-US" sz="2000" dirty="0" err="1" smtClean="0"/>
              <a:t>VoteInfo</a:t>
            </a:r>
            <a:r>
              <a:rPr lang="en-US" sz="2000" dirty="0" smtClean="0"/>
              <a:t> structure to wire format.</a:t>
            </a:r>
          </a:p>
          <a:p>
            <a:r>
              <a:rPr lang="en-US" sz="2000" dirty="0" smtClean="0"/>
              <a:t>Decoding: convert back to </a:t>
            </a:r>
            <a:r>
              <a:rPr lang="en-US" sz="2000" dirty="0" err="1" smtClean="0"/>
              <a:t>VoteInfo</a:t>
            </a:r>
            <a:r>
              <a:rPr lang="en-US" sz="2000" dirty="0" smtClean="0"/>
              <a:t> structure</a:t>
            </a:r>
            <a:endParaRPr lang="en-US" sz="2000" dirty="0"/>
          </a:p>
        </p:txBody>
      </p:sp>
      <p:sp>
        <p:nvSpPr>
          <p:cNvPr id="3" name="Content Placeholder 2"/>
          <p:cNvSpPr>
            <a:spLocks noGrp="1"/>
          </p:cNvSpPr>
          <p:nvPr>
            <p:ph sz="quarter" idx="10"/>
          </p:nvPr>
        </p:nvSpPr>
        <p:spPr/>
        <p:txBody>
          <a:bodyPr/>
          <a:lstStyle/>
          <a:p>
            <a:r>
              <a:rPr lang="en-US" dirty="0" smtClean="0"/>
              <a:t>Encoding &amp; decoding</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371601" y="2667000"/>
            <a:ext cx="4953000" cy="838071"/>
          </a:xfrm>
          <a:prstGeom prst="rect">
            <a:avLst/>
          </a:prstGeom>
          <a:noFill/>
          <a:ln w="9525">
            <a:solidFill>
              <a:schemeClr val="bg1">
                <a:lumMod val="50000"/>
              </a:schemeClr>
            </a:solid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371600" y="3657600"/>
            <a:ext cx="4724400" cy="2830415"/>
          </a:xfrm>
          <a:prstGeom prst="rect">
            <a:avLst/>
          </a:prstGeom>
          <a:noFill/>
          <a:ln w="9525">
            <a:solidFill>
              <a:schemeClr val="bg1">
                <a:lumMod val="50000"/>
              </a:schemeClr>
            </a:solid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Encoding</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2447925" y="0"/>
            <a:ext cx="5629275" cy="952500"/>
          </a:xfrm>
          <a:prstGeom prst="rect">
            <a:avLst/>
          </a:prstGeom>
          <a:noFill/>
          <a:ln w="9525">
            <a:solidFill>
              <a:schemeClr val="bg1">
                <a:lumMod val="50000"/>
              </a:schemeClr>
            </a:solid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76200" y="990600"/>
            <a:ext cx="8924925" cy="5772150"/>
          </a:xfrm>
          <a:prstGeom prst="rect">
            <a:avLst/>
          </a:prstGeom>
          <a:noFill/>
          <a:ln w="9525">
            <a:solidFill>
              <a:schemeClr val="bg1">
                <a:lumMod val="50000"/>
              </a:schemeClr>
            </a:solid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6096000" y="1095375"/>
            <a:ext cx="2438400" cy="14192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Decoding</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447925" y="0"/>
            <a:ext cx="5629275" cy="952500"/>
          </a:xfrm>
          <a:prstGeom prst="rect">
            <a:avLst/>
          </a:prstGeom>
          <a:noFill/>
          <a:ln w="9525">
            <a:solidFill>
              <a:schemeClr val="bg1">
                <a:lumMod val="50000"/>
              </a:schemeClr>
            </a:solidFill>
            <a:miter lim="800000"/>
            <a:headEnd/>
            <a:tailEnd/>
          </a:ln>
        </p:spPr>
      </p:pic>
      <p:pic>
        <p:nvPicPr>
          <p:cNvPr id="20482" name="Picture 2"/>
          <p:cNvPicPr>
            <a:picLocks noChangeAspect="1" noChangeArrowheads="1"/>
          </p:cNvPicPr>
          <p:nvPr/>
        </p:nvPicPr>
        <p:blipFill>
          <a:blip r:embed="rId3" cstate="print"/>
          <a:srcRect/>
          <a:stretch>
            <a:fillRect/>
          </a:stretch>
        </p:blipFill>
        <p:spPr bwMode="auto">
          <a:xfrm>
            <a:off x="0" y="1066800"/>
            <a:ext cx="7440533" cy="5791199"/>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Decoding</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447925" y="0"/>
            <a:ext cx="5629275" cy="952500"/>
          </a:xfrm>
          <a:prstGeom prst="rect">
            <a:avLst/>
          </a:prstGeom>
          <a:noFill/>
          <a:ln w="9525">
            <a:solidFill>
              <a:schemeClr val="bg1">
                <a:lumMod val="50000"/>
              </a:schemeClr>
            </a:solid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04800" y="1371600"/>
            <a:ext cx="6404574" cy="335280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Text based formats vary in length.</a:t>
            </a:r>
          </a:p>
          <a:p>
            <a:r>
              <a:rPr lang="en-US" dirty="0" smtClean="0"/>
              <a:t>Binary formats always have fixed size.</a:t>
            </a:r>
          </a:p>
          <a:p>
            <a:r>
              <a:rPr lang="en-US" dirty="0" smtClean="0"/>
              <a:t>Magic value 010101 helps in ensuring that we are receiving the right message.</a:t>
            </a:r>
            <a:endParaRPr lang="en-US" dirty="0"/>
          </a:p>
        </p:txBody>
      </p:sp>
      <p:sp>
        <p:nvSpPr>
          <p:cNvPr id="3" name="Content Placeholder 2"/>
          <p:cNvSpPr>
            <a:spLocks noGrp="1"/>
          </p:cNvSpPr>
          <p:nvPr>
            <p:ph sz="quarter" idx="10"/>
          </p:nvPr>
        </p:nvSpPr>
        <p:spPr/>
        <p:txBody>
          <a:bodyPr>
            <a:normAutofit fontScale="92500"/>
          </a:bodyPr>
          <a:lstStyle/>
          <a:p>
            <a:r>
              <a:rPr lang="en-US" dirty="0" smtClean="0"/>
              <a:t>Encoding a Binary Wire Format</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1295400" y="2895600"/>
            <a:ext cx="6096000" cy="3652149"/>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Generally declare an equivalent structure for the wire format.</a:t>
            </a:r>
            <a:endParaRPr lang="en-US" dirty="0"/>
          </a:p>
        </p:txBody>
      </p:sp>
      <p:sp>
        <p:nvSpPr>
          <p:cNvPr id="3" name="Content Placeholder 2"/>
          <p:cNvSpPr>
            <a:spLocks noGrp="1"/>
          </p:cNvSpPr>
          <p:nvPr>
            <p:ph sz="quarter" idx="10"/>
          </p:nvPr>
        </p:nvSpPr>
        <p:spPr/>
        <p:txBody>
          <a:bodyPr>
            <a:normAutofit fontScale="92500"/>
          </a:bodyPr>
          <a:lstStyle/>
          <a:p>
            <a:r>
              <a:rPr lang="en-US" dirty="0" smtClean="0"/>
              <a:t>Encoding a Binary Wire Format</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981200" y="1981200"/>
            <a:ext cx="4562475" cy="42767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normAutofit fontScale="92500"/>
          </a:bodyPr>
          <a:lstStyle/>
          <a:p>
            <a:r>
              <a:rPr lang="en-US" dirty="0" smtClean="0"/>
              <a:t>Encoding a Binary Wire Format</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152400" y="1219200"/>
            <a:ext cx="8829675" cy="50577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/etc/hosts  scheme scales poorly.</a:t>
            </a:r>
          </a:p>
          <a:p>
            <a:r>
              <a:rPr lang="en-US" dirty="0" smtClean="0"/>
              <a:t>DNS was devised to address this problem.</a:t>
            </a:r>
          </a:p>
          <a:p>
            <a:pPr lvl="1"/>
            <a:r>
              <a:rPr lang="en-US" dirty="0" smtClean="0"/>
              <a:t>Hostnames  are  organized  into  a  hierarchical  namespace.</a:t>
            </a:r>
          </a:p>
          <a:p>
            <a:pPr lvl="2"/>
            <a:r>
              <a:rPr lang="en-US" dirty="0" smtClean="0"/>
              <a:t>Node in the DNS hierarchy has a label (name), which may be up to 63 characters. </a:t>
            </a:r>
          </a:p>
          <a:p>
            <a:pPr lvl="2"/>
            <a:r>
              <a:rPr lang="en-US" dirty="0" smtClean="0"/>
              <a:t>At the root of the hierarchy is an unnamed node, the “anonymous root.”</a:t>
            </a:r>
          </a:p>
          <a:p>
            <a:pPr lvl="1"/>
            <a:r>
              <a:rPr lang="en-US" dirty="0" smtClean="0"/>
              <a:t>A node’s domain name consists of all of the names from that node up to the root  concatenated  together,  with  each  name  separated  by  a  period  ( . )</a:t>
            </a:r>
          </a:p>
          <a:p>
            <a:pPr lvl="1"/>
            <a:r>
              <a:rPr lang="en-US" dirty="0" smtClean="0"/>
              <a:t>No single organization or system manages the entire hierarchy.</a:t>
            </a:r>
          </a:p>
          <a:p>
            <a:pPr lvl="2"/>
            <a:r>
              <a:rPr lang="en-US" dirty="0" smtClean="0"/>
              <a:t>Instead, there is a hierarchy of DNS servers, each of which manages a branch (a zone) of the tree.</a:t>
            </a:r>
          </a:p>
          <a:p>
            <a:pPr lvl="2"/>
            <a:r>
              <a:rPr lang="en-US" dirty="0" smtClean="0"/>
              <a:t>For adding a host, admin has to add it to local name server.</a:t>
            </a:r>
          </a:p>
          <a:p>
            <a:pPr lvl="1"/>
            <a:r>
              <a:rPr lang="en-US" dirty="0" smtClean="0"/>
              <a:t>DNS servers employ caching techniques to avoid unnecessary communication for frequently queried domain names.</a:t>
            </a:r>
            <a:endParaRPr lang="en-US" dirty="0"/>
          </a:p>
        </p:txBody>
      </p:sp>
      <p:sp>
        <p:nvSpPr>
          <p:cNvPr id="3" name="Content Placeholder 2"/>
          <p:cNvSpPr>
            <a:spLocks noGrp="1"/>
          </p:cNvSpPr>
          <p:nvPr>
            <p:ph sz="quarter" idx="10"/>
          </p:nvPr>
        </p:nvSpPr>
        <p:spPr/>
        <p:txBody>
          <a:bodyPr/>
          <a:lstStyle/>
          <a:p>
            <a:r>
              <a:rPr lang="en-US" dirty="0" smtClean="0"/>
              <a:t>DNS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normAutofit fontScale="92500"/>
          </a:bodyPr>
          <a:lstStyle/>
          <a:p>
            <a:r>
              <a:rPr lang="en-US" dirty="0" smtClean="0"/>
              <a:t>Decoding a Binary Wire Format</a:t>
            </a:r>
          </a:p>
        </p:txBody>
      </p:sp>
      <p:pic>
        <p:nvPicPr>
          <p:cNvPr id="23554" name="Picture 2"/>
          <p:cNvPicPr>
            <a:picLocks noChangeAspect="1" noChangeArrowheads="1"/>
          </p:cNvPicPr>
          <p:nvPr/>
        </p:nvPicPr>
        <p:blipFill>
          <a:blip r:embed="rId2" cstate="print"/>
          <a:srcRect/>
          <a:stretch>
            <a:fillRect/>
          </a:stretch>
        </p:blipFill>
        <p:spPr bwMode="auto">
          <a:xfrm>
            <a:off x="381000" y="1295400"/>
            <a:ext cx="7810500" cy="4562475"/>
          </a:xfrm>
          <a:prstGeom prst="rect">
            <a:avLst/>
          </a:prstGeom>
          <a:noFill/>
          <a:ln w="9525">
            <a:solidFill>
              <a:schemeClr val="bg1">
                <a:lumMod val="50000"/>
              </a:schemeClr>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Framing refers to the general problem of enabling the receiver to locate the boundaries of a message.</a:t>
            </a:r>
          </a:p>
          <a:p>
            <a:pPr lvl="1"/>
            <a:r>
              <a:rPr lang="en-US" dirty="0" smtClean="0"/>
              <a:t>the application protocol must specify how the receiver of a message can determine when it has received all of the message.</a:t>
            </a:r>
          </a:p>
          <a:p>
            <a:pPr lvl="2"/>
            <a:r>
              <a:rPr lang="en-US" dirty="0" smtClean="0"/>
              <a:t>Whether information is encoded as text, as </a:t>
            </a:r>
            <a:r>
              <a:rPr lang="en-US" dirty="0" err="1" smtClean="0"/>
              <a:t>multibyte</a:t>
            </a:r>
            <a:r>
              <a:rPr lang="en-US" dirty="0" smtClean="0"/>
              <a:t> binary numbers, or as some combination of the two</a:t>
            </a:r>
          </a:p>
          <a:p>
            <a:pPr lvl="1"/>
            <a:r>
              <a:rPr lang="en-US" dirty="0" smtClean="0"/>
              <a:t>This is trivial in UDP.</a:t>
            </a:r>
          </a:p>
          <a:p>
            <a:pPr lvl="1"/>
            <a:r>
              <a:rPr lang="en-US" dirty="0" smtClean="0"/>
              <a:t>But TCP doesn’t preserve the boundaries.</a:t>
            </a:r>
          </a:p>
          <a:p>
            <a:pPr lvl="2"/>
            <a:r>
              <a:rPr lang="en-US" dirty="0" smtClean="0"/>
              <a:t>If the message length is fixed, then we can wait until we read all of the bytes. But if the length is varying then?</a:t>
            </a:r>
          </a:p>
          <a:p>
            <a:r>
              <a:rPr lang="en-US" dirty="0" smtClean="0"/>
              <a:t>Two techniques:</a:t>
            </a:r>
          </a:p>
          <a:p>
            <a:pPr lvl="1"/>
            <a:r>
              <a:rPr lang="en-US" dirty="0" smtClean="0"/>
              <a:t>Delimiter based: The end of the message is indicated by a unique marker.</a:t>
            </a:r>
          </a:p>
          <a:p>
            <a:pPr lvl="1"/>
            <a:r>
              <a:rPr lang="en-US" dirty="0" smtClean="0"/>
              <a:t>Explicit length: The variable-length </a:t>
            </a:r>
            <a:r>
              <a:rPr lang="en-US" dirty="0" err="1" smtClean="0"/>
              <a:t>ﬁeld</a:t>
            </a:r>
            <a:r>
              <a:rPr lang="en-US" dirty="0" smtClean="0"/>
              <a:t> or message is preceded by a length </a:t>
            </a:r>
            <a:r>
              <a:rPr lang="en-US" dirty="0" err="1" smtClean="0"/>
              <a:t>ﬁeld</a:t>
            </a:r>
            <a:r>
              <a:rPr lang="en-US" dirty="0" smtClean="0"/>
              <a:t> that tells how many bytes it contains.</a:t>
            </a:r>
            <a:endParaRPr lang="en-US" dirty="0"/>
          </a:p>
        </p:txBody>
      </p:sp>
      <p:sp>
        <p:nvSpPr>
          <p:cNvPr id="3" name="Content Placeholder 2"/>
          <p:cNvSpPr>
            <a:spLocks noGrp="1"/>
          </p:cNvSpPr>
          <p:nvPr>
            <p:ph sz="quarter" idx="10"/>
          </p:nvPr>
        </p:nvSpPr>
        <p:spPr/>
        <p:txBody>
          <a:bodyPr/>
          <a:lstStyle/>
          <a:p>
            <a:r>
              <a:rPr lang="en-US" dirty="0" smtClean="0"/>
              <a:t>Framing</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Framing in HTTP</a:t>
            </a:r>
            <a:endParaRPr lang="en-US" sz="1400" b="0" dirty="0" smtClean="0"/>
          </a:p>
        </p:txBody>
      </p:sp>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 is a request-response stateless protocol. HTTP/1.1 supports persistent connections.</a:t>
            </a:r>
          </a:p>
          <a:p>
            <a:r>
              <a:rPr lang="en-US" dirty="0" smtClean="0"/>
              <a:t>HTTP Request:</a:t>
            </a:r>
          </a:p>
          <a:p>
            <a:pPr lvl="1"/>
            <a:r>
              <a:rPr lang="en-US" dirty="0" smtClean="0"/>
              <a:t>GET request  doesn’t include anything in the body.</a:t>
            </a:r>
          </a:p>
          <a:p>
            <a:endParaRPr lang="en-US" dirty="0" smtClean="0"/>
          </a:p>
          <a:p>
            <a:endParaRPr lang="en-US" dirty="0" smtClean="0"/>
          </a:p>
          <a:p>
            <a:endParaRPr lang="en-US" dirty="0" smtClean="0"/>
          </a:p>
          <a:p>
            <a:endParaRPr lang="en-US" dirty="0" smtClean="0"/>
          </a:p>
          <a:p>
            <a:endParaRPr lang="en-US" dirty="0" smtClean="0"/>
          </a:p>
          <a:p>
            <a:pPr lvl="1"/>
            <a:r>
              <a:rPr lang="en-US" dirty="0" smtClean="0"/>
              <a:t>Each line is terminated by \r\n.</a:t>
            </a:r>
          </a:p>
          <a:p>
            <a:pPr lvl="1"/>
            <a:r>
              <a:rPr lang="en-US" dirty="0" smtClean="0"/>
              <a:t>Headers are terminated by an \n.</a:t>
            </a:r>
          </a:p>
          <a:p>
            <a:r>
              <a:rPr lang="en-US" dirty="0" smtClean="0"/>
              <a:t>Framing: a blank line</a:t>
            </a:r>
            <a:endParaRPr lang="en-US" dirty="0"/>
          </a:p>
        </p:txBody>
      </p:sp>
      <p:sp>
        <p:nvSpPr>
          <p:cNvPr id="3" name="Content Placeholder 2"/>
          <p:cNvSpPr>
            <a:spLocks noGrp="1"/>
          </p:cNvSpPr>
          <p:nvPr>
            <p:ph sz="quarter" idx="10"/>
          </p:nvPr>
        </p:nvSpPr>
        <p:spPr/>
        <p:txBody>
          <a:bodyPr/>
          <a:lstStyle/>
          <a:p>
            <a:r>
              <a:rPr lang="en-US" dirty="0" smtClean="0"/>
              <a:t>HTTP Request</a:t>
            </a:r>
            <a:endParaRPr lang="en-US" dirty="0"/>
          </a:p>
        </p:txBody>
      </p:sp>
      <p:pic>
        <p:nvPicPr>
          <p:cNvPr id="24578" name="Picture 2"/>
          <p:cNvPicPr>
            <a:picLocks noChangeAspect="1" noChangeArrowheads="1"/>
          </p:cNvPicPr>
          <p:nvPr/>
        </p:nvPicPr>
        <p:blipFill>
          <a:blip r:embed="rId2" cstate="print"/>
          <a:srcRect/>
          <a:stretch>
            <a:fillRect/>
          </a:stretch>
        </p:blipFill>
        <p:spPr bwMode="auto">
          <a:xfrm>
            <a:off x="352425" y="2895600"/>
            <a:ext cx="8181975" cy="2114550"/>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POST request  includes content in the body.</a:t>
            </a:r>
          </a:p>
          <a:p>
            <a:pPr lvl="1"/>
            <a:r>
              <a:rPr lang="en-US" dirty="0" smtClean="0"/>
              <a:t>Length of the content is specified in the header.</a:t>
            </a:r>
          </a:p>
          <a:p>
            <a:pPr lvl="1"/>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Each line is terminated by \r\n.</a:t>
            </a:r>
          </a:p>
          <a:p>
            <a:pPr lvl="1"/>
            <a:r>
              <a:rPr lang="en-US" dirty="0" smtClean="0"/>
              <a:t>Headers are terminated by an \n.</a:t>
            </a:r>
          </a:p>
          <a:p>
            <a:r>
              <a:rPr lang="en-US" dirty="0" smtClean="0"/>
              <a:t>Framing: a blank line is end of headers. </a:t>
            </a:r>
          </a:p>
          <a:p>
            <a:pPr lvl="1"/>
            <a:r>
              <a:rPr lang="en-US" dirty="0" smtClean="0"/>
              <a:t>Body’s boundary is identified by explicit-length method </a:t>
            </a:r>
            <a:endParaRPr lang="en-US" dirty="0"/>
          </a:p>
        </p:txBody>
      </p:sp>
      <p:sp>
        <p:nvSpPr>
          <p:cNvPr id="3" name="Content Placeholder 2"/>
          <p:cNvSpPr>
            <a:spLocks noGrp="1"/>
          </p:cNvSpPr>
          <p:nvPr>
            <p:ph sz="quarter" idx="10"/>
          </p:nvPr>
        </p:nvSpPr>
        <p:spPr/>
        <p:txBody>
          <a:bodyPr/>
          <a:lstStyle/>
          <a:p>
            <a:r>
              <a:rPr lang="en-US" dirty="0" smtClean="0"/>
              <a:t>HTTP Request</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476250" y="2057400"/>
            <a:ext cx="8191500" cy="260032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Response header contains content-length field.</a:t>
            </a:r>
          </a:p>
          <a:p>
            <a:endParaRPr lang="en-US" dirty="0" smtClean="0"/>
          </a:p>
          <a:p>
            <a:endParaRPr lang="en-US" dirty="0" smtClean="0"/>
          </a:p>
          <a:p>
            <a:endParaRPr lang="en-US" dirty="0" smtClean="0"/>
          </a:p>
          <a:p>
            <a:endParaRPr lang="en-US" dirty="0" smtClean="0"/>
          </a:p>
          <a:p>
            <a:endParaRPr lang="en-US" dirty="0" smtClean="0"/>
          </a:p>
          <a:p>
            <a:r>
              <a:rPr lang="en-US" dirty="0" smtClean="0"/>
              <a:t>In dynamic output cases</a:t>
            </a:r>
          </a:p>
          <a:p>
            <a:endParaRPr lang="en-US" dirty="0"/>
          </a:p>
        </p:txBody>
      </p:sp>
      <p:sp>
        <p:nvSpPr>
          <p:cNvPr id="3" name="Content Placeholder 2"/>
          <p:cNvSpPr>
            <a:spLocks noGrp="1"/>
          </p:cNvSpPr>
          <p:nvPr>
            <p:ph sz="quarter" idx="10"/>
          </p:nvPr>
        </p:nvSpPr>
        <p:spPr/>
        <p:txBody>
          <a:bodyPr/>
          <a:lstStyle/>
          <a:p>
            <a:r>
              <a:rPr lang="en-US" dirty="0" smtClean="0"/>
              <a:t>HTTP Response</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762000" y="1905000"/>
            <a:ext cx="5657850" cy="1914525"/>
          </a:xfrm>
          <a:prstGeom prst="rect">
            <a:avLst/>
          </a:prstGeom>
          <a:noFill/>
          <a:ln w="9525">
            <a:solidFill>
              <a:schemeClr val="bg1">
                <a:lumMod val="50000"/>
              </a:schemeClr>
            </a:solid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838200" y="4724400"/>
            <a:ext cx="4305300" cy="1209675"/>
          </a:xfrm>
          <a:prstGeom prst="rect">
            <a:avLst/>
          </a:prstGeom>
          <a:noFill/>
          <a:ln w="9525">
            <a:solidFill>
              <a:schemeClr val="bg1">
                <a:lumMod val="50000"/>
              </a:schemeClr>
            </a:solid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2"/>
          <p:cNvSpPr>
            <a:spLocks/>
          </p:cNvSpPr>
          <p:nvPr/>
        </p:nvSpPr>
        <p:spPr bwMode="auto">
          <a:xfrm>
            <a:off x="2106613" y="3657600"/>
            <a:ext cx="4144962" cy="803275"/>
          </a:xfrm>
          <a:custGeom>
            <a:avLst/>
            <a:gdLst/>
            <a:ahLst/>
            <a:cxnLst>
              <a:cxn ang="0">
                <a:pos x="0" y="506"/>
              </a:cxn>
              <a:cxn ang="0">
                <a:pos x="1335" y="7"/>
              </a:cxn>
              <a:cxn ang="0">
                <a:pos x="2611" y="463"/>
              </a:cxn>
            </a:cxnLst>
            <a:rect l="0" t="0" r="r" b="b"/>
            <a:pathLst>
              <a:path w="2611" h="506">
                <a:moveTo>
                  <a:pt x="0" y="506"/>
                </a:moveTo>
                <a:cubicBezTo>
                  <a:pt x="222" y="423"/>
                  <a:pt x="900" y="14"/>
                  <a:pt x="1335" y="7"/>
                </a:cubicBezTo>
                <a:cubicBezTo>
                  <a:pt x="1770" y="0"/>
                  <a:pt x="2345" y="368"/>
                  <a:pt x="2611" y="463"/>
                </a:cubicBezTo>
              </a:path>
            </a:pathLst>
          </a:custGeom>
          <a:noFill/>
          <a:ln w="76200" cap="flat" cmpd="sng">
            <a:solidFill>
              <a:schemeClr val="tx1"/>
            </a:solidFill>
            <a:prstDash val="solid"/>
            <a:round/>
            <a:headEnd type="triangle" w="med" len="med"/>
            <a:tailEnd type="none" w="med" len="med"/>
          </a:ln>
          <a:effectLst/>
        </p:spPr>
        <p:txBody>
          <a:bodyPr wrap="none" anchor="ctr"/>
          <a:lstStyle/>
          <a:p>
            <a:endParaRPr lang="en-US"/>
          </a:p>
        </p:txBody>
      </p:sp>
      <p:sp>
        <p:nvSpPr>
          <p:cNvPr id="15" name="Content Placeholder 14"/>
          <p:cNvSpPr>
            <a:spLocks noGrp="1"/>
          </p:cNvSpPr>
          <p:nvPr>
            <p:ph idx="1"/>
          </p:nvPr>
        </p:nvSpPr>
        <p:spPr/>
        <p:txBody>
          <a:bodyPr/>
          <a:lstStyle/>
          <a:p>
            <a:endParaRPr lang="en-US"/>
          </a:p>
        </p:txBody>
      </p:sp>
      <p:sp>
        <p:nvSpPr>
          <p:cNvPr id="16" name="Content Placeholder 15"/>
          <p:cNvSpPr>
            <a:spLocks noGrp="1"/>
          </p:cNvSpPr>
          <p:nvPr>
            <p:ph sz="quarter" idx="10"/>
          </p:nvPr>
        </p:nvSpPr>
        <p:spPr/>
        <p:txBody>
          <a:bodyPr/>
          <a:lstStyle/>
          <a:p>
            <a:r>
              <a:rPr lang="en-US" dirty="0" smtClean="0"/>
              <a:t>CGI Programming</a:t>
            </a:r>
            <a:endParaRPr lang="en-US" dirty="0"/>
          </a:p>
        </p:txBody>
      </p:sp>
      <p:sp>
        <p:nvSpPr>
          <p:cNvPr id="3076" name="Rectangle 4"/>
          <p:cNvSpPr>
            <a:spLocks noChangeArrowheads="1"/>
          </p:cNvSpPr>
          <p:nvPr/>
        </p:nvSpPr>
        <p:spPr bwMode="auto">
          <a:xfrm>
            <a:off x="609600" y="3657600"/>
            <a:ext cx="1447800" cy="1447800"/>
          </a:xfrm>
          <a:prstGeom prst="rect">
            <a:avLst/>
          </a:prstGeom>
          <a:solidFill>
            <a:schemeClr val="accent1"/>
          </a:solidFill>
          <a:ln w="57150">
            <a:solidFill>
              <a:schemeClr val="bg2"/>
            </a:solidFill>
            <a:miter lim="800000"/>
            <a:headEnd/>
            <a:tailEnd/>
          </a:ln>
          <a:effectLst/>
        </p:spPr>
        <p:txBody>
          <a:bodyPr wrap="none" anchor="ctr"/>
          <a:lstStyle/>
          <a:p>
            <a:pPr algn="ctr" eaLnBrk="0" hangingPunct="0"/>
            <a:r>
              <a:rPr lang="en-US" sz="2400" b="1">
                <a:solidFill>
                  <a:schemeClr val="bg2"/>
                </a:solidFill>
                <a:latin typeface="Helvetica" pitchFamily="34" charset="0"/>
              </a:rPr>
              <a:t>CLIENT</a:t>
            </a:r>
            <a:endParaRPr lang="en-US" sz="2400" b="1">
              <a:solidFill>
                <a:schemeClr val="bg2"/>
              </a:solidFill>
            </a:endParaRPr>
          </a:p>
        </p:txBody>
      </p:sp>
      <p:sp>
        <p:nvSpPr>
          <p:cNvPr id="3077" name="Rectangle 5"/>
          <p:cNvSpPr>
            <a:spLocks noChangeArrowheads="1"/>
          </p:cNvSpPr>
          <p:nvPr/>
        </p:nvSpPr>
        <p:spPr bwMode="auto">
          <a:xfrm>
            <a:off x="3352800" y="1828800"/>
            <a:ext cx="1752600" cy="2286000"/>
          </a:xfrm>
          <a:prstGeom prst="rect">
            <a:avLst/>
          </a:prstGeom>
          <a:solidFill>
            <a:schemeClr val="accent1"/>
          </a:solidFill>
          <a:ln w="57150">
            <a:solidFill>
              <a:schemeClr val="bg2"/>
            </a:solidFill>
            <a:miter lim="800000"/>
            <a:headEnd/>
            <a:tailEnd/>
          </a:ln>
          <a:effectLst/>
        </p:spPr>
        <p:txBody>
          <a:bodyPr wrap="none" anchor="ctr"/>
          <a:lstStyle/>
          <a:p>
            <a:pPr algn="ctr" eaLnBrk="0" hangingPunct="0"/>
            <a:r>
              <a:rPr lang="en-US" sz="2400" b="1">
                <a:solidFill>
                  <a:schemeClr val="bg2"/>
                </a:solidFill>
                <a:latin typeface="Helvetica" pitchFamily="34" charset="0"/>
              </a:rPr>
              <a:t>HTTP</a:t>
            </a:r>
          </a:p>
          <a:p>
            <a:pPr algn="ctr" eaLnBrk="0" hangingPunct="0"/>
            <a:r>
              <a:rPr lang="en-US" sz="2400" b="1">
                <a:solidFill>
                  <a:schemeClr val="bg2"/>
                </a:solidFill>
                <a:latin typeface="Helvetica" pitchFamily="34" charset="0"/>
              </a:rPr>
              <a:t>SERVER</a:t>
            </a:r>
            <a:endParaRPr lang="en-US" sz="2400" b="1">
              <a:solidFill>
                <a:schemeClr val="bg2"/>
              </a:solidFill>
            </a:endParaRPr>
          </a:p>
        </p:txBody>
      </p:sp>
      <p:sp>
        <p:nvSpPr>
          <p:cNvPr id="3078" name="Rectangle 6"/>
          <p:cNvSpPr>
            <a:spLocks noChangeArrowheads="1"/>
          </p:cNvSpPr>
          <p:nvPr/>
        </p:nvSpPr>
        <p:spPr bwMode="auto">
          <a:xfrm>
            <a:off x="6324600" y="3657600"/>
            <a:ext cx="2362200" cy="1600200"/>
          </a:xfrm>
          <a:prstGeom prst="rect">
            <a:avLst/>
          </a:prstGeom>
          <a:solidFill>
            <a:schemeClr val="accent1"/>
          </a:solidFill>
          <a:ln w="57150">
            <a:solidFill>
              <a:schemeClr val="bg2"/>
            </a:solidFill>
            <a:miter lim="800000"/>
            <a:headEnd/>
            <a:tailEnd/>
          </a:ln>
          <a:effectLst/>
        </p:spPr>
        <p:txBody>
          <a:bodyPr wrap="none" anchor="ctr"/>
          <a:lstStyle/>
          <a:p>
            <a:pPr algn="ctr" eaLnBrk="0" hangingPunct="0"/>
            <a:r>
              <a:rPr lang="en-US" sz="2400" b="1">
                <a:solidFill>
                  <a:schemeClr val="bg2"/>
                </a:solidFill>
                <a:latin typeface="Helvetica" pitchFamily="34" charset="0"/>
              </a:rPr>
              <a:t>CGI Program</a:t>
            </a:r>
            <a:endParaRPr lang="en-US" sz="2400" b="1">
              <a:solidFill>
                <a:schemeClr val="bg2"/>
              </a:solidFill>
            </a:endParaRPr>
          </a:p>
        </p:txBody>
      </p:sp>
      <p:sp>
        <p:nvSpPr>
          <p:cNvPr id="3079" name="Line 7"/>
          <p:cNvSpPr>
            <a:spLocks noChangeShapeType="1"/>
          </p:cNvSpPr>
          <p:nvPr/>
        </p:nvSpPr>
        <p:spPr bwMode="auto">
          <a:xfrm flipH="1" flipV="1">
            <a:off x="5257800" y="2438400"/>
            <a:ext cx="2057400" cy="1143000"/>
          </a:xfrm>
          <a:prstGeom prst="line">
            <a:avLst/>
          </a:prstGeom>
          <a:noFill/>
          <a:ln w="76200">
            <a:solidFill>
              <a:schemeClr val="tx1"/>
            </a:solidFill>
            <a:round/>
            <a:headEnd type="triangle" w="med" len="med"/>
            <a:tailEnd/>
          </a:ln>
          <a:effectLst/>
        </p:spPr>
        <p:txBody>
          <a:bodyPr wrap="none" anchor="ctr"/>
          <a:lstStyle/>
          <a:p>
            <a:endParaRPr lang="en-US"/>
          </a:p>
        </p:txBody>
      </p:sp>
      <p:sp>
        <p:nvSpPr>
          <p:cNvPr id="3080" name="Freeform 8"/>
          <p:cNvSpPr>
            <a:spLocks/>
          </p:cNvSpPr>
          <p:nvPr/>
        </p:nvSpPr>
        <p:spPr bwMode="auto">
          <a:xfrm>
            <a:off x="2106613" y="3657600"/>
            <a:ext cx="4144962" cy="803275"/>
          </a:xfrm>
          <a:custGeom>
            <a:avLst/>
            <a:gdLst/>
            <a:ahLst/>
            <a:cxnLst>
              <a:cxn ang="0">
                <a:pos x="0" y="506"/>
              </a:cxn>
              <a:cxn ang="0">
                <a:pos x="1335" y="7"/>
              </a:cxn>
              <a:cxn ang="0">
                <a:pos x="2611" y="463"/>
              </a:cxn>
            </a:cxnLst>
            <a:rect l="0" t="0" r="r" b="b"/>
            <a:pathLst>
              <a:path w="2611" h="506">
                <a:moveTo>
                  <a:pt x="0" y="506"/>
                </a:moveTo>
                <a:cubicBezTo>
                  <a:pt x="222" y="423"/>
                  <a:pt x="900" y="14"/>
                  <a:pt x="1335" y="7"/>
                </a:cubicBezTo>
                <a:cubicBezTo>
                  <a:pt x="1770" y="0"/>
                  <a:pt x="2345" y="368"/>
                  <a:pt x="2611" y="463"/>
                </a:cubicBezTo>
              </a:path>
            </a:pathLst>
          </a:custGeom>
          <a:noFill/>
          <a:ln w="76200" cap="flat" cmpd="sng">
            <a:solidFill>
              <a:schemeClr val="tx1"/>
            </a:solidFill>
            <a:prstDash val="sysDot"/>
            <a:round/>
            <a:headEnd type="triangle" w="med" len="med"/>
            <a:tailEnd type="none" w="med" len="med"/>
          </a:ln>
          <a:effectLst/>
        </p:spPr>
        <p:txBody>
          <a:bodyPr wrap="none" anchor="ctr"/>
          <a:lstStyle/>
          <a:p>
            <a:endParaRPr lang="en-US"/>
          </a:p>
        </p:txBody>
      </p:sp>
      <p:sp>
        <p:nvSpPr>
          <p:cNvPr id="3081" name="Line 9"/>
          <p:cNvSpPr>
            <a:spLocks noChangeShapeType="1"/>
          </p:cNvSpPr>
          <p:nvPr/>
        </p:nvSpPr>
        <p:spPr bwMode="auto">
          <a:xfrm flipH="1">
            <a:off x="1752600" y="2743200"/>
            <a:ext cx="1447800" cy="762000"/>
          </a:xfrm>
          <a:prstGeom prst="line">
            <a:avLst/>
          </a:prstGeom>
          <a:noFill/>
          <a:ln w="76200">
            <a:solidFill>
              <a:schemeClr val="tx1"/>
            </a:solidFill>
            <a:round/>
            <a:headEnd type="triangle" w="med" len="med"/>
            <a:tailEnd/>
          </a:ln>
          <a:effectLst/>
        </p:spPr>
        <p:txBody>
          <a:bodyPr wrap="none" anchor="ctr"/>
          <a:lstStyle/>
          <a:p>
            <a:endParaRPr lang="en-US"/>
          </a:p>
        </p:txBody>
      </p:sp>
      <p:sp>
        <p:nvSpPr>
          <p:cNvPr id="3082" name="Text Box 10"/>
          <p:cNvSpPr txBox="1">
            <a:spLocks noChangeArrowheads="1"/>
          </p:cNvSpPr>
          <p:nvPr/>
        </p:nvSpPr>
        <p:spPr bwMode="auto">
          <a:xfrm rot="-1510938">
            <a:off x="1443038" y="2566988"/>
            <a:ext cx="1944687" cy="457200"/>
          </a:xfrm>
          <a:prstGeom prst="rect">
            <a:avLst/>
          </a:prstGeom>
          <a:noFill/>
          <a:ln w="9525">
            <a:noFill/>
            <a:miter lim="800000"/>
            <a:headEnd/>
            <a:tailEnd/>
          </a:ln>
          <a:effectLst/>
        </p:spPr>
        <p:txBody>
          <a:bodyPr wrap="none">
            <a:spAutoFit/>
          </a:bodyPr>
          <a:lstStyle/>
          <a:p>
            <a:pPr eaLnBrk="0" hangingPunct="0"/>
            <a:r>
              <a:rPr lang="en-US" sz="2400" b="1"/>
              <a:t>http request</a:t>
            </a:r>
          </a:p>
        </p:txBody>
      </p:sp>
      <p:sp>
        <p:nvSpPr>
          <p:cNvPr id="3083" name="Text Box 11"/>
          <p:cNvSpPr txBox="1">
            <a:spLocks noChangeArrowheads="1"/>
          </p:cNvSpPr>
          <p:nvPr/>
        </p:nvSpPr>
        <p:spPr bwMode="auto">
          <a:xfrm rot="-12851">
            <a:off x="3276600" y="4646613"/>
            <a:ext cx="2198688" cy="457200"/>
          </a:xfrm>
          <a:prstGeom prst="rect">
            <a:avLst/>
          </a:prstGeom>
          <a:noFill/>
          <a:ln w="9525">
            <a:noFill/>
            <a:miter lim="800000"/>
            <a:headEnd/>
            <a:tailEnd/>
          </a:ln>
          <a:effectLst/>
        </p:spPr>
        <p:txBody>
          <a:bodyPr wrap="none">
            <a:spAutoFit/>
          </a:bodyPr>
          <a:lstStyle/>
          <a:p>
            <a:pPr eaLnBrk="0" hangingPunct="0"/>
            <a:r>
              <a:rPr lang="en-US" sz="2400" b="1"/>
              <a:t>http response</a:t>
            </a:r>
          </a:p>
        </p:txBody>
      </p:sp>
      <p:sp>
        <p:nvSpPr>
          <p:cNvPr id="3084" name="Line 12"/>
          <p:cNvSpPr>
            <a:spLocks noChangeShapeType="1"/>
          </p:cNvSpPr>
          <p:nvPr/>
        </p:nvSpPr>
        <p:spPr bwMode="auto">
          <a:xfrm>
            <a:off x="3048000" y="4267200"/>
            <a:ext cx="533400" cy="381000"/>
          </a:xfrm>
          <a:prstGeom prst="line">
            <a:avLst/>
          </a:prstGeom>
          <a:noFill/>
          <a:ln w="38100">
            <a:solidFill>
              <a:schemeClr val="tx1"/>
            </a:solidFill>
            <a:round/>
            <a:headEnd/>
            <a:tailEnd/>
          </a:ln>
          <a:effectLst/>
        </p:spPr>
        <p:txBody>
          <a:bodyPr wrap="none" anchor="ctr"/>
          <a:lstStyle/>
          <a:p>
            <a:endParaRPr lang="en-US"/>
          </a:p>
        </p:txBody>
      </p:sp>
      <p:sp>
        <p:nvSpPr>
          <p:cNvPr id="3085" name="Line 13"/>
          <p:cNvSpPr>
            <a:spLocks noChangeShapeType="1"/>
          </p:cNvSpPr>
          <p:nvPr/>
        </p:nvSpPr>
        <p:spPr bwMode="auto">
          <a:xfrm flipV="1">
            <a:off x="4953000" y="4191000"/>
            <a:ext cx="609600" cy="457200"/>
          </a:xfrm>
          <a:prstGeom prst="line">
            <a:avLst/>
          </a:prstGeom>
          <a:noFill/>
          <a:ln w="38100">
            <a:solidFill>
              <a:schemeClr val="tx1"/>
            </a:solidFill>
            <a:round/>
            <a:headEnd/>
            <a:tailEnd/>
          </a:ln>
          <a:effectLst/>
        </p:spPr>
        <p:txBody>
          <a:bodyPr wrap="none" anchor="ctr"/>
          <a:lstStyle/>
          <a:p>
            <a:endParaRPr lang="en-US"/>
          </a:p>
        </p:txBody>
      </p:sp>
      <p:sp>
        <p:nvSpPr>
          <p:cNvPr id="3086" name="Text Box 14"/>
          <p:cNvSpPr txBox="1">
            <a:spLocks noChangeArrowheads="1"/>
          </p:cNvSpPr>
          <p:nvPr/>
        </p:nvSpPr>
        <p:spPr bwMode="auto">
          <a:xfrm rot="-19939790">
            <a:off x="5235575" y="2297113"/>
            <a:ext cx="3195638" cy="701675"/>
          </a:xfrm>
          <a:prstGeom prst="rect">
            <a:avLst/>
          </a:prstGeom>
          <a:noFill/>
          <a:ln w="9525">
            <a:noFill/>
            <a:miter lim="800000"/>
            <a:headEnd/>
            <a:tailEnd/>
          </a:ln>
          <a:effectLst/>
        </p:spPr>
        <p:txBody>
          <a:bodyPr>
            <a:spAutoFit/>
          </a:bodyPr>
          <a:lstStyle/>
          <a:p>
            <a:pPr eaLnBrk="0" hangingPunct="0"/>
            <a:r>
              <a:rPr lang="en-US" sz="2000" b="1">
                <a:latin typeface="Courier New" pitchFamily="49" charset="0"/>
              </a:rPr>
              <a:t>setenv(), dup(), fork(), exec(), ...</a:t>
            </a:r>
            <a:endParaRPr lang="en-US" sz="2400" b="1"/>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dirty="0" smtClean="0"/>
              <a:t>It may  not be convenient or even possible for  a  server to  know  the length of  an item before sending.  </a:t>
            </a:r>
          </a:p>
          <a:p>
            <a:pPr>
              <a:lnSpc>
                <a:spcPct val="80000"/>
              </a:lnSpc>
            </a:pPr>
            <a:r>
              <a:rPr lang="en-US" dirty="0" smtClean="0"/>
              <a:t>Servers use the Common Gateway Interface  (CGI) mechanism to create dynamic documents.</a:t>
            </a:r>
          </a:p>
          <a:p>
            <a:pPr>
              <a:lnSpc>
                <a:spcPct val="80000"/>
              </a:lnSpc>
            </a:pPr>
            <a:r>
              <a:rPr lang="en-US" dirty="0" smtClean="0"/>
              <a:t>To provide for dynamic Web pages, the HTTP standard specifies that if  the server does not know the length of  an item a priori,  the server can inform the browser that it will close the connection after transmitting the item</a:t>
            </a:r>
          </a:p>
          <a:p>
            <a:pPr>
              <a:lnSpc>
                <a:spcPct val="80000"/>
              </a:lnSpc>
            </a:pPr>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t>HTTP &amp; Dynamic Outputs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447800" y="4038600"/>
            <a:ext cx="4305300" cy="1209675"/>
          </a:xfrm>
          <a:prstGeom prst="rect">
            <a:avLst/>
          </a:prstGeom>
          <a:noFill/>
          <a:ln w="9525">
            <a:solidFill>
              <a:schemeClr val="bg1">
                <a:lumMod val="50000"/>
              </a:schemeClr>
            </a:solid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Closing connection results in poor performance.</a:t>
            </a:r>
          </a:p>
          <a:p>
            <a:r>
              <a:rPr lang="en-US" dirty="0" smtClean="0"/>
              <a:t>If server doesn’t know the output length a priori, it can also use chunked transfer encoding.</a:t>
            </a:r>
          </a:p>
          <a:p>
            <a:r>
              <a:rPr lang="en-US" dirty="0" smtClean="0"/>
              <a:t>The sender breaks the message body into chunks of arbitrary length, and each chunk is sent with its length </a:t>
            </a:r>
            <a:r>
              <a:rPr lang="en-US" dirty="0" err="1" smtClean="0"/>
              <a:t>prepended</a:t>
            </a:r>
            <a:r>
              <a:rPr lang="en-US" dirty="0" smtClean="0"/>
              <a:t>;</a:t>
            </a:r>
          </a:p>
          <a:p>
            <a:r>
              <a:rPr lang="en-US" dirty="0" smtClean="0"/>
              <a:t>It marks the end of the message with a zero-length chunk. </a:t>
            </a:r>
          </a:p>
          <a:p>
            <a:r>
              <a:rPr lang="en-US" dirty="0" smtClean="0"/>
              <a:t>The sender uses the </a:t>
            </a:r>
            <a:r>
              <a:rPr lang="en-US" i="1" dirty="0" smtClean="0"/>
              <a:t>Transfer-Encoding: chunked</a:t>
            </a:r>
            <a:r>
              <a:rPr lang="en-US" dirty="0" smtClean="0"/>
              <a:t> header to signal the use of chunking.</a:t>
            </a:r>
          </a:p>
          <a:p>
            <a:r>
              <a:rPr lang="en-US" dirty="0" smtClean="0"/>
              <a:t>This mechanism allows the sender to buffer small pieces of the message, instead of the entire message, without adding much complexity or overhead. </a:t>
            </a:r>
          </a:p>
          <a:p>
            <a:endParaRPr lang="en-US" dirty="0"/>
          </a:p>
        </p:txBody>
      </p:sp>
      <p:sp>
        <p:nvSpPr>
          <p:cNvPr id="3" name="Content Placeholder 2"/>
          <p:cNvSpPr>
            <a:spLocks noGrp="1"/>
          </p:cNvSpPr>
          <p:nvPr>
            <p:ph sz="quarter" idx="10"/>
          </p:nvPr>
        </p:nvSpPr>
        <p:spPr/>
        <p:txBody>
          <a:bodyPr/>
          <a:lstStyle/>
          <a:p>
            <a:r>
              <a:rPr lang="en-US" dirty="0" smtClean="0"/>
              <a:t>HTTP &amp; Dynamic Outputs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i="1" dirty="0" smtClean="0"/>
              <a:t>Transfer-Encoding: chunked</a:t>
            </a:r>
            <a:endParaRPr lang="en-US" dirty="0"/>
          </a:p>
        </p:txBody>
      </p:sp>
      <p:pic>
        <p:nvPicPr>
          <p:cNvPr id="77826" name="Picture 2"/>
          <p:cNvPicPr>
            <a:picLocks noChangeAspect="1" noChangeArrowheads="1"/>
          </p:cNvPicPr>
          <p:nvPr/>
        </p:nvPicPr>
        <p:blipFill>
          <a:blip r:embed="rId2" cstate="print"/>
          <a:srcRect/>
          <a:stretch>
            <a:fillRect/>
          </a:stretch>
        </p:blipFill>
        <p:spPr bwMode="auto">
          <a:xfrm>
            <a:off x="304800" y="1031122"/>
            <a:ext cx="7662862" cy="5826878"/>
          </a:xfrm>
          <a:prstGeom prst="rect">
            <a:avLst/>
          </a:prstGeom>
          <a:noFill/>
          <a:ln w="9525">
            <a:solidFill>
              <a:schemeClr val="bg1">
                <a:lumMod val="75000"/>
              </a:schemeClr>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DNS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533400" y="1295400"/>
            <a:ext cx="7543800" cy="497761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endParaRPr lang="en-US" dirty="0" smtClean="0"/>
          </a:p>
          <a:p>
            <a:pPr marL="457200" indent="-457200"/>
            <a:endParaRPr lang="en-US" dirty="0" smtClean="0"/>
          </a:p>
          <a:p>
            <a:pPr marL="457200" indent="-457200">
              <a:buFont typeface="+mj-lt"/>
              <a:buAutoNum type="arabicPeriod"/>
            </a:pPr>
            <a:endParaRPr lang="en-US" dirty="0"/>
          </a:p>
        </p:txBody>
      </p:sp>
      <p:sp>
        <p:nvSpPr>
          <p:cNvPr id="3" name="Content Placeholder 2"/>
          <p:cNvSpPr>
            <a:spLocks noGrp="1"/>
          </p:cNvSpPr>
          <p:nvPr>
            <p:ph sz="quarter" idx="10"/>
          </p:nvPr>
        </p:nvSpPr>
        <p:spPr/>
        <p:txBody>
          <a:bodyPr/>
          <a:lstStyle/>
          <a:p>
            <a:r>
              <a:rPr lang="en-US" dirty="0" smtClean="0"/>
              <a:t>Acknowledgements</a:t>
            </a:r>
            <a:endParaRPr lang="en-US" dirty="0"/>
          </a:p>
        </p:txBody>
      </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Q&amp;A</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eaLnBrk="1" fontAlgn="auto" hangingPunct="1">
              <a:spcAft>
                <a:spcPts val="0"/>
              </a:spcAft>
              <a:buFont typeface="Arial" pitchFamily="34" charset="0"/>
              <a:buNone/>
              <a:defRPr/>
            </a:pPr>
            <a:r>
              <a:rPr lang="en-US" dirty="0" smtClean="0"/>
              <a:t>Thank You</a:t>
            </a:r>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Not every name server knows about every other name server.</a:t>
            </a:r>
          </a:p>
          <a:p>
            <a:r>
              <a:rPr lang="en-US" dirty="0" smtClean="0"/>
              <a:t>Name server must know the IP address of root servers.</a:t>
            </a:r>
          </a:p>
          <a:p>
            <a:r>
              <a:rPr lang="en-US" dirty="0" smtClean="0"/>
              <a:t>Root servers know the name and location for all second-level domains.</a:t>
            </a:r>
            <a:endParaRPr lang="en-US" dirty="0"/>
          </a:p>
        </p:txBody>
      </p:sp>
      <p:sp>
        <p:nvSpPr>
          <p:cNvPr id="3" name="Content Placeholder 2"/>
          <p:cNvSpPr>
            <a:spLocks noGrp="1"/>
          </p:cNvSpPr>
          <p:nvPr>
            <p:ph sz="quarter" idx="10"/>
          </p:nvPr>
        </p:nvSpPr>
        <p:spPr/>
        <p:txBody>
          <a:bodyPr/>
          <a:lstStyle/>
          <a:p>
            <a:r>
              <a:rPr lang="en-US" dirty="0" smtClean="0"/>
              <a:t>DNS Lookup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DNS resolution requests fall into two categories: recursive and iterative. </a:t>
            </a:r>
          </a:p>
          <a:p>
            <a:pPr lvl="1"/>
            <a:r>
              <a:rPr lang="en-US" dirty="0" smtClean="0"/>
              <a:t>In a recursive request, the requester asks the server to handle the entire task of resolution.</a:t>
            </a:r>
          </a:p>
          <a:p>
            <a:r>
              <a:rPr lang="en-US" dirty="0" smtClean="0"/>
              <a:t>When  an  application  on  the  local  host  calls  </a:t>
            </a:r>
            <a:r>
              <a:rPr lang="en-US" i="1" dirty="0" err="1" smtClean="0"/>
              <a:t>getaddrinfo</a:t>
            </a:r>
            <a:r>
              <a:rPr lang="en-US" dirty="0" smtClean="0"/>
              <a:t>(),  that  function  makes  a recursive request to the local DNS server. </a:t>
            </a:r>
          </a:p>
          <a:p>
            <a:r>
              <a:rPr lang="en-US" dirty="0" smtClean="0"/>
              <a:t>If the local DNS server does not itself have the information to perform the resolution, it resolves the domain name iteratively.</a:t>
            </a:r>
            <a:endParaRPr lang="en-US" dirty="0"/>
          </a:p>
        </p:txBody>
      </p:sp>
      <p:sp>
        <p:nvSpPr>
          <p:cNvPr id="3" name="Content Placeholder 2"/>
          <p:cNvSpPr>
            <a:spLocks noGrp="1"/>
          </p:cNvSpPr>
          <p:nvPr>
            <p:ph sz="quarter" idx="10"/>
          </p:nvPr>
        </p:nvSpPr>
        <p:spPr/>
        <p:txBody>
          <a:bodyPr>
            <a:normAutofit fontScale="92500"/>
          </a:bodyPr>
          <a:lstStyle/>
          <a:p>
            <a:r>
              <a:rPr lang="en-US" dirty="0" smtClean="0"/>
              <a:t>Recursive and Iterative Lookups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50274</TotalTime>
  <Words>2831</Words>
  <Application>Microsoft Office PowerPoint</Application>
  <PresentationFormat>On-screen Show (4:3)</PresentationFormat>
  <Paragraphs>394</Paragraphs>
  <Slides>72</Slides>
  <Notes>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Office Theme</vt:lpstr>
      <vt:lpstr>Document</vt:lpstr>
      <vt:lpstr>Network Programming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1771</cp:revision>
  <dcterms:created xsi:type="dcterms:W3CDTF">2011-09-14T09:42:05Z</dcterms:created>
  <dcterms:modified xsi:type="dcterms:W3CDTF">2015-03-16T09:23:34Z</dcterms:modified>
</cp:coreProperties>
</file>