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865" r:id="rId3"/>
    <p:sldId id="1042" r:id="rId4"/>
    <p:sldId id="1201" r:id="rId5"/>
    <p:sldId id="1291" r:id="rId6"/>
    <p:sldId id="1290" r:id="rId7"/>
    <p:sldId id="1292" r:id="rId8"/>
    <p:sldId id="1295" r:id="rId9"/>
    <p:sldId id="1293" r:id="rId10"/>
    <p:sldId id="1294" r:id="rId11"/>
    <p:sldId id="1296" r:id="rId12"/>
    <p:sldId id="1297" r:id="rId13"/>
    <p:sldId id="1300" r:id="rId14"/>
    <p:sldId id="1298" r:id="rId15"/>
    <p:sldId id="1299" r:id="rId16"/>
    <p:sldId id="1301" r:id="rId17"/>
    <p:sldId id="1302" r:id="rId18"/>
    <p:sldId id="1303" r:id="rId19"/>
    <p:sldId id="1304" r:id="rId20"/>
    <p:sldId id="1305" r:id="rId21"/>
    <p:sldId id="1306" r:id="rId22"/>
    <p:sldId id="1307" r:id="rId23"/>
    <p:sldId id="1308" r:id="rId24"/>
    <p:sldId id="1309" r:id="rId25"/>
    <p:sldId id="1310" r:id="rId26"/>
    <p:sldId id="1311" r:id="rId27"/>
    <p:sldId id="1289" r:id="rId28"/>
    <p:sldId id="1253" r:id="rId29"/>
    <p:sldId id="1333" r:id="rId30"/>
    <p:sldId id="1256" r:id="rId31"/>
    <p:sldId id="1334" r:id="rId32"/>
    <p:sldId id="1335" r:id="rId33"/>
    <p:sldId id="1336" r:id="rId34"/>
    <p:sldId id="1337" r:id="rId35"/>
    <p:sldId id="1338" r:id="rId36"/>
    <p:sldId id="1339" r:id="rId37"/>
    <p:sldId id="1340" r:id="rId38"/>
    <p:sldId id="1341" r:id="rId39"/>
    <p:sldId id="134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1011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717" autoAdjust="0"/>
  </p:normalViewPr>
  <p:slideViewPr>
    <p:cSldViewPr>
      <p:cViewPr>
        <p:scale>
          <a:sx n="70" d="100"/>
          <a:sy n="70" d="100"/>
        </p:scale>
        <p:origin x="-13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8A172-8A49-4EB7-99CC-9586DD481B74}" type="datetimeFigureOut">
              <a:rPr lang="en-US"/>
              <a:pPr>
                <a:defRPr/>
              </a:pPr>
              <a:t>13-Sep-15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8BCEE-AB0F-4893-A0FE-7F7C8E9A1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7352" y="6416040"/>
            <a:ext cx="2060448" cy="365760"/>
          </a:xfrm>
        </p:spPr>
        <p:txBody>
          <a:bodyPr/>
          <a:lstStyle/>
          <a:p>
            <a:r>
              <a:rPr lang="en-US" dirty="0" smtClean="0"/>
              <a:t>CSCE 510 Jan 14, 2013 -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- </a:t>
            </a:r>
            <a:fld id="{8BE163DA-CB98-46B5-905B-D01D5F3D5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05000" y="6596063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Network Programming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by Dr. K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Hari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Babu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,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CSIS Dept.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096962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51054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2000" baseline="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9144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905000" y="6596063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Network Programming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by Dr. K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Hari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Babu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,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CSIS Dept.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596063"/>
            <a:ext cx="7239000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Network Programming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by Dr. K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Hari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err="1" smtClean="0">
                <a:solidFill>
                  <a:srgbClr val="101141"/>
                </a:solidFill>
                <a:latin typeface="Arial"/>
                <a:cs typeface="Arial"/>
              </a:rPr>
              <a:t>Babu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,</a:t>
            </a:r>
            <a:r>
              <a:rPr lang="en-US" sz="1100" b="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1100" b="0" dirty="0" smtClean="0">
                <a:solidFill>
                  <a:srgbClr val="101141"/>
                </a:solidFill>
                <a:latin typeface="Arial"/>
                <a:cs typeface="Arial"/>
              </a:rPr>
              <a:t>CSIS Dept.            </a:t>
            </a:r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  </a:t>
            </a: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9A55F1-1FB3-4422-B7DD-9083668C0832}" type="datetime1">
              <a:rPr lang="en-US"/>
              <a:pPr>
                <a:defRPr/>
              </a:pPr>
              <a:t>13-Sep-15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CSIS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7BFF1A-6A6B-4EC1-91C1-2299B6EC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Network Programming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K </a:t>
            </a:r>
            <a:r>
              <a:rPr lang="en-US" dirty="0" err="1" smtClean="0">
                <a:latin typeface="Arial" charset="0"/>
                <a:cs typeface="Arial" charset="0"/>
              </a:rPr>
              <a:t>Hari</a:t>
            </a:r>
            <a:r>
              <a:rPr lang="en-US" smtClean="0">
                <a:latin typeface="Arial" charset="0"/>
                <a:cs typeface="Arial" charset="0"/>
              </a:rPr>
              <a:t> Babu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Department of Computer Science &amp; Information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wait for a given thread to terminate by calling </a:t>
            </a:r>
            <a:r>
              <a:rPr lang="en-US" dirty="0" err="1" smtClean="0"/>
              <a:t>pthread_join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pthread_create</a:t>
            </a:r>
            <a:r>
              <a:rPr lang="en-US" dirty="0" smtClean="0"/>
              <a:t> is similar to fork, and </a:t>
            </a:r>
            <a:r>
              <a:rPr lang="en-US" dirty="0" err="1" smtClean="0"/>
              <a:t>pthread_join</a:t>
            </a:r>
            <a:r>
              <a:rPr lang="en-US" dirty="0" smtClean="0"/>
              <a:t> is similar to </a:t>
            </a:r>
            <a:r>
              <a:rPr lang="en-US" dirty="0" err="1" smtClean="0"/>
              <a:t>waitpid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 </a:t>
            </a:r>
            <a:r>
              <a:rPr lang="en-US" i="1" dirty="0" err="1" smtClean="0"/>
              <a:t>retval</a:t>
            </a:r>
            <a:r>
              <a:rPr lang="en-US" dirty="0" smtClean="0"/>
              <a:t>  is  a  non NULL   pointer,  then  it  receives  status of a thread  specified by </a:t>
            </a:r>
            <a:r>
              <a:rPr lang="en-US" dirty="0" err="1" smtClean="0"/>
              <a:t>pthread_exit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A thread can call join on any thread in the process. No parent-child relationship in threads.</a:t>
            </a:r>
          </a:p>
          <a:p>
            <a:pPr lvl="1"/>
            <a:r>
              <a:rPr lang="en-US" dirty="0" smtClean="0"/>
              <a:t>A non-</a:t>
            </a:r>
            <a:r>
              <a:rPr lang="en-US" dirty="0" err="1" smtClean="0"/>
              <a:t>detatched</a:t>
            </a:r>
            <a:r>
              <a:rPr lang="en-US" dirty="0" smtClean="0"/>
              <a:t> thread must be joined by some thread, otherwise it will lead to zombie thread. Resources will be held up in the kernel.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Joining with Terminated Thread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52725"/>
            <a:ext cx="7334250" cy="6762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thread is joinable. If we do not join, kernel will store the status of the thread.</a:t>
            </a:r>
          </a:p>
          <a:p>
            <a:r>
              <a:rPr lang="en-US" dirty="0" smtClean="0"/>
              <a:t>If we do not care about the status of the thread, then we can detach the thread. </a:t>
            </a:r>
          </a:p>
          <a:p>
            <a:pPr lvl="1"/>
            <a:r>
              <a:rPr lang="en-US" dirty="0" smtClean="0"/>
              <a:t>System will automatically cleanup when the thread terminates.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Detaching a thread doesn’t make it immune to exit() in another thread or a  return  in the main thread. </a:t>
            </a:r>
          </a:p>
          <a:p>
            <a:pPr lvl="1"/>
            <a:r>
              <a:rPr lang="en-US" dirty="0" err="1" smtClean="0"/>
              <a:t>pthread_detach</a:t>
            </a:r>
            <a:r>
              <a:rPr lang="en-US" dirty="0" smtClean="0"/>
              <a:t>() simply controls what happens after a thread terminates, not how or when it terminates.</a:t>
            </a:r>
          </a:p>
          <a:p>
            <a:r>
              <a:rPr lang="en-US" dirty="0" smtClean="0"/>
              <a:t>A thread can detach itself.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Detaching a Thread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81375"/>
            <a:ext cx="7315200" cy="7334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6019800"/>
            <a:ext cx="3724275" cy="4000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pthread_self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Each thread has an ID that identifies it within a given process. The thread ID is returned by </a:t>
            </a:r>
            <a:r>
              <a:rPr lang="en-US" dirty="0" err="1" smtClean="0"/>
              <a:t>pthread_create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A thread fetches this value for itself using </a:t>
            </a:r>
            <a:r>
              <a:rPr lang="en-US" dirty="0" err="1" smtClean="0"/>
              <a:t>pthread_self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pthread_exit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retval</a:t>
            </a:r>
            <a:r>
              <a:rPr lang="en-US" dirty="0" smtClean="0"/>
              <a:t> argument specifies the return value for the thread.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pthread_exit</a:t>
            </a:r>
            <a:r>
              <a:rPr lang="en-US" dirty="0" smtClean="0"/>
              <a:t>() is equivalent to performing a  return  in the thread’s start function.</a:t>
            </a:r>
          </a:p>
          <a:p>
            <a:pPr lvl="2"/>
            <a:r>
              <a:rPr lang="en-US" dirty="0" smtClean="0"/>
              <a:t>If the main thread calls </a:t>
            </a:r>
            <a:r>
              <a:rPr lang="en-US" dirty="0" err="1" smtClean="0"/>
              <a:t>pthread_exit</a:t>
            </a:r>
            <a:r>
              <a:rPr lang="en-US" dirty="0" smtClean="0"/>
              <a:t>() instead of calling exit() or performing a return , then the other threads continue to execute.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Pthread</a:t>
            </a:r>
            <a:r>
              <a:rPr lang="en-US" dirty="0" smtClean="0"/>
              <a:t> Functions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5686425" cy="685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191000"/>
            <a:ext cx="4438650" cy="4857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uses two threads </a:t>
            </a:r>
          </a:p>
          <a:p>
            <a:pPr lvl="1"/>
            <a:r>
              <a:rPr lang="en-US" i="1" dirty="0" smtClean="0"/>
              <a:t>Main</a:t>
            </a:r>
            <a:r>
              <a:rPr lang="en-US" dirty="0" smtClean="0"/>
              <a:t> thread: data transfer from socket to </a:t>
            </a:r>
            <a:r>
              <a:rPr lang="en-US" i="1" dirty="0" err="1" smtClean="0"/>
              <a:t>stdout</a:t>
            </a:r>
            <a:endParaRPr lang="en-US" i="1" dirty="0" smtClean="0"/>
          </a:p>
          <a:p>
            <a:pPr lvl="1"/>
            <a:r>
              <a:rPr lang="en-US" i="1" dirty="0" err="1" smtClean="0"/>
              <a:t>copyto</a:t>
            </a:r>
            <a:r>
              <a:rPr lang="en-US" dirty="0" smtClean="0"/>
              <a:t> thread: data transfer from </a:t>
            </a:r>
            <a:r>
              <a:rPr lang="en-US" i="1" dirty="0" err="1" smtClean="0"/>
              <a:t>stdin</a:t>
            </a:r>
            <a:r>
              <a:rPr lang="en-US" dirty="0" smtClean="0"/>
              <a:t> to socket.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Batch Mode Client Using Threads</a:t>
            </a:r>
            <a:endParaRPr lang="en-US" dirty="0"/>
          </a:p>
        </p:txBody>
      </p:sp>
      <p:pic>
        <p:nvPicPr>
          <p:cNvPr id="8194" name="Picture 2" descr="http://www.masterraghu.com/subjects/np/introduction/unix_network_programming_v1.3/files/26fig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4996218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Batch Mode Client Using Threads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115300" cy="27813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4267200"/>
            <a:ext cx="8010525" cy="20764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creates a new thread every time it accepts a new connection through accept().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TCP Echo Server Using Threads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2057400"/>
            <a:ext cx="7400925" cy="27908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76800"/>
            <a:ext cx="7305675" cy="16287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the code in the previous slide:</a:t>
            </a:r>
          </a:p>
          <a:p>
            <a:pPr lvl="1"/>
            <a:r>
              <a:rPr lang="en-US" dirty="0" smtClean="0"/>
              <a:t>According to ANSI, </a:t>
            </a:r>
            <a:r>
              <a:rPr lang="en-US" i="1" dirty="0" err="1" smtClean="0"/>
              <a:t>connfd</a:t>
            </a:r>
            <a:r>
              <a:rPr lang="en-US" dirty="0" smtClean="0"/>
              <a:t> can’t  be casted to void*. It is not guaranteed to work on all systems.</a:t>
            </a:r>
          </a:p>
          <a:p>
            <a:pPr lvl="1"/>
            <a:r>
              <a:rPr lang="en-US" dirty="0" smtClean="0"/>
              <a:t>Passing address of </a:t>
            </a:r>
            <a:r>
              <a:rPr lang="en-US" i="1" dirty="0" err="1" smtClean="0"/>
              <a:t>connfd</a:t>
            </a:r>
            <a:r>
              <a:rPr lang="en-US" dirty="0" smtClean="0"/>
              <a:t> also not going to work. Because two threads may end up working on the same </a:t>
            </a:r>
            <a:r>
              <a:rPr lang="en-US" i="1" dirty="0" err="1" smtClean="0"/>
              <a:t>connfd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Each time we call accept, we first call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r>
              <a:rPr lang="en-US" dirty="0" smtClean="0"/>
              <a:t> and allocate space for an integer variable, the connected descriptor.</a:t>
            </a:r>
          </a:p>
          <a:p>
            <a:pPr lvl="1"/>
            <a:r>
              <a:rPr lang="en-US" dirty="0" smtClean="0"/>
              <a:t>This gives each thread its own copy of the connected descriptor.</a:t>
            </a:r>
          </a:p>
          <a:p>
            <a:r>
              <a:rPr lang="en-US" dirty="0" smtClean="0"/>
              <a:t>The thread fetches the value of the connected descriptor and then calls free to release the memory.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Passing Arguments to New Threads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Passing Arguments to New Threads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05275"/>
            <a:ext cx="8105775" cy="2371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1181100"/>
            <a:ext cx="6162675" cy="27813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term  critical  section  refers  to  a  section  of  code  that accesses a shared resource and whose execution should be atomic.</a:t>
            </a:r>
          </a:p>
          <a:p>
            <a:r>
              <a:rPr lang="en-US" dirty="0" smtClean="0"/>
              <a:t>Its execution should not be interrupted by another thread that simultaneously accesses the same shared resource.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provide </a:t>
            </a:r>
            <a:r>
              <a:rPr lang="en-US" dirty="0" err="1" smtClean="0"/>
              <a:t>mutexes</a:t>
            </a:r>
            <a:r>
              <a:rPr lang="en-US" dirty="0" smtClean="0"/>
              <a:t> for protecting critical section.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mutex</a:t>
            </a:r>
            <a:r>
              <a:rPr lang="en-US" dirty="0" smtClean="0"/>
              <a:t> has two states: locked, unlocked.</a:t>
            </a:r>
          </a:p>
          <a:p>
            <a:pPr lvl="1"/>
            <a:r>
              <a:rPr lang="en-US" dirty="0" smtClean="0"/>
              <a:t>At most one thread may hold lock on a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a thread locks a </a:t>
            </a:r>
            <a:r>
              <a:rPr lang="en-US" dirty="0" err="1" smtClean="0"/>
              <a:t>mutex</a:t>
            </a:r>
            <a:r>
              <a:rPr lang="en-US" dirty="0" smtClean="0"/>
              <a:t>, it becomes the owner of that </a:t>
            </a:r>
            <a:r>
              <a:rPr lang="en-US" dirty="0" err="1" smtClean="0"/>
              <a:t>mutex</a:t>
            </a:r>
            <a:r>
              <a:rPr lang="en-US" dirty="0" smtClean="0"/>
              <a:t>. Only the </a:t>
            </a:r>
            <a:r>
              <a:rPr lang="en-US" dirty="0" err="1" smtClean="0"/>
              <a:t>mutex</a:t>
            </a:r>
            <a:r>
              <a:rPr lang="en-US" dirty="0" smtClean="0"/>
              <a:t> owner can unlock the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Protecting Accesses to Shared Variables: </a:t>
            </a:r>
            <a:r>
              <a:rPr lang="en-US" dirty="0" err="1" smtClean="0"/>
              <a:t>Mutexes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Critical Section Problem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5638800" cy="29118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886200"/>
            <a:ext cx="5867400" cy="272675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0357" name="Picture 5" descr="http://www.masterraghu.com/subjects/np/introduction/unix_network_programming_v1.3/files/26fig1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8825" y="1524000"/>
            <a:ext cx="3228975" cy="2171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sz="1400" b="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employs the following protocol for accessing a resource:</a:t>
            </a:r>
          </a:p>
          <a:p>
            <a:pPr lvl="1"/>
            <a:r>
              <a:rPr lang="en-US" dirty="0" smtClean="0"/>
              <a:t>lock the </a:t>
            </a:r>
            <a:r>
              <a:rPr lang="en-US" dirty="0" err="1" smtClean="0"/>
              <a:t>mutex</a:t>
            </a:r>
            <a:r>
              <a:rPr lang="en-US" dirty="0" smtClean="0"/>
              <a:t> for the shared resource;</a:t>
            </a:r>
          </a:p>
          <a:p>
            <a:pPr lvl="1"/>
            <a:r>
              <a:rPr lang="en-US" dirty="0" smtClean="0"/>
              <a:t>access the shared resource; and</a:t>
            </a:r>
          </a:p>
          <a:p>
            <a:pPr lvl="1"/>
            <a:r>
              <a:rPr lang="en-US" dirty="0" smtClean="0"/>
              <a:t>unlock the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124200"/>
            <a:ext cx="452348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 is  a  variable  of  the  type  </a:t>
            </a:r>
            <a:r>
              <a:rPr lang="en-US" dirty="0" err="1" smtClean="0"/>
              <a:t>pthread_mutex_t</a:t>
            </a:r>
            <a:r>
              <a:rPr lang="en-US" dirty="0" smtClean="0"/>
              <a:t>. </a:t>
            </a:r>
            <a:r>
              <a:rPr lang="en-US" dirty="0" err="1" smtClean="0"/>
              <a:t>Mutex</a:t>
            </a:r>
            <a:r>
              <a:rPr lang="en-US" dirty="0" smtClean="0"/>
              <a:t> must always be initialized.</a:t>
            </a:r>
          </a:p>
          <a:p>
            <a:pPr lvl="1"/>
            <a:r>
              <a:rPr lang="en-US" dirty="0" smtClean="0"/>
              <a:t>For a statically allocated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pthread_mutex_trylock</a:t>
            </a:r>
            <a:r>
              <a:rPr lang="en-US" dirty="0" smtClean="0"/>
              <a:t>() function is the same as </a:t>
            </a:r>
            <a:r>
              <a:rPr lang="en-US" dirty="0" err="1" smtClean="0"/>
              <a:t>pthread_mutex_lock</a:t>
            </a:r>
            <a:r>
              <a:rPr lang="en-US" dirty="0" smtClean="0"/>
              <a:t>(), except that  if  the  </a:t>
            </a:r>
            <a:r>
              <a:rPr lang="en-US" dirty="0" err="1" smtClean="0"/>
              <a:t>mutex</a:t>
            </a:r>
            <a:r>
              <a:rPr lang="en-US" dirty="0" smtClean="0"/>
              <a:t>  is  currently  locked,  </a:t>
            </a:r>
            <a:r>
              <a:rPr lang="en-US" dirty="0" err="1" smtClean="0"/>
              <a:t>pthread_mutex_trylock</a:t>
            </a:r>
            <a:r>
              <a:rPr lang="en-US" dirty="0" smtClean="0"/>
              <a:t>()  fails,  returning  the error  EBUSY.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 l="6319" t="-27586"/>
          <a:stretch>
            <a:fillRect/>
          </a:stretch>
        </p:blipFill>
        <p:spPr bwMode="auto">
          <a:xfrm>
            <a:off x="1981200" y="2438400"/>
            <a:ext cx="5648325" cy="3524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7705725" cy="9239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6553200" cy="2932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733800"/>
            <a:ext cx="6324600" cy="28228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mutex</a:t>
            </a:r>
            <a:r>
              <a:rPr lang="en-US" sz="2000" dirty="0" smtClean="0"/>
              <a:t> is fine to prevent simultaneous access to a shared variable, but we need something else to let us go to sleep waiting for some condition to occur.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above code works, but it wastes CPU time, because the consumer thread continually loops, checking the state of the variable </a:t>
            </a:r>
            <a:r>
              <a:rPr lang="en-US" sz="2000" i="1" dirty="0" smtClean="0"/>
              <a:t>avail</a:t>
            </a:r>
            <a:r>
              <a:rPr lang="en-US" sz="2000" dirty="0" smtClean="0"/>
              <a:t>. A condition variable remedies this problem.</a:t>
            </a:r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2286000"/>
            <a:ext cx="7124700" cy="31813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Condition variable allows a thread to sleep (wait) until another thread notifies (signals) it that it must do something.</a:t>
            </a:r>
          </a:p>
          <a:p>
            <a:r>
              <a:rPr lang="en-US" sz="2000" dirty="0" smtClean="0"/>
              <a:t>A condition variable is always used in conjunction with a </a:t>
            </a:r>
            <a:r>
              <a:rPr lang="en-US" sz="2000" dirty="0" err="1" smtClean="0"/>
              <a:t>mutex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mutex</a:t>
            </a:r>
            <a:r>
              <a:rPr lang="en-US" sz="2000" dirty="0" smtClean="0"/>
              <a:t> provides mutual exclusion for accessing the shared variable, while the condition variable is used to signal changes in the variable’s state.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Broadcast wakes up all blocked threads. Each will go through the code. Used when there is different tasks done for a particular condition.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5505450" cy="2857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/>
          <a:srcRect t="1824"/>
          <a:stretch>
            <a:fillRect/>
          </a:stretch>
        </p:blipFill>
        <p:spPr bwMode="auto">
          <a:xfrm>
            <a:off x="304800" y="3962400"/>
            <a:ext cx="8743950" cy="11782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mutex</a:t>
            </a:r>
            <a:r>
              <a:rPr lang="en-US" dirty="0" smtClean="0"/>
              <a:t> is associated with condition variable?</a:t>
            </a:r>
          </a:p>
          <a:p>
            <a:pPr lvl="1"/>
            <a:r>
              <a:rPr lang="en-US" dirty="0" smtClean="0"/>
              <a:t>The thread locks the </a:t>
            </a:r>
            <a:r>
              <a:rPr lang="en-US" dirty="0" err="1" smtClean="0"/>
              <a:t>mutex</a:t>
            </a:r>
            <a:r>
              <a:rPr lang="en-US" dirty="0" smtClean="0"/>
              <a:t> in preparation for checking the state of the shared variable.</a:t>
            </a:r>
          </a:p>
          <a:p>
            <a:pPr lvl="1"/>
            <a:r>
              <a:rPr lang="en-US" dirty="0" smtClean="0"/>
              <a:t>The state of the shared variable is checked.</a:t>
            </a:r>
          </a:p>
          <a:p>
            <a:pPr lvl="1"/>
            <a:r>
              <a:rPr lang="en-US" dirty="0" smtClean="0"/>
              <a:t>If the shared variable is not in the desired state, then the thread must unlock the </a:t>
            </a:r>
            <a:r>
              <a:rPr lang="en-US" dirty="0" err="1" smtClean="0"/>
              <a:t>mutex</a:t>
            </a:r>
            <a:r>
              <a:rPr lang="en-US" dirty="0" smtClean="0"/>
              <a:t> (so that other threads can access the shared variable) before it goes to sleep on the condition variable.</a:t>
            </a:r>
          </a:p>
          <a:p>
            <a:pPr lvl="2"/>
            <a:r>
              <a:rPr lang="en-US" dirty="0" smtClean="0"/>
              <a:t>Done atomically</a:t>
            </a:r>
          </a:p>
          <a:p>
            <a:pPr lvl="1"/>
            <a:r>
              <a:rPr lang="en-US" dirty="0" smtClean="0"/>
              <a:t>When the thread is reawakened because the condition variable has been signaled, the </a:t>
            </a:r>
            <a:r>
              <a:rPr lang="en-US" dirty="0" err="1" smtClean="0"/>
              <a:t>mutex</a:t>
            </a:r>
            <a:r>
              <a:rPr lang="en-US" dirty="0" smtClean="0"/>
              <a:t> must once more be locked, since, typically, the thread then immediately accesses the shared variable.</a:t>
            </a:r>
          </a:p>
          <a:p>
            <a:r>
              <a:rPr lang="en-US" dirty="0" smtClean="0"/>
              <a:t>it is not possible for some other thread to acquire the </a:t>
            </a:r>
            <a:r>
              <a:rPr lang="en-US" dirty="0" err="1" smtClean="0"/>
              <a:t>mutex</a:t>
            </a:r>
            <a:r>
              <a:rPr lang="en-US" dirty="0" smtClean="0"/>
              <a:t> and signal the condition variable before the thread calling </a:t>
            </a:r>
            <a:r>
              <a:rPr lang="en-US" dirty="0" err="1" smtClean="0"/>
              <a:t>pthread_cond_wait</a:t>
            </a:r>
            <a:r>
              <a:rPr lang="en-US" dirty="0" smtClean="0"/>
              <a:t>() has blocked on the condition variable.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Condition Variables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Condition Variables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7210425" cy="18669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05200"/>
            <a:ext cx="7381875" cy="27908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client: Using threads</a:t>
            </a:r>
            <a:endParaRPr lang="en-US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client establishes an HTTP connection with a Web server and fetches a home page.</a:t>
            </a:r>
          </a:p>
          <a:p>
            <a:r>
              <a:rPr lang="en-US" altLang="ko-KR" dirty="0">
                <a:ea typeface="굴림" pitchFamily="50" charset="-127"/>
              </a:rPr>
              <a:t>On that page are often numerous references to other Web pages.</a:t>
            </a:r>
          </a:p>
          <a:p>
            <a:r>
              <a:rPr lang="en-US" altLang="ko-KR" dirty="0">
                <a:ea typeface="굴림" pitchFamily="50" charset="-127"/>
              </a:rPr>
              <a:t>Instead of fetching these other pages serially, one at a time, the client can fetch more than one at the same time, using </a:t>
            </a:r>
            <a:r>
              <a:rPr lang="en-US" altLang="ko-KR" dirty="0" smtClean="0">
                <a:ea typeface="굴림" pitchFamily="50" charset="-127"/>
              </a:rPr>
              <a:t>multiple connections, one per thread.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Threads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: </a:t>
            </a:r>
            <a:r>
              <a:rPr lang="en-US" altLang="ko-KR" dirty="0" smtClean="0">
                <a:ea typeface="굴림" pitchFamily="50" charset="-127"/>
              </a:rPr>
              <a:t>web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designed a web client handling multiple simultaneous connections using non-blocking connect.</a:t>
            </a:r>
          </a:p>
          <a:p>
            <a:r>
              <a:rPr lang="en-US" dirty="0" smtClean="0"/>
              <a:t>Now we will design using threads:</a:t>
            </a:r>
          </a:p>
          <a:p>
            <a:pPr lvl="1"/>
            <a:r>
              <a:rPr lang="en-US" dirty="0" smtClean="0"/>
              <a:t>With threads, we can leave the sockets in their default blocking mode.</a:t>
            </a:r>
          </a:p>
          <a:p>
            <a:pPr lvl="1"/>
            <a:r>
              <a:rPr lang="en-US" dirty="0" smtClean="0"/>
              <a:t>Create one thread per connection. </a:t>
            </a:r>
          </a:p>
          <a:p>
            <a:pPr lvl="1"/>
            <a:r>
              <a:rPr lang="en-US" dirty="0" smtClean="0"/>
              <a:t>Each thread can block in its call to connect. Kernel will schedule threads that are ready.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Threads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: </a:t>
            </a:r>
            <a:r>
              <a:rPr lang="en-US" altLang="ko-KR" dirty="0" smtClean="0">
                <a:ea typeface="굴림" pitchFamily="50" charset="-127"/>
              </a:rPr>
              <a:t>web client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Termination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Detach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Server Design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Multi Process Concurrency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Preforking</a:t>
            </a:r>
            <a:r>
              <a:rPr lang="en-US" sz="2000" dirty="0" smtClean="0"/>
              <a:t> models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Prethreading</a:t>
            </a:r>
            <a:r>
              <a:rPr lang="en-US" sz="2000" dirty="0" smtClean="0"/>
              <a:t> models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Single Process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Signal driven I/O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err="1" smtClean="0"/>
              <a:t>epoll</a:t>
            </a:r>
            <a:r>
              <a:rPr lang="en-US" sz="1200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Concurrency in UDP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will read up to 20 files from a Web server. </a:t>
            </a:r>
          </a:p>
          <a:p>
            <a:r>
              <a:rPr lang="en-US" dirty="0" smtClean="0"/>
              <a:t>We specify as command-line arguments </a:t>
            </a:r>
          </a:p>
          <a:p>
            <a:pPr lvl="1"/>
            <a:r>
              <a:rPr lang="en-US" dirty="0" smtClean="0"/>
              <a:t>the maximum number of parallel connections, </a:t>
            </a:r>
          </a:p>
          <a:p>
            <a:pPr lvl="1"/>
            <a:r>
              <a:rPr lang="en-US" dirty="0" smtClean="0"/>
              <a:t>the server's hostname, and </a:t>
            </a:r>
          </a:p>
          <a:p>
            <a:pPr lvl="1"/>
            <a:r>
              <a:rPr lang="en-US" dirty="0" smtClean="0"/>
              <a:t>each of the filenames to fetch from the server. </a:t>
            </a:r>
          </a:p>
          <a:p>
            <a:endParaRPr lang="en-US" altLang="ko-KR" dirty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It means 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three </a:t>
            </a:r>
            <a:r>
              <a:rPr lang="en-US" altLang="ko-KR" dirty="0">
                <a:ea typeface="굴림" pitchFamily="50" charset="-127"/>
              </a:rPr>
              <a:t>simultaneous connection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server’s hostname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filename for the home page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the files to </a:t>
            </a:r>
            <a:r>
              <a:rPr lang="en-US" altLang="ko-KR" dirty="0" smtClean="0">
                <a:ea typeface="굴림" pitchFamily="50" charset="-127"/>
              </a:rPr>
              <a:t>be read</a:t>
            </a:r>
          </a:p>
          <a:p>
            <a:r>
              <a:rPr lang="en-US" altLang="ko-KR" dirty="0" smtClean="0">
                <a:ea typeface="굴림" pitchFamily="50" charset="-127"/>
              </a:rPr>
              <a:t>T1: 26.6 &amp; 26.9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Threads</a:t>
            </a:r>
            <a:r>
              <a:rPr lang="en-US" altLang="ko-KR" dirty="0" smtClean="0">
                <a:latin typeface="Courier New" pitchFamily="49" charset="0"/>
                <a:ea typeface="굴림" pitchFamily="50" charset="-127"/>
              </a:rPr>
              <a:t>: </a:t>
            </a:r>
            <a:r>
              <a:rPr lang="en-US" altLang="ko-KR" dirty="0" smtClean="0">
                <a:ea typeface="굴림" pitchFamily="50" charset="-127"/>
              </a:rPr>
              <a:t>web client</a:t>
            </a:r>
            <a:endParaRPr 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8999"/>
            <a:ext cx="8306612" cy="48790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6705600" cy="4191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Initialize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543800" cy="427358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maximum of </a:t>
            </a:r>
            <a:r>
              <a:rPr lang="en-US" dirty="0" err="1" smtClean="0"/>
              <a:t>maxconn</a:t>
            </a:r>
            <a:r>
              <a:rPr lang="en-US" dirty="0" smtClean="0"/>
              <a:t> threads and wait for them to terminate.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6473879" cy="46482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do_get_read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6172200" cy="52359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Polling for Available Threads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755242" cy="5181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Polling for Available Threads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086600" cy="697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Condition Variables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349462" cy="5257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Using Condition Variables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6681091" cy="4419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1"/>
            <a:ext cx="5334000" cy="5105400"/>
          </a:xfrm>
        </p:spPr>
        <p:txBody>
          <a:bodyPr/>
          <a:lstStyle/>
          <a:p>
            <a:r>
              <a:rPr lang="en-US" dirty="0" smtClean="0"/>
              <a:t>Table shows the clock time required to fetch a Web server's home page, followed by nine image files from that server.</a:t>
            </a:r>
          </a:p>
          <a:p>
            <a:pPr lvl="1"/>
            <a:r>
              <a:rPr lang="en-US" dirty="0" smtClean="0"/>
              <a:t>The RTT to the server is about 150 </a:t>
            </a:r>
            <a:r>
              <a:rPr lang="en-US" dirty="0" err="1" smtClean="0"/>
              <a:t>ms.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home page size was 4,017 bytes and the average size of the 9 image files was 1,621 bytes. </a:t>
            </a:r>
          </a:p>
          <a:p>
            <a:pPr lvl="1"/>
            <a:r>
              <a:rPr lang="en-US" dirty="0" smtClean="0"/>
              <a:t>TCP's segment size was 512 bytes.</a:t>
            </a:r>
          </a:p>
          <a:p>
            <a:r>
              <a:rPr lang="en-US" dirty="0" smtClean="0"/>
              <a:t>Most of the improvement is obtained with three simultaneous connections.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19800" y="1219200"/>
          <a:ext cx="2971800" cy="472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76"/>
                <a:gridCol w="1146425"/>
                <a:gridCol w="990599"/>
              </a:tblGrid>
              <a:tr h="16062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</a:t>
                      </a:r>
                      <a:r>
                        <a:rPr lang="en-US" sz="1600" baseline="0" dirty="0" smtClean="0"/>
                        <a:t> simultaneous connections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Clock time (seconds), non blocking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Clock time(</a:t>
                      </a:r>
                      <a:r>
                        <a:rPr lang="en-US" sz="1600" dirty="0" err="1" smtClean="0"/>
                        <a:t>secs</a:t>
                      </a:r>
                      <a:r>
                        <a:rPr lang="en-US" sz="1600" dirty="0" smtClean="0"/>
                        <a:t>) Threads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6.0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4.1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4.2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2.7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2.4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 marL="116098" marR="116098"/>
                </a:tc>
              </a:tr>
              <a:tr h="346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 marL="116098" marR="116098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</a:t>
                      </a:r>
                      <a:endParaRPr lang="en-US" sz="1600" dirty="0"/>
                    </a:p>
                  </a:txBody>
                  <a:tcPr marL="116098" marR="116098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endParaRPr lang="en-US" dirty="0" smtClean="0"/>
          </a:p>
          <a:p>
            <a:r>
              <a:rPr lang="en-US" sz="2000" b="0" dirty="0" smtClean="0"/>
              <a:t>T1: </a:t>
            </a:r>
            <a:r>
              <a:rPr lang="en-US" sz="2000" b="0" dirty="0" err="1" smtClean="0"/>
              <a:t>ch</a:t>
            </a:r>
            <a:r>
              <a:rPr lang="en-US" sz="2000" b="0" dirty="0" smtClean="0"/>
              <a:t> 26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line of execution.</a:t>
            </a:r>
          </a:p>
          <a:p>
            <a:r>
              <a:rPr lang="en-US" dirty="0" smtClean="0"/>
              <a:t> A single process can contain multiple threads. </a:t>
            </a:r>
          </a:p>
          <a:p>
            <a:pPr lvl="1"/>
            <a:r>
              <a:rPr lang="en-US" dirty="0" smtClean="0"/>
              <a:t>The threads in a process can execute concurrently. On a multiprocessor system, multiple  threads  can  execute  parallel. </a:t>
            </a:r>
          </a:p>
          <a:p>
            <a:r>
              <a:rPr lang="en-US" dirty="0" smtClean="0"/>
              <a:t>Problems with multiple processes in an application</a:t>
            </a:r>
          </a:p>
          <a:p>
            <a:pPr lvl="1"/>
            <a:r>
              <a:rPr lang="en-US" dirty="0" smtClean="0"/>
              <a:t>Exchange of information among processes requires IPC mechanism. </a:t>
            </a:r>
          </a:p>
          <a:p>
            <a:pPr lvl="2"/>
            <a:r>
              <a:rPr lang="en-US" dirty="0" smtClean="0"/>
              <a:t>All threads in a process share process’s data segments (all global variables) , and heap apart from text segment. Stack is individual to each thread.</a:t>
            </a:r>
          </a:p>
          <a:p>
            <a:pPr lvl="2"/>
            <a:r>
              <a:rPr lang="en-US" dirty="0" smtClean="0"/>
              <a:t>But synchronization mechanisms are required to control access.</a:t>
            </a:r>
          </a:p>
          <a:p>
            <a:pPr lvl="1"/>
            <a:r>
              <a:rPr lang="en-US" dirty="0" smtClean="0"/>
              <a:t>Process creation with fork() is relatively expensive (even with copy-on-write). </a:t>
            </a:r>
          </a:p>
          <a:p>
            <a:pPr lvl="2"/>
            <a:r>
              <a:rPr lang="en-US" dirty="0" smtClean="0"/>
              <a:t>Thread creation is 10 times faster. No page-table duplication. No memory duplication.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0"/>
            <a:ext cx="5943600" cy="683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48080" y="5410200"/>
            <a:ext cx="1814920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threads run</a:t>
            </a:r>
          </a:p>
          <a:p>
            <a:r>
              <a:rPr lang="en-US" sz="1400" dirty="0" smtClean="0"/>
              <a:t>concurrently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814480" y="2514600"/>
            <a:ext cx="2720617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Separate stack for each thread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</a:t>
            </a:r>
          </a:p>
          <a:p>
            <a:pPr lvl="1"/>
            <a:r>
              <a:rPr lang="en-US" dirty="0" smtClean="0"/>
              <a:t>heap, data, text segments, global variables, file descriptors, CWD, user, group ids, signal handlers, signal dispositions</a:t>
            </a:r>
          </a:p>
          <a:p>
            <a:r>
              <a:rPr lang="en-US" dirty="0" smtClean="0"/>
              <a:t>Individual </a:t>
            </a:r>
          </a:p>
          <a:p>
            <a:pPr lvl="1"/>
            <a:r>
              <a:rPr lang="en-US" dirty="0" smtClean="0"/>
              <a:t>stack, registers, program counters, </a:t>
            </a:r>
            <a:r>
              <a:rPr lang="en-US" i="1" dirty="0" err="1" smtClean="0"/>
              <a:t>errno</a:t>
            </a:r>
            <a:r>
              <a:rPr lang="en-US" dirty="0" smtClean="0"/>
              <a:t>, signal mask, priority</a:t>
            </a:r>
          </a:p>
          <a:p>
            <a:r>
              <a:rPr lang="en-US" i="1" dirty="0" err="1" smtClean="0"/>
              <a:t>errno</a:t>
            </a:r>
            <a:r>
              <a:rPr lang="en-US" i="1" dirty="0" smtClean="0"/>
              <a:t> </a:t>
            </a:r>
            <a:r>
              <a:rPr lang="en-US" dirty="0" smtClean="0"/>
              <a:t>is local to each thread.</a:t>
            </a:r>
          </a:p>
          <a:p>
            <a:pPr lvl="1"/>
            <a:r>
              <a:rPr lang="en-US" dirty="0" smtClean="0"/>
              <a:t>Normally sys calls return -1 on error and set </a:t>
            </a:r>
            <a:r>
              <a:rPr lang="en-US" dirty="0" err="1" smtClean="0"/>
              <a:t>errno</a:t>
            </a:r>
            <a:r>
              <a:rPr lang="en-US" dirty="0" smtClean="0"/>
              <a:t>. But </a:t>
            </a:r>
            <a:r>
              <a:rPr lang="en-US" dirty="0" err="1" smtClean="0"/>
              <a:t>Pthread</a:t>
            </a:r>
            <a:r>
              <a:rPr lang="en-US" dirty="0" smtClean="0"/>
              <a:t> API calls return 0 on success and &gt;0 on failure. They do not set </a:t>
            </a:r>
            <a:r>
              <a:rPr lang="en-US" dirty="0" err="1" smtClean="0"/>
              <a:t>errno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errno</a:t>
            </a:r>
            <a:r>
              <a:rPr lang="en-US" dirty="0" smtClean="0"/>
              <a:t> is set when a sys call is directly called within a thread.</a:t>
            </a:r>
          </a:p>
          <a:p>
            <a:r>
              <a:rPr lang="en-US" dirty="0" smtClean="0"/>
              <a:t>Compiling </a:t>
            </a:r>
            <a:r>
              <a:rPr lang="en-US" dirty="0" err="1" smtClean="0"/>
              <a:t>pthread</a:t>
            </a:r>
            <a:r>
              <a:rPr lang="en-US" dirty="0" smtClean="0"/>
              <a:t> applications.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program is linked with the </a:t>
            </a:r>
            <a:r>
              <a:rPr lang="en-US" dirty="0" err="1" smtClean="0"/>
              <a:t>libpthread</a:t>
            </a:r>
            <a:r>
              <a:rPr lang="en-US" dirty="0" smtClean="0"/>
              <a:t> library.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81600"/>
            <a:ext cx="2876550" cy="381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Management</a:t>
            </a:r>
          </a:p>
          <a:p>
            <a:pPr lvl="1"/>
            <a:r>
              <a:rPr lang="en-US" dirty="0" smtClean="0"/>
              <a:t>creation, detach, join, exit</a:t>
            </a:r>
          </a:p>
          <a:p>
            <a:pPr lvl="1"/>
            <a:r>
              <a:rPr lang="en-US" dirty="0" smtClean="0"/>
              <a:t>POSIX requires all threads are created as joinable threads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(i.e. </a:t>
            </a:r>
            <a:r>
              <a:rPr lang="en-US" dirty="0" err="1" smtClean="0"/>
              <a:t>semapore</a:t>
            </a:r>
            <a:r>
              <a:rPr lang="en-US" dirty="0" smtClean="0"/>
              <a:t> with value of 1)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condition variables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API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program is started by exec, a single thread is created, called the initial thread or main thread. Additional threads are created by </a:t>
            </a:r>
            <a:r>
              <a:rPr lang="en-US" i="1" dirty="0" err="1" smtClean="0"/>
              <a:t>pthread_create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start: </a:t>
            </a:r>
            <a:r>
              <a:rPr lang="en-US" dirty="0" smtClean="0"/>
              <a:t>this is the function, the thread will start executing.</a:t>
            </a:r>
          </a:p>
          <a:p>
            <a:pPr lvl="1"/>
            <a:r>
              <a:rPr lang="en-US" i="1" dirty="0" smtClean="0"/>
              <a:t>thread</a:t>
            </a:r>
            <a:r>
              <a:rPr lang="en-US" dirty="0" smtClean="0"/>
              <a:t>: this is the thread id, filled by kernel. </a:t>
            </a:r>
          </a:p>
          <a:p>
            <a:pPr lvl="1"/>
            <a:r>
              <a:rPr lang="en-US" i="1" dirty="0" err="1" smtClean="0"/>
              <a:t>attr</a:t>
            </a:r>
            <a:r>
              <a:rPr lang="en-US" dirty="0" smtClean="0"/>
              <a:t>: normally NULL. </a:t>
            </a:r>
          </a:p>
          <a:p>
            <a:pPr lvl="2"/>
            <a:r>
              <a:rPr lang="en-US" dirty="0" smtClean="0"/>
              <a:t>Each thread has numerous attributes: its priority, its initial stack size, whether it should be a daemon thread or not etc.</a:t>
            </a:r>
          </a:p>
          <a:p>
            <a:pPr lvl="2"/>
            <a:r>
              <a:rPr lang="en-US" dirty="0" smtClean="0"/>
              <a:t>When a thread is created, we can specify these attributes by initializing a </a:t>
            </a:r>
            <a:r>
              <a:rPr lang="en-US" dirty="0" err="1" smtClean="0"/>
              <a:t>pthread_attr_t</a:t>
            </a:r>
            <a:r>
              <a:rPr lang="en-US" dirty="0" smtClean="0"/>
              <a:t> variable that overrides the default.</a:t>
            </a:r>
          </a:p>
          <a:p>
            <a:pPr lvl="1"/>
            <a:r>
              <a:rPr lang="en-US" i="1" dirty="0" err="1" smtClean="0"/>
              <a:t>arg</a:t>
            </a:r>
            <a:r>
              <a:rPr lang="en-US" dirty="0" smtClean="0"/>
              <a:t>: argument to the function.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Thread Creation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058150" cy="9239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53746</TotalTime>
  <Words>1720</Words>
  <Application>Microsoft Office PowerPoint</Application>
  <PresentationFormat>On-screen Show (4:3)</PresentationFormat>
  <Paragraphs>269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Network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kharibabu</cp:lastModifiedBy>
  <cp:revision>2006</cp:revision>
  <dcterms:created xsi:type="dcterms:W3CDTF">2011-09-14T09:42:05Z</dcterms:created>
  <dcterms:modified xsi:type="dcterms:W3CDTF">2015-09-13T10:30:27Z</dcterms:modified>
</cp:coreProperties>
</file>