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71" r:id="rId11"/>
    <p:sldId id="264" r:id="rId12"/>
    <p:sldId id="267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6600"/>
    <a:srgbClr val="FF9933"/>
    <a:srgbClr val="FF9999"/>
    <a:srgbClr val="9999FF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179" y="0"/>
            <a:ext cx="1249821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1C05EA-71AC-4859-854A-36496B93C7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44A9E1-BEFD-4797-91A5-3D930238F4D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usinessdictionary.com/definition/resource.html" TargetMode="External"/><Relationship Id="rId3" Type="http://schemas.openxmlformats.org/officeDocument/2006/relationships/hyperlink" Target="http://www.businessdictionary.com/definition/person.html" TargetMode="External"/><Relationship Id="rId7" Type="http://schemas.openxmlformats.org/officeDocument/2006/relationships/hyperlink" Target="http://www.businessdictionary.com/definition/time-frame.html" TargetMode="External"/><Relationship Id="rId2" Type="http://schemas.openxmlformats.org/officeDocument/2006/relationships/hyperlink" Target="http://www.businessdictionary.com/definition/resul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usinessdictionary.com/definition/achieve.html" TargetMode="External"/><Relationship Id="rId5" Type="http://schemas.openxmlformats.org/officeDocument/2006/relationships/hyperlink" Target="http://www.businessdictionary.com/definition/aim.html" TargetMode="External"/><Relationship Id="rId4" Type="http://schemas.openxmlformats.org/officeDocument/2006/relationships/hyperlink" Target="http://www.businessdictionary.com/definition/system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Meeting Organization Objectives through Quality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43400"/>
            <a:ext cx="7854696" cy="1752600"/>
          </a:xfrm>
        </p:spPr>
        <p:txBody>
          <a:bodyPr/>
          <a:lstStyle/>
          <a:p>
            <a:r>
              <a:rPr lang="en-US" dirty="0" smtClean="0"/>
              <a:t>Umesh H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Improvements through Q-Levers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105160" y="1752601"/>
            <a:ext cx="2485639" cy="4386334"/>
            <a:chOff x="105160" y="1752601"/>
            <a:chExt cx="2485639" cy="4386334"/>
          </a:xfrm>
        </p:grpSpPr>
        <p:grpSp>
          <p:nvGrpSpPr>
            <p:cNvPr id="47" name="Group 46"/>
            <p:cNvGrpSpPr/>
            <p:nvPr/>
          </p:nvGrpSpPr>
          <p:grpSpPr>
            <a:xfrm>
              <a:off x="105160" y="2563686"/>
              <a:ext cx="1952240" cy="2617914"/>
              <a:chOff x="76200" y="2335086"/>
              <a:chExt cx="1952240" cy="2617914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76200" y="2335086"/>
                <a:ext cx="1217382" cy="1217382"/>
              </a:xfrm>
              <a:custGeom>
                <a:avLst/>
                <a:gdLst>
                  <a:gd name="connsiteX0" fmla="*/ 0 w 1217382"/>
                  <a:gd name="connsiteY0" fmla="*/ 608691 h 1217382"/>
                  <a:gd name="connsiteX1" fmla="*/ 608691 w 1217382"/>
                  <a:gd name="connsiteY1" fmla="*/ 0 h 1217382"/>
                  <a:gd name="connsiteX2" fmla="*/ 1217382 w 1217382"/>
                  <a:gd name="connsiteY2" fmla="*/ 608691 h 1217382"/>
                  <a:gd name="connsiteX3" fmla="*/ 608691 w 1217382"/>
                  <a:gd name="connsiteY3" fmla="*/ 1217382 h 1217382"/>
                  <a:gd name="connsiteX4" fmla="*/ 0 w 1217382"/>
                  <a:gd name="connsiteY4" fmla="*/ 608691 h 1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382" h="1217382">
                    <a:moveTo>
                      <a:pt x="0" y="608691"/>
                    </a:moveTo>
                    <a:cubicBezTo>
                      <a:pt x="0" y="272520"/>
                      <a:pt x="272520" y="0"/>
                      <a:pt x="608691" y="0"/>
                    </a:cubicBezTo>
                    <a:cubicBezTo>
                      <a:pt x="944862" y="0"/>
                      <a:pt x="1217382" y="272520"/>
                      <a:pt x="1217382" y="608691"/>
                    </a:cubicBezTo>
                    <a:cubicBezTo>
                      <a:pt x="1217382" y="944862"/>
                      <a:pt x="944862" y="1217382"/>
                      <a:pt x="608691" y="1217382"/>
                    </a:cubicBezTo>
                    <a:cubicBezTo>
                      <a:pt x="272520" y="1217382"/>
                      <a:pt x="0" y="944862"/>
                      <a:pt x="0" y="608691"/>
                    </a:cubicBezTo>
                    <a:close/>
                  </a:path>
                </a:pathLst>
              </a:custGeom>
              <a:solidFill>
                <a:srgbClr val="C000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08761" tIns="208761" rIns="208761" bIns="208761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err="1" smtClean="0"/>
                  <a:t>VoC</a:t>
                </a:r>
                <a:endParaRPr lang="en-US" sz="2400" kern="1200" dirty="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89146" y="3735618"/>
                <a:ext cx="1217382" cy="1217382"/>
              </a:xfrm>
              <a:custGeom>
                <a:avLst/>
                <a:gdLst>
                  <a:gd name="connsiteX0" fmla="*/ 0 w 1217382"/>
                  <a:gd name="connsiteY0" fmla="*/ 608691 h 1217382"/>
                  <a:gd name="connsiteX1" fmla="*/ 608691 w 1217382"/>
                  <a:gd name="connsiteY1" fmla="*/ 0 h 1217382"/>
                  <a:gd name="connsiteX2" fmla="*/ 1217382 w 1217382"/>
                  <a:gd name="connsiteY2" fmla="*/ 608691 h 1217382"/>
                  <a:gd name="connsiteX3" fmla="*/ 608691 w 1217382"/>
                  <a:gd name="connsiteY3" fmla="*/ 1217382 h 1217382"/>
                  <a:gd name="connsiteX4" fmla="*/ 0 w 1217382"/>
                  <a:gd name="connsiteY4" fmla="*/ 608691 h 1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382" h="1217382">
                    <a:moveTo>
                      <a:pt x="0" y="608691"/>
                    </a:moveTo>
                    <a:cubicBezTo>
                      <a:pt x="0" y="272520"/>
                      <a:pt x="272520" y="0"/>
                      <a:pt x="608691" y="0"/>
                    </a:cubicBezTo>
                    <a:cubicBezTo>
                      <a:pt x="944862" y="0"/>
                      <a:pt x="1217382" y="272520"/>
                      <a:pt x="1217382" y="608691"/>
                    </a:cubicBezTo>
                    <a:cubicBezTo>
                      <a:pt x="1217382" y="944862"/>
                      <a:pt x="944862" y="1217382"/>
                      <a:pt x="608691" y="1217382"/>
                    </a:cubicBezTo>
                    <a:cubicBezTo>
                      <a:pt x="272520" y="1217382"/>
                      <a:pt x="0" y="944862"/>
                      <a:pt x="0" y="608691"/>
                    </a:cubicBezTo>
                    <a:close/>
                  </a:path>
                </a:pathLst>
              </a:custGeom>
              <a:solidFill>
                <a:srgbClr val="FFC0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08761" tIns="208761" rIns="208761" bIns="208761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err="1" smtClean="0"/>
                  <a:t>VoP</a:t>
                </a:r>
                <a:endParaRPr lang="en-US" sz="2400" kern="1200" dirty="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811058" y="2995309"/>
                <a:ext cx="1217382" cy="1217382"/>
              </a:xfrm>
              <a:custGeom>
                <a:avLst/>
                <a:gdLst>
                  <a:gd name="connsiteX0" fmla="*/ 0 w 1217382"/>
                  <a:gd name="connsiteY0" fmla="*/ 608691 h 1217382"/>
                  <a:gd name="connsiteX1" fmla="*/ 608691 w 1217382"/>
                  <a:gd name="connsiteY1" fmla="*/ 0 h 1217382"/>
                  <a:gd name="connsiteX2" fmla="*/ 1217382 w 1217382"/>
                  <a:gd name="connsiteY2" fmla="*/ 608691 h 1217382"/>
                  <a:gd name="connsiteX3" fmla="*/ 608691 w 1217382"/>
                  <a:gd name="connsiteY3" fmla="*/ 1217382 h 1217382"/>
                  <a:gd name="connsiteX4" fmla="*/ 0 w 1217382"/>
                  <a:gd name="connsiteY4" fmla="*/ 608691 h 1217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382" h="1217382">
                    <a:moveTo>
                      <a:pt x="0" y="608691"/>
                    </a:moveTo>
                    <a:cubicBezTo>
                      <a:pt x="0" y="272520"/>
                      <a:pt x="272520" y="0"/>
                      <a:pt x="608691" y="0"/>
                    </a:cubicBezTo>
                    <a:cubicBezTo>
                      <a:pt x="944862" y="0"/>
                      <a:pt x="1217382" y="272520"/>
                      <a:pt x="1217382" y="608691"/>
                    </a:cubicBezTo>
                    <a:cubicBezTo>
                      <a:pt x="1217382" y="944862"/>
                      <a:pt x="944862" y="1217382"/>
                      <a:pt x="608691" y="1217382"/>
                    </a:cubicBezTo>
                    <a:cubicBezTo>
                      <a:pt x="272520" y="1217382"/>
                      <a:pt x="0" y="944862"/>
                      <a:pt x="0" y="608691"/>
                    </a:cubicBezTo>
                    <a:close/>
                  </a:path>
                </a:pathLst>
              </a:custGeom>
              <a:solidFill>
                <a:srgbClr val="CC66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08761" tIns="208761" rIns="208761" bIns="208761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kern="1200" dirty="0" err="1" smtClean="0"/>
                  <a:t>VoB</a:t>
                </a:r>
                <a:endParaRPr lang="en-US" sz="2400" kern="1200" dirty="0"/>
              </a:p>
            </p:txBody>
          </p:sp>
        </p:grpSp>
        <p:sp>
          <p:nvSpPr>
            <p:cNvPr id="48" name="Isosceles Triangle 47"/>
            <p:cNvSpPr/>
            <p:nvPr/>
          </p:nvSpPr>
          <p:spPr>
            <a:xfrm rot="5400000">
              <a:off x="154071" y="3702206"/>
              <a:ext cx="4386334" cy="487123"/>
            </a:xfrm>
            <a:prstGeom prst="triangle">
              <a:avLst/>
            </a:prstGeom>
            <a:solidFill>
              <a:srgbClr val="CC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45449" y="1371600"/>
            <a:ext cx="6522351" cy="383187"/>
            <a:chOff x="2545449" y="1371600"/>
            <a:chExt cx="6522351" cy="383187"/>
          </a:xfrm>
        </p:grpSpPr>
        <p:sp>
          <p:nvSpPr>
            <p:cNvPr id="20" name="TextBox 19"/>
            <p:cNvSpPr txBox="1"/>
            <p:nvPr/>
          </p:nvSpPr>
          <p:spPr>
            <a:xfrm>
              <a:off x="2545449" y="1371600"/>
              <a:ext cx="2459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Improvements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72380" y="1385455"/>
              <a:ext cx="2542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b="1" dirty="0"/>
                <a:t>Impact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15200" y="1371600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sz="1600" b="1" dirty="0" smtClean="0"/>
                <a:t>What Changed?</a:t>
              </a:r>
              <a:endParaRPr lang="en-US" sz="16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93459" y="1905000"/>
            <a:ext cx="6374341" cy="609600"/>
            <a:chOff x="2693459" y="1905000"/>
            <a:chExt cx="6374341" cy="609600"/>
          </a:xfrm>
        </p:grpSpPr>
        <p:sp>
          <p:nvSpPr>
            <p:cNvPr id="26" name="Pentagon 25"/>
            <p:cNvSpPr/>
            <p:nvPr/>
          </p:nvSpPr>
          <p:spPr bwMode="gray">
            <a:xfrm>
              <a:off x="2693459" y="1938537"/>
              <a:ext cx="2410270" cy="57606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Revenue increased to INR 120K from 18K</a:t>
              </a:r>
            </a:p>
          </p:txBody>
        </p:sp>
        <p:sp>
          <p:nvSpPr>
            <p:cNvPr id="34" name="Chevron 33"/>
            <p:cNvSpPr/>
            <p:nvPr/>
          </p:nvSpPr>
          <p:spPr>
            <a:xfrm>
              <a:off x="4977176" y="1985365"/>
              <a:ext cx="2566624" cy="482405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Increased Revenue by 5 times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7620001" y="1905000"/>
              <a:ext cx="1447799" cy="5760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Portfolio &amp; Processes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67000" y="2687782"/>
            <a:ext cx="6400799" cy="588818"/>
            <a:chOff x="2667000" y="2687782"/>
            <a:chExt cx="6400799" cy="588818"/>
          </a:xfrm>
        </p:grpSpPr>
        <p:sp>
          <p:nvSpPr>
            <p:cNvPr id="27" name="Pentagon 26"/>
            <p:cNvSpPr/>
            <p:nvPr/>
          </p:nvSpPr>
          <p:spPr bwMode="gray">
            <a:xfrm>
              <a:off x="2667000" y="2700537"/>
              <a:ext cx="2426296" cy="57606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Added 1.2 Million new customers without additional IT infrastructure </a:t>
              </a:r>
            </a:p>
          </p:txBody>
        </p:sp>
        <p:sp>
          <p:nvSpPr>
            <p:cNvPr id="35" name="Chevron 34"/>
            <p:cNvSpPr/>
            <p:nvPr/>
          </p:nvSpPr>
          <p:spPr>
            <a:xfrm>
              <a:off x="4960110" y="2747365"/>
              <a:ext cx="2583690" cy="482405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>
                  <a:solidFill>
                    <a:schemeClr val="tx1"/>
                  </a:solidFill>
                </a:rPr>
                <a:t>Saved 7 Million USD for 3 years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620000" y="2687782"/>
              <a:ext cx="1447799" cy="5760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Technology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93459" y="3538737"/>
            <a:ext cx="6374341" cy="576063"/>
            <a:chOff x="2693459" y="3538737"/>
            <a:chExt cx="6374341" cy="576063"/>
          </a:xfrm>
        </p:grpSpPr>
        <p:sp>
          <p:nvSpPr>
            <p:cNvPr id="28" name="Pentagon 27"/>
            <p:cNvSpPr/>
            <p:nvPr/>
          </p:nvSpPr>
          <p:spPr bwMode="gray">
            <a:xfrm>
              <a:off x="2693459" y="3538737"/>
              <a:ext cx="2410270" cy="57606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Consistent 10 /10 Customer Satisfaction rating for last 4 years</a:t>
              </a:r>
            </a:p>
          </p:txBody>
        </p:sp>
        <p:sp>
          <p:nvSpPr>
            <p:cNvPr id="36" name="Chevron 35"/>
            <p:cNvSpPr/>
            <p:nvPr/>
          </p:nvSpPr>
          <p:spPr>
            <a:xfrm>
              <a:off x="4977176" y="3581400"/>
              <a:ext cx="2566624" cy="499864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Satisfied customer – Repeat orders &amp; Additional business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20001" y="3538737"/>
              <a:ext cx="1447799" cy="5760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&amp; Technology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65750" y="4529337"/>
            <a:ext cx="6412440" cy="603209"/>
            <a:chOff x="2665750" y="4529337"/>
            <a:chExt cx="6412440" cy="603209"/>
          </a:xfrm>
        </p:grpSpPr>
        <p:sp>
          <p:nvSpPr>
            <p:cNvPr id="29" name="Pentagon 28"/>
            <p:cNvSpPr/>
            <p:nvPr/>
          </p:nvSpPr>
          <p:spPr bwMode="gray">
            <a:xfrm>
              <a:off x="2665750" y="4529337"/>
              <a:ext cx="2426398" cy="576063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Reduced Turn Around Time </a:t>
              </a:r>
              <a:r>
                <a:rPr lang="en-US" sz="1200" dirty="0" smtClean="0">
                  <a:solidFill>
                    <a:schemeClr val="tx1"/>
                  </a:solidFill>
                </a:rPr>
                <a:t>to 3  </a:t>
              </a:r>
              <a:r>
                <a:rPr lang="en-US" sz="1200" dirty="0">
                  <a:solidFill>
                    <a:schemeClr val="tx1"/>
                  </a:solidFill>
                </a:rPr>
                <a:t>days from  </a:t>
              </a:r>
              <a:r>
                <a:rPr lang="en-US" sz="1200" dirty="0" smtClean="0">
                  <a:solidFill>
                    <a:schemeClr val="tx1"/>
                  </a:solidFill>
                </a:rPr>
                <a:t>16 days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Chevron 36"/>
            <p:cNvSpPr/>
            <p:nvPr/>
          </p:nvSpPr>
          <p:spPr>
            <a:xfrm>
              <a:off x="4960002" y="4576165"/>
              <a:ext cx="2583798" cy="529235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Increased capacity around 50% with out additional resource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30391" y="4556483"/>
              <a:ext cx="1447799" cy="5760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44968" y="5410200"/>
            <a:ext cx="6433222" cy="914400"/>
            <a:chOff x="2644968" y="5410200"/>
            <a:chExt cx="6433222" cy="914400"/>
          </a:xfrm>
        </p:grpSpPr>
        <p:sp>
          <p:nvSpPr>
            <p:cNvPr id="30" name="Pentagon 29"/>
            <p:cNvSpPr/>
            <p:nvPr/>
          </p:nvSpPr>
          <p:spPr bwMode="gray">
            <a:xfrm>
              <a:off x="2644968" y="5410200"/>
              <a:ext cx="2484017" cy="914400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Reuse of assets reduced 12% of effort</a:t>
              </a:r>
            </a:p>
          </p:txBody>
        </p:sp>
        <p:sp>
          <p:nvSpPr>
            <p:cNvPr id="38" name="Chevron 37"/>
            <p:cNvSpPr/>
            <p:nvPr/>
          </p:nvSpPr>
          <p:spPr>
            <a:xfrm>
              <a:off x="4800601" y="5457028"/>
              <a:ext cx="2819400" cy="867572"/>
            </a:xfrm>
            <a:prstGeom prst="chevr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</a:rPr>
                <a:t>1.8 Million USD savings by reduced cycle </a:t>
              </a: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</a:rPr>
                <a:t>Improved Time to Market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630391" y="5596137"/>
              <a:ext cx="1447799" cy="57606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1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2027">
            <a:off x="3955764" y="4433100"/>
            <a:ext cx="3628571" cy="191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35479"/>
            <a:ext cx="4038600" cy="32278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Market Leadership</a:t>
            </a:r>
          </a:p>
          <a:p>
            <a:r>
              <a:rPr lang="en-US" dirty="0" smtClean="0"/>
              <a:t>Revenue Growth</a:t>
            </a:r>
          </a:p>
          <a:p>
            <a:r>
              <a:rPr lang="en-US" dirty="0" smtClean="0"/>
              <a:t>Consistent Profits</a:t>
            </a:r>
          </a:p>
          <a:p>
            <a:r>
              <a:rPr lang="en-US" dirty="0" smtClean="0"/>
              <a:t>Product / Service Portfolio</a:t>
            </a:r>
          </a:p>
          <a:p>
            <a:r>
              <a:rPr lang="en-US" dirty="0" smtClean="0"/>
              <a:t>Time to Market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Customer Satisfaction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Impact on Topline (Revenue)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Impact on Bottom-line (Profit)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Employer-Employee relationship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/>
              <a:t>Vendor-Vendee relationship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467">
            <a:off x="190188" y="2082994"/>
            <a:ext cx="873359" cy="136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425540"/>
              </p:ext>
            </p:extLst>
          </p:nvPr>
        </p:nvGraphicFramePr>
        <p:xfrm>
          <a:off x="7162800" y="3090862"/>
          <a:ext cx="15240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Acrobat Document" showAsIcon="1" r:id="rId5" imgW="914400" imgH="771480" progId="AcroExch.Document.DC">
                  <p:embed/>
                </p:oleObj>
              </mc:Choice>
              <mc:Fallback>
                <p:oleObj name="Acrobat Document" showAsIcon="1" r:id="rId5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2800" y="3090862"/>
                        <a:ext cx="1524000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18969"/>
              </p:ext>
            </p:extLst>
          </p:nvPr>
        </p:nvGraphicFramePr>
        <p:xfrm>
          <a:off x="7162800" y="1966235"/>
          <a:ext cx="13716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Acrobat Document" showAsIcon="1" r:id="rId7" imgW="914400" imgH="771480" progId="AcroExch.Document.DC">
                  <p:embed/>
                </p:oleObj>
              </mc:Choice>
              <mc:Fallback>
                <p:oleObj name="Acrobat Document" showAsIcon="1" r:id="rId7" imgW="914400" imgH="77148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2800" y="1966235"/>
                        <a:ext cx="13716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0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444186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1828799"/>
            <a:ext cx="121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12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2666">
            <a:off x="2282982" y="1553799"/>
            <a:ext cx="4820951" cy="409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4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Objective</a:t>
            </a:r>
          </a:p>
          <a:p>
            <a:r>
              <a:rPr lang="en-US" dirty="0" smtClean="0"/>
              <a:t>Sources of Organization Objectives</a:t>
            </a:r>
          </a:p>
          <a:p>
            <a:r>
              <a:rPr lang="en-US" dirty="0" smtClean="0"/>
              <a:t>Aligning Objectives and Quality</a:t>
            </a:r>
          </a:p>
          <a:p>
            <a:r>
              <a:rPr lang="en-US" dirty="0" smtClean="0"/>
              <a:t>Building Metrics Environment</a:t>
            </a:r>
          </a:p>
          <a:p>
            <a:r>
              <a:rPr lang="en-US" dirty="0" smtClean="0"/>
              <a:t>Capability Analysis</a:t>
            </a:r>
          </a:p>
          <a:p>
            <a:r>
              <a:rPr lang="en-US" dirty="0" smtClean="0"/>
              <a:t>Improvements </a:t>
            </a:r>
            <a:endParaRPr lang="en-US" dirty="0"/>
          </a:p>
          <a:p>
            <a:r>
              <a:rPr lang="en-US" dirty="0" smtClean="0"/>
              <a:t>Performance matters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2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word “Objective” is  derived from Goals &amp; Mission of the organization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specific </a:t>
            </a:r>
            <a:r>
              <a:rPr lang="en-US" i="1" dirty="0">
                <a:solidFill>
                  <a:srgbClr val="CC6600"/>
                </a:solidFill>
                <a:hlinkClick r:id="rId2"/>
              </a:rPr>
              <a:t>result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that a</a:t>
            </a:r>
            <a:r>
              <a:rPr lang="en-US" u="sng" dirty="0">
                <a:solidFill>
                  <a:srgbClr val="CC6600"/>
                </a:solidFill>
              </a:rPr>
              <a:t> </a:t>
            </a:r>
            <a:r>
              <a:rPr lang="en-US" i="1" dirty="0">
                <a:solidFill>
                  <a:srgbClr val="CC6600"/>
                </a:solidFill>
                <a:hlinkClick r:id="rId3"/>
              </a:rPr>
              <a:t>person</a:t>
            </a:r>
            <a:r>
              <a:rPr lang="en-US" u="sng" dirty="0">
                <a:solidFill>
                  <a:srgbClr val="CC6600"/>
                </a:solidFill>
              </a:rPr>
              <a:t> </a:t>
            </a:r>
            <a:r>
              <a:rPr lang="en-US" dirty="0"/>
              <a:t>or </a:t>
            </a:r>
            <a:r>
              <a:rPr lang="en-US" i="1" dirty="0">
                <a:solidFill>
                  <a:srgbClr val="CC6600"/>
                </a:solidFill>
                <a:hlinkClick r:id="rId4"/>
              </a:rPr>
              <a:t>system</a:t>
            </a:r>
            <a:r>
              <a:rPr lang="en-US" i="1" dirty="0">
                <a:solidFill>
                  <a:srgbClr val="CC6600"/>
                </a:solidFill>
              </a:rPr>
              <a:t> </a:t>
            </a:r>
            <a:r>
              <a:rPr lang="en-US" i="1" dirty="0">
                <a:solidFill>
                  <a:srgbClr val="CC6600"/>
                </a:solidFill>
                <a:hlinkClick r:id="rId5"/>
              </a:rPr>
              <a:t>aims</a:t>
            </a:r>
            <a:r>
              <a:rPr lang="en-US" i="1" dirty="0">
                <a:solidFill>
                  <a:srgbClr val="CC6600"/>
                </a:solidFill>
              </a:rPr>
              <a:t> </a:t>
            </a:r>
            <a:r>
              <a:rPr lang="en-US" dirty="0"/>
              <a:t>to </a:t>
            </a:r>
            <a:r>
              <a:rPr lang="en-US" i="1" dirty="0">
                <a:solidFill>
                  <a:srgbClr val="CC6600"/>
                </a:solidFill>
                <a:hlinkClick r:id="rId6"/>
              </a:rPr>
              <a:t>achieve</a:t>
            </a:r>
            <a:r>
              <a:rPr lang="en-US" dirty="0"/>
              <a:t> within a </a:t>
            </a:r>
            <a:r>
              <a:rPr lang="en-US" i="1" dirty="0">
                <a:solidFill>
                  <a:srgbClr val="CC6600"/>
                </a:solidFill>
                <a:hlinkClick r:id="rId7"/>
              </a:rPr>
              <a:t>time frame</a:t>
            </a:r>
            <a:r>
              <a:rPr lang="en-US" i="1" dirty="0">
                <a:solidFill>
                  <a:srgbClr val="CC6600"/>
                </a:solidFill>
              </a:rPr>
              <a:t> </a:t>
            </a:r>
            <a:r>
              <a:rPr lang="en-US" dirty="0"/>
              <a:t>and with available </a:t>
            </a:r>
            <a:r>
              <a:rPr lang="en-US" i="1" dirty="0">
                <a:solidFill>
                  <a:srgbClr val="CC6600"/>
                </a:solidFill>
                <a:hlinkClick r:id="rId8"/>
              </a:rPr>
              <a:t>resources</a:t>
            </a:r>
            <a:endParaRPr lang="en-US" i="1" dirty="0">
              <a:solidFill>
                <a:srgbClr val="CC6600"/>
              </a:solidFill>
            </a:endParaRPr>
          </a:p>
          <a:p>
            <a:pPr lvl="1"/>
            <a:r>
              <a:rPr lang="en-US" i="1" u="sng" dirty="0">
                <a:solidFill>
                  <a:srgbClr val="CC6600"/>
                </a:solidFill>
              </a:rPr>
              <a:t>Management</a:t>
            </a:r>
            <a:r>
              <a:rPr lang="en-US" dirty="0" smtClean="0"/>
              <a:t> </a:t>
            </a:r>
            <a:r>
              <a:rPr lang="en-US" dirty="0"/>
              <a:t>technique where </a:t>
            </a:r>
            <a:r>
              <a:rPr lang="en-US" dirty="0">
                <a:solidFill>
                  <a:srgbClr val="CC6600"/>
                </a:solidFill>
              </a:rPr>
              <a:t>managers</a:t>
            </a:r>
            <a:r>
              <a:rPr lang="en-US" dirty="0"/>
              <a:t> and employees work together to </a:t>
            </a:r>
            <a:r>
              <a:rPr lang="en-US" i="1" u="sng" dirty="0">
                <a:solidFill>
                  <a:srgbClr val="CC6600"/>
                </a:solidFill>
              </a:rPr>
              <a:t>set,</a:t>
            </a:r>
            <a:r>
              <a:rPr lang="en-US" u="sng" dirty="0">
                <a:solidFill>
                  <a:srgbClr val="FFC000"/>
                </a:solidFill>
              </a:rPr>
              <a:t> </a:t>
            </a:r>
            <a:r>
              <a:rPr lang="en-US" i="1" u="sng" dirty="0">
                <a:solidFill>
                  <a:srgbClr val="CC6600"/>
                </a:solidFill>
              </a:rPr>
              <a:t>record</a:t>
            </a:r>
            <a:r>
              <a:rPr lang="en-US" u="sng" dirty="0">
                <a:solidFill>
                  <a:srgbClr val="FFC00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i="1" u="sng" dirty="0">
                <a:solidFill>
                  <a:srgbClr val="CC6600"/>
                </a:solidFill>
              </a:rPr>
              <a:t>monitor goals </a:t>
            </a:r>
            <a:r>
              <a:rPr lang="en-US" dirty="0"/>
              <a:t>for a specific </a:t>
            </a:r>
            <a:r>
              <a:rPr lang="en-US" i="1" u="sng" dirty="0">
                <a:solidFill>
                  <a:srgbClr val="CC6600"/>
                </a:solidFill>
              </a:rPr>
              <a:t>period</a:t>
            </a:r>
            <a:r>
              <a:rPr lang="en-US" dirty="0"/>
              <a:t> of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343400" cy="4389120"/>
          </a:xfrm>
        </p:spPr>
        <p:txBody>
          <a:bodyPr>
            <a:normAutofit fontScale="92500"/>
          </a:bodyPr>
          <a:lstStyle/>
          <a:p>
            <a:r>
              <a:rPr lang="en-US" b="1" dirty="0" err="1" smtClean="0"/>
              <a:t>VoC</a:t>
            </a:r>
            <a:r>
              <a:rPr lang="en-US" b="1" dirty="0" smtClean="0"/>
              <a:t>- Voice of Customer </a:t>
            </a:r>
          </a:p>
          <a:p>
            <a:pPr lvl="1"/>
            <a:r>
              <a:rPr lang="en-US" dirty="0" smtClean="0"/>
              <a:t>Contract, Legal, Statutory and country / region specific </a:t>
            </a:r>
          </a:p>
          <a:p>
            <a:r>
              <a:rPr lang="en-US" b="1" dirty="0" err="1" smtClean="0"/>
              <a:t>VoB</a:t>
            </a:r>
            <a:r>
              <a:rPr lang="en-US" b="1" dirty="0" smtClean="0"/>
              <a:t> – Voice of Business</a:t>
            </a:r>
          </a:p>
          <a:p>
            <a:pPr lvl="1"/>
            <a:r>
              <a:rPr lang="en-US" dirty="0" smtClean="0"/>
              <a:t>Revenue Target, Growth, Profits, EPS &amp;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VoP</a:t>
            </a:r>
            <a:r>
              <a:rPr lang="en-US" b="1" dirty="0" smtClean="0"/>
              <a:t>- Voice  of Process</a:t>
            </a:r>
          </a:p>
          <a:p>
            <a:pPr lvl="1"/>
            <a:r>
              <a:rPr lang="en-US" dirty="0" smtClean="0"/>
              <a:t>Compliance to Organization, Statutory, Land of native laws, National,  International standards &amp; Legal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791200" y="2514600"/>
            <a:ext cx="2133600" cy="1828800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Quality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6324600" y="2133600"/>
            <a:ext cx="10668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4322618"/>
            <a:ext cx="10668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7" name="Oval 6"/>
          <p:cNvSpPr/>
          <p:nvPr/>
        </p:nvSpPr>
        <p:spPr>
          <a:xfrm>
            <a:off x="7391400" y="4343400"/>
            <a:ext cx="1219200" cy="381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5131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Objectives and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2743200" cy="301752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/>
              <a:t>Goals-Question-Metric (GQM</a:t>
            </a:r>
            <a:r>
              <a:rPr lang="en-US" sz="2400" dirty="0" smtClean="0"/>
              <a:t>) is the popular technique used to align Organization objectives and Quality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4288772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90600" y="4495800"/>
            <a:ext cx="6858000" cy="1695450"/>
            <a:chOff x="990600" y="4495800"/>
            <a:chExt cx="6858000" cy="169545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800600"/>
              <a:ext cx="6858000" cy="1390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90600" y="4495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GQM Example: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54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Aligning Objectives and </a:t>
            </a:r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2329381" y="2819400"/>
            <a:ext cx="3078091" cy="2893782"/>
          </a:xfrm>
          <a:custGeom>
            <a:avLst/>
            <a:gdLst>
              <a:gd name="connsiteX0" fmla="*/ 0 w 2434765"/>
              <a:gd name="connsiteY0" fmla="*/ 1217383 h 2434765"/>
              <a:gd name="connsiteX1" fmla="*/ 1217383 w 2434765"/>
              <a:gd name="connsiteY1" fmla="*/ 0 h 2434765"/>
              <a:gd name="connsiteX2" fmla="*/ 2434766 w 2434765"/>
              <a:gd name="connsiteY2" fmla="*/ 1217383 h 2434765"/>
              <a:gd name="connsiteX3" fmla="*/ 1217383 w 2434765"/>
              <a:gd name="connsiteY3" fmla="*/ 2434766 h 2434765"/>
              <a:gd name="connsiteX4" fmla="*/ 0 w 2434765"/>
              <a:gd name="connsiteY4" fmla="*/ 1217383 h 243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4765" h="2434765">
                <a:moveTo>
                  <a:pt x="0" y="1217383"/>
                </a:moveTo>
                <a:cubicBezTo>
                  <a:pt x="0" y="545041"/>
                  <a:pt x="545041" y="0"/>
                  <a:pt x="1217383" y="0"/>
                </a:cubicBezTo>
                <a:cubicBezTo>
                  <a:pt x="1889725" y="0"/>
                  <a:pt x="2434766" y="545041"/>
                  <a:pt x="2434766" y="1217383"/>
                </a:cubicBezTo>
                <a:cubicBezTo>
                  <a:pt x="2434766" y="1889725"/>
                  <a:pt x="1889725" y="2434766"/>
                  <a:pt x="1217383" y="2434766"/>
                </a:cubicBezTo>
                <a:cubicBezTo>
                  <a:pt x="545041" y="2434766"/>
                  <a:pt x="0" y="1889725"/>
                  <a:pt x="0" y="121738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18793" tIns="418793" rIns="418793" bIns="418793" numCol="1" spcCol="1270" anchor="ctr" anchorCtr="0">
            <a:noAutofit/>
          </a:bodyPr>
          <a:lstStyle/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C00000"/>
                </a:solidFill>
              </a:rPr>
              <a:t>Schedule Variance</a:t>
            </a:r>
          </a:p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srgbClr val="C00000"/>
                </a:solidFill>
              </a:rPr>
              <a:t>Revenue Variance</a:t>
            </a:r>
            <a:endParaRPr lang="en-US" sz="1400" kern="1200" dirty="0" smtClean="0">
              <a:solidFill>
                <a:srgbClr val="C00000"/>
              </a:solidFill>
            </a:endParaRPr>
          </a:p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srgbClr val="C00000"/>
                </a:solidFill>
              </a:rPr>
              <a:t>Profit Variance</a:t>
            </a:r>
          </a:p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srgbClr val="C00000"/>
                </a:solidFill>
              </a:rPr>
              <a:t>Cost of Quality</a:t>
            </a:r>
          </a:p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srgbClr val="FFFF00"/>
                </a:solidFill>
              </a:rPr>
              <a:t>Customer Satisfaction</a:t>
            </a:r>
          </a:p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srgbClr val="FFFF00"/>
                </a:solidFill>
              </a:rPr>
              <a:t>Internal Defects Density</a:t>
            </a:r>
          </a:p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srgbClr val="FF0000"/>
                </a:solidFill>
              </a:rPr>
              <a:t>External Defects Density</a:t>
            </a:r>
          </a:p>
          <a:p>
            <a:pPr lvl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 smtClean="0">
                <a:solidFill>
                  <a:srgbClr val="FFFF00"/>
                </a:solidFill>
              </a:rPr>
              <a:t>Defect Removal Efficiency</a:t>
            </a:r>
            <a:endParaRPr lang="en-US" sz="1400" kern="1200" dirty="0">
              <a:solidFill>
                <a:srgbClr val="FFFF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259735" y="1752600"/>
            <a:ext cx="1217382" cy="1217382"/>
          </a:xfrm>
          <a:custGeom>
            <a:avLst/>
            <a:gdLst>
              <a:gd name="connsiteX0" fmla="*/ 0 w 1217382"/>
              <a:gd name="connsiteY0" fmla="*/ 608691 h 1217382"/>
              <a:gd name="connsiteX1" fmla="*/ 608691 w 1217382"/>
              <a:gd name="connsiteY1" fmla="*/ 0 h 1217382"/>
              <a:gd name="connsiteX2" fmla="*/ 1217382 w 1217382"/>
              <a:gd name="connsiteY2" fmla="*/ 608691 h 1217382"/>
              <a:gd name="connsiteX3" fmla="*/ 608691 w 1217382"/>
              <a:gd name="connsiteY3" fmla="*/ 1217382 h 1217382"/>
              <a:gd name="connsiteX4" fmla="*/ 0 w 1217382"/>
              <a:gd name="connsiteY4" fmla="*/ 608691 h 12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382" h="1217382">
                <a:moveTo>
                  <a:pt x="0" y="608691"/>
                </a:moveTo>
                <a:cubicBezTo>
                  <a:pt x="0" y="272520"/>
                  <a:pt x="272520" y="0"/>
                  <a:pt x="608691" y="0"/>
                </a:cubicBezTo>
                <a:cubicBezTo>
                  <a:pt x="944862" y="0"/>
                  <a:pt x="1217382" y="272520"/>
                  <a:pt x="1217382" y="608691"/>
                </a:cubicBezTo>
                <a:cubicBezTo>
                  <a:pt x="1217382" y="944862"/>
                  <a:pt x="944862" y="1217382"/>
                  <a:pt x="608691" y="1217382"/>
                </a:cubicBezTo>
                <a:cubicBezTo>
                  <a:pt x="272520" y="1217382"/>
                  <a:pt x="0" y="944862"/>
                  <a:pt x="0" y="608691"/>
                </a:cubicBezTo>
                <a:close/>
              </a:path>
            </a:pathLst>
          </a:custGeom>
          <a:solidFill>
            <a:srgbClr val="C0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08761" tIns="208761" rIns="208761" bIns="20876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VoC</a:t>
            </a:r>
            <a:endParaRPr lang="en-US" sz="2400" kern="1200" dirty="0"/>
          </a:p>
        </p:txBody>
      </p:sp>
      <p:sp>
        <p:nvSpPr>
          <p:cNvPr id="8" name="Freeform 7"/>
          <p:cNvSpPr/>
          <p:nvPr/>
        </p:nvSpPr>
        <p:spPr>
          <a:xfrm>
            <a:off x="4953000" y="4724400"/>
            <a:ext cx="1217382" cy="1217382"/>
          </a:xfrm>
          <a:custGeom>
            <a:avLst/>
            <a:gdLst>
              <a:gd name="connsiteX0" fmla="*/ 0 w 1217382"/>
              <a:gd name="connsiteY0" fmla="*/ 608691 h 1217382"/>
              <a:gd name="connsiteX1" fmla="*/ 608691 w 1217382"/>
              <a:gd name="connsiteY1" fmla="*/ 0 h 1217382"/>
              <a:gd name="connsiteX2" fmla="*/ 1217382 w 1217382"/>
              <a:gd name="connsiteY2" fmla="*/ 608691 h 1217382"/>
              <a:gd name="connsiteX3" fmla="*/ 608691 w 1217382"/>
              <a:gd name="connsiteY3" fmla="*/ 1217382 h 1217382"/>
              <a:gd name="connsiteX4" fmla="*/ 0 w 1217382"/>
              <a:gd name="connsiteY4" fmla="*/ 608691 h 12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382" h="1217382">
                <a:moveTo>
                  <a:pt x="0" y="608691"/>
                </a:moveTo>
                <a:cubicBezTo>
                  <a:pt x="0" y="272520"/>
                  <a:pt x="272520" y="0"/>
                  <a:pt x="608691" y="0"/>
                </a:cubicBezTo>
                <a:cubicBezTo>
                  <a:pt x="944862" y="0"/>
                  <a:pt x="1217382" y="272520"/>
                  <a:pt x="1217382" y="608691"/>
                </a:cubicBezTo>
                <a:cubicBezTo>
                  <a:pt x="1217382" y="944862"/>
                  <a:pt x="944862" y="1217382"/>
                  <a:pt x="608691" y="1217382"/>
                </a:cubicBezTo>
                <a:cubicBezTo>
                  <a:pt x="272520" y="1217382"/>
                  <a:pt x="0" y="944862"/>
                  <a:pt x="0" y="608691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08761" tIns="208761" rIns="208761" bIns="20876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VoP</a:t>
            </a:r>
            <a:endParaRPr lang="en-US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1524000" y="4724400"/>
            <a:ext cx="1217382" cy="1217382"/>
          </a:xfrm>
          <a:custGeom>
            <a:avLst/>
            <a:gdLst>
              <a:gd name="connsiteX0" fmla="*/ 0 w 1217382"/>
              <a:gd name="connsiteY0" fmla="*/ 608691 h 1217382"/>
              <a:gd name="connsiteX1" fmla="*/ 608691 w 1217382"/>
              <a:gd name="connsiteY1" fmla="*/ 0 h 1217382"/>
              <a:gd name="connsiteX2" fmla="*/ 1217382 w 1217382"/>
              <a:gd name="connsiteY2" fmla="*/ 608691 h 1217382"/>
              <a:gd name="connsiteX3" fmla="*/ 608691 w 1217382"/>
              <a:gd name="connsiteY3" fmla="*/ 1217382 h 1217382"/>
              <a:gd name="connsiteX4" fmla="*/ 0 w 1217382"/>
              <a:gd name="connsiteY4" fmla="*/ 608691 h 1217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382" h="1217382">
                <a:moveTo>
                  <a:pt x="0" y="608691"/>
                </a:moveTo>
                <a:cubicBezTo>
                  <a:pt x="0" y="272520"/>
                  <a:pt x="272520" y="0"/>
                  <a:pt x="608691" y="0"/>
                </a:cubicBezTo>
                <a:cubicBezTo>
                  <a:pt x="944862" y="0"/>
                  <a:pt x="1217382" y="272520"/>
                  <a:pt x="1217382" y="608691"/>
                </a:cubicBezTo>
                <a:cubicBezTo>
                  <a:pt x="1217382" y="944862"/>
                  <a:pt x="944862" y="1217382"/>
                  <a:pt x="608691" y="1217382"/>
                </a:cubicBezTo>
                <a:cubicBezTo>
                  <a:pt x="272520" y="1217382"/>
                  <a:pt x="0" y="944862"/>
                  <a:pt x="0" y="608691"/>
                </a:cubicBezTo>
                <a:close/>
              </a:path>
            </a:pathLst>
          </a:custGeom>
          <a:solidFill>
            <a:srgbClr val="CC6600">
              <a:alpha val="49804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08761" tIns="208761" rIns="208761" bIns="208761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err="1" smtClean="0"/>
              <a:t>VoB</a:t>
            </a:r>
            <a:endParaRPr lang="en-US" sz="2400" kern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14272"/>
              </p:ext>
            </p:extLst>
          </p:nvPr>
        </p:nvGraphicFramePr>
        <p:xfrm>
          <a:off x="5637890" y="2263140"/>
          <a:ext cx="3429910" cy="18968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1510"/>
                <a:gridCol w="2438400"/>
              </a:tblGrid>
              <a:tr h="59182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VoC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71450" lvl="0" indent="-171450" algn="l" defTabSz="2178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</a:rPr>
                        <a:t>Schedule Variance</a:t>
                      </a:r>
                    </a:p>
                    <a:p>
                      <a:pPr marL="171450" lvl="0" indent="-171450" algn="l" defTabSz="2178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Revenue Variance</a:t>
                      </a:r>
                      <a:endParaRPr lang="en-US" sz="1200" b="0" kern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lvl="0" indent="-171450" algn="l" defTabSz="2178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Profit Variance</a:t>
                      </a:r>
                    </a:p>
                    <a:p>
                      <a:pPr marL="171450" lvl="0" indent="-171450" algn="l" defTabSz="2178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Cost of Quality</a:t>
                      </a:r>
                    </a:p>
                    <a:p>
                      <a:pPr marL="171450" lvl="0" indent="-171450" algn="l" defTabSz="2178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External Defects Density</a:t>
                      </a:r>
                    </a:p>
                  </a:txBody>
                  <a:tcPr/>
                </a:tc>
              </a:tr>
              <a:tr h="59182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VoB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91820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VoP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2178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Customer Satisfaction</a:t>
                      </a:r>
                    </a:p>
                    <a:p>
                      <a:pPr marL="171450" lvl="0" indent="-171450" algn="l" defTabSz="2178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Internal Defects Density</a:t>
                      </a:r>
                    </a:p>
                    <a:p>
                      <a:pPr marL="171450" lvl="0" indent="-171450" algn="l" defTabSz="21780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Defect Removal Efficiency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Metrics Environment</a:t>
            </a:r>
            <a:endParaRPr lang="en-US" dirty="0"/>
          </a:p>
        </p:txBody>
      </p:sp>
      <p:sp>
        <p:nvSpPr>
          <p:cNvPr id="26" name="Circular Arrow 25"/>
          <p:cNvSpPr/>
          <p:nvPr/>
        </p:nvSpPr>
        <p:spPr>
          <a:xfrm>
            <a:off x="2468530" y="1806717"/>
            <a:ext cx="4054539" cy="4054539"/>
          </a:xfrm>
          <a:prstGeom prst="circularArrow">
            <a:avLst>
              <a:gd name="adj1" fmla="val 5544"/>
              <a:gd name="adj2" fmla="val 330680"/>
              <a:gd name="adj3" fmla="val 13815233"/>
              <a:gd name="adj4" fmla="val 17362087"/>
              <a:gd name="adj5" fmla="val 5757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3562647" y="1830315"/>
            <a:ext cx="1866304" cy="933152"/>
          </a:xfrm>
          <a:custGeom>
            <a:avLst/>
            <a:gdLst>
              <a:gd name="connsiteX0" fmla="*/ 0 w 1866304"/>
              <a:gd name="connsiteY0" fmla="*/ 155528 h 933152"/>
              <a:gd name="connsiteX1" fmla="*/ 155528 w 1866304"/>
              <a:gd name="connsiteY1" fmla="*/ 0 h 933152"/>
              <a:gd name="connsiteX2" fmla="*/ 1710776 w 1866304"/>
              <a:gd name="connsiteY2" fmla="*/ 0 h 933152"/>
              <a:gd name="connsiteX3" fmla="*/ 1866304 w 1866304"/>
              <a:gd name="connsiteY3" fmla="*/ 155528 h 933152"/>
              <a:gd name="connsiteX4" fmla="*/ 1866304 w 1866304"/>
              <a:gd name="connsiteY4" fmla="*/ 777624 h 933152"/>
              <a:gd name="connsiteX5" fmla="*/ 1710776 w 1866304"/>
              <a:gd name="connsiteY5" fmla="*/ 933152 h 933152"/>
              <a:gd name="connsiteX6" fmla="*/ 155528 w 1866304"/>
              <a:gd name="connsiteY6" fmla="*/ 933152 h 933152"/>
              <a:gd name="connsiteX7" fmla="*/ 0 w 1866304"/>
              <a:gd name="connsiteY7" fmla="*/ 777624 h 933152"/>
              <a:gd name="connsiteX8" fmla="*/ 0 w 1866304"/>
              <a:gd name="connsiteY8" fmla="*/ 155528 h 93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6304" h="933152">
                <a:moveTo>
                  <a:pt x="0" y="155528"/>
                </a:moveTo>
                <a:cubicBezTo>
                  <a:pt x="0" y="69632"/>
                  <a:pt x="69632" y="0"/>
                  <a:pt x="155528" y="0"/>
                </a:cubicBezTo>
                <a:lnTo>
                  <a:pt x="1710776" y="0"/>
                </a:lnTo>
                <a:cubicBezTo>
                  <a:pt x="1796672" y="0"/>
                  <a:pt x="1866304" y="69632"/>
                  <a:pt x="1866304" y="155528"/>
                </a:cubicBezTo>
                <a:lnTo>
                  <a:pt x="1866304" y="777624"/>
                </a:lnTo>
                <a:cubicBezTo>
                  <a:pt x="1866304" y="863520"/>
                  <a:pt x="1796672" y="933152"/>
                  <a:pt x="1710776" y="933152"/>
                </a:cubicBezTo>
                <a:lnTo>
                  <a:pt x="155528" y="933152"/>
                </a:lnTo>
                <a:cubicBezTo>
                  <a:pt x="69632" y="933152"/>
                  <a:pt x="0" y="863520"/>
                  <a:pt x="0" y="777624"/>
                </a:cubicBezTo>
                <a:lnTo>
                  <a:pt x="0" y="155528"/>
                </a:lnTo>
                <a:close/>
              </a:path>
            </a:pathLst>
          </a:custGeom>
          <a:solidFill>
            <a:srgbClr val="CC66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323" tIns="110323" rIns="110323" bIns="110323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tx1"/>
                </a:solidFill>
              </a:rPr>
              <a:t>Identify source of data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5207038" y="3025035"/>
            <a:ext cx="1866304" cy="933152"/>
          </a:xfrm>
          <a:custGeom>
            <a:avLst/>
            <a:gdLst>
              <a:gd name="connsiteX0" fmla="*/ 0 w 1866304"/>
              <a:gd name="connsiteY0" fmla="*/ 155528 h 933152"/>
              <a:gd name="connsiteX1" fmla="*/ 155528 w 1866304"/>
              <a:gd name="connsiteY1" fmla="*/ 0 h 933152"/>
              <a:gd name="connsiteX2" fmla="*/ 1710776 w 1866304"/>
              <a:gd name="connsiteY2" fmla="*/ 0 h 933152"/>
              <a:gd name="connsiteX3" fmla="*/ 1866304 w 1866304"/>
              <a:gd name="connsiteY3" fmla="*/ 155528 h 933152"/>
              <a:gd name="connsiteX4" fmla="*/ 1866304 w 1866304"/>
              <a:gd name="connsiteY4" fmla="*/ 777624 h 933152"/>
              <a:gd name="connsiteX5" fmla="*/ 1710776 w 1866304"/>
              <a:gd name="connsiteY5" fmla="*/ 933152 h 933152"/>
              <a:gd name="connsiteX6" fmla="*/ 155528 w 1866304"/>
              <a:gd name="connsiteY6" fmla="*/ 933152 h 933152"/>
              <a:gd name="connsiteX7" fmla="*/ 0 w 1866304"/>
              <a:gd name="connsiteY7" fmla="*/ 777624 h 933152"/>
              <a:gd name="connsiteX8" fmla="*/ 0 w 1866304"/>
              <a:gd name="connsiteY8" fmla="*/ 155528 h 93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6304" h="933152">
                <a:moveTo>
                  <a:pt x="0" y="155528"/>
                </a:moveTo>
                <a:cubicBezTo>
                  <a:pt x="0" y="69632"/>
                  <a:pt x="69632" y="0"/>
                  <a:pt x="155528" y="0"/>
                </a:cubicBezTo>
                <a:lnTo>
                  <a:pt x="1710776" y="0"/>
                </a:lnTo>
                <a:cubicBezTo>
                  <a:pt x="1796672" y="0"/>
                  <a:pt x="1866304" y="69632"/>
                  <a:pt x="1866304" y="155528"/>
                </a:cubicBezTo>
                <a:lnTo>
                  <a:pt x="1866304" y="777624"/>
                </a:lnTo>
                <a:cubicBezTo>
                  <a:pt x="1866304" y="863520"/>
                  <a:pt x="1796672" y="933152"/>
                  <a:pt x="1710776" y="933152"/>
                </a:cubicBezTo>
                <a:lnTo>
                  <a:pt x="155528" y="933152"/>
                </a:lnTo>
                <a:cubicBezTo>
                  <a:pt x="69632" y="933152"/>
                  <a:pt x="0" y="863520"/>
                  <a:pt x="0" y="777624"/>
                </a:cubicBezTo>
                <a:lnTo>
                  <a:pt x="0" y="155528"/>
                </a:lnTo>
                <a:close/>
              </a:path>
            </a:pathLst>
          </a:custGeom>
          <a:solidFill>
            <a:srgbClr val="FFCC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323" tIns="110323" rIns="110323" bIns="110323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>
                <a:solidFill>
                  <a:schemeClr val="tx1"/>
                </a:solidFill>
              </a:rPr>
              <a:t>Define data collection methods</a:t>
            </a:r>
            <a:endParaRPr lang="en-US" sz="1700" kern="1200" dirty="0">
              <a:solidFill>
                <a:schemeClr val="tx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578937" y="4958132"/>
            <a:ext cx="1866304" cy="933152"/>
          </a:xfrm>
          <a:custGeom>
            <a:avLst/>
            <a:gdLst>
              <a:gd name="connsiteX0" fmla="*/ 0 w 1866304"/>
              <a:gd name="connsiteY0" fmla="*/ 155528 h 933152"/>
              <a:gd name="connsiteX1" fmla="*/ 155528 w 1866304"/>
              <a:gd name="connsiteY1" fmla="*/ 0 h 933152"/>
              <a:gd name="connsiteX2" fmla="*/ 1710776 w 1866304"/>
              <a:gd name="connsiteY2" fmla="*/ 0 h 933152"/>
              <a:gd name="connsiteX3" fmla="*/ 1866304 w 1866304"/>
              <a:gd name="connsiteY3" fmla="*/ 155528 h 933152"/>
              <a:gd name="connsiteX4" fmla="*/ 1866304 w 1866304"/>
              <a:gd name="connsiteY4" fmla="*/ 777624 h 933152"/>
              <a:gd name="connsiteX5" fmla="*/ 1710776 w 1866304"/>
              <a:gd name="connsiteY5" fmla="*/ 933152 h 933152"/>
              <a:gd name="connsiteX6" fmla="*/ 155528 w 1866304"/>
              <a:gd name="connsiteY6" fmla="*/ 933152 h 933152"/>
              <a:gd name="connsiteX7" fmla="*/ 0 w 1866304"/>
              <a:gd name="connsiteY7" fmla="*/ 777624 h 933152"/>
              <a:gd name="connsiteX8" fmla="*/ 0 w 1866304"/>
              <a:gd name="connsiteY8" fmla="*/ 155528 h 93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6304" h="933152">
                <a:moveTo>
                  <a:pt x="0" y="155528"/>
                </a:moveTo>
                <a:cubicBezTo>
                  <a:pt x="0" y="69632"/>
                  <a:pt x="69632" y="0"/>
                  <a:pt x="155528" y="0"/>
                </a:cubicBezTo>
                <a:lnTo>
                  <a:pt x="1710776" y="0"/>
                </a:lnTo>
                <a:cubicBezTo>
                  <a:pt x="1796672" y="0"/>
                  <a:pt x="1866304" y="69632"/>
                  <a:pt x="1866304" y="155528"/>
                </a:cubicBezTo>
                <a:lnTo>
                  <a:pt x="1866304" y="777624"/>
                </a:lnTo>
                <a:cubicBezTo>
                  <a:pt x="1866304" y="863520"/>
                  <a:pt x="1796672" y="933152"/>
                  <a:pt x="1710776" y="933152"/>
                </a:cubicBezTo>
                <a:lnTo>
                  <a:pt x="155528" y="933152"/>
                </a:lnTo>
                <a:cubicBezTo>
                  <a:pt x="69632" y="933152"/>
                  <a:pt x="0" y="863520"/>
                  <a:pt x="0" y="777624"/>
                </a:cubicBezTo>
                <a:lnTo>
                  <a:pt x="0" y="155528"/>
                </a:lnTo>
                <a:close/>
              </a:path>
            </a:pathLst>
          </a:custGeom>
          <a:solidFill>
            <a:srgbClr val="FF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323" tIns="110323" rIns="110323" bIns="110323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tx1"/>
                </a:solidFill>
              </a:rPr>
              <a:t>Collate Data</a:t>
            </a:r>
          </a:p>
        </p:txBody>
      </p:sp>
      <p:sp>
        <p:nvSpPr>
          <p:cNvPr id="30" name="Freeform 29"/>
          <p:cNvSpPr/>
          <p:nvPr/>
        </p:nvSpPr>
        <p:spPr>
          <a:xfrm>
            <a:off x="2546358" y="4958132"/>
            <a:ext cx="1866304" cy="933152"/>
          </a:xfrm>
          <a:custGeom>
            <a:avLst/>
            <a:gdLst>
              <a:gd name="connsiteX0" fmla="*/ 0 w 1866304"/>
              <a:gd name="connsiteY0" fmla="*/ 155528 h 933152"/>
              <a:gd name="connsiteX1" fmla="*/ 155528 w 1866304"/>
              <a:gd name="connsiteY1" fmla="*/ 0 h 933152"/>
              <a:gd name="connsiteX2" fmla="*/ 1710776 w 1866304"/>
              <a:gd name="connsiteY2" fmla="*/ 0 h 933152"/>
              <a:gd name="connsiteX3" fmla="*/ 1866304 w 1866304"/>
              <a:gd name="connsiteY3" fmla="*/ 155528 h 933152"/>
              <a:gd name="connsiteX4" fmla="*/ 1866304 w 1866304"/>
              <a:gd name="connsiteY4" fmla="*/ 777624 h 933152"/>
              <a:gd name="connsiteX5" fmla="*/ 1710776 w 1866304"/>
              <a:gd name="connsiteY5" fmla="*/ 933152 h 933152"/>
              <a:gd name="connsiteX6" fmla="*/ 155528 w 1866304"/>
              <a:gd name="connsiteY6" fmla="*/ 933152 h 933152"/>
              <a:gd name="connsiteX7" fmla="*/ 0 w 1866304"/>
              <a:gd name="connsiteY7" fmla="*/ 777624 h 933152"/>
              <a:gd name="connsiteX8" fmla="*/ 0 w 1866304"/>
              <a:gd name="connsiteY8" fmla="*/ 155528 h 93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6304" h="933152">
                <a:moveTo>
                  <a:pt x="0" y="155528"/>
                </a:moveTo>
                <a:cubicBezTo>
                  <a:pt x="0" y="69632"/>
                  <a:pt x="69632" y="0"/>
                  <a:pt x="155528" y="0"/>
                </a:cubicBezTo>
                <a:lnTo>
                  <a:pt x="1710776" y="0"/>
                </a:lnTo>
                <a:cubicBezTo>
                  <a:pt x="1796672" y="0"/>
                  <a:pt x="1866304" y="69632"/>
                  <a:pt x="1866304" y="155528"/>
                </a:cubicBezTo>
                <a:lnTo>
                  <a:pt x="1866304" y="777624"/>
                </a:lnTo>
                <a:cubicBezTo>
                  <a:pt x="1866304" y="863520"/>
                  <a:pt x="1796672" y="933152"/>
                  <a:pt x="1710776" y="933152"/>
                </a:cubicBezTo>
                <a:lnTo>
                  <a:pt x="155528" y="933152"/>
                </a:lnTo>
                <a:cubicBezTo>
                  <a:pt x="69632" y="933152"/>
                  <a:pt x="0" y="863520"/>
                  <a:pt x="0" y="777624"/>
                </a:cubicBezTo>
                <a:lnTo>
                  <a:pt x="0" y="155528"/>
                </a:lnTo>
                <a:close/>
              </a:path>
            </a:pathLst>
          </a:custGeom>
          <a:solidFill>
            <a:srgbClr val="FF993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323" tIns="110323" rIns="110323" bIns="110323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kern="1200" dirty="0" smtClean="0"/>
              <a:t>Analyze</a:t>
            </a:r>
            <a:endParaRPr lang="en-US" sz="17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1918256" y="3025035"/>
            <a:ext cx="1866304" cy="933152"/>
          </a:xfrm>
          <a:custGeom>
            <a:avLst/>
            <a:gdLst>
              <a:gd name="connsiteX0" fmla="*/ 0 w 1866304"/>
              <a:gd name="connsiteY0" fmla="*/ 155528 h 933152"/>
              <a:gd name="connsiteX1" fmla="*/ 155528 w 1866304"/>
              <a:gd name="connsiteY1" fmla="*/ 0 h 933152"/>
              <a:gd name="connsiteX2" fmla="*/ 1710776 w 1866304"/>
              <a:gd name="connsiteY2" fmla="*/ 0 h 933152"/>
              <a:gd name="connsiteX3" fmla="*/ 1866304 w 1866304"/>
              <a:gd name="connsiteY3" fmla="*/ 155528 h 933152"/>
              <a:gd name="connsiteX4" fmla="*/ 1866304 w 1866304"/>
              <a:gd name="connsiteY4" fmla="*/ 777624 h 933152"/>
              <a:gd name="connsiteX5" fmla="*/ 1710776 w 1866304"/>
              <a:gd name="connsiteY5" fmla="*/ 933152 h 933152"/>
              <a:gd name="connsiteX6" fmla="*/ 155528 w 1866304"/>
              <a:gd name="connsiteY6" fmla="*/ 933152 h 933152"/>
              <a:gd name="connsiteX7" fmla="*/ 0 w 1866304"/>
              <a:gd name="connsiteY7" fmla="*/ 777624 h 933152"/>
              <a:gd name="connsiteX8" fmla="*/ 0 w 1866304"/>
              <a:gd name="connsiteY8" fmla="*/ 155528 h 93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6304" h="933152">
                <a:moveTo>
                  <a:pt x="0" y="155528"/>
                </a:moveTo>
                <a:cubicBezTo>
                  <a:pt x="0" y="69632"/>
                  <a:pt x="69632" y="0"/>
                  <a:pt x="155528" y="0"/>
                </a:cubicBezTo>
                <a:lnTo>
                  <a:pt x="1710776" y="0"/>
                </a:lnTo>
                <a:cubicBezTo>
                  <a:pt x="1796672" y="0"/>
                  <a:pt x="1866304" y="69632"/>
                  <a:pt x="1866304" y="155528"/>
                </a:cubicBezTo>
                <a:lnTo>
                  <a:pt x="1866304" y="777624"/>
                </a:lnTo>
                <a:cubicBezTo>
                  <a:pt x="1866304" y="863520"/>
                  <a:pt x="1796672" y="933152"/>
                  <a:pt x="1710776" y="933152"/>
                </a:cubicBezTo>
                <a:lnTo>
                  <a:pt x="155528" y="933152"/>
                </a:lnTo>
                <a:cubicBezTo>
                  <a:pt x="69632" y="933152"/>
                  <a:pt x="0" y="863520"/>
                  <a:pt x="0" y="777624"/>
                </a:cubicBezTo>
                <a:lnTo>
                  <a:pt x="0" y="155528"/>
                </a:lnTo>
                <a:close/>
              </a:path>
            </a:pathLst>
          </a:custGeom>
          <a:solidFill>
            <a:srgbClr val="FF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323" tIns="110323" rIns="110323" bIns="110323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tx1"/>
                </a:solidFill>
              </a:rPr>
              <a:t>Improve</a:t>
            </a:r>
          </a:p>
        </p:txBody>
      </p:sp>
    </p:spTree>
    <p:extLst>
      <p:ext uri="{BB962C8B-B14F-4D97-AF65-F5344CB8AC3E}">
        <p14:creationId xmlns:p14="http://schemas.microsoft.com/office/powerpoint/2010/main" val="312299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2209800" cy="30937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smtClean="0"/>
              <a:t>Collate data as per predefined frequency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Identify outliers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Analyze data against defined goals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Conduct Causal Analysis (if necessary)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75512"/>
            <a:ext cx="3383445" cy="228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17880"/>
            <a:ext cx="3440107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9" y="4155929"/>
            <a:ext cx="21621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5943600" y="2362200"/>
            <a:ext cx="533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Quality levers for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276600" cy="2331719"/>
          </a:xfrm>
        </p:spPr>
        <p:txBody>
          <a:bodyPr>
            <a:normAutofit/>
          </a:bodyPr>
          <a:lstStyle/>
          <a:p>
            <a:r>
              <a:rPr lang="en-US" dirty="0" smtClean="0"/>
              <a:t>TQM</a:t>
            </a:r>
          </a:p>
          <a:p>
            <a:r>
              <a:rPr lang="en-US" dirty="0" err="1" smtClean="0"/>
              <a:t>Hoshin</a:t>
            </a:r>
            <a:r>
              <a:rPr lang="en-US" dirty="0" smtClean="0"/>
              <a:t> </a:t>
            </a:r>
            <a:r>
              <a:rPr lang="en-US" dirty="0" err="1" smtClean="0"/>
              <a:t>kanri</a:t>
            </a:r>
            <a:endParaRPr lang="en-US" dirty="0" smtClean="0"/>
          </a:p>
          <a:p>
            <a:r>
              <a:rPr lang="en-US" dirty="0" smtClean="0"/>
              <a:t>Lean</a:t>
            </a:r>
            <a:endParaRPr lang="en-US" dirty="0"/>
          </a:p>
          <a:p>
            <a:r>
              <a:rPr lang="en-US" dirty="0"/>
              <a:t>Six Sigma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67" y="1821872"/>
            <a:ext cx="407183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199"/>
            <a:ext cx="29241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86" y="4752974"/>
            <a:ext cx="4206913" cy="149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3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Building Quality Systems_v1.0</Template>
  <TotalTime>617</TotalTime>
  <Words>403</Words>
  <Application>Microsoft Office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Constantia</vt:lpstr>
      <vt:lpstr>Wingdings</vt:lpstr>
      <vt:lpstr>Wingdings 2</vt:lpstr>
      <vt:lpstr>Flow</vt:lpstr>
      <vt:lpstr>Acrobat Document</vt:lpstr>
      <vt:lpstr>Meeting Organization Objectives through Quality </vt:lpstr>
      <vt:lpstr>Content</vt:lpstr>
      <vt:lpstr>Definition of Objective</vt:lpstr>
      <vt:lpstr>Sources of Objectives</vt:lpstr>
      <vt:lpstr>Aligning Objectives and Quality</vt:lpstr>
      <vt:lpstr>Aligning Objectives and Metrics</vt:lpstr>
      <vt:lpstr>Building Metrics Environment</vt:lpstr>
      <vt:lpstr>Capability Analysis</vt:lpstr>
      <vt:lpstr>Quality levers for Improvements</vt:lpstr>
      <vt:lpstr>Improvements through Q-Levers</vt:lpstr>
      <vt:lpstr>Performance matters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Organization Objectives through Quality</dc:title>
  <dc:creator>Varadarajasetty, Umesh H</dc:creator>
  <cp:lastModifiedBy>BITW</cp:lastModifiedBy>
  <cp:revision>60</cp:revision>
  <dcterms:created xsi:type="dcterms:W3CDTF">2016-03-27T06:10:30Z</dcterms:created>
  <dcterms:modified xsi:type="dcterms:W3CDTF">2016-03-29T13:05:54Z</dcterms:modified>
</cp:coreProperties>
</file>