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618" r:id="rId1"/>
  </p:sldMasterIdLst>
  <p:notesMasterIdLst>
    <p:notesMasterId r:id="rId9"/>
  </p:notesMasterIdLst>
  <p:sldIdLst>
    <p:sldId id="702" r:id="rId2"/>
    <p:sldId id="922" r:id="rId3"/>
    <p:sldId id="931" r:id="rId4"/>
    <p:sldId id="929" r:id="rId5"/>
    <p:sldId id="925" r:id="rId6"/>
    <p:sldId id="930" r:id="rId7"/>
    <p:sldId id="927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FCF"/>
    <a:srgbClr val="66CCFF"/>
    <a:srgbClr val="D90000"/>
    <a:srgbClr val="FFE0F7"/>
    <a:srgbClr val="FDC8FF"/>
    <a:srgbClr val="CCFF66"/>
    <a:srgbClr val="FF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0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4994A762-E483-44AA-BA85-59D61362213B}" type="datetimeFigureOut">
              <a:rPr lang="en-US"/>
              <a:pPr/>
              <a:t>3/14/2016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2E7F8DB5-B9C5-496F-BF35-5140206965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20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F29F-B5E9-4ABA-9E44-D98071B78869}" type="datetime1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          © Stanley David &amp; Associates 2012 |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82E7-1C1B-4874-BC97-26953F15EB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7A91A-5DE3-410F-943B-7F3193E7A18C}" type="datetime1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          © Stanley David &amp; Associates 2012 |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1E8B-7562-42B1-A8F8-62610D019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13DE-ACD8-4D84-AA5B-1D7AEC490ACC}" type="datetime1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          © Stanley David &amp; Associates 2012 |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6D68-DBF0-4CB7-BE71-4B4DF0C24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1895-6F10-4311-ADB5-CA5CEEA0ADD3}" type="datetime1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          © Stanley David &amp; Associates 2012 |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12FA-241B-4C14-9E46-248743C3D1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170F8-A366-484B-9141-056A39A389BA}" type="datetime1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          © Stanley David &amp; Associates 2012 |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64DD-7D35-4F89-9BCC-4643EFA2D3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527D-F176-42D5-A89F-3BB4177B82CD}" type="datetime1">
              <a:rPr lang="en-US" smtClean="0"/>
              <a:pPr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          © Stanley David &amp; Associates 2012 |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001-2DA3-42B9-B3E8-8FDFE95EE9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81BC-0D1A-4D85-BFFF-041554517F59}" type="datetime1">
              <a:rPr lang="en-US" smtClean="0"/>
              <a:pPr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          © Stanley David &amp; Associates 2012 | All Rights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8A69-8D08-42B7-AE9A-C0BF166F11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E0B3-5A2A-45F2-B14E-0325042EC69B}" type="datetime1">
              <a:rPr lang="en-US" smtClean="0"/>
              <a:pPr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          © Stanley David &amp; Associates 2012 |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E963-B7D6-4293-AF5B-A55F7E13E5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A56A-0511-4C51-AD99-FF81BA1AB1F4}" type="datetime1">
              <a:rPr lang="en-US" smtClean="0"/>
              <a:pPr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          © Stanley David &amp; Associates 2012 |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AB9E-0F7B-4D06-80B5-E99B85B71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3851-7F2E-4F60-9E7E-42903C8A09D2}" type="datetime1">
              <a:rPr lang="en-US" smtClean="0"/>
              <a:pPr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                       © Stanley David &amp; Associates 2012 |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1B9CC3-DE75-41C3-A3A9-7F4E8E339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3CD-2F13-49DE-B60E-18FAC5D386D9}" type="datetime1">
              <a:rPr lang="en-US" smtClean="0"/>
              <a:pPr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          © Stanley David &amp; Associates 2012 |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53C8-71F6-4399-B756-5A9639D24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D874852-376E-479B-B91C-1EA48665C5DB}" type="datetime1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                       © Stanley David &amp; Associates 2012 |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03DEFB7-2750-4B7D-94EF-732C28D4DC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19" r:id="rId1"/>
    <p:sldLayoutId id="2147485620" r:id="rId2"/>
    <p:sldLayoutId id="2147485621" r:id="rId3"/>
    <p:sldLayoutId id="2147485622" r:id="rId4"/>
    <p:sldLayoutId id="2147485623" r:id="rId5"/>
    <p:sldLayoutId id="2147485624" r:id="rId6"/>
    <p:sldLayoutId id="2147485625" r:id="rId7"/>
    <p:sldLayoutId id="2147485626" r:id="rId8"/>
    <p:sldLayoutId id="2147485627" r:id="rId9"/>
    <p:sldLayoutId id="2147485628" r:id="rId10"/>
    <p:sldLayoutId id="2147485629" r:id="rId11"/>
  </p:sldLayoutIdLst>
  <p:transition spd="med">
    <p:pull dir="d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extBox 11"/>
          <p:cNvSpPr txBox="1">
            <a:spLocks noChangeArrowheads="1"/>
          </p:cNvSpPr>
          <p:nvPr/>
        </p:nvSpPr>
        <p:spPr bwMode="auto">
          <a:xfrm>
            <a:off x="304800" y="5780088"/>
            <a:ext cx="5638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/>
            <a:r>
              <a:rPr lang="en-US" sz="3200" b="1" i="1">
                <a:latin typeface="Narkisim" pitchFamily="34" charset="-79"/>
                <a:cs typeface="Narkisim" pitchFamily="34" charset="-79"/>
              </a:rPr>
              <a:t> </a:t>
            </a:r>
            <a:endParaRPr lang="en-US" sz="3200" b="1">
              <a:latin typeface="Agency FB" pitchFamily="34" charset="0"/>
            </a:endParaRPr>
          </a:p>
        </p:txBody>
      </p:sp>
      <p:sp>
        <p:nvSpPr>
          <p:cNvPr id="23556" name="TextBox 3"/>
          <p:cNvSpPr txBox="1">
            <a:spLocks noChangeArrowheads="1"/>
          </p:cNvSpPr>
          <p:nvPr/>
        </p:nvSpPr>
        <p:spPr bwMode="auto">
          <a:xfrm>
            <a:off x="304800" y="1371600"/>
            <a:ext cx="85344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IN" altLang="en-US" sz="3600" b="1" dirty="0" smtClean="0">
                <a:solidFill>
                  <a:srgbClr val="4584D3"/>
                </a:solidFill>
                <a:latin typeface="Tw Cen MT"/>
                <a:ea typeface="+mn-ea"/>
                <a:cs typeface="Tw Cen MT"/>
              </a:rPr>
              <a:t>Creating </a:t>
            </a:r>
          </a:p>
          <a:p>
            <a:pPr algn="ctr">
              <a:defRPr/>
            </a:pPr>
            <a:r>
              <a:rPr lang="en-IN" altLang="en-US" sz="3600" b="1" dirty="0" smtClean="0">
                <a:solidFill>
                  <a:srgbClr val="4584D3"/>
                </a:solidFill>
                <a:latin typeface="Tw Cen MT"/>
                <a:ea typeface="+mn-ea"/>
                <a:cs typeface="Tw Cen MT"/>
              </a:rPr>
              <a:t>A </a:t>
            </a:r>
          </a:p>
          <a:p>
            <a:pPr algn="ctr">
              <a:defRPr/>
            </a:pPr>
            <a:r>
              <a:rPr lang="en-IN" altLang="en-US" sz="3600" b="1" dirty="0" smtClean="0">
                <a:solidFill>
                  <a:srgbClr val="4584D3"/>
                </a:solidFill>
                <a:latin typeface="Tw Cen MT"/>
                <a:ea typeface="+mn-ea"/>
                <a:cs typeface="Tw Cen MT"/>
              </a:rPr>
              <a:t>Mindset of Quality and Delivery Excellence</a:t>
            </a:r>
          </a:p>
          <a:p>
            <a:pPr algn="ctr">
              <a:defRPr/>
            </a:pPr>
            <a:endParaRPr lang="en-IN" altLang="en-US" sz="3600" b="1" dirty="0" smtClean="0">
              <a:solidFill>
                <a:srgbClr val="4584D3"/>
              </a:solidFill>
              <a:latin typeface="Tw Cen MT"/>
              <a:ea typeface="+mn-ea"/>
              <a:cs typeface="Tw Cen MT"/>
            </a:endParaRPr>
          </a:p>
          <a:p>
            <a:pPr algn="ctr">
              <a:defRPr/>
            </a:pPr>
            <a:r>
              <a:rPr lang="en-IN" altLang="en-US" sz="3600" b="1" i="1" dirty="0" smtClean="0">
                <a:solidFill>
                  <a:schemeClr val="accent3">
                    <a:lumMod val="50000"/>
                  </a:schemeClr>
                </a:solidFill>
                <a:latin typeface="Tw Cen MT"/>
                <a:ea typeface="+mn-ea"/>
                <a:cs typeface="Tw Cen MT"/>
              </a:rPr>
              <a:t>An experience sharing</a:t>
            </a:r>
          </a:p>
          <a:p>
            <a:pPr algn="ctr">
              <a:defRPr/>
            </a:pPr>
            <a:r>
              <a:rPr lang="en-IN" altLang="en-US" sz="3600" b="1" dirty="0" smtClean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  <a:ea typeface="+mn-ea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33800" y="1905000"/>
            <a:ext cx="59436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US" sz="3600" dirty="0">
              <a:solidFill>
                <a:schemeClr val="bg2">
                  <a:lumMod val="25000"/>
                </a:schemeClr>
              </a:solidFill>
              <a:latin typeface="Tw Cen MT"/>
              <a:ea typeface="+mn-ea"/>
              <a:cs typeface="Tw Cen MT"/>
            </a:endParaRPr>
          </a:p>
          <a:p>
            <a:pPr>
              <a:defRPr/>
            </a:pPr>
            <a:r>
              <a:rPr lang="en-IN" sz="3600" dirty="0">
                <a:latin typeface="Tw Cen MT"/>
                <a:ea typeface="+mn-ea"/>
                <a:cs typeface="Tw Cen MT"/>
              </a:rPr>
              <a:t>         </a:t>
            </a:r>
            <a:endParaRPr lang="en-IN" sz="3600" dirty="0">
              <a:solidFill>
                <a:schemeClr val="bg1">
                  <a:lumMod val="50000"/>
                </a:schemeClr>
              </a:solidFill>
              <a:latin typeface="Tw Cen MT"/>
              <a:ea typeface="+mn-ea"/>
              <a:cs typeface="Tw Cen MT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711440" cy="357984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0" dirty="0" smtClean="0">
                <a:solidFill>
                  <a:schemeClr val="accent2">
                    <a:lumMod val="50000"/>
                  </a:schemeClr>
                </a:solidFill>
              </a:rPr>
              <a:t>Background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dirty="0" smtClean="0">
                <a:solidFill>
                  <a:schemeClr val="accent2">
                    <a:lumMod val="50000"/>
                  </a:schemeClr>
                </a:solidFill>
              </a:rPr>
              <a:t>Objective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dirty="0" smtClean="0">
                <a:solidFill>
                  <a:schemeClr val="accent2">
                    <a:lumMod val="50000"/>
                  </a:schemeClr>
                </a:solidFill>
              </a:rPr>
              <a:t>Challenges in implementation for a sustainable system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dirty="0" smtClean="0">
                <a:solidFill>
                  <a:schemeClr val="accent2">
                    <a:lumMod val="50000"/>
                  </a:schemeClr>
                </a:solidFill>
              </a:rPr>
              <a:t>Experience sharing on implementation techniques (Beyond Book) for  success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dirty="0" smtClean="0">
                <a:solidFill>
                  <a:schemeClr val="accent2">
                    <a:lumMod val="50000"/>
                  </a:schemeClr>
                </a:solidFill>
              </a:rPr>
              <a:t>Success-What it leads to  </a:t>
            </a:r>
            <a:endParaRPr lang="en-US" sz="2400" b="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84860" y="381000"/>
            <a:ext cx="7520940" cy="548640"/>
          </a:xfrm>
        </p:spPr>
        <p:txBody>
          <a:bodyPr/>
          <a:lstStyle/>
          <a:p>
            <a:r>
              <a:rPr lang="en-US" sz="3200" cap="none" dirty="0" smtClean="0">
                <a:solidFill>
                  <a:schemeClr val="accent3"/>
                </a:solidFill>
                <a:latin typeface="Tw Cen MT"/>
                <a:ea typeface="ＭＳ Ｐゴシック" pitchFamily="34" charset="-128"/>
                <a:cs typeface="Tw Cen MT"/>
              </a:rPr>
              <a:t>Table of Contents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accent3"/>
                </a:solidFill>
                <a:latin typeface="Tw Cen MT"/>
                <a:ea typeface="ＭＳ Ｐゴシック" pitchFamily="34" charset="-128"/>
                <a:cs typeface="Tw Cen MT"/>
              </a:rPr>
              <a:t>Background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sz="2400" b="0" dirty="0">
                <a:solidFill>
                  <a:schemeClr val="accent2">
                    <a:lumMod val="50000"/>
                  </a:schemeClr>
                </a:solidFill>
              </a:rPr>
              <a:t>Implementation of quality and Delivery Excellence system</a:t>
            </a:r>
          </a:p>
          <a:p>
            <a:pPr marL="516636" lvl="2" indent="-457200"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New Delivery Centre</a:t>
            </a:r>
          </a:p>
          <a:p>
            <a:pPr marL="516636" lvl="2" indent="-457200"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New projects and extended projects from other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centre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pPr marL="516636" lvl="2" indent="-457200"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New project/ program managers and team members </a:t>
            </a:r>
          </a:p>
          <a:p>
            <a:pPr marL="516636" lvl="2" indent="-457200"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Quality and DE team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3657698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solidFill>
                  <a:schemeClr val="accent3"/>
                </a:solidFill>
                <a:latin typeface="Tw Cen MT"/>
                <a:ea typeface="ＭＳ Ｐゴシック" pitchFamily="34" charset="-128"/>
                <a:cs typeface="Tw Cen MT"/>
              </a:rPr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28572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000" b="0" dirty="0" smtClean="0">
                <a:solidFill>
                  <a:schemeClr val="accent2">
                    <a:lumMod val="50000"/>
                  </a:schemeClr>
                </a:solidFill>
              </a:rPr>
              <a:t>Implement the Quality system developed in line with CMMI level 5 and other world class practices for IT Application Development and Maintenance Services</a:t>
            </a:r>
          </a:p>
          <a:p>
            <a:pPr>
              <a:buFont typeface="+mj-lt"/>
              <a:buAutoNum type="arabicPeriod"/>
            </a:pPr>
            <a:r>
              <a:rPr lang="en-US" sz="2000" b="0" dirty="0" smtClean="0">
                <a:solidFill>
                  <a:schemeClr val="accent2">
                    <a:lumMod val="50000"/>
                  </a:schemeClr>
                </a:solidFill>
              </a:rPr>
              <a:t>Achieve ISO 9001-2000 certification and CMMI level 5 during reappraisal within target time of one and half to two years</a:t>
            </a:r>
          </a:p>
          <a:p>
            <a:pPr>
              <a:buFont typeface="+mj-lt"/>
              <a:buAutoNum type="arabicPeriod"/>
            </a:pPr>
            <a:r>
              <a:rPr lang="en-US" sz="2000" b="0" dirty="0" smtClean="0">
                <a:solidFill>
                  <a:schemeClr val="accent2">
                    <a:lumMod val="50000"/>
                  </a:schemeClr>
                </a:solidFill>
              </a:rPr>
              <a:t>Manage the quality of delivery of projects at par or better than the other delivery centre at the earliest possible time</a:t>
            </a:r>
          </a:p>
          <a:p>
            <a:pPr>
              <a:buFont typeface="+mj-lt"/>
              <a:buAutoNum type="arabicPeriod"/>
            </a:pPr>
            <a:r>
              <a:rPr lang="en-US" sz="2000" b="0" dirty="0" smtClean="0">
                <a:solidFill>
                  <a:schemeClr val="accent2">
                    <a:lumMod val="50000"/>
                  </a:schemeClr>
                </a:solidFill>
              </a:rPr>
              <a:t>Achieve or exceed desired client satisfaction</a:t>
            </a:r>
          </a:p>
          <a:p>
            <a:pPr>
              <a:buFont typeface="+mj-lt"/>
              <a:buAutoNum type="arabicPeriod"/>
            </a:pPr>
            <a:r>
              <a:rPr lang="en-US" sz="2000" b="0" dirty="0" smtClean="0">
                <a:solidFill>
                  <a:schemeClr val="accent2">
                    <a:lumMod val="50000"/>
                  </a:schemeClr>
                </a:solidFill>
              </a:rPr>
              <a:t>Develop a mindset and a quality culture</a:t>
            </a:r>
          </a:p>
          <a:p>
            <a:pPr>
              <a:buFont typeface="+mj-lt"/>
              <a:buAutoNum type="arabicPeriod"/>
            </a:pPr>
            <a:r>
              <a:rPr lang="en-US" sz="2000" b="0" dirty="0" smtClean="0">
                <a:solidFill>
                  <a:schemeClr val="accent2">
                    <a:lumMod val="50000"/>
                  </a:schemeClr>
                </a:solidFill>
              </a:rPr>
              <a:t>Most important objective was to manage Quality and      Delivery</a:t>
            </a:r>
          </a:p>
          <a:p>
            <a:pPr>
              <a:buFont typeface="+mj-lt"/>
              <a:buAutoNum type="arabicPeriod"/>
            </a:pPr>
            <a:endParaRPr lang="en-US" sz="2000" b="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+mj-lt"/>
              <a:buAutoNum type="arabicPeriod"/>
            </a:pPr>
            <a:endParaRPr lang="en-US" sz="2000" b="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+mj-lt"/>
              <a:buAutoNum type="arabicPeriod"/>
            </a:pPr>
            <a:endParaRPr lang="en-US" sz="2000" b="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+mj-lt"/>
              <a:buAutoNum type="arabicPeriod"/>
            </a:pPr>
            <a:endParaRPr lang="en-US" sz="2000" b="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+mj-lt"/>
              <a:buAutoNum type="arabicPeriod"/>
            </a:pPr>
            <a:endParaRPr lang="en-US" sz="2000" b="0" dirty="0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00628"/>
            <a:ext cx="8153400" cy="3928572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New centre and New people to the organization (PMs, Team Leads and Team Members)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Lack of understanding of the defined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Number of projects delivered was increasing exponentially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dirty="0" smtClean="0">
                <a:solidFill>
                  <a:schemeClr val="accent2">
                    <a:lumMod val="50000"/>
                  </a:schemeClr>
                </a:solidFill>
              </a:rPr>
              <a:t>Tendency to skip or non adherence to quality processes during busy delivery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dirty="0" smtClean="0">
                <a:solidFill>
                  <a:schemeClr val="accent2">
                    <a:lumMod val="50000"/>
                  </a:schemeClr>
                </a:solidFill>
              </a:rPr>
              <a:t>So called Time constraint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dirty="0" smtClean="0">
                <a:solidFill>
                  <a:schemeClr val="accent2">
                    <a:lumMod val="50000"/>
                  </a:schemeClr>
                </a:solidFill>
              </a:rPr>
              <a:t>Psychology of Student’s syndrome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Resistance to document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Scared of getting blame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dirty="0" smtClean="0">
                <a:solidFill>
                  <a:schemeClr val="accent2">
                    <a:lumMod val="50000"/>
                  </a:schemeClr>
                </a:solidFill>
              </a:rPr>
              <a:t>Resistance to non acceptance to faults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dirty="0" smtClean="0">
                <a:solidFill>
                  <a:schemeClr val="accent2">
                    <a:lumMod val="50000"/>
                  </a:schemeClr>
                </a:solidFill>
              </a:rPr>
              <a:t>Very small quality team </a:t>
            </a:r>
          </a:p>
          <a:p>
            <a:pPr marL="457200" indent="-457200">
              <a:buFont typeface="+mj-lt"/>
              <a:buAutoNum type="arabicPeriod"/>
            </a:pPr>
            <a:endParaRPr lang="en-US" sz="2400" b="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0" dirty="0" smtClean="0">
                <a:solidFill>
                  <a:srgbClr val="FF0000"/>
                </a:solidFill>
              </a:rPr>
              <a:t>And many more…..</a:t>
            </a:r>
            <a:r>
              <a:rPr lang="en-US" sz="2400" b="0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  <a:endParaRPr lang="en-US" sz="2400" b="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548640"/>
          </a:xfrm>
        </p:spPr>
        <p:txBody>
          <a:bodyPr/>
          <a:lstStyle/>
          <a:p>
            <a:r>
              <a:rPr lang="en-US" sz="3200" cap="none" dirty="0" smtClean="0">
                <a:solidFill>
                  <a:schemeClr val="accent3"/>
                </a:solidFill>
                <a:latin typeface="Tw Cen MT"/>
                <a:ea typeface="ＭＳ Ｐゴシック" pitchFamily="34" charset="-128"/>
                <a:cs typeface="Tw Cen MT"/>
              </a:rPr>
              <a:t>Challenges in implementation for sustainable system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520940" cy="548640"/>
          </a:xfrm>
        </p:spPr>
        <p:txBody>
          <a:bodyPr/>
          <a:lstStyle/>
          <a:p>
            <a:r>
              <a:rPr lang="en-US" cap="none" dirty="0" smtClean="0">
                <a:solidFill>
                  <a:schemeClr val="accent3"/>
                </a:solidFill>
                <a:latin typeface="Tw Cen MT"/>
                <a:ea typeface="ＭＳ Ｐゴシック" pitchFamily="34" charset="-128"/>
                <a:cs typeface="Tw Cen MT"/>
              </a:rPr>
              <a:t>Implementation Techniques for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534400" cy="4800600"/>
          </a:xfrm>
        </p:spPr>
        <p:txBody>
          <a:bodyPr>
            <a:normAutofit/>
          </a:bodyPr>
          <a:lstStyle/>
          <a:p>
            <a:r>
              <a:rPr lang="en-US" sz="2400" b="0" dirty="0" smtClean="0">
                <a:solidFill>
                  <a:schemeClr val="accent2">
                    <a:lumMod val="50000"/>
                  </a:schemeClr>
                </a:solidFill>
              </a:rPr>
              <a:t>Strategy </a:t>
            </a:r>
            <a:r>
              <a:rPr lang="en-US" sz="2000" b="0" dirty="0" smtClean="0">
                <a:solidFill>
                  <a:schemeClr val="accent2">
                    <a:lumMod val="50000"/>
                  </a:schemeClr>
                </a:solidFill>
              </a:rPr>
              <a:t>to overcome challenges:</a:t>
            </a:r>
            <a:r>
              <a:rPr lang="en-US" sz="2400" b="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b="0" dirty="0" smtClean="0">
                <a:solidFill>
                  <a:schemeClr val="accent2">
                    <a:lumMod val="50000"/>
                  </a:schemeClr>
                </a:solidFill>
              </a:rPr>
              <a:t>Develop PM’s and project’s capability</a:t>
            </a:r>
          </a:p>
          <a:p>
            <a:r>
              <a:rPr lang="en-US" sz="2400" b="0" dirty="0" smtClean="0">
                <a:solidFill>
                  <a:schemeClr val="accent2">
                    <a:lumMod val="50000"/>
                  </a:schemeClr>
                </a:solidFill>
              </a:rPr>
              <a:t>Techniques applied</a:t>
            </a:r>
          </a:p>
          <a:p>
            <a:pPr>
              <a:buFont typeface="+mj-lt"/>
              <a:buAutoNum type="arabicPeriod"/>
            </a:pPr>
            <a:r>
              <a:rPr lang="en-US" sz="1800" b="0" dirty="0" smtClean="0">
                <a:solidFill>
                  <a:schemeClr val="accent2">
                    <a:lumMod val="50000"/>
                  </a:schemeClr>
                </a:solidFill>
              </a:rPr>
              <a:t>Daily morning one to one informal friendly meeting with PMs</a:t>
            </a:r>
          </a:p>
          <a:p>
            <a:pPr>
              <a:buFont typeface="+mj-lt"/>
              <a:buAutoNum type="arabicPeriod"/>
            </a:pPr>
            <a:r>
              <a:rPr lang="en-US" sz="1800" b="0" dirty="0" smtClean="0">
                <a:solidFill>
                  <a:schemeClr val="accent2">
                    <a:lumMod val="50000"/>
                  </a:schemeClr>
                </a:solidFill>
              </a:rPr>
              <a:t>Quality Ambassador program</a:t>
            </a:r>
          </a:p>
          <a:p>
            <a:pPr>
              <a:buFont typeface="+mj-lt"/>
              <a:buAutoNum type="arabicPeriod"/>
            </a:pPr>
            <a:r>
              <a:rPr lang="en-US" sz="1800" b="0" dirty="0" smtClean="0">
                <a:solidFill>
                  <a:schemeClr val="accent2">
                    <a:lumMod val="50000"/>
                  </a:schemeClr>
                </a:solidFill>
              </a:rPr>
              <a:t>Extensive centre wide technical, process, methods, project management trainings conducted by the PMs, Team lead, and Team members</a:t>
            </a:r>
          </a:p>
          <a:p>
            <a:pPr>
              <a:buFont typeface="+mj-lt"/>
              <a:buAutoNum type="arabicPeriod"/>
            </a:pPr>
            <a:r>
              <a:rPr lang="en-US" sz="1800" b="0" dirty="0" smtClean="0">
                <a:solidFill>
                  <a:schemeClr val="accent2">
                    <a:lumMod val="50000"/>
                  </a:schemeClr>
                </a:solidFill>
              </a:rPr>
              <a:t>Develop trainer cum implementation guides across the projects to help each other</a:t>
            </a:r>
          </a:p>
          <a:p>
            <a:pPr>
              <a:buFont typeface="+mj-lt"/>
              <a:buAutoNum type="arabicPeriod"/>
            </a:pPr>
            <a:r>
              <a:rPr lang="en-US" sz="1800" b="0" dirty="0" smtClean="0">
                <a:solidFill>
                  <a:schemeClr val="accent2">
                    <a:lumMod val="50000"/>
                  </a:schemeClr>
                </a:solidFill>
              </a:rPr>
              <a:t>Guiding to new projects in implementation  and issue resolution</a:t>
            </a:r>
          </a:p>
          <a:p>
            <a:pPr>
              <a:buFont typeface="+mj-lt"/>
              <a:buAutoNum type="arabicPeriod"/>
            </a:pPr>
            <a:r>
              <a:rPr lang="en-US" sz="1800" b="0" dirty="0" smtClean="0">
                <a:solidFill>
                  <a:schemeClr val="accent2">
                    <a:lumMod val="50000"/>
                  </a:schemeClr>
                </a:solidFill>
              </a:rPr>
              <a:t>Experience sharing, with other projects</a:t>
            </a:r>
          </a:p>
          <a:p>
            <a:pPr>
              <a:buFont typeface="+mj-lt"/>
              <a:buAutoNum type="arabicPeriod"/>
            </a:pPr>
            <a:r>
              <a:rPr lang="en-US" sz="1800" b="0" dirty="0" smtClean="0">
                <a:solidFill>
                  <a:schemeClr val="accent2">
                    <a:lumMod val="50000"/>
                  </a:schemeClr>
                </a:solidFill>
              </a:rPr>
              <a:t>Recognition and rewards</a:t>
            </a:r>
          </a:p>
          <a:p>
            <a:pPr>
              <a:buFont typeface="+mj-lt"/>
              <a:buAutoNum type="arabicPeriod"/>
            </a:pPr>
            <a:r>
              <a:rPr lang="en-US" sz="1800" b="0" dirty="0" smtClean="0">
                <a:solidFill>
                  <a:schemeClr val="accent2">
                    <a:lumMod val="50000"/>
                  </a:schemeClr>
                </a:solidFill>
              </a:rPr>
              <a:t>Win : win and harmonious relationship between quality and project teams</a:t>
            </a:r>
          </a:p>
          <a:p>
            <a:pPr>
              <a:buFont typeface="+mj-lt"/>
              <a:buAutoNum type="arabicPeriod"/>
            </a:pPr>
            <a:endParaRPr lang="en-US" sz="1800" b="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+mj-lt"/>
              <a:buAutoNum type="arabicPeriod"/>
            </a:pPr>
            <a:endParaRPr lang="en-US" sz="1800" b="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+mj-lt"/>
              <a:buAutoNum type="arabicPeriod"/>
            </a:pPr>
            <a:endParaRPr lang="en-US" sz="1800" b="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+mj-lt"/>
              <a:buAutoNum type="arabicPeriod"/>
            </a:pPr>
            <a:endParaRPr lang="en-US" sz="1800" b="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+mj-lt"/>
              <a:buAutoNum type="arabicPeriod"/>
            </a:pPr>
            <a:endParaRPr lang="en-US" sz="1800" b="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+mj-lt"/>
              <a:buAutoNum type="arabicPeriod"/>
            </a:pPr>
            <a:endParaRPr lang="en-US" sz="1800" b="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1800" dirty="0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00628"/>
            <a:ext cx="7924800" cy="4614372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0"/>
              </a:spcBef>
              <a:spcAft>
                <a:spcPts val="600"/>
              </a:spcAft>
            </a:pPr>
            <a:r>
              <a:rPr lang="en-US" sz="2400" b="0" dirty="0" smtClean="0">
                <a:solidFill>
                  <a:schemeClr val="accent2">
                    <a:lumMod val="50000"/>
                  </a:schemeClr>
                </a:solidFill>
              </a:rPr>
              <a:t>Ultimately what it resulted into</a:t>
            </a:r>
          </a:p>
          <a:p>
            <a:pPr marL="745236" lvl="3" indent="-457200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Removing the resistance to accept quality processes in the projects</a:t>
            </a:r>
          </a:p>
          <a:p>
            <a:pPr marL="745236" lvl="3" indent="-457200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An empowered project team with a mindset and culture of quality and client satisfaction</a:t>
            </a:r>
          </a:p>
          <a:p>
            <a:pPr marL="745236" lvl="3" indent="-457200">
              <a:spcBef>
                <a:spcPts val="0"/>
              </a:spcBef>
              <a:spcAft>
                <a:spcPts val="600"/>
              </a:spcAft>
            </a:pPr>
            <a:r>
              <a:rPr lang="en-US" sz="2000" b="0" dirty="0" smtClean="0">
                <a:solidFill>
                  <a:schemeClr val="accent2">
                    <a:lumMod val="50000"/>
                  </a:schemeClr>
                </a:solidFill>
              </a:rPr>
              <a:t>Sustainable quality system in projects without much push from the dedicated quality team</a:t>
            </a:r>
          </a:p>
          <a:p>
            <a:pPr marL="745236" lvl="3" indent="-457200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Achieve certification without much problems and efforts</a:t>
            </a:r>
          </a:p>
          <a:p>
            <a:pPr marL="745236" lvl="3" indent="-457200">
              <a:spcBef>
                <a:spcPts val="0"/>
              </a:spcBef>
              <a:spcAft>
                <a:spcPts val="600"/>
              </a:spcAft>
            </a:pPr>
            <a:r>
              <a:rPr lang="en-US" sz="2000" b="0" dirty="0" smtClean="0">
                <a:solidFill>
                  <a:schemeClr val="accent2">
                    <a:lumMod val="50000"/>
                  </a:schemeClr>
                </a:solidFill>
              </a:rPr>
              <a:t>Quality team get more time for R&amp;D and innovation to develop simple yet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world class processes and practices </a:t>
            </a:r>
            <a:endParaRPr lang="en-US" sz="2000" b="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84860" y="381000"/>
            <a:ext cx="7520940" cy="548640"/>
          </a:xfrm>
        </p:spPr>
        <p:txBody>
          <a:bodyPr/>
          <a:lstStyle/>
          <a:p>
            <a:r>
              <a:rPr lang="en-US" sz="3200" cap="none" dirty="0" smtClean="0">
                <a:solidFill>
                  <a:schemeClr val="accent3"/>
                </a:solidFill>
                <a:latin typeface="Tw Cen MT"/>
                <a:ea typeface="ＭＳ Ｐゴシック" pitchFamily="34" charset="-128"/>
                <a:cs typeface="Tw Cen MT"/>
              </a:rPr>
              <a:t>Success: What it leads to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16719</TotalTime>
  <Words>404</Words>
  <Application>Microsoft Office PowerPoint</Application>
  <PresentationFormat>On-screen Show (4:3)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ＭＳ Ｐゴシック</vt:lpstr>
      <vt:lpstr>Agency FB</vt:lpstr>
      <vt:lpstr>Arial</vt:lpstr>
      <vt:lpstr>Calibri</vt:lpstr>
      <vt:lpstr>Franklin Gothic Book</vt:lpstr>
      <vt:lpstr>Franklin Gothic Medium</vt:lpstr>
      <vt:lpstr>Garamond</vt:lpstr>
      <vt:lpstr>Narkisim</vt:lpstr>
      <vt:lpstr>Tunga</vt:lpstr>
      <vt:lpstr>Tw Cen MT</vt:lpstr>
      <vt:lpstr>Wingdings</vt:lpstr>
      <vt:lpstr>Angles</vt:lpstr>
      <vt:lpstr>PowerPoint Presentation</vt:lpstr>
      <vt:lpstr>Table of Contents</vt:lpstr>
      <vt:lpstr>Background </vt:lpstr>
      <vt:lpstr>Objective</vt:lpstr>
      <vt:lpstr>Challenges in implementation for sustainable system</vt:lpstr>
      <vt:lpstr>Implementation Techniques for success</vt:lpstr>
      <vt:lpstr>Success: What it leads to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Shivani</dc:creator>
  <cp:lastModifiedBy>BITW</cp:lastModifiedBy>
  <cp:revision>666</cp:revision>
  <dcterms:created xsi:type="dcterms:W3CDTF">2006-08-16T00:00:00Z</dcterms:created>
  <dcterms:modified xsi:type="dcterms:W3CDTF">2016-03-14T13:14:33Z</dcterms:modified>
</cp:coreProperties>
</file>