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66"/>
  </p:notesMasterIdLst>
  <p:sldIdLst>
    <p:sldId id="279" r:id="rId3"/>
    <p:sldId id="288" r:id="rId4"/>
    <p:sldId id="467" r:id="rId5"/>
    <p:sldId id="468" r:id="rId6"/>
    <p:sldId id="469" r:id="rId7"/>
    <p:sldId id="470" r:id="rId8"/>
    <p:sldId id="466" r:id="rId9"/>
    <p:sldId id="418" r:id="rId10"/>
    <p:sldId id="419" r:id="rId11"/>
    <p:sldId id="420" r:id="rId12"/>
    <p:sldId id="421" r:id="rId13"/>
    <p:sldId id="422" r:id="rId14"/>
    <p:sldId id="423" r:id="rId15"/>
    <p:sldId id="424" r:id="rId16"/>
    <p:sldId id="425" r:id="rId17"/>
    <p:sldId id="426" r:id="rId18"/>
    <p:sldId id="427" r:id="rId19"/>
    <p:sldId id="428" r:id="rId20"/>
    <p:sldId id="429" r:id="rId21"/>
    <p:sldId id="430" r:id="rId22"/>
    <p:sldId id="431" r:id="rId23"/>
    <p:sldId id="432" r:id="rId24"/>
    <p:sldId id="434" r:id="rId25"/>
    <p:sldId id="435" r:id="rId26"/>
    <p:sldId id="436" r:id="rId27"/>
    <p:sldId id="437" r:id="rId28"/>
    <p:sldId id="287" r:id="rId29"/>
    <p:sldId id="290" r:id="rId30"/>
    <p:sldId id="292" r:id="rId31"/>
    <p:sldId id="294" r:id="rId32"/>
    <p:sldId id="296" r:id="rId33"/>
    <p:sldId id="298" r:id="rId34"/>
    <p:sldId id="300" r:id="rId35"/>
    <p:sldId id="302" r:id="rId36"/>
    <p:sldId id="416" r:id="rId37"/>
    <p:sldId id="417" r:id="rId38"/>
    <p:sldId id="304" r:id="rId39"/>
    <p:sldId id="331" r:id="rId40"/>
    <p:sldId id="332" r:id="rId41"/>
    <p:sldId id="333" r:id="rId42"/>
    <p:sldId id="334" r:id="rId43"/>
    <p:sldId id="335" r:id="rId44"/>
    <p:sldId id="336" r:id="rId45"/>
    <p:sldId id="337" r:id="rId46"/>
    <p:sldId id="338" r:id="rId47"/>
    <p:sldId id="339" r:id="rId48"/>
    <p:sldId id="340" r:id="rId49"/>
    <p:sldId id="341" r:id="rId50"/>
    <p:sldId id="342" r:id="rId51"/>
    <p:sldId id="343" r:id="rId52"/>
    <p:sldId id="344" r:id="rId53"/>
    <p:sldId id="345" r:id="rId54"/>
    <p:sldId id="367" r:id="rId55"/>
    <p:sldId id="461" r:id="rId56"/>
    <p:sldId id="462" r:id="rId57"/>
    <p:sldId id="463" r:id="rId58"/>
    <p:sldId id="464" r:id="rId59"/>
    <p:sldId id="465" r:id="rId60"/>
    <p:sldId id="368" r:id="rId61"/>
    <p:sldId id="369" r:id="rId62"/>
    <p:sldId id="370" r:id="rId63"/>
    <p:sldId id="371" r:id="rId64"/>
    <p:sldId id="372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838" autoAdjust="0"/>
    <p:restoredTop sz="94058" autoAdjust="0"/>
  </p:normalViewPr>
  <p:slideViewPr>
    <p:cSldViewPr>
      <p:cViewPr varScale="1">
        <p:scale>
          <a:sx n="70" d="100"/>
          <a:sy n="70" d="100"/>
        </p:scale>
        <p:origin x="74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2D831-27D1-4804-BBE6-E7E773617FD4}" type="datetimeFigureOut">
              <a:rPr lang="en-IN" smtClean="0"/>
              <a:pPr/>
              <a:t>26-07-2014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C9D2F-5FCE-4B4F-80E6-E39EED6BD8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762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275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DE9D61-A52C-4D87-AC58-8A126D473599}" type="slidenum">
              <a:rPr lang="en-US"/>
              <a:pPr/>
              <a:t>15</a:t>
            </a:fld>
            <a:endParaRPr lang="en-US"/>
          </a:p>
        </p:txBody>
      </p:sp>
      <p:sp>
        <p:nvSpPr>
          <p:cNvPr id="23961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961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72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3923AE-72A6-40D6-9240-4DB19F7BD89F}" type="slidenum">
              <a:rPr lang="en-US"/>
              <a:pPr/>
              <a:t>16</a:t>
            </a:fld>
            <a:endParaRPr lang="en-US"/>
          </a:p>
        </p:txBody>
      </p:sp>
      <p:sp>
        <p:nvSpPr>
          <p:cNvPr id="24166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166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3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FB7F9A-E6A5-41DA-BF15-F222459A2636}" type="slidenum">
              <a:rPr lang="en-US"/>
              <a:pPr/>
              <a:t>17</a:t>
            </a:fld>
            <a:endParaRPr lang="en-US"/>
          </a:p>
        </p:txBody>
      </p:sp>
      <p:sp>
        <p:nvSpPr>
          <p:cNvPr id="24371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371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The formalization of the notion of an algorithm led to great breakthroughs in the</a:t>
            </a:r>
          </a:p>
          <a:p>
            <a:r>
              <a:rPr lang="en-US"/>
              <a:t>foundations of mathematics in the 1930s.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46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84915C-D36F-4520-BD3D-8ED0E797F2EF}" type="slidenum">
              <a:rPr lang="en-US"/>
              <a:pPr/>
              <a:t>19</a:t>
            </a:fld>
            <a:endParaRPr lang="en-US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Euclid’s algorithm is good for introducing the notion of an algorithm because it </a:t>
            </a:r>
          </a:p>
          <a:p>
            <a:r>
              <a:rPr lang="en-US" dirty="0"/>
              <a:t>makes a clear separation from a program that implements the algorithm.</a:t>
            </a:r>
          </a:p>
          <a:p>
            <a:r>
              <a:rPr lang="en-US" dirty="0"/>
              <a:t>It is also one that is familiar to most students.</a:t>
            </a:r>
          </a:p>
          <a:p>
            <a:endParaRPr lang="en-US" dirty="0"/>
          </a:p>
          <a:p>
            <a:r>
              <a:rPr lang="en-US" dirty="0"/>
              <a:t>Al </a:t>
            </a:r>
            <a:r>
              <a:rPr lang="en-US" dirty="0" err="1"/>
              <a:t>Khowarizmi</a:t>
            </a:r>
            <a:r>
              <a:rPr lang="en-US" dirty="0"/>
              <a:t> (many spellings possible...) – “algorism” (originally) and then</a:t>
            </a:r>
          </a:p>
          <a:p>
            <a:r>
              <a:rPr lang="en-US" dirty="0"/>
              <a:t> later “algorithm” come from his name.</a:t>
            </a:r>
          </a:p>
        </p:txBody>
      </p:sp>
    </p:spTree>
    <p:extLst>
      <p:ext uri="{BB962C8B-B14F-4D97-AF65-F5344CB8AC3E}">
        <p14:creationId xmlns:p14="http://schemas.microsoft.com/office/powerpoint/2010/main" val="1253026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79D499-1D2B-45A2-9E0C-AB9AAEB3FD70}" type="slidenum">
              <a:rPr lang="en-US"/>
              <a:pPr/>
              <a:t>20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500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22DE15-48CF-4FAE-B65F-1132D7EE4E54}" type="slidenum">
              <a:rPr lang="en-US"/>
              <a:pPr/>
              <a:t>21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762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005B08-4C58-4031-99F3-949AE3A114C1}" type="slidenum">
              <a:rPr lang="en-US"/>
              <a:pPr/>
              <a:t>22</a:t>
            </a:fld>
            <a:endParaRPr lang="en-US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137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38C51D-4CFE-462D-8CD6-F5003825BCBA}" type="slidenum">
              <a:rPr lang="en-US"/>
              <a:pPr/>
              <a:t>23</a:t>
            </a:fld>
            <a:endParaRPr lang="en-US"/>
          </a:p>
        </p:txBody>
      </p:sp>
      <p:sp>
        <p:nvSpPr>
          <p:cNvPr id="2211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748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4AFDDD-F950-494F-A77C-E016C47EC5AC}" type="slidenum">
              <a:rPr lang="en-US"/>
              <a:pPr/>
              <a:t>24</a:t>
            </a:fld>
            <a:endParaRPr lang="en-US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640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2EAE2A-9420-4145-90DD-672EAFC7152C}" type="slidenum">
              <a:rPr lang="en-US"/>
              <a:pPr/>
              <a:t>25</a:t>
            </a:fld>
            <a:endParaRPr lang="en-US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23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6734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093EE1-B065-4706-A86D-3D07C07ACA9B}" type="slidenum">
              <a:rPr lang="en-US"/>
              <a:pPr/>
              <a:t>26</a:t>
            </a:fld>
            <a:endParaRPr lang="en-US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974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D73B4D-F55A-4098-867B-63AE28223484}" type="slidenum">
              <a:rPr lang="en-US" smtClean="0"/>
              <a:pPr/>
              <a:t>32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701296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7CDF97-8290-4E3C-83E2-22922F39A338}" type="slidenum">
              <a:rPr lang="en-US"/>
              <a:pPr/>
              <a:t>35</a:t>
            </a:fld>
            <a:endParaRPr lang="en-US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A9E5EB-340F-4233-86CA-1F50BB2A5811}" type="slidenum">
              <a:rPr lang="en-US"/>
              <a:pPr/>
              <a:t>36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654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63687C-348B-4E2B-B1F7-D234B7DA7AA7}" type="slidenum">
              <a:rPr lang="en-US"/>
              <a:pPr/>
              <a:t>37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031685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Tries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27603B3-DBE0-4666-8DA7-3C6D6F25FDDB}" type="datetime8">
              <a:rPr lang="en-US"/>
              <a:pPr/>
              <a:t>7/26/2014 10:29 AM</a:t>
            </a:fld>
            <a:endParaRPr lang="en-US"/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3FE7B8-14AA-4AF6-9430-B21D480FE42A}" type="slidenum">
              <a:rPr lang="en-US"/>
              <a:pPr/>
              <a:t>56</a:t>
            </a:fld>
            <a:endParaRPr lang="en-US"/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4213"/>
            <a:ext cx="4572000" cy="3430587"/>
          </a:xfrm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6388"/>
          </a:xfrm>
          <a:noFill/>
          <a:ln/>
        </p:spPr>
        <p:txBody>
          <a:bodyPr/>
          <a:lstStyle/>
          <a:p>
            <a:pPr eaLnBrk="1" hangingPunct="1"/>
            <a:r>
              <a:rPr lang="en-US" smtClean="0"/>
              <a:t>Our data structures should be </a:t>
            </a:r>
            <a:r>
              <a:rPr lang="en-US" smtClean="0">
                <a:solidFill>
                  <a:schemeClr val="hlink"/>
                </a:solidFill>
              </a:rPr>
              <a:t>abstractions</a:t>
            </a:r>
          </a:p>
          <a:p>
            <a:pPr lvl="3" eaLnBrk="1" hangingPunct="1"/>
            <a:endParaRPr lang="en-US" smtClean="0"/>
          </a:p>
          <a:p>
            <a:pPr eaLnBrk="1" hangingPunct="1"/>
            <a:r>
              <a:rPr lang="en-US" smtClean="0"/>
              <a:t>That is, they should </a:t>
            </a:r>
            <a:r>
              <a:rPr lang="en-US" smtClean="0">
                <a:solidFill>
                  <a:schemeClr val="hlink"/>
                </a:solidFill>
              </a:rPr>
              <a:t>hide</a:t>
            </a:r>
            <a:r>
              <a:rPr lang="en-US" smtClean="0"/>
              <a:t> unneeded details</a:t>
            </a:r>
          </a:p>
          <a:p>
            <a:pPr lvl="3" eaLnBrk="1" hangingPunct="1"/>
            <a:endParaRPr lang="en-US" smtClean="0"/>
          </a:p>
          <a:p>
            <a:pPr eaLnBrk="1" hangingPunct="1"/>
            <a:r>
              <a:rPr lang="en-US" smtClean="0"/>
              <a:t>We want to </a:t>
            </a:r>
            <a:r>
              <a:rPr lang="en-US" smtClean="0">
                <a:solidFill>
                  <a:schemeClr val="hlink"/>
                </a:solidFill>
              </a:rPr>
              <a:t>separate</a:t>
            </a:r>
            <a:r>
              <a:rPr lang="en-US" smtClean="0"/>
              <a:t> </a:t>
            </a:r>
            <a:r>
              <a:rPr lang="en-US" smtClean="0">
                <a:solidFill>
                  <a:schemeClr val="hlink"/>
                </a:solidFill>
              </a:rPr>
              <a:t>the interface</a:t>
            </a:r>
            <a:r>
              <a:rPr lang="en-US" smtClean="0"/>
              <a:t> of the structure from its </a:t>
            </a:r>
            <a:r>
              <a:rPr lang="en-US" smtClean="0">
                <a:solidFill>
                  <a:schemeClr val="hlink"/>
                </a:solidFill>
              </a:rPr>
              <a:t>underlying implementation</a:t>
            </a:r>
          </a:p>
          <a:p>
            <a:pPr lvl="3" eaLnBrk="1" hangingPunct="1"/>
            <a:endParaRPr lang="en-US" smtClean="0"/>
          </a:p>
          <a:p>
            <a:pPr eaLnBrk="1" hangingPunct="1"/>
            <a:r>
              <a:rPr lang="en-US" smtClean="0"/>
              <a:t>This helps </a:t>
            </a:r>
            <a:r>
              <a:rPr lang="en-US" smtClean="0">
                <a:solidFill>
                  <a:schemeClr val="hlink"/>
                </a:solidFill>
              </a:rPr>
              <a:t>manage complexity</a:t>
            </a:r>
            <a:r>
              <a:rPr lang="en-US" smtClean="0"/>
              <a:t> and makes it </a:t>
            </a:r>
            <a:r>
              <a:rPr lang="en-US" smtClean="0">
                <a:solidFill>
                  <a:schemeClr val="hlink"/>
                </a:solidFill>
              </a:rPr>
              <a:t>possible to change the implementation without changing the interface</a:t>
            </a:r>
          </a:p>
          <a:p>
            <a:pPr eaLnBrk="1" hangingPunct="1"/>
            <a:r>
              <a:rPr lang="en-US" smtClean="0">
                <a:solidFill>
                  <a:schemeClr val="hlink"/>
                </a:solidFill>
              </a:rPr>
              <a:t>		</a:t>
            </a:r>
          </a:p>
          <a:p>
            <a:pPr eaLnBrk="1" hangingPunct="1"/>
            <a:r>
              <a:rPr lang="en-US" smtClean="0">
                <a:solidFill>
                  <a:schemeClr val="hlink"/>
                </a:solidFill>
              </a:rPr>
              <a:t>	What do we mean by “</a:t>
            </a:r>
            <a:r>
              <a:rPr lang="en-US" smtClean="0"/>
              <a:t>makes it </a:t>
            </a:r>
            <a:r>
              <a:rPr lang="en-US" smtClean="0">
                <a:solidFill>
                  <a:schemeClr val="hlink"/>
                </a:solidFill>
              </a:rPr>
              <a:t>possible to change the implementation without changing the interface“?</a:t>
            </a:r>
          </a:p>
          <a:p>
            <a:pPr eaLnBrk="1" hangingPunct="1"/>
            <a:r>
              <a:rPr lang="en-US" smtClean="0"/>
              <a:t>	</a:t>
            </a:r>
          </a:p>
          <a:p>
            <a:pPr eaLnBrk="1" hangingPunct="1"/>
            <a:r>
              <a:rPr lang="en-US" smtClean="0"/>
              <a:t>	Why is </a:t>
            </a:r>
            <a:r>
              <a:rPr lang="en-US" smtClean="0">
                <a:solidFill>
                  <a:schemeClr val="hlink"/>
                </a:solidFill>
              </a:rPr>
              <a:t>changing the implementation without changing the interface </a:t>
            </a:r>
            <a:r>
              <a:rPr lang="en-US" smtClean="0"/>
              <a:t>desirable?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573052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Tries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183940F-C72E-419D-9FC2-2E24A05824D6}" type="datetime8">
              <a:rPr lang="en-US"/>
              <a:pPr/>
              <a:t>7/26/2014 10:29 AM</a:t>
            </a:fld>
            <a:endParaRPr lang="en-US"/>
          </a:p>
        </p:txBody>
      </p:sp>
      <p:sp>
        <p:nvSpPr>
          <p:cNvPr id="696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640501-A99D-4123-8219-0827E7C74F21}" type="slidenum">
              <a:rPr lang="en-US"/>
              <a:pPr/>
              <a:t>57</a:t>
            </a:fld>
            <a:endParaRPr lang="en-US"/>
          </a:p>
        </p:txBody>
      </p:sp>
      <p:sp>
        <p:nvSpPr>
          <p:cNvPr id="696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In Java, an interface corresponds</a:t>
            </a:r>
          </a:p>
          <a:p>
            <a:pPr eaLnBrk="1" hangingPunct="1"/>
            <a:r>
              <a:rPr lang="en-US" dirty="0" smtClean="0"/>
              <a:t>well to an ADT</a:t>
            </a:r>
          </a:p>
          <a:p>
            <a:pPr eaLnBrk="1" hangingPunct="1"/>
            <a:r>
              <a:rPr lang="en-US" dirty="0" smtClean="0"/>
              <a:t>􀂃 The interface describes the</a:t>
            </a:r>
          </a:p>
          <a:p>
            <a:pPr eaLnBrk="1" hangingPunct="1"/>
            <a:r>
              <a:rPr lang="en-US" dirty="0" smtClean="0"/>
              <a:t>operations, but says nothing at all</a:t>
            </a:r>
          </a:p>
          <a:p>
            <a:pPr eaLnBrk="1" hangingPunct="1"/>
            <a:r>
              <a:rPr lang="en-US" dirty="0" smtClean="0"/>
              <a:t>about how they are implemented</a:t>
            </a:r>
          </a:p>
          <a:p>
            <a:pPr eaLnBrk="1" hangingPunct="1"/>
            <a:r>
              <a:rPr lang="en-US" dirty="0" smtClean="0"/>
              <a:t>􀁹 Example: Stack interface/ADT</a:t>
            </a:r>
          </a:p>
          <a:p>
            <a:pPr eaLnBrk="1" hangingPunct="1"/>
            <a:r>
              <a:rPr lang="en-US" b="1" dirty="0" smtClean="0"/>
              <a:t>public interface Stack {</a:t>
            </a:r>
          </a:p>
          <a:p>
            <a:pPr eaLnBrk="1" hangingPunct="1"/>
            <a:r>
              <a:rPr lang="en-US" b="1" dirty="0" smtClean="0"/>
              <a:t>public void push(Object x);</a:t>
            </a:r>
          </a:p>
          <a:p>
            <a:pPr eaLnBrk="1" hangingPunct="1"/>
            <a:r>
              <a:rPr lang="en-US" b="1" dirty="0" smtClean="0"/>
              <a:t>public Object pop();</a:t>
            </a:r>
          </a:p>
          <a:p>
            <a:pPr eaLnBrk="1" hangingPunct="1"/>
            <a:r>
              <a:rPr lang="en-US" b="1" dirty="0" smtClean="0"/>
              <a:t>public Object peek();</a:t>
            </a:r>
          </a:p>
          <a:p>
            <a:pPr eaLnBrk="1" hangingPunct="1"/>
            <a:r>
              <a:rPr lang="en-US" b="1" dirty="0" smtClean="0"/>
              <a:t>public </a:t>
            </a:r>
            <a:r>
              <a:rPr lang="en-US" b="1" dirty="0" err="1" smtClean="0"/>
              <a:t>boolean</a:t>
            </a:r>
            <a:r>
              <a:rPr lang="en-US" b="1" dirty="0" smtClean="0"/>
              <a:t> </a:t>
            </a:r>
            <a:r>
              <a:rPr lang="en-US" b="1" dirty="0" err="1" smtClean="0"/>
              <a:t>isEmpty</a:t>
            </a:r>
            <a:r>
              <a:rPr lang="en-US" b="1" dirty="0" smtClean="0"/>
              <a:t>();</a:t>
            </a:r>
          </a:p>
          <a:p>
            <a:pPr eaLnBrk="1" hangingPunct="1"/>
            <a:r>
              <a:rPr lang="en-US" b="1" dirty="0" smtClean="0"/>
              <a:t>public void </a:t>
            </a:r>
            <a:r>
              <a:rPr lang="en-US" b="1" dirty="0" err="1" smtClean="0"/>
              <a:t>makeEmpty</a:t>
            </a:r>
            <a:r>
              <a:rPr lang="en-US" b="1" dirty="0" smtClean="0"/>
              <a:t>();</a:t>
            </a:r>
          </a:p>
          <a:p>
            <a:pPr eaLnBrk="1" hangingPunct="1"/>
            <a:r>
              <a:rPr lang="en-US" b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21586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6D998C-28D2-4624-AFE1-C978541F7641}" type="slidenum">
              <a:rPr lang="en-US" smtClean="0"/>
              <a:pPr/>
              <a:t>63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3711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15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323731-1BDB-4930-9706-AEBF4F0EC3A2}" type="slidenum">
              <a:rPr lang="en-US"/>
              <a:pPr/>
              <a:t>8</a:t>
            </a:fld>
            <a:endParaRPr lang="en-US"/>
          </a:p>
        </p:txBody>
      </p:sp>
      <p:sp>
        <p:nvSpPr>
          <p:cNvPr id="2273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3650" y="723900"/>
            <a:ext cx="4786313" cy="358933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388" tIns="49520" rIns="97388" bIns="4952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41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CE3EA3-C265-4D20-85BD-D2D6703ED9D2}" type="slidenum">
              <a:rPr lang="en-US"/>
              <a:pPr/>
              <a:t>9</a:t>
            </a:fld>
            <a:endParaRPr lang="en-U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Euclid’s algorithm is good for introducing the notion of an algorithm because it </a:t>
            </a:r>
          </a:p>
          <a:p>
            <a:r>
              <a:rPr lang="en-US"/>
              <a:t>makes a clear separation from a program that implements the algorithm.</a:t>
            </a:r>
          </a:p>
          <a:p>
            <a:r>
              <a:rPr lang="en-US"/>
              <a:t>It is also one that is familiar to most students.</a:t>
            </a:r>
          </a:p>
          <a:p>
            <a:endParaRPr lang="en-US"/>
          </a:p>
          <a:p>
            <a:r>
              <a:rPr lang="en-US"/>
              <a:t>Al Khowarizmi (many spellings possible...) – “algorism” (originally) and then</a:t>
            </a:r>
          </a:p>
          <a:p>
            <a:r>
              <a:rPr lang="en-US"/>
              <a:t> later “algorithm” come from his name.</a:t>
            </a:r>
          </a:p>
        </p:txBody>
      </p:sp>
    </p:spTree>
    <p:extLst>
      <p:ext uri="{BB962C8B-B14F-4D97-AF65-F5344CB8AC3E}">
        <p14:creationId xmlns:p14="http://schemas.microsoft.com/office/powerpoint/2010/main" val="1084078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32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EBDF4E-EB24-4A59-A7DC-24FCE7BAA399}" type="slidenum">
              <a:rPr lang="en-US"/>
              <a:pPr/>
              <a:t>12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4063"/>
            <a:ext cx="570230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The algorithm is given *very* informally here. Show students the pseudocode in </a:t>
            </a:r>
          </a:p>
          <a:p>
            <a:r>
              <a:rPr lang="en-US"/>
              <a:t>section 3.1.</a:t>
            </a:r>
          </a:p>
          <a:p>
            <a:r>
              <a:rPr lang="en-US"/>
              <a:t>This is a good opportunity to discuss pseudocode conventions.</a:t>
            </a:r>
          </a:p>
        </p:txBody>
      </p:sp>
    </p:spTree>
    <p:extLst>
      <p:ext uri="{BB962C8B-B14F-4D97-AF65-F5344CB8AC3E}">
        <p14:creationId xmlns:p14="http://schemas.microsoft.com/office/powerpoint/2010/main" val="1033534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95858C-C16B-4B14-A3F6-3BDC37A9CE81}" type="slidenum">
              <a:rPr lang="en-US"/>
              <a:pPr/>
              <a:t>13</a:t>
            </a:fld>
            <a:endParaRPr lang="en-US"/>
          </a:p>
        </p:txBody>
      </p:sp>
      <p:sp>
        <p:nvSpPr>
          <p:cNvPr id="2355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1-4 have well known efficient (polynomial-time) solutions</a:t>
            </a:r>
          </a:p>
          <a:p>
            <a:endParaRPr lang="en-US"/>
          </a:p>
          <a:p>
            <a:r>
              <a:rPr lang="en-US"/>
              <a:t>5: primality testing has recently been found to have an efficient solution</a:t>
            </a:r>
          </a:p>
          <a:p>
            <a:r>
              <a:rPr lang="en-US"/>
              <a:t>This is a great problem to discuss because it has recently been in the news</a:t>
            </a:r>
          </a:p>
          <a:p>
            <a:r>
              <a:rPr lang="en-US"/>
              <a:t> (see mathworld news at: http://mathworld.wolfram.com/news/2002-08-07_primetest/</a:t>
            </a:r>
          </a:p>
          <a:p>
            <a:r>
              <a:rPr lang="en-US"/>
              <a:t>  or original article: http://www.cse.iitk.ac.in/primality.pdf)</a:t>
            </a:r>
          </a:p>
          <a:p>
            <a:endParaRPr lang="en-US"/>
          </a:p>
          <a:p>
            <a:r>
              <a:rPr lang="en-US"/>
              <a:t>6(TSP)-9(chess) are all problems for which no efficient solution has been found</a:t>
            </a:r>
          </a:p>
          <a:p>
            <a:r>
              <a:rPr lang="en-US"/>
              <a:t>it is possible to informally discuss the “try all possibilities” approach that is required </a:t>
            </a:r>
          </a:p>
          <a:p>
            <a:r>
              <a:rPr lang="en-US"/>
              <a:t>to get exact solutions to such problems</a:t>
            </a:r>
          </a:p>
          <a:p>
            <a:endParaRPr lang="en-US"/>
          </a:p>
          <a:p>
            <a:r>
              <a:rPr lang="en-US"/>
              <a:t>10: Towers of Hanoi is a problem that has only exponential-time solutions (simply</a:t>
            </a:r>
          </a:p>
          <a:p>
            <a:r>
              <a:rPr lang="en-US"/>
              <a:t>because the output required is so large)</a:t>
            </a:r>
          </a:p>
          <a:p>
            <a:endParaRPr lang="en-US"/>
          </a:p>
          <a:p>
            <a:r>
              <a:rPr lang="en-US"/>
              <a:t>11: Program termination is undecidable</a:t>
            </a:r>
          </a:p>
        </p:txBody>
      </p:sp>
    </p:spTree>
    <p:extLst>
      <p:ext uri="{BB962C8B-B14F-4D97-AF65-F5344CB8AC3E}">
        <p14:creationId xmlns:p14="http://schemas.microsoft.com/office/powerpoint/2010/main" val="2616158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40F7D6-9C0D-40CE-9E38-AF5B5B26FB14}" type="slidenum">
              <a:rPr lang="en-US"/>
              <a:pPr/>
              <a:t>14</a:t>
            </a:fld>
            <a:endParaRPr lang="en-US"/>
          </a:p>
        </p:txBody>
      </p:sp>
      <p:sp>
        <p:nvSpPr>
          <p:cNvPr id="2375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757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60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SS ZG519 - Data Structures &amp; Algorithms Design-  July 26th, 2014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SS ZG519 - Data Structures &amp; Algorithms Design-  July 26th, 2014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SS ZG519 - Data Structures &amp; Algorithms Design-  July 26th, 2014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1490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243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4442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2702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7390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9929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7083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0243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 algn="ctr"/>
            <a:r>
              <a:rPr lang="en-GB" smtClean="0"/>
              <a:t>SS ZG519 - Data Structures &amp; Algorithms Design-  July 26th, 2014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fld id="{67F776DB-C4B4-46F1-926D-41EFCFC3A86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3633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3458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1164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7416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2335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7883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1198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843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SS ZG519 - Data Structures &amp; Algorithms Design-  July 26th, 2014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4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SS ZG519 - Data Structures &amp; Algorithms Design-  July 26th, 2014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SS ZG519 - Data Structures &amp; Algorithms Design-  July 26th, 2014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SS ZG519 - Data Structures &amp; Algorithms Design-  July 26th, 2014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SS ZG519 - Data Structures &amp; Algorithms Design-  July 26th, 2014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SS ZG519 - Data Structures &amp; Algorithms Design-  July 26th, 2014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SS ZG519 - Data Structures &amp; Algorithms Design-  July 26th, 2014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8" name="Picture 7" descr="Picture 7.png"/>
          <p:cNvPicPr>
            <a:picLocks noChangeAspect="1"/>
          </p:cNvPicPr>
          <p:nvPr userDrawn="1"/>
        </p:nvPicPr>
        <p:blipFill>
          <a:blip r:embed="rId29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701" r:id="rId27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SS ZG519 - Data Structures &amp; Algorithms Design-  July 26th, 2014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b.virginia.edu/science/parshall/khwariz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Data Structures &amp; Algorithms Design- SS ZG519</a:t>
            </a:r>
            <a:br>
              <a:rPr lang="en-US" sz="3200" dirty="0" smtClean="0"/>
            </a:br>
            <a:r>
              <a:rPr lang="en-US" sz="3200" dirty="0" smtClean="0"/>
              <a:t>Lecture - 1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267744" y="5410200"/>
            <a:ext cx="6266656" cy="533400"/>
          </a:xfrm>
        </p:spPr>
        <p:txBody>
          <a:bodyPr/>
          <a:lstStyle/>
          <a:p>
            <a:r>
              <a:rPr lang="en-US" dirty="0" smtClean="0"/>
              <a:t>Dr. Padma Murali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Notion of algorithm</a:t>
            </a:r>
          </a:p>
        </p:txBody>
      </p:sp>
      <p:sp>
        <p:nvSpPr>
          <p:cNvPr id="230403" name="Rectangle 3"/>
          <p:cNvSpPr>
            <a:spLocks noChangeArrowheads="1"/>
          </p:cNvSpPr>
          <p:nvPr/>
        </p:nvSpPr>
        <p:spPr bwMode="auto">
          <a:xfrm>
            <a:off x="3286125" y="3962400"/>
            <a:ext cx="2743200" cy="7620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chemeClr val="bg2"/>
                </a:solidFill>
              </a:rPr>
              <a:t>“computer” </a:t>
            </a:r>
          </a:p>
        </p:txBody>
      </p:sp>
      <p:sp>
        <p:nvSpPr>
          <p:cNvPr id="230404" name="Text Box 4"/>
          <p:cNvSpPr txBox="1">
            <a:spLocks noChangeArrowheads="1"/>
          </p:cNvSpPr>
          <p:nvPr/>
        </p:nvSpPr>
        <p:spPr bwMode="auto">
          <a:xfrm>
            <a:off x="4967288" y="5603875"/>
            <a:ext cx="27336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Algorithmic solution</a:t>
            </a:r>
          </a:p>
        </p:txBody>
      </p:sp>
      <p:sp>
        <p:nvSpPr>
          <p:cNvPr id="230405" name="Line 5"/>
          <p:cNvSpPr>
            <a:spLocks noChangeShapeType="1"/>
          </p:cNvSpPr>
          <p:nvPr/>
        </p:nvSpPr>
        <p:spPr bwMode="auto">
          <a:xfrm>
            <a:off x="4581525" y="2286000"/>
            <a:ext cx="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30406" name="Line 6"/>
          <p:cNvSpPr>
            <a:spLocks noChangeShapeType="1"/>
          </p:cNvSpPr>
          <p:nvPr/>
        </p:nvSpPr>
        <p:spPr bwMode="auto">
          <a:xfrm>
            <a:off x="4581525" y="35052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30407" name="Text Box 7"/>
          <p:cNvSpPr txBox="1">
            <a:spLocks noChangeArrowheads="1"/>
          </p:cNvSpPr>
          <p:nvPr/>
        </p:nvSpPr>
        <p:spPr bwMode="auto">
          <a:xfrm>
            <a:off x="3886200" y="1752600"/>
            <a:ext cx="1371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problem</a:t>
            </a:r>
          </a:p>
        </p:txBody>
      </p:sp>
      <p:sp>
        <p:nvSpPr>
          <p:cNvPr id="230408" name="Text Box 8"/>
          <p:cNvSpPr txBox="1">
            <a:spLocks noChangeArrowheads="1"/>
          </p:cNvSpPr>
          <p:nvPr/>
        </p:nvSpPr>
        <p:spPr bwMode="auto">
          <a:xfrm>
            <a:off x="3965575" y="2895600"/>
            <a:ext cx="10935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algorithm</a:t>
            </a:r>
          </a:p>
        </p:txBody>
      </p:sp>
      <p:sp>
        <p:nvSpPr>
          <p:cNvPr id="230409" name="Text Box 9"/>
          <p:cNvSpPr txBox="1">
            <a:spLocks noChangeArrowheads="1"/>
          </p:cNvSpPr>
          <p:nvPr/>
        </p:nvSpPr>
        <p:spPr bwMode="auto">
          <a:xfrm>
            <a:off x="914400" y="4114800"/>
            <a:ext cx="11985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input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0410" name="Text Box 10"/>
          <p:cNvSpPr txBox="1">
            <a:spLocks noChangeArrowheads="1"/>
          </p:cNvSpPr>
          <p:nvPr/>
        </p:nvSpPr>
        <p:spPr bwMode="auto">
          <a:xfrm>
            <a:off x="7010400" y="4114800"/>
            <a:ext cx="11985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230411" name="Line 11"/>
          <p:cNvSpPr>
            <a:spLocks noChangeShapeType="1"/>
          </p:cNvSpPr>
          <p:nvPr/>
        </p:nvSpPr>
        <p:spPr bwMode="auto">
          <a:xfrm>
            <a:off x="2057400" y="4419600"/>
            <a:ext cx="1219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30412" name="Line 12"/>
          <p:cNvSpPr>
            <a:spLocks noChangeShapeType="1"/>
          </p:cNvSpPr>
          <p:nvPr/>
        </p:nvSpPr>
        <p:spPr bwMode="auto">
          <a:xfrm>
            <a:off x="6019800" y="4419600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438400" y="6076951"/>
            <a:ext cx="4114800" cy="279399"/>
          </a:xfrm>
        </p:spPr>
        <p:txBody>
          <a:bodyPr/>
          <a:lstStyle/>
          <a:p>
            <a:r>
              <a:rPr lang="en-GB" smtClean="0"/>
              <a:t>SS ZG519 - Data Structures &amp; Algorithms Design-  July 26th, 2014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98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Example of computational problem: sorting</a:t>
            </a:r>
            <a:endParaRPr lang="en-US" sz="3200"/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986" y="1484784"/>
            <a:ext cx="7543800" cy="49053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Statement of problem:</a:t>
            </a:r>
          </a:p>
          <a:p>
            <a:pPr lvl="1">
              <a:lnSpc>
                <a:spcPct val="90000"/>
              </a:lnSpc>
            </a:pPr>
            <a:r>
              <a:rPr lang="en-US" sz="1800" i="1" dirty="0"/>
              <a:t>Input:</a:t>
            </a:r>
            <a:r>
              <a:rPr lang="en-US" sz="1800" dirty="0"/>
              <a:t> A sequence of </a:t>
            </a:r>
            <a:r>
              <a:rPr lang="en-US" sz="1800" i="1" dirty="0"/>
              <a:t>n</a:t>
            </a:r>
            <a:r>
              <a:rPr lang="en-US" sz="1800" dirty="0"/>
              <a:t> numbers &lt;a</a:t>
            </a:r>
            <a:r>
              <a:rPr lang="en-US" sz="1800" baseline="-25000" dirty="0"/>
              <a:t>1</a:t>
            </a:r>
            <a:r>
              <a:rPr lang="en-US" sz="1800" dirty="0"/>
              <a:t>, </a:t>
            </a:r>
            <a:r>
              <a:rPr lang="en-US" sz="1800" baseline="-25000" dirty="0"/>
              <a:t>  </a:t>
            </a:r>
            <a:r>
              <a:rPr lang="en-US" sz="1800" dirty="0"/>
              <a:t>a</a:t>
            </a:r>
            <a:r>
              <a:rPr lang="en-US" sz="1800" baseline="-25000" dirty="0"/>
              <a:t>2</a:t>
            </a:r>
            <a:r>
              <a:rPr lang="en-US" sz="1800" dirty="0"/>
              <a:t>, …, a</a:t>
            </a:r>
            <a:r>
              <a:rPr lang="en-US" sz="1800" i="1" baseline="-25000" dirty="0"/>
              <a:t>n</a:t>
            </a:r>
            <a:r>
              <a:rPr lang="en-US" sz="1800" dirty="0"/>
              <a:t>&gt;</a:t>
            </a:r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i="1" dirty="0"/>
              <a:t>Output:</a:t>
            </a:r>
            <a:r>
              <a:rPr lang="en-US" sz="1800" dirty="0"/>
              <a:t> A reordering of the input sequence &lt;a</a:t>
            </a:r>
            <a:r>
              <a:rPr lang="en-US" sz="1800" baseline="30000" dirty="0">
                <a:cs typeface="Times New Roman" panose="02020603050405020304" pitchFamily="18" charset="0"/>
              </a:rPr>
              <a:t>´</a:t>
            </a:r>
            <a:r>
              <a:rPr lang="en-US" sz="1800" baseline="-25000" dirty="0"/>
              <a:t>1</a:t>
            </a:r>
            <a:r>
              <a:rPr lang="en-US" sz="1800" dirty="0"/>
              <a:t>, </a:t>
            </a:r>
            <a:r>
              <a:rPr lang="en-US" sz="1800" baseline="-25000" dirty="0"/>
              <a:t>  </a:t>
            </a:r>
            <a:r>
              <a:rPr lang="en-US" sz="1800" dirty="0"/>
              <a:t>a</a:t>
            </a:r>
            <a:r>
              <a:rPr lang="en-US" sz="1800" baseline="30000" dirty="0">
                <a:cs typeface="Times New Roman" panose="02020603050405020304" pitchFamily="18" charset="0"/>
              </a:rPr>
              <a:t>´</a:t>
            </a:r>
            <a:r>
              <a:rPr lang="en-US" sz="1800" baseline="-25000" dirty="0"/>
              <a:t>2</a:t>
            </a:r>
            <a:r>
              <a:rPr lang="en-US" sz="1800" dirty="0"/>
              <a:t>, …, </a:t>
            </a:r>
            <a:r>
              <a:rPr lang="en-US" sz="1800" dirty="0" err="1"/>
              <a:t>a</a:t>
            </a:r>
            <a:r>
              <a:rPr lang="en-US" sz="1800" baseline="30000" dirty="0" err="1">
                <a:cs typeface="Times New Roman" panose="02020603050405020304" pitchFamily="18" charset="0"/>
              </a:rPr>
              <a:t>´</a:t>
            </a:r>
            <a:r>
              <a:rPr lang="en-US" sz="1800" i="1" baseline="-25000" dirty="0" err="1"/>
              <a:t>n</a:t>
            </a:r>
            <a:r>
              <a:rPr lang="en-US" sz="1800" dirty="0"/>
              <a:t>&gt; so that </a:t>
            </a:r>
            <a:r>
              <a:rPr lang="en-US" sz="1800" dirty="0" err="1"/>
              <a:t>a</a:t>
            </a:r>
            <a:r>
              <a:rPr lang="en-US" sz="1800" baseline="30000" dirty="0" err="1">
                <a:cs typeface="Times New Roman" panose="02020603050405020304" pitchFamily="18" charset="0"/>
              </a:rPr>
              <a:t>´</a:t>
            </a:r>
            <a:r>
              <a:rPr lang="en-US" sz="1800" i="1" baseline="-25000" dirty="0" err="1"/>
              <a:t>i</a:t>
            </a:r>
            <a:r>
              <a:rPr lang="en-US" sz="1800" baseline="-25000" dirty="0"/>
              <a:t> </a:t>
            </a:r>
            <a:r>
              <a:rPr lang="en-US" sz="1800" dirty="0">
                <a:latin typeface="Lucida Grande" pitchFamily="84" charset="0"/>
                <a:cs typeface="Times New Roman" panose="02020603050405020304" pitchFamily="18" charset="0"/>
              </a:rPr>
              <a:t>≤</a:t>
            </a:r>
            <a:r>
              <a:rPr lang="en-US" sz="1800" dirty="0">
                <a:cs typeface="Times New Roman" panose="02020603050405020304" pitchFamily="18" charset="0"/>
              </a:rPr>
              <a:t> </a:t>
            </a:r>
            <a:r>
              <a:rPr lang="en-US" sz="1800" dirty="0" err="1"/>
              <a:t>a</a:t>
            </a:r>
            <a:r>
              <a:rPr lang="en-US" sz="1800" baseline="30000" dirty="0" err="1">
                <a:cs typeface="Times New Roman" panose="02020603050405020304" pitchFamily="18" charset="0"/>
              </a:rPr>
              <a:t>´</a:t>
            </a:r>
            <a:r>
              <a:rPr lang="en-US" sz="1800" i="1" baseline="-25000" dirty="0" err="1"/>
              <a:t>j</a:t>
            </a:r>
            <a:r>
              <a:rPr lang="en-US" sz="1800" dirty="0">
                <a:cs typeface="Times New Roman" panose="02020603050405020304" pitchFamily="18" charset="0"/>
              </a:rPr>
              <a:t>  whenever </a:t>
            </a:r>
            <a:r>
              <a:rPr lang="en-US" sz="1800" i="1" dirty="0" err="1">
                <a:cs typeface="Times New Roman" panose="02020603050405020304" pitchFamily="18" charset="0"/>
              </a:rPr>
              <a:t>i</a:t>
            </a:r>
            <a:r>
              <a:rPr lang="en-US" sz="1800" dirty="0">
                <a:cs typeface="Times New Roman" panose="02020603050405020304" pitchFamily="18" charset="0"/>
              </a:rPr>
              <a:t> &lt; </a:t>
            </a:r>
            <a:r>
              <a:rPr lang="en-US" sz="1800" i="1" dirty="0">
                <a:cs typeface="Times New Roman" panose="02020603050405020304" pitchFamily="18" charset="0"/>
              </a:rPr>
              <a:t>j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Instance: The sequence &lt;5, 3, 2, 8, 3&gt;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Algorithms: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Selection sort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Insertion sort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Merge sort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(many others)</a:t>
            </a:r>
          </a:p>
          <a:p>
            <a:pPr lvl="1">
              <a:lnSpc>
                <a:spcPct val="90000"/>
              </a:lnSpc>
            </a:pPr>
            <a:endParaRPr lang="en-US" sz="1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mtClean="0"/>
              <a:t>SS ZG519 - Data Structures &amp; Algorithms Design-  July 26th, 2014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424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ChangeArrowheads="1"/>
          </p:cNvSpPr>
          <p:nvPr/>
        </p:nvSpPr>
        <p:spPr bwMode="auto">
          <a:xfrm>
            <a:off x="685800" y="4191000"/>
            <a:ext cx="6172200" cy="15240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 Sort</a:t>
            </a:r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Input: array </a:t>
            </a:r>
            <a:r>
              <a:rPr lang="en-US">
                <a:latin typeface="SimSun" panose="02010600030101010101" pitchFamily="2" charset="-122"/>
              </a:rPr>
              <a:t>a[1],…,a[n]</a:t>
            </a:r>
          </a:p>
          <a:p>
            <a:endParaRPr lang="en-US"/>
          </a:p>
          <a:p>
            <a:r>
              <a:rPr lang="en-US"/>
              <a:t>Output: array </a:t>
            </a:r>
            <a:r>
              <a:rPr lang="en-US">
                <a:latin typeface="SimSun" panose="02010600030101010101" pitchFamily="2" charset="-122"/>
              </a:rPr>
              <a:t>a</a:t>
            </a:r>
            <a:r>
              <a:rPr lang="en-US"/>
              <a:t> sorted in non-decreasing order</a:t>
            </a:r>
          </a:p>
          <a:p>
            <a:endParaRPr lang="en-US"/>
          </a:p>
          <a:p>
            <a:r>
              <a:rPr lang="en-US"/>
              <a:t>Algorithm:</a:t>
            </a:r>
          </a:p>
          <a:p>
            <a:endParaRPr lang="en-US"/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 </a:t>
            </a:r>
            <a:r>
              <a:rPr lang="en-US">
                <a:solidFill>
                  <a:schemeClr val="bg2"/>
                </a:solidFill>
                <a:effectLst/>
              </a:rPr>
              <a:t>for </a:t>
            </a:r>
            <a:r>
              <a:rPr lang="en-US" i="1">
                <a:solidFill>
                  <a:schemeClr val="bg2"/>
                </a:solidFill>
                <a:effectLst/>
                <a:latin typeface="SimSun" panose="02010600030101010101" pitchFamily="2" charset="-122"/>
              </a:rPr>
              <a:t>i</a:t>
            </a:r>
            <a:r>
              <a:rPr lang="en-US">
                <a:solidFill>
                  <a:schemeClr val="bg2"/>
                </a:solidFill>
                <a:effectLst/>
              </a:rPr>
              <a:t>=1 to </a:t>
            </a:r>
            <a:r>
              <a:rPr lang="en-US" i="1">
                <a:solidFill>
                  <a:schemeClr val="bg2"/>
                </a:solidFill>
                <a:effectLst/>
                <a:latin typeface="SimSun" panose="02010600030101010101" pitchFamily="2" charset="-122"/>
              </a:rPr>
              <a:t>n</a:t>
            </a:r>
          </a:p>
          <a:p>
            <a:pPr>
              <a:buFont typeface="Monotype Sorts" pitchFamily="2" charset="2"/>
              <a:buNone/>
            </a:pPr>
            <a:r>
              <a:rPr lang="en-US">
                <a:solidFill>
                  <a:schemeClr val="bg2"/>
                </a:solidFill>
                <a:effectLst/>
              </a:rPr>
              <a:t>       swap </a:t>
            </a:r>
            <a:r>
              <a:rPr lang="en-US">
                <a:solidFill>
                  <a:schemeClr val="bg2"/>
                </a:solidFill>
                <a:effectLst/>
                <a:latin typeface="SimSun" panose="02010600030101010101" pitchFamily="2" charset="-122"/>
              </a:rPr>
              <a:t>a[</a:t>
            </a:r>
            <a:r>
              <a:rPr lang="en-US" i="1">
                <a:solidFill>
                  <a:schemeClr val="bg2"/>
                </a:solidFill>
                <a:effectLst/>
                <a:latin typeface="SimSun" panose="02010600030101010101" pitchFamily="2" charset="-122"/>
              </a:rPr>
              <a:t>i</a:t>
            </a:r>
            <a:r>
              <a:rPr lang="en-US">
                <a:solidFill>
                  <a:schemeClr val="bg2"/>
                </a:solidFill>
                <a:effectLst/>
                <a:latin typeface="SimSun" panose="02010600030101010101" pitchFamily="2" charset="-122"/>
              </a:rPr>
              <a:t>]</a:t>
            </a:r>
            <a:r>
              <a:rPr lang="en-US">
                <a:solidFill>
                  <a:schemeClr val="bg2"/>
                </a:solidFill>
                <a:effectLst/>
              </a:rPr>
              <a:t> with smallest of </a:t>
            </a:r>
            <a:r>
              <a:rPr lang="en-US">
                <a:solidFill>
                  <a:schemeClr val="bg2"/>
                </a:solidFill>
                <a:effectLst/>
                <a:latin typeface="SimSun" panose="02010600030101010101" pitchFamily="2" charset="-122"/>
              </a:rPr>
              <a:t>a[i],…a[</a:t>
            </a:r>
            <a:r>
              <a:rPr lang="en-US" i="1">
                <a:solidFill>
                  <a:schemeClr val="bg2"/>
                </a:solidFill>
                <a:effectLst/>
                <a:latin typeface="SimSun" panose="02010600030101010101" pitchFamily="2" charset="-122"/>
              </a:rPr>
              <a:t>n</a:t>
            </a:r>
            <a:r>
              <a:rPr lang="en-US">
                <a:solidFill>
                  <a:schemeClr val="bg2"/>
                </a:solidFill>
                <a:effectLst/>
                <a:latin typeface="SimSun" panose="02010600030101010101" pitchFamily="2" charset="-122"/>
              </a:rPr>
              <a:t>]</a:t>
            </a:r>
          </a:p>
          <a:p>
            <a:pPr>
              <a:buFont typeface="Monotype Sorts" pitchFamily="2" charset="2"/>
              <a:buNone/>
            </a:pPr>
            <a:endParaRPr lang="en-US">
              <a:solidFill>
                <a:schemeClr val="bg2"/>
              </a:solidFill>
            </a:endParaRPr>
          </a:p>
        </p:txBody>
      </p:sp>
      <p:sp>
        <p:nvSpPr>
          <p:cNvPr id="232453" name="Text Box 5"/>
          <p:cNvSpPr txBox="1">
            <a:spLocks noChangeArrowheads="1"/>
          </p:cNvSpPr>
          <p:nvPr/>
        </p:nvSpPr>
        <p:spPr bwMode="auto">
          <a:xfrm>
            <a:off x="3579813" y="5791200"/>
            <a:ext cx="431165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see also pseudocode, section 3.1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mtClean="0"/>
              <a:t>SS ZG519 - Data Structures &amp; Algorithms Design-  July 26th, 2014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868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Some Well-known Computational Problems</a:t>
            </a:r>
            <a:endParaRPr lang="en-US" sz="3200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Sorting</a:t>
            </a:r>
          </a:p>
          <a:p>
            <a:r>
              <a:rPr lang="en-US" sz="2000"/>
              <a:t>Searching</a:t>
            </a:r>
          </a:p>
          <a:p>
            <a:r>
              <a:rPr lang="en-US" sz="2000"/>
              <a:t>Shortest paths in a graph</a:t>
            </a:r>
          </a:p>
          <a:p>
            <a:r>
              <a:rPr lang="en-US" sz="2000"/>
              <a:t>Minimum spanning tree</a:t>
            </a:r>
          </a:p>
          <a:p>
            <a:r>
              <a:rPr lang="en-US" sz="2000"/>
              <a:t>Primality testing</a:t>
            </a:r>
          </a:p>
          <a:p>
            <a:r>
              <a:rPr lang="en-US" sz="2000"/>
              <a:t>Traveling salesman problem</a:t>
            </a:r>
          </a:p>
          <a:p>
            <a:r>
              <a:rPr lang="en-US" sz="2000"/>
              <a:t>Knapsack problem</a:t>
            </a:r>
          </a:p>
          <a:p>
            <a:r>
              <a:rPr lang="en-US" sz="2000"/>
              <a:t>Chess</a:t>
            </a:r>
          </a:p>
          <a:p>
            <a:r>
              <a:rPr lang="en-US" sz="2000"/>
              <a:t>Towers of Hanoi</a:t>
            </a:r>
          </a:p>
          <a:p>
            <a:r>
              <a:rPr lang="en-US" sz="2000"/>
              <a:t>Program termination</a:t>
            </a:r>
          </a:p>
          <a:p>
            <a:endParaRPr lang="en-US" sz="2000"/>
          </a:p>
          <a:p>
            <a:endParaRPr lang="en-US" sz="20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mtClean="0"/>
              <a:t>SS ZG519 - Data Structures &amp; Algorithms Design-  July 26th, 2014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61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Issues Related to Algorithms</a:t>
            </a:r>
          </a:p>
        </p:txBody>
      </p:sp>
      <p:sp>
        <p:nvSpPr>
          <p:cNvPr id="2365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How to design algorithms</a:t>
            </a:r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How to express algorithms</a:t>
            </a:r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Proving correctness</a:t>
            </a:r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Efficiency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Theoretical analysis</a:t>
            </a:r>
          </a:p>
          <a:p>
            <a:pPr lvl="1">
              <a:lnSpc>
                <a:spcPct val="90000"/>
              </a:lnSpc>
            </a:pPr>
            <a:endParaRPr lang="en-US" sz="1800"/>
          </a:p>
          <a:p>
            <a:pPr lvl="1">
              <a:lnSpc>
                <a:spcPct val="90000"/>
              </a:lnSpc>
            </a:pPr>
            <a:r>
              <a:rPr lang="en-US" sz="1800"/>
              <a:t>Empirical analysis</a:t>
            </a:r>
          </a:p>
          <a:p>
            <a:pPr lvl="1"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r>
              <a:rPr lang="en-US" sz="2000"/>
              <a:t>Optimality</a:t>
            </a:r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endParaRPr lang="en-US" sz="20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mtClean="0"/>
              <a:t>SS ZG519 - Data Structures &amp; Algorithms Design-  July 26th, 2014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530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  design strategies</a:t>
            </a:r>
          </a:p>
        </p:txBody>
      </p:sp>
      <p:sp>
        <p:nvSpPr>
          <p:cNvPr id="238595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209800"/>
            <a:ext cx="4076700" cy="3152775"/>
          </a:xfrm>
        </p:spPr>
        <p:txBody>
          <a:bodyPr/>
          <a:lstStyle/>
          <a:p>
            <a:r>
              <a:rPr lang="en-US" sz="1800"/>
              <a:t>Brute force</a:t>
            </a:r>
          </a:p>
          <a:p>
            <a:endParaRPr lang="en-US" sz="1800"/>
          </a:p>
          <a:p>
            <a:r>
              <a:rPr lang="en-US" sz="1800"/>
              <a:t>Divide and conquer</a:t>
            </a:r>
          </a:p>
          <a:p>
            <a:endParaRPr lang="en-US" sz="1800"/>
          </a:p>
          <a:p>
            <a:r>
              <a:rPr lang="en-US" sz="1800"/>
              <a:t>Decrease and conquer</a:t>
            </a:r>
          </a:p>
          <a:p>
            <a:endParaRPr lang="en-US" sz="1800"/>
          </a:p>
          <a:p>
            <a:r>
              <a:rPr lang="en-US" sz="1800"/>
              <a:t>Transform and conquer</a:t>
            </a:r>
          </a:p>
          <a:p>
            <a:endParaRPr lang="en-US" sz="1800"/>
          </a:p>
          <a:p>
            <a:endParaRPr lang="en-US" sz="1800"/>
          </a:p>
        </p:txBody>
      </p:sp>
      <p:sp>
        <p:nvSpPr>
          <p:cNvPr id="238596" name="Rectangle 1028"/>
          <p:cNvSpPr>
            <a:spLocks noChangeArrowheads="1"/>
          </p:cNvSpPr>
          <p:nvPr/>
        </p:nvSpPr>
        <p:spPr bwMode="auto">
          <a:xfrm>
            <a:off x="4343400" y="2209800"/>
            <a:ext cx="480060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20000"/>
              </a:spcBef>
              <a:buClr>
                <a:srgbClr val="A50021"/>
              </a:buClr>
              <a:buChar char="•"/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20000"/>
              </a:spcBef>
              <a:buClr>
                <a:srgbClr val="A50021"/>
              </a:buClr>
              <a:buChar char="–"/>
              <a:defRPr kumimoji="1" sz="16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20000"/>
              </a:spcBef>
              <a:buClr>
                <a:srgbClr val="A50021"/>
              </a:buClr>
              <a:buChar char="–"/>
              <a:defRPr kumimoji="1" sz="16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20000"/>
              </a:spcBef>
              <a:buClr>
                <a:srgbClr val="A50021"/>
              </a:buClr>
              <a:buChar char="»"/>
              <a:defRPr kumimoji="1" sz="16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sz="16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sz="16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sz="16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sz="16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r>
              <a:rPr lang="en-US"/>
              <a:t>Greedy approach</a:t>
            </a:r>
          </a:p>
          <a:p>
            <a:endParaRPr lang="en-US"/>
          </a:p>
          <a:p>
            <a:r>
              <a:rPr lang="en-US"/>
              <a:t>Dynamic programming</a:t>
            </a:r>
          </a:p>
          <a:p>
            <a:endParaRPr lang="en-US"/>
          </a:p>
          <a:p>
            <a:r>
              <a:rPr lang="en-US"/>
              <a:t>Backtracking and Branch and bound</a:t>
            </a:r>
          </a:p>
          <a:p>
            <a:endParaRPr lang="en-US"/>
          </a:p>
          <a:p>
            <a:r>
              <a:rPr lang="en-US"/>
              <a:t>Space and time tradeoffs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SS ZG519 - Data Structures &amp; Algorithms Design-  July 26th, 2014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05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Algorithms</a:t>
            </a:r>
          </a:p>
        </p:txBody>
      </p:sp>
      <p:sp>
        <p:nvSpPr>
          <p:cNvPr id="2406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good is the algorithm?</a:t>
            </a:r>
          </a:p>
          <a:p>
            <a:pPr lvl="1"/>
            <a:r>
              <a:rPr lang="en-US"/>
              <a:t>Correctness</a:t>
            </a:r>
          </a:p>
          <a:p>
            <a:pPr lvl="1"/>
            <a:r>
              <a:rPr lang="en-US"/>
              <a:t>Time efficiency</a:t>
            </a:r>
          </a:p>
          <a:p>
            <a:pPr lvl="1"/>
            <a:r>
              <a:rPr lang="en-US"/>
              <a:t>Space efficiency</a:t>
            </a:r>
          </a:p>
          <a:p>
            <a:endParaRPr lang="en-US"/>
          </a:p>
          <a:p>
            <a:r>
              <a:rPr lang="en-US"/>
              <a:t>Does there exist a better algorithm?</a:t>
            </a:r>
          </a:p>
          <a:p>
            <a:pPr lvl="1"/>
            <a:r>
              <a:rPr lang="en-US"/>
              <a:t>Lower bounds</a:t>
            </a:r>
          </a:p>
          <a:p>
            <a:pPr lvl="1"/>
            <a:r>
              <a:rPr lang="en-US"/>
              <a:t>Optimality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mtClean="0"/>
              <a:t>SS ZG519 - Data Structures &amp; Algorithms Design-  July 26th, 2014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720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algorithm?</a:t>
            </a:r>
          </a:p>
        </p:txBody>
      </p:sp>
      <p:sp>
        <p:nvSpPr>
          <p:cNvPr id="2426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lnSpc>
                <a:spcPct val="90000"/>
              </a:lnSpc>
            </a:pPr>
            <a:r>
              <a:rPr lang="en-US"/>
              <a:t>Recipe, process, method, technique, procedure, routine,… with following requirements:</a:t>
            </a:r>
          </a:p>
          <a:p>
            <a:pPr marL="457200" indent="-4572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/>
              <a:t>Finiteness</a:t>
            </a:r>
          </a:p>
          <a:p>
            <a:pPr marL="1257300" lvl="2" indent="-342900">
              <a:lnSpc>
                <a:spcPct val="90000"/>
              </a:lnSpc>
              <a:buFont typeface="Monotype Sorts" pitchFamily="2" charset="2"/>
              <a:buChar char="b"/>
            </a:pPr>
            <a:r>
              <a:rPr lang="en-US"/>
              <a:t>terminates after a finite number of steps</a:t>
            </a:r>
          </a:p>
          <a:p>
            <a:pPr marL="457200" indent="-4572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/>
              <a:t>Definiteness</a:t>
            </a:r>
          </a:p>
          <a:p>
            <a:pPr marL="1257300" lvl="2" indent="-342900">
              <a:lnSpc>
                <a:spcPct val="90000"/>
              </a:lnSpc>
              <a:buFont typeface="Monotype Sorts" pitchFamily="2" charset="2"/>
              <a:buChar char="b"/>
            </a:pPr>
            <a:r>
              <a:rPr lang="en-US"/>
              <a:t>rigorously and unambiguously specified</a:t>
            </a:r>
          </a:p>
          <a:p>
            <a:pPr marL="457200" indent="-4572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/>
              <a:t>Input</a:t>
            </a:r>
          </a:p>
          <a:p>
            <a:pPr marL="1257300" lvl="2" indent="-342900">
              <a:lnSpc>
                <a:spcPct val="90000"/>
              </a:lnSpc>
              <a:buFont typeface="Monotype Sorts" pitchFamily="2" charset="2"/>
              <a:buChar char="b"/>
            </a:pPr>
            <a:r>
              <a:rPr lang="en-US"/>
              <a:t>valid inputs are clearly specified</a:t>
            </a:r>
          </a:p>
          <a:p>
            <a:pPr marL="457200" indent="-4572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/>
              <a:t>Output</a:t>
            </a:r>
          </a:p>
          <a:p>
            <a:pPr marL="1257300" lvl="2" indent="-342900">
              <a:lnSpc>
                <a:spcPct val="90000"/>
              </a:lnSpc>
              <a:buFont typeface="Monotype Sorts" pitchFamily="2" charset="2"/>
              <a:buChar char="b"/>
            </a:pPr>
            <a:r>
              <a:rPr lang="en-US"/>
              <a:t>can be proved to produce the correct output given a valid input</a:t>
            </a:r>
          </a:p>
          <a:p>
            <a:pPr marL="457200" indent="-4572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/>
              <a:t>Effectiveness</a:t>
            </a:r>
          </a:p>
          <a:p>
            <a:pPr marL="1257300" lvl="2" indent="-342900">
              <a:lnSpc>
                <a:spcPct val="90000"/>
              </a:lnSpc>
              <a:buFont typeface="Monotype Sorts" pitchFamily="2" charset="2"/>
              <a:buChar char="b"/>
            </a:pPr>
            <a:r>
              <a:rPr lang="en-US"/>
              <a:t>steps are sufficiently simple and basic</a:t>
            </a:r>
          </a:p>
          <a:p>
            <a:pPr marL="457200" indent="-457200">
              <a:lnSpc>
                <a:spcPct val="90000"/>
              </a:lnSpc>
              <a:buFont typeface="Monotype Sorts" pitchFamily="2" charset="2"/>
              <a:buAutoNum type="arabicPeriod"/>
            </a:pP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mtClean="0"/>
              <a:t>SS ZG519 - Data Structures &amp; Algorithms Design-  July 26th, 2014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110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study algorithms?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Theoretical importance</a:t>
            </a:r>
          </a:p>
          <a:p>
            <a:endParaRPr lang="en-US"/>
          </a:p>
          <a:p>
            <a:pPr lvl="1"/>
            <a:r>
              <a:rPr lang="en-US"/>
              <a:t>the core of computer science</a:t>
            </a:r>
          </a:p>
          <a:p>
            <a:pPr lvl="1"/>
            <a:endParaRPr lang="en-US"/>
          </a:p>
          <a:p>
            <a:r>
              <a:rPr lang="en-US"/>
              <a:t>Practical importance</a:t>
            </a:r>
          </a:p>
          <a:p>
            <a:pPr lvl="1"/>
            <a:endParaRPr lang="en-US"/>
          </a:p>
          <a:p>
            <a:pPr lvl="1"/>
            <a:r>
              <a:rPr lang="en-US"/>
              <a:t>A practitioner’s toolkit of known algorithms</a:t>
            </a:r>
          </a:p>
          <a:p>
            <a:pPr lvl="1"/>
            <a:endParaRPr lang="en-US"/>
          </a:p>
          <a:p>
            <a:pPr lvl="1"/>
            <a:r>
              <a:rPr lang="en-US"/>
              <a:t>Framework for designing and analyzing algorithms for new problems</a:t>
            </a:r>
          </a:p>
          <a:p>
            <a:pPr lvl="1"/>
            <a:endParaRPr lang="en-US"/>
          </a:p>
          <a:p>
            <a:pPr lvl="1">
              <a:buFontTx/>
              <a:buNone/>
            </a:pP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mtClean="0"/>
              <a:t>SS ZG519 - Data Structures &amp; Algorithms Design-  July 26th, 2014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233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Euclid’s Algorithm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66825"/>
            <a:ext cx="8534400" cy="5286375"/>
          </a:xfrm>
        </p:spPr>
        <p:txBody>
          <a:bodyPr>
            <a:normAutofit fontScale="85000" lnSpcReduction="10000"/>
          </a:bodyPr>
          <a:lstStyle/>
          <a:p>
            <a:pPr>
              <a:buFont typeface="Monotype Sorts" pitchFamily="2" charset="2"/>
              <a:buNone/>
            </a:pPr>
            <a:r>
              <a:rPr lang="en-US"/>
              <a:t>Problem: Find gcd(</a:t>
            </a:r>
            <a:r>
              <a:rPr lang="en-US" i="1"/>
              <a:t>m,n</a:t>
            </a:r>
            <a:r>
              <a:rPr lang="en-US"/>
              <a:t>), the greatest common divisor of two nonnegative, not both zero integers </a:t>
            </a:r>
            <a:r>
              <a:rPr lang="en-US" i="1"/>
              <a:t>m </a:t>
            </a:r>
            <a:r>
              <a:rPr lang="en-US"/>
              <a:t>and </a:t>
            </a:r>
            <a:r>
              <a:rPr lang="en-US" i="1"/>
              <a:t>n</a:t>
            </a:r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Examples:  gcd(60,24) = 12,    gcd(60,0) = 60,    gcd(0,0) = ? </a:t>
            </a:r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Euclid’s algorithm is based on repeated application of equality</a:t>
            </a:r>
          </a:p>
          <a:p>
            <a:pPr algn="ctr">
              <a:buFont typeface="Monotype Sorts" pitchFamily="2" charset="2"/>
              <a:buNone/>
            </a:pPr>
            <a:r>
              <a:rPr lang="en-US"/>
              <a:t>gcd(</a:t>
            </a:r>
            <a:r>
              <a:rPr lang="en-US" i="1"/>
              <a:t>m,n</a:t>
            </a:r>
            <a:r>
              <a:rPr lang="en-US"/>
              <a:t>) = gcd(</a:t>
            </a:r>
            <a:r>
              <a:rPr lang="en-US" i="1"/>
              <a:t>n, m </a:t>
            </a:r>
            <a:r>
              <a:rPr lang="en-US"/>
              <a:t>mod </a:t>
            </a:r>
            <a:r>
              <a:rPr lang="en-US" i="1"/>
              <a:t>n</a:t>
            </a:r>
            <a:r>
              <a:rPr lang="en-US"/>
              <a:t>)</a:t>
            </a:r>
          </a:p>
          <a:p>
            <a:pPr>
              <a:buFont typeface="Monotype Sorts" pitchFamily="2" charset="2"/>
              <a:buNone/>
            </a:pPr>
            <a:r>
              <a:rPr lang="en-US"/>
              <a:t>until the second number becomes 0, which makes the problem</a:t>
            </a:r>
          </a:p>
          <a:p>
            <a:pPr>
              <a:buFont typeface="Monotype Sorts" pitchFamily="2" charset="2"/>
              <a:buNone/>
            </a:pPr>
            <a:r>
              <a:rPr lang="en-US"/>
              <a:t>trivial.</a:t>
            </a:r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Example: gcd(60,24) = gcd(24,12) = gcd(12,0) = 12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mtClean="0"/>
              <a:t>SS ZG519 - Data Structures &amp; Algorithms Design-  July 26th, 2014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821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Course Description </a:t>
            </a:r>
            <a:r>
              <a:rPr lang="en-GB" b="1" dirty="0"/>
              <a:t/>
            </a:r>
            <a:br>
              <a:rPr lang="en-GB" b="1" dirty="0"/>
            </a:b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mtClean="0"/>
              <a:t>SS ZG519 - Data Structures &amp; Algorithms Design-  July 26th, 2014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Introduction to Abstract Data Types, Data structures and Algorithms; Analysis of Algorithms – Time and Space Complexity, Complexity Notation, Solving Recurrence Relations.; Divide-and-Conquer as a Design Technique; Recursion – Design of Recursive Functions / Procedures, Tail Recursion, Conversion of Recursive Functions to Iterative Form. Linear data structures – Lists, Access Restricted Lists (Stacks and Queues) – Implementation using Arrays and Linked Lists;   Searching and Order Queries. Sorting – Sorting Algorithms (Online vs. Offline, In-memory vs. External, In-space vs. Out-of-space, </a:t>
            </a:r>
            <a:r>
              <a:rPr lang="en-US" dirty="0" err="1"/>
              <a:t>QuickSort</a:t>
            </a:r>
            <a:r>
              <a:rPr lang="en-US" dirty="0"/>
              <a:t> and Randomization). Unordered Collections: </a:t>
            </a:r>
            <a:r>
              <a:rPr lang="en-US" dirty="0" err="1"/>
              <a:t>Hashtables</a:t>
            </a:r>
            <a:r>
              <a:rPr lang="en-US" dirty="0"/>
              <a:t> (Separate Chaining vs. Open Addressing, Probing, Rehashing). Binary Trees – Tree Traversals. Partially Ordered Collections: Search Trees and Height Balanced Search Trees, Heaps and Priority Queues. Algorithm Design: Greedy Algorithms and Dynamic Programming. Graphs and Graph Algorithms: Representation schemes, Problems on Directed Graphs (Reachability and Strong Connectivity, Traversals, Transitive Closure. Directed Acyclic Graphs - Topological Sorting), Problems on Weighted Graphs (Shortest Paths. Spanning Trees). Introduction to Complexity Classes (P and NP) and NP-completeness. NP-Hard problems. Designing Algorithms for Hard Problems – Backtracking, Branch-and-Bound, and Approximation Algorithms.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Two descriptions of Euclid’s algorithm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66825"/>
            <a:ext cx="8534400" cy="5286375"/>
          </a:xfrm>
        </p:spPr>
        <p:txBody>
          <a:bodyPr>
            <a:normAutofit fontScale="85000" lnSpcReduction="20000"/>
          </a:bodyPr>
          <a:lstStyle/>
          <a:p>
            <a:pPr>
              <a:buFont typeface="Monotype Sorts" pitchFamily="2" charset="2"/>
              <a:buNone/>
            </a:pPr>
            <a:r>
              <a:rPr lang="en-US"/>
              <a:t>Step 1  If </a:t>
            </a:r>
            <a:r>
              <a:rPr lang="pt-BR" i="1"/>
              <a:t>n</a:t>
            </a:r>
            <a:r>
              <a:rPr lang="pt-BR"/>
              <a:t> = 0, return </a:t>
            </a:r>
            <a:r>
              <a:rPr lang="pt-BR" i="1"/>
              <a:t>m</a:t>
            </a:r>
            <a:r>
              <a:rPr lang="pt-BR"/>
              <a:t> and stop; otherwise go to Step 2</a:t>
            </a:r>
          </a:p>
          <a:p>
            <a:pPr>
              <a:buFont typeface="Monotype Sorts" pitchFamily="2" charset="2"/>
              <a:buNone/>
            </a:pPr>
            <a:r>
              <a:rPr lang="en-US"/>
              <a:t>Step 2 </a:t>
            </a:r>
            <a:r>
              <a:rPr lang="pt-BR"/>
              <a:t> Divide </a:t>
            </a:r>
            <a:r>
              <a:rPr lang="pt-BR" i="1"/>
              <a:t>m</a:t>
            </a:r>
            <a:r>
              <a:rPr lang="pt-BR"/>
              <a:t> by </a:t>
            </a:r>
            <a:r>
              <a:rPr lang="pt-BR" i="1"/>
              <a:t>n </a:t>
            </a:r>
            <a:r>
              <a:rPr lang="pt-BR"/>
              <a:t>and assign the value fo the remainder to</a:t>
            </a:r>
            <a:r>
              <a:rPr lang="pt-BR" i="1"/>
              <a:t> r</a:t>
            </a:r>
          </a:p>
          <a:p>
            <a:pPr>
              <a:buFont typeface="Monotype Sorts" pitchFamily="2" charset="2"/>
              <a:buNone/>
            </a:pPr>
            <a:r>
              <a:rPr lang="en-US"/>
              <a:t>Step 3  Assign the value of </a:t>
            </a:r>
            <a:r>
              <a:rPr lang="en-US" i="1"/>
              <a:t>n </a:t>
            </a:r>
            <a:r>
              <a:rPr lang="en-US"/>
              <a:t>to </a:t>
            </a:r>
            <a:r>
              <a:rPr lang="en-US" i="1"/>
              <a:t>m</a:t>
            </a:r>
            <a:r>
              <a:rPr lang="en-US"/>
              <a:t> and the value of </a:t>
            </a:r>
            <a:r>
              <a:rPr lang="en-US" i="1"/>
              <a:t>r</a:t>
            </a:r>
            <a:r>
              <a:rPr lang="en-US"/>
              <a:t> to </a:t>
            </a:r>
            <a:r>
              <a:rPr lang="en-US" i="1"/>
              <a:t>n.  </a:t>
            </a:r>
            <a:r>
              <a:rPr lang="en-US"/>
              <a:t>Go to</a:t>
            </a:r>
            <a:br>
              <a:rPr lang="en-US"/>
            </a:br>
            <a:r>
              <a:rPr lang="en-US"/>
              <a:t>        Step 1.</a:t>
            </a:r>
            <a:br>
              <a:rPr lang="en-US"/>
            </a:br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	   </a:t>
            </a:r>
          </a:p>
          <a:p>
            <a:pPr>
              <a:buFont typeface="Monotype Sorts" pitchFamily="2" charset="2"/>
              <a:buNone/>
            </a:pPr>
            <a:r>
              <a:rPr lang="pt-BR"/>
              <a:t>while</a:t>
            </a:r>
            <a:r>
              <a:rPr lang="pt-BR" i="1"/>
              <a:t> </a:t>
            </a:r>
            <a:r>
              <a:rPr lang="pt-BR" b="0" i="1"/>
              <a:t>n</a:t>
            </a:r>
            <a:r>
              <a:rPr lang="pt-BR" b="0"/>
              <a:t> </a:t>
            </a:r>
            <a:r>
              <a:rPr lang="pt-BR" b="0">
                <a:ea typeface="Lucida Grande" pitchFamily="84" charset="0"/>
                <a:cs typeface="Lucida Grande" pitchFamily="84" charset="0"/>
              </a:rPr>
              <a:t>≠</a:t>
            </a:r>
            <a:r>
              <a:rPr lang="pt-BR" b="0"/>
              <a:t> 0</a:t>
            </a:r>
            <a:r>
              <a:rPr lang="pt-BR"/>
              <a:t> do</a:t>
            </a:r>
            <a:r>
              <a:rPr lang="pt-BR" i="1"/>
              <a:t>            </a:t>
            </a:r>
          </a:p>
          <a:p>
            <a:pPr>
              <a:buFont typeface="Monotype Sorts" pitchFamily="2" charset="2"/>
              <a:buNone/>
            </a:pPr>
            <a:r>
              <a:rPr lang="pt-BR" i="1"/>
              <a:t>	</a:t>
            </a:r>
            <a:r>
              <a:rPr lang="pt-BR" b="0" i="1"/>
              <a:t>r </a:t>
            </a:r>
            <a:r>
              <a:rPr lang="pt-BR" b="0" i="1">
                <a:ea typeface="Lucida Grande" pitchFamily="84" charset="0"/>
                <a:cs typeface="Lucida Grande" pitchFamily="84" charset="0"/>
              </a:rPr>
              <a:t>←</a:t>
            </a:r>
            <a:r>
              <a:rPr lang="pt-BR" b="0" i="1"/>
              <a:t> m </a:t>
            </a:r>
            <a:r>
              <a:rPr lang="pt-BR" b="0"/>
              <a:t>mod </a:t>
            </a:r>
            <a:r>
              <a:rPr lang="pt-BR" b="0" i="1"/>
              <a:t>n</a:t>
            </a:r>
          </a:p>
          <a:p>
            <a:pPr>
              <a:buFont typeface="Monotype Sorts" pitchFamily="2" charset="2"/>
              <a:buNone/>
            </a:pPr>
            <a:r>
              <a:rPr lang="pt-BR" i="1"/>
              <a:t>    </a:t>
            </a:r>
            <a:r>
              <a:rPr lang="pt-BR" b="0" i="1"/>
              <a:t>m</a:t>
            </a:r>
            <a:r>
              <a:rPr lang="pt-BR" b="0" i="1">
                <a:ea typeface="Lucida Grande" pitchFamily="84" charset="0"/>
                <a:cs typeface="Lucida Grande" pitchFamily="84" charset="0"/>
              </a:rPr>
              <a:t>←</a:t>
            </a:r>
            <a:r>
              <a:rPr lang="pt-BR" b="0" i="1"/>
              <a:t> n   </a:t>
            </a:r>
          </a:p>
          <a:p>
            <a:pPr>
              <a:buFont typeface="Monotype Sorts" pitchFamily="2" charset="2"/>
              <a:buNone/>
            </a:pPr>
            <a:r>
              <a:rPr lang="pt-BR" b="0" i="1"/>
              <a:t>    n </a:t>
            </a:r>
            <a:r>
              <a:rPr lang="pt-BR" b="0" i="1">
                <a:ea typeface="Lucida Grande" pitchFamily="84" charset="0"/>
                <a:cs typeface="Lucida Grande" pitchFamily="84" charset="0"/>
              </a:rPr>
              <a:t>←</a:t>
            </a:r>
            <a:r>
              <a:rPr lang="pt-BR" b="0" i="1"/>
              <a:t> r</a:t>
            </a:r>
            <a:r>
              <a:rPr lang="pt-BR" i="1"/>
              <a:t>    </a:t>
            </a:r>
          </a:p>
          <a:p>
            <a:pPr>
              <a:buFont typeface="Monotype Sorts" pitchFamily="2" charset="2"/>
              <a:buNone/>
            </a:pPr>
            <a:r>
              <a:rPr lang="pt-BR"/>
              <a:t>return</a:t>
            </a:r>
            <a:r>
              <a:rPr lang="pt-BR" i="1"/>
              <a:t> </a:t>
            </a:r>
            <a:r>
              <a:rPr lang="pt-BR" b="0" i="1"/>
              <a:t>m</a:t>
            </a:r>
            <a:endParaRPr lang="en-US" b="0" i="1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mtClean="0"/>
              <a:t>SS ZG519 - Data Structures &amp; Algorithms Design-  July 26th, 2014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638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382000" cy="685800"/>
          </a:xfrm>
        </p:spPr>
        <p:txBody>
          <a:bodyPr/>
          <a:lstStyle/>
          <a:p>
            <a:r>
              <a:rPr lang="en-US"/>
              <a:t>Other methods for computing gcd(</a:t>
            </a:r>
            <a:r>
              <a:rPr lang="en-US" i="1"/>
              <a:t>m,n</a:t>
            </a:r>
            <a:r>
              <a:rPr lang="en-US"/>
              <a:t>)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382000" cy="5334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800"/>
              <a:t>Consecutive integer checking algorithm</a:t>
            </a:r>
          </a:p>
          <a:p>
            <a:pPr>
              <a:buFont typeface="Monotype Sorts" pitchFamily="2" charset="2"/>
              <a:buNone/>
            </a:pPr>
            <a:r>
              <a:rPr lang="en-US"/>
              <a:t>Step 1  Assign the value of min{</a:t>
            </a:r>
            <a:r>
              <a:rPr lang="en-US" i="1"/>
              <a:t>m,n</a:t>
            </a:r>
            <a:r>
              <a:rPr lang="en-US"/>
              <a:t>} to </a:t>
            </a:r>
            <a:r>
              <a:rPr lang="en-US" i="1"/>
              <a:t>t</a:t>
            </a:r>
            <a:endParaRPr lang="pt-BR"/>
          </a:p>
          <a:p>
            <a:pPr>
              <a:buFont typeface="Monotype Sorts" pitchFamily="2" charset="2"/>
              <a:buNone/>
            </a:pPr>
            <a:r>
              <a:rPr lang="en-US"/>
              <a:t>Step 2  </a:t>
            </a:r>
            <a:r>
              <a:rPr lang="pt-BR"/>
              <a:t>Divide </a:t>
            </a:r>
            <a:r>
              <a:rPr lang="pt-BR" i="1"/>
              <a:t>m</a:t>
            </a:r>
            <a:r>
              <a:rPr lang="pt-BR"/>
              <a:t> by </a:t>
            </a:r>
            <a:r>
              <a:rPr lang="pt-BR" i="1"/>
              <a:t>t.  </a:t>
            </a:r>
            <a:r>
              <a:rPr lang="pt-BR"/>
              <a:t>If the remainder is 0, go to Step 3;</a:t>
            </a:r>
            <a:br>
              <a:rPr lang="pt-BR"/>
            </a:br>
            <a:r>
              <a:rPr lang="pt-BR"/>
              <a:t>        otherwise, go to Step 4</a:t>
            </a:r>
            <a:endParaRPr lang="pt-BR" i="1"/>
          </a:p>
          <a:p>
            <a:pPr>
              <a:buFont typeface="Monotype Sorts" pitchFamily="2" charset="2"/>
              <a:buNone/>
            </a:pPr>
            <a:r>
              <a:rPr lang="en-US"/>
              <a:t>Step 3  </a:t>
            </a:r>
            <a:r>
              <a:rPr lang="pt-BR"/>
              <a:t>Divide </a:t>
            </a:r>
            <a:r>
              <a:rPr lang="pt-BR" i="1"/>
              <a:t>n</a:t>
            </a:r>
            <a:r>
              <a:rPr lang="pt-BR"/>
              <a:t> by </a:t>
            </a:r>
            <a:r>
              <a:rPr lang="pt-BR" i="1"/>
              <a:t>t.  </a:t>
            </a:r>
            <a:r>
              <a:rPr lang="pt-BR"/>
              <a:t>If the remainder is 0, return </a:t>
            </a:r>
            <a:r>
              <a:rPr lang="pt-BR" i="1"/>
              <a:t>t</a:t>
            </a:r>
            <a:r>
              <a:rPr lang="pt-BR"/>
              <a:t> and stop;</a:t>
            </a:r>
            <a:br>
              <a:rPr lang="pt-BR"/>
            </a:br>
            <a:r>
              <a:rPr lang="pt-BR"/>
              <a:t>        otherwise, go to Step 4</a:t>
            </a:r>
            <a:endParaRPr lang="pt-BR" i="1"/>
          </a:p>
          <a:p>
            <a:pPr>
              <a:buFont typeface="Monotype Sorts" pitchFamily="2" charset="2"/>
              <a:buNone/>
            </a:pPr>
            <a:r>
              <a:rPr lang="en-US"/>
              <a:t>Step 4  Decrease </a:t>
            </a:r>
            <a:r>
              <a:rPr lang="en-US" i="1"/>
              <a:t>t </a:t>
            </a:r>
            <a:r>
              <a:rPr lang="en-US"/>
              <a:t>by 1 and go to Step 2</a:t>
            </a:r>
          </a:p>
          <a:p>
            <a:pPr>
              <a:buFont typeface="Monotype Sorts" pitchFamily="2" charset="2"/>
              <a:buNone/>
            </a:pPr>
            <a:endParaRPr lang="en-US" sz="3600"/>
          </a:p>
          <a:p>
            <a:pPr>
              <a:buFont typeface="Monotype Sorts" pitchFamily="2" charset="2"/>
              <a:buNone/>
            </a:pPr>
            <a:endParaRPr lang="en-US" sz="3600"/>
          </a:p>
          <a:p>
            <a:endParaRPr lang="en-US"/>
          </a:p>
          <a:p>
            <a:pPr lvl="1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mtClean="0"/>
              <a:t>SS ZG519 - Data Structures &amp; Algorithms Design-  July 26th, 2014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066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382000" cy="685800"/>
          </a:xfrm>
        </p:spPr>
        <p:txBody>
          <a:bodyPr/>
          <a:lstStyle/>
          <a:p>
            <a:r>
              <a:rPr lang="en-US"/>
              <a:t>Other methods for gcd(</a:t>
            </a:r>
            <a:r>
              <a:rPr lang="en-US" i="1"/>
              <a:t>m,n</a:t>
            </a:r>
            <a:r>
              <a:rPr lang="en-US"/>
              <a:t>) [cont.]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382000" cy="5334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800"/>
              <a:t>Middle-school procedure</a:t>
            </a:r>
          </a:p>
          <a:p>
            <a:pPr>
              <a:buFont typeface="Monotype Sorts" pitchFamily="2" charset="2"/>
              <a:buNone/>
            </a:pPr>
            <a:r>
              <a:rPr lang="en-US"/>
              <a:t>Step 1  Find the prime factorization of </a:t>
            </a:r>
            <a:r>
              <a:rPr lang="en-US" i="1"/>
              <a:t>m</a:t>
            </a:r>
            <a:endParaRPr lang="pt-BR"/>
          </a:p>
          <a:p>
            <a:pPr>
              <a:buFont typeface="Monotype Sorts" pitchFamily="2" charset="2"/>
              <a:buNone/>
            </a:pPr>
            <a:r>
              <a:rPr lang="en-US"/>
              <a:t>Step 2  Find the prime factorization of </a:t>
            </a:r>
            <a:r>
              <a:rPr lang="en-US" i="1"/>
              <a:t>n</a:t>
            </a:r>
            <a:endParaRPr lang="pt-BR" i="1"/>
          </a:p>
          <a:p>
            <a:pPr>
              <a:buFont typeface="Monotype Sorts" pitchFamily="2" charset="2"/>
              <a:buNone/>
            </a:pPr>
            <a:r>
              <a:rPr lang="en-US"/>
              <a:t>Step 3  Find all the common prime factors</a:t>
            </a:r>
            <a:endParaRPr lang="pt-BR" i="1"/>
          </a:p>
          <a:p>
            <a:pPr>
              <a:buFont typeface="Monotype Sorts" pitchFamily="2" charset="2"/>
              <a:buNone/>
            </a:pPr>
            <a:r>
              <a:rPr lang="en-US"/>
              <a:t>Step 4  Compute the product of all the  common prime factors</a:t>
            </a:r>
            <a:br>
              <a:rPr lang="en-US"/>
            </a:br>
            <a:r>
              <a:rPr lang="en-US"/>
              <a:t>        and return it as gcd</a:t>
            </a:r>
            <a:r>
              <a:rPr lang="en-US" i="1"/>
              <a:t>(m,n</a:t>
            </a:r>
            <a:r>
              <a:rPr lang="en-US"/>
              <a:t>)</a:t>
            </a:r>
            <a:endParaRPr lang="en-US" i="1"/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Is this an algorithm?</a:t>
            </a:r>
          </a:p>
          <a:p>
            <a:pPr>
              <a:buFont typeface="Monotype Sorts" pitchFamily="2" charset="2"/>
              <a:buNone/>
            </a:pPr>
            <a:endParaRPr lang="en-US"/>
          </a:p>
          <a:p>
            <a:endParaRPr lang="en-US"/>
          </a:p>
          <a:p>
            <a:pPr lvl="1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mtClean="0"/>
              <a:t>SS ZG519 - Data Structures &amp; Algorithms Design-  July 26th, 2014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531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study algorithms?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Theoretical importance</a:t>
            </a:r>
          </a:p>
          <a:p>
            <a:endParaRPr lang="en-US"/>
          </a:p>
          <a:p>
            <a:pPr lvl="1"/>
            <a:r>
              <a:rPr lang="en-US" sz="2400"/>
              <a:t>the core of computer science</a:t>
            </a:r>
          </a:p>
          <a:p>
            <a:pPr lvl="1"/>
            <a:endParaRPr lang="en-US"/>
          </a:p>
          <a:p>
            <a:r>
              <a:rPr lang="en-US"/>
              <a:t>Practical importance</a:t>
            </a:r>
          </a:p>
          <a:p>
            <a:pPr lvl="1"/>
            <a:endParaRPr lang="en-US"/>
          </a:p>
          <a:p>
            <a:pPr lvl="1"/>
            <a:r>
              <a:rPr lang="en-US" sz="2400"/>
              <a:t>A practitioner’s toolkit of known algorithms</a:t>
            </a:r>
          </a:p>
          <a:p>
            <a:pPr lvl="1"/>
            <a:endParaRPr lang="en-US" sz="2400"/>
          </a:p>
          <a:p>
            <a:pPr lvl="1"/>
            <a:r>
              <a:rPr lang="en-US" sz="2400"/>
              <a:t>Framework for designing and analyzing algorithms for new problems</a:t>
            </a:r>
          </a:p>
          <a:p>
            <a:pPr lvl="1"/>
            <a:endParaRPr lang="en-US" sz="2400"/>
          </a:p>
          <a:p>
            <a:pPr lvl="1">
              <a:buFontTx/>
              <a:buNone/>
            </a:pP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mtClean="0"/>
              <a:t>SS ZG519 - Data Structures &amp; Algorithms Design-  July 26th, 2014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57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main issues related to algorithms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How to design algorithms</a:t>
            </a:r>
          </a:p>
          <a:p>
            <a:endParaRPr lang="en-US" sz="2800"/>
          </a:p>
          <a:p>
            <a:endParaRPr lang="en-US" sz="2800"/>
          </a:p>
          <a:p>
            <a:r>
              <a:rPr lang="en-US" sz="2800"/>
              <a:t>How to analyze algorithm efficiency</a:t>
            </a:r>
            <a:endParaRPr lang="en-US"/>
          </a:p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mtClean="0"/>
              <a:t>SS ZG519 - Data Structures &amp; Algorithms Design-  July 26th, 2014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006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305800" cy="685800"/>
          </a:xfrm>
        </p:spPr>
        <p:txBody>
          <a:bodyPr/>
          <a:lstStyle/>
          <a:p>
            <a:r>
              <a:rPr lang="en-US"/>
              <a:t>Algorithm  design techniques/strategies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3810000" cy="396240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Brute force</a:t>
            </a:r>
          </a:p>
          <a:p>
            <a:endParaRPr lang="en-US"/>
          </a:p>
          <a:p>
            <a:r>
              <a:rPr lang="en-US"/>
              <a:t>Divide and conquer</a:t>
            </a:r>
          </a:p>
          <a:p>
            <a:endParaRPr lang="en-US"/>
          </a:p>
          <a:p>
            <a:r>
              <a:rPr lang="en-US"/>
              <a:t>Decrease and conquer</a:t>
            </a:r>
          </a:p>
          <a:p>
            <a:endParaRPr lang="en-US"/>
          </a:p>
          <a:p>
            <a:r>
              <a:rPr lang="en-US"/>
              <a:t>Transform and conquer</a:t>
            </a:r>
            <a:br>
              <a:rPr lang="en-US"/>
            </a:br>
            <a:endParaRPr lang="en-US"/>
          </a:p>
          <a:p>
            <a:r>
              <a:rPr lang="en-US"/>
              <a:t>Space and time tradeoffs</a:t>
            </a:r>
          </a:p>
          <a:p>
            <a:endParaRPr lang="en-US"/>
          </a:p>
          <a:p>
            <a:endParaRPr lang="en-US" sz="2000"/>
          </a:p>
        </p:txBody>
      </p:sp>
      <p:sp>
        <p:nvSpPr>
          <p:cNvPr id="166918" name="Rectangle 6"/>
          <p:cNvSpPr>
            <a:spLocks noChangeArrowheads="1"/>
          </p:cNvSpPr>
          <p:nvPr/>
        </p:nvSpPr>
        <p:spPr bwMode="auto">
          <a:xfrm>
            <a:off x="4724400" y="1676400"/>
            <a:ext cx="4419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20000"/>
              </a:spcBef>
              <a:buClr>
                <a:srgbClr val="A50021"/>
              </a:buClr>
              <a:buChar char="•"/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20000"/>
              </a:spcBef>
              <a:buClr>
                <a:srgbClr val="A50021"/>
              </a:buClr>
              <a:buChar char="–"/>
              <a:defRPr kumimoji="1" sz="16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20000"/>
              </a:spcBef>
              <a:buClr>
                <a:srgbClr val="A50021"/>
              </a:buClr>
              <a:buChar char="–"/>
              <a:defRPr kumimoji="1" sz="16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20000"/>
              </a:spcBef>
              <a:buClr>
                <a:srgbClr val="A50021"/>
              </a:buClr>
              <a:buChar char="»"/>
              <a:defRPr kumimoji="1" sz="16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sz="16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sz="16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sz="16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sz="16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r>
              <a:rPr lang="en-US" sz="2400" dirty="0"/>
              <a:t>Greedy approach</a:t>
            </a:r>
          </a:p>
          <a:p>
            <a:endParaRPr lang="en-US" sz="2400" dirty="0"/>
          </a:p>
          <a:p>
            <a:r>
              <a:rPr lang="en-US" sz="2400" dirty="0"/>
              <a:t>Dynamic programming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400" dirty="0"/>
              <a:t>Iterative improvement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400" dirty="0"/>
              <a:t>Backtracking 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400" dirty="0"/>
              <a:t>Branch and bound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835796" y="6173787"/>
            <a:ext cx="3896444" cy="365125"/>
          </a:xfrm>
        </p:spPr>
        <p:txBody>
          <a:bodyPr/>
          <a:lstStyle/>
          <a:p>
            <a:r>
              <a:rPr lang="en-GB" sz="1100" smtClean="0"/>
              <a:t>SS ZG519 - Data Structures &amp; Algorithms Design-  July 26th, 2014</a:t>
            </a:r>
            <a:endParaRPr lang="en-IN" sz="1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48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algorithms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good is the algorithm?</a:t>
            </a:r>
          </a:p>
          <a:p>
            <a:pPr lvl="1"/>
            <a:r>
              <a:rPr lang="en-US" sz="2400"/>
              <a:t>time efficiency</a:t>
            </a:r>
          </a:p>
          <a:p>
            <a:pPr lvl="1"/>
            <a:r>
              <a:rPr lang="en-US" sz="2400"/>
              <a:t>space efficiency</a:t>
            </a:r>
          </a:p>
          <a:p>
            <a:endParaRPr lang="en-US"/>
          </a:p>
          <a:p>
            <a:r>
              <a:rPr lang="en-US"/>
              <a:t>Does there exist a better algorithm?</a:t>
            </a:r>
          </a:p>
          <a:p>
            <a:pPr lvl="1"/>
            <a:r>
              <a:rPr lang="en-US" sz="2400"/>
              <a:t>lower bounds</a:t>
            </a:r>
          </a:p>
          <a:p>
            <a:pPr lvl="1"/>
            <a:r>
              <a:rPr lang="en-US" sz="2400"/>
              <a:t>optimality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mtClean="0"/>
              <a:t>SS ZG519 - Data Structures &amp; Algorithms Design-  July 26th, 2014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26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775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Algorithmic problem</a:t>
            </a:r>
            <a:endParaRPr lang="en-US" dirty="0"/>
          </a:p>
        </p:txBody>
      </p:sp>
      <p:grpSp>
        <p:nvGrpSpPr>
          <p:cNvPr id="6" name="Group 22"/>
          <p:cNvGrpSpPr>
            <a:grpSpLocks noGrp="1"/>
          </p:cNvGrpSpPr>
          <p:nvPr/>
        </p:nvGrpSpPr>
        <p:grpSpPr bwMode="auto">
          <a:xfrm>
            <a:off x="428596" y="1600201"/>
            <a:ext cx="8258204" cy="1614485"/>
            <a:chOff x="609600" y="838200"/>
            <a:chExt cx="7848600" cy="1569660"/>
          </a:xfrm>
        </p:grpSpPr>
        <p:sp>
          <p:nvSpPr>
            <p:cNvPr id="7" name="TextBox 6"/>
            <p:cNvSpPr txBox="1"/>
            <p:nvPr/>
          </p:nvSpPr>
          <p:spPr>
            <a:xfrm>
              <a:off x="6477000" y="838200"/>
              <a:ext cx="1981200" cy="156966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  <a:alpha val="70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/>
                <a:t>Specification of output as a function of input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1142927"/>
              <a:ext cx="1981200" cy="83165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  <a:alpha val="70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/>
                <a:t>Specification of input</a:t>
              </a: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2743200" y="1371472"/>
              <a:ext cx="914400" cy="380908"/>
            </a:xfrm>
            <a:prstGeom prst="rightArrow">
              <a:avLst/>
            </a:prstGeom>
            <a:noFill/>
            <a:ln>
              <a:solidFill>
                <a:schemeClr val="accent1">
                  <a:shade val="5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870325" y="1219108"/>
              <a:ext cx="1219200" cy="685635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/>
                <a:t> ?</a:t>
              </a:r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5334000" y="1371472"/>
              <a:ext cx="914400" cy="380908"/>
            </a:xfrm>
            <a:prstGeom prst="rightArrow">
              <a:avLst/>
            </a:prstGeom>
            <a:noFill/>
            <a:ln>
              <a:solidFill>
                <a:schemeClr val="accent1">
                  <a:shade val="5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 dirty="0"/>
            </a:p>
          </p:txBody>
        </p:sp>
        <p:sp>
          <p:nvSpPr>
            <p:cNvPr id="12" name="TextBox 18"/>
            <p:cNvSpPr txBox="1">
              <a:spLocks noChangeArrowheads="1"/>
            </p:cNvSpPr>
            <p:nvPr/>
          </p:nvSpPr>
          <p:spPr bwMode="auto">
            <a:xfrm>
              <a:off x="4175080" y="1371600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???</a:t>
              </a:r>
            </a:p>
          </p:txBody>
        </p:sp>
      </p:grpSp>
      <p:sp>
        <p:nvSpPr>
          <p:cNvPr id="13" name="TextBox 20"/>
          <p:cNvSpPr txBox="1">
            <a:spLocks noChangeArrowheads="1"/>
          </p:cNvSpPr>
          <p:nvPr/>
        </p:nvSpPr>
        <p:spPr bwMode="auto">
          <a:xfrm>
            <a:off x="285720" y="3357563"/>
            <a:ext cx="8643998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/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b="1" dirty="0">
                <a:solidFill>
                  <a:srgbClr val="FF0000"/>
                </a:solidFill>
              </a:rPr>
              <a:t>For </a:t>
            </a:r>
            <a:r>
              <a:rPr lang="en-US" sz="2400" b="1" dirty="0" err="1">
                <a:solidFill>
                  <a:srgbClr val="FF0000"/>
                </a:solidFill>
              </a:rPr>
              <a:t>eg</a:t>
            </a:r>
            <a:r>
              <a:rPr lang="en-US" sz="2400" b="1" dirty="0">
                <a:solidFill>
                  <a:srgbClr val="FF0000"/>
                </a:solidFill>
              </a:rPr>
              <a:t>:</a:t>
            </a:r>
            <a:r>
              <a:rPr lang="en-US" sz="2400" dirty="0"/>
              <a:t> Sorting of integers</a:t>
            </a:r>
          </a:p>
          <a:p>
            <a:r>
              <a:rPr lang="en-US" sz="2400" dirty="0"/>
              <a:t>Input Instance				</a:t>
            </a:r>
            <a:r>
              <a:rPr lang="en-US" sz="2400" dirty="0" smtClean="0"/>
              <a:t>        	:</a:t>
            </a:r>
            <a:r>
              <a:rPr lang="en-US" sz="2400" dirty="0"/>
              <a:t>	</a:t>
            </a:r>
            <a:r>
              <a:rPr lang="en-US" sz="2400" dirty="0" smtClean="0"/>
              <a:t>8,4 </a:t>
            </a:r>
            <a:r>
              <a:rPr lang="en-US" sz="2400" dirty="0"/>
              <a:t>,</a:t>
            </a:r>
            <a:r>
              <a:rPr lang="en-US" sz="2400" dirty="0" smtClean="0"/>
              <a:t>5,2,10</a:t>
            </a:r>
            <a:endParaRPr lang="en-US" sz="2400" dirty="0"/>
          </a:p>
          <a:p>
            <a:r>
              <a:rPr lang="en-US" sz="2400" dirty="0"/>
              <a:t>Output Instance as a permutation of </a:t>
            </a:r>
            <a:r>
              <a:rPr lang="en-US" sz="2400" dirty="0" smtClean="0"/>
              <a:t>input	:</a:t>
            </a:r>
            <a:r>
              <a:rPr lang="en-US" sz="2400" dirty="0"/>
              <a:t>	</a:t>
            </a:r>
            <a:r>
              <a:rPr lang="en-US" sz="2400" dirty="0" smtClean="0"/>
              <a:t>2,4,5,8,10 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	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mtClean="0"/>
              <a:t>SS ZG519 - Data Structures &amp; Algorithms Design-  July 26th, 2014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27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Algorithmic Solution</a:t>
            </a:r>
            <a:endParaRPr lang="en-US" dirty="0"/>
          </a:p>
        </p:txBody>
      </p:sp>
      <p:grpSp>
        <p:nvGrpSpPr>
          <p:cNvPr id="5" name="Group 13"/>
          <p:cNvGrpSpPr>
            <a:grpSpLocks noGrp="1"/>
          </p:cNvGrpSpPr>
          <p:nvPr/>
        </p:nvGrpSpPr>
        <p:grpSpPr bwMode="auto">
          <a:xfrm>
            <a:off x="785786" y="1600200"/>
            <a:ext cx="7901014" cy="1614485"/>
            <a:chOff x="609600" y="838200"/>
            <a:chExt cx="7848600" cy="1752600"/>
          </a:xfrm>
        </p:grpSpPr>
        <p:sp>
          <p:nvSpPr>
            <p:cNvPr id="6" name="TextBox 5"/>
            <p:cNvSpPr txBox="1"/>
            <p:nvPr/>
          </p:nvSpPr>
          <p:spPr>
            <a:xfrm>
              <a:off x="609600" y="1143000"/>
              <a:ext cx="1981200" cy="830263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  <a:alpha val="70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/>
                <a:t>Specification of input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2743200" y="1371600"/>
              <a:ext cx="914400" cy="381000"/>
            </a:xfrm>
            <a:prstGeom prst="rightArrow">
              <a:avLst/>
            </a:prstGeom>
            <a:noFill/>
            <a:ln>
              <a:solidFill>
                <a:schemeClr val="accent1">
                  <a:shade val="5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8" name="Oval 7"/>
            <p:cNvSpPr/>
            <p:nvPr/>
          </p:nvSpPr>
          <p:spPr>
            <a:xfrm>
              <a:off x="3733800" y="838200"/>
              <a:ext cx="1524000" cy="1752600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/>
                <a:t> ?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77000" y="1066800"/>
              <a:ext cx="1981200" cy="830263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  <a:alpha val="70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/>
                <a:t>Specification of output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5334000" y="1371600"/>
              <a:ext cx="914400" cy="381000"/>
            </a:xfrm>
            <a:prstGeom prst="rightArrow">
              <a:avLst/>
            </a:prstGeom>
            <a:noFill/>
            <a:ln>
              <a:solidFill>
                <a:schemeClr val="accent1">
                  <a:shade val="5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1" name="TextBox 18"/>
            <p:cNvSpPr txBox="1">
              <a:spLocks noChangeArrowheads="1"/>
            </p:cNvSpPr>
            <p:nvPr/>
          </p:nvSpPr>
          <p:spPr bwMode="auto">
            <a:xfrm>
              <a:off x="3733800" y="1447800"/>
              <a:ext cx="1600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ALGORITHM</a:t>
              </a:r>
            </a:p>
          </p:txBody>
        </p:sp>
      </p:grp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285720" y="3318570"/>
            <a:ext cx="8643998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Algorithm </a:t>
            </a:r>
            <a:r>
              <a:rPr lang="en-US" sz="2800" dirty="0"/>
              <a:t>describes actions on the input instance</a:t>
            </a:r>
            <a:r>
              <a:rPr lang="en-US" sz="2800" dirty="0" smtClean="0"/>
              <a:t>.</a:t>
            </a: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Infinitely </a:t>
            </a:r>
            <a:r>
              <a:rPr lang="en-US" sz="2800" dirty="0"/>
              <a:t>many correct algorithm for the </a:t>
            </a:r>
            <a:r>
              <a:rPr lang="en-US" sz="2800" dirty="0" smtClean="0"/>
              <a:t>same </a:t>
            </a:r>
            <a:r>
              <a:rPr lang="en-US" sz="2800" dirty="0"/>
              <a:t>problem</a:t>
            </a:r>
            <a:r>
              <a:rPr lang="en-US" sz="2800" dirty="0" smtClean="0"/>
              <a:t>.</a:t>
            </a:r>
            <a:r>
              <a:rPr lang="en-US" sz="2800" b="1" dirty="0" smtClean="0"/>
              <a:t> </a:t>
            </a:r>
          </a:p>
          <a:p>
            <a:pPr>
              <a:buFont typeface="Arial" pitchFamily="34" charset="0"/>
              <a:buChar char="•"/>
            </a:pPr>
            <a:endParaRPr lang="en-US" sz="2800" b="1" dirty="0" smtClean="0"/>
          </a:p>
          <a:p>
            <a:r>
              <a:rPr lang="en-US" sz="2800" b="1" dirty="0" smtClean="0"/>
              <a:t>Infinite number of input instances satisfying the specification.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Two key points: Repeatable argument  &amp; Correctness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mtClean="0"/>
              <a:t>SS ZG519 - Data Structures &amp; Algorithms Design-  July 26th, 2014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28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good algorithm?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Resources Used</a:t>
            </a:r>
          </a:p>
          <a:p>
            <a:pPr lvl="1"/>
            <a:r>
              <a:rPr lang="en-US" dirty="0" smtClean="0"/>
              <a:t>Running time</a:t>
            </a:r>
          </a:p>
          <a:p>
            <a:pPr lvl="1"/>
            <a:r>
              <a:rPr lang="en-US" dirty="0" smtClean="0"/>
              <a:t>Space used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Resource Usage</a:t>
            </a:r>
          </a:p>
          <a:p>
            <a:pPr lvl="1"/>
            <a:r>
              <a:rPr lang="en-US" dirty="0" smtClean="0"/>
              <a:t>Measured proportional to (input) size</a:t>
            </a:r>
          </a:p>
          <a:p>
            <a:pPr lvl="1">
              <a:buFont typeface="Wingdings" pitchFamily="2" charset="2"/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mtClean="0"/>
              <a:t>SS ZG519 - Data Structures &amp; Algorithms Design-  July 26th, 2014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29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Scope and Objective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enable the student  to develop different algorithms for a given situation, to test their validity, measure their complexity and analyze the performance (if necessary by simulation). To introduce techniques for designing data structures and algorithms.</a:t>
            </a:r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mtClean="0"/>
              <a:t>SS ZG519 - Data Structures &amp; Algorithms Design-  July 26th, 2014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442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the running time 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implementing the algorithm.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r>
              <a:rPr lang="en-US" dirty="0" smtClean="0"/>
              <a:t>Run the program with inputs of varying size and composition.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r>
              <a:rPr lang="en-US" dirty="0" smtClean="0"/>
              <a:t>Use a method like </a:t>
            </a:r>
            <a:r>
              <a:rPr lang="en-US" dirty="0" err="1" smtClean="0"/>
              <a:t>System.currentTimeMillis</a:t>
            </a:r>
            <a:r>
              <a:rPr lang="en-US" dirty="0" smtClean="0"/>
              <a:t>() to get an accurate measure of the actual running time.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mtClean="0"/>
              <a:t>SS ZG519 - Data Structures &amp; Algorithms Design-  July 26th, 2014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30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experimental studies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is a must.</a:t>
            </a:r>
          </a:p>
          <a:p>
            <a:endParaRPr lang="en-US" dirty="0" smtClean="0"/>
          </a:p>
          <a:p>
            <a:r>
              <a:rPr lang="en-US" dirty="0" smtClean="0"/>
              <a:t>Execution is possible on limited set of inputs.</a:t>
            </a:r>
          </a:p>
          <a:p>
            <a:endParaRPr lang="en-US" dirty="0" smtClean="0"/>
          </a:p>
          <a:p>
            <a:r>
              <a:rPr lang="en-US" dirty="0" smtClean="0"/>
              <a:t>If we need to compare two algorithms we need to use the same environment </a:t>
            </a:r>
          </a:p>
          <a:p>
            <a:pPr>
              <a:buNone/>
            </a:pPr>
            <a:r>
              <a:rPr lang="en-US" dirty="0" smtClean="0"/>
              <a:t>	(like hardware, software etc)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mtClean="0"/>
              <a:t>SS ZG519 - Data Structures &amp; Algorithms Design-  July 26th, 2014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31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Analytical model to analyze algorithm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should be analyzed by using general methodology. </a:t>
            </a:r>
          </a:p>
          <a:p>
            <a:r>
              <a:rPr lang="en-US" dirty="0" smtClean="0"/>
              <a:t>This approach uses:</a:t>
            </a:r>
          </a:p>
          <a:p>
            <a:pPr lvl="1"/>
            <a:r>
              <a:rPr lang="en-US" dirty="0" smtClean="0"/>
              <a:t>High level description of the algorithm.</a:t>
            </a:r>
          </a:p>
          <a:p>
            <a:pPr lvl="1"/>
            <a:r>
              <a:rPr lang="en-US" dirty="0" smtClean="0"/>
              <a:t>Takes into account all possible inputs.</a:t>
            </a:r>
          </a:p>
          <a:p>
            <a:pPr lvl="1"/>
            <a:r>
              <a:rPr lang="en-US" dirty="0" smtClean="0"/>
              <a:t>Allows one to evaluate the efficiency of any algorithm in a way that is independent of the hardware and the software environment.</a:t>
            </a:r>
          </a:p>
          <a:p>
            <a:pPr lvl="1"/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mtClean="0"/>
              <a:t>SS ZG519 - Data Structures &amp; Algorithms Design-  July 26th, 2014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32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60387"/>
          </a:xfrm>
        </p:spPr>
        <p:txBody>
          <a:bodyPr/>
          <a:lstStyle/>
          <a:p>
            <a:r>
              <a:rPr lang="en-US" smtClean="0"/>
              <a:t>Pseudo-code 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571472" y="1357299"/>
            <a:ext cx="8301038" cy="4714908"/>
          </a:xfrm>
        </p:spPr>
        <p:txBody>
          <a:bodyPr/>
          <a:lstStyle/>
          <a:p>
            <a:r>
              <a:rPr lang="en-US" dirty="0" smtClean="0"/>
              <a:t>A mixture of natural language and high level programming concepts that describes the main ideas behind a generic implementation of a data structure and algorithms.</a:t>
            </a: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500034" y="3357562"/>
            <a:ext cx="7348566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endParaRPr lang="en-US" sz="2000" b="1" dirty="0" smtClean="0"/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Algorithm </a:t>
            </a:r>
            <a:r>
              <a:rPr lang="en-US" sz="2000" b="1" i="1" dirty="0" err="1">
                <a:solidFill>
                  <a:srgbClr val="FF0000"/>
                </a:solidFill>
              </a:rPr>
              <a:t>arrayMax</a:t>
            </a:r>
            <a:r>
              <a:rPr lang="en-US" sz="2000" b="1" i="1" dirty="0">
                <a:solidFill>
                  <a:srgbClr val="FF0000"/>
                </a:solidFill>
              </a:rPr>
              <a:t>(A, n)</a:t>
            </a:r>
          </a:p>
          <a:p>
            <a:pPr>
              <a:buFont typeface="Wingdings" pitchFamily="2" charset="2"/>
              <a:buNone/>
            </a:pPr>
            <a:r>
              <a:rPr lang="en-US" sz="2000" b="1" dirty="0">
                <a:solidFill>
                  <a:srgbClr val="FF0000"/>
                </a:solidFill>
              </a:rPr>
              <a:t>Input:</a:t>
            </a:r>
            <a:r>
              <a:rPr lang="en-US" sz="2000" b="1" dirty="0"/>
              <a:t> </a:t>
            </a:r>
            <a:r>
              <a:rPr lang="en-US" sz="2000" b="1" dirty="0" smtClean="0"/>
              <a:t>    An </a:t>
            </a:r>
            <a:r>
              <a:rPr lang="en-US" sz="2000" b="1" dirty="0"/>
              <a:t>array </a:t>
            </a:r>
            <a:r>
              <a:rPr lang="en-US" sz="2000" b="1" i="1" dirty="0"/>
              <a:t>A of n integers</a:t>
            </a:r>
          </a:p>
          <a:p>
            <a:pPr>
              <a:buFont typeface="Wingdings" pitchFamily="2" charset="2"/>
              <a:buNone/>
            </a:pPr>
            <a:r>
              <a:rPr lang="en-US" sz="2000" b="1" dirty="0">
                <a:solidFill>
                  <a:srgbClr val="FF0000"/>
                </a:solidFill>
              </a:rPr>
              <a:t>Output:</a:t>
            </a:r>
            <a:r>
              <a:rPr lang="en-US" sz="2000" b="1" dirty="0"/>
              <a:t> </a:t>
            </a:r>
            <a:r>
              <a:rPr lang="en-US" sz="2000" b="1" dirty="0" smtClean="0"/>
              <a:t> The  </a:t>
            </a:r>
            <a:r>
              <a:rPr lang="en-US" sz="2000" b="1" dirty="0"/>
              <a:t>maximum element of </a:t>
            </a:r>
            <a:r>
              <a:rPr lang="en-US" sz="2000" b="1" i="1" dirty="0"/>
              <a:t>A</a:t>
            </a:r>
          </a:p>
          <a:p>
            <a:pPr>
              <a:buFont typeface="Wingdings" pitchFamily="2" charset="2"/>
              <a:buNone/>
            </a:pPr>
            <a:r>
              <a:rPr lang="en-US" sz="2000" b="1" i="1" dirty="0"/>
              <a:t>	</a:t>
            </a:r>
            <a:r>
              <a:rPr lang="en-US" sz="2000" b="1" i="1" dirty="0" err="1"/>
              <a:t>currentMax</a:t>
            </a:r>
            <a:r>
              <a:rPr lang="en-US" sz="2000" b="1" i="1" dirty="0"/>
              <a:t> ←A[0]</a:t>
            </a:r>
          </a:p>
          <a:p>
            <a:pPr>
              <a:buFont typeface="Wingdings" pitchFamily="2" charset="2"/>
              <a:buNone/>
            </a:pPr>
            <a:r>
              <a:rPr lang="pt-BR" sz="2000" b="1" dirty="0"/>
              <a:t>	for </a:t>
            </a:r>
            <a:r>
              <a:rPr lang="pt-BR" sz="2000" b="1" i="1" dirty="0"/>
              <a:t>i </a:t>
            </a:r>
            <a:r>
              <a:rPr lang="en-US" sz="2000" b="1" i="1" dirty="0"/>
              <a:t>← </a:t>
            </a:r>
            <a:r>
              <a:rPr lang="pt-BR" sz="2000" b="1" i="1" dirty="0"/>
              <a:t>1 to n - 1 do</a:t>
            </a:r>
          </a:p>
          <a:p>
            <a:pPr>
              <a:buFont typeface="Wingdings" pitchFamily="2" charset="2"/>
              <a:buNone/>
            </a:pPr>
            <a:r>
              <a:rPr lang="en-US" sz="2000" b="1" dirty="0"/>
              <a:t>	  if </a:t>
            </a:r>
            <a:r>
              <a:rPr lang="en-US" sz="2000" b="1" i="1" dirty="0"/>
              <a:t>A[</a:t>
            </a:r>
            <a:r>
              <a:rPr lang="en-US" sz="2000" b="1" i="1" dirty="0" err="1"/>
              <a:t>i</a:t>
            </a:r>
            <a:r>
              <a:rPr lang="en-US" sz="2000" b="1" i="1" dirty="0"/>
              <a:t>] &gt; </a:t>
            </a:r>
            <a:r>
              <a:rPr lang="en-US" sz="2000" b="1" i="1" dirty="0" err="1"/>
              <a:t>currentMax</a:t>
            </a:r>
            <a:r>
              <a:rPr lang="en-US" sz="2000" b="1" i="1" dirty="0"/>
              <a:t> then </a:t>
            </a:r>
            <a:r>
              <a:rPr lang="en-US" sz="2000" b="1" i="1" dirty="0" err="1"/>
              <a:t>currentMax</a:t>
            </a:r>
            <a:r>
              <a:rPr lang="en-US" sz="2000" b="1" i="1" dirty="0"/>
              <a:t> ← A[</a:t>
            </a:r>
            <a:r>
              <a:rPr lang="en-US" sz="2000" b="1" i="1" dirty="0" err="1"/>
              <a:t>i</a:t>
            </a:r>
            <a:r>
              <a:rPr lang="en-US" sz="2000" b="1" i="1" dirty="0"/>
              <a:t>]</a:t>
            </a:r>
          </a:p>
          <a:p>
            <a:pPr>
              <a:buFont typeface="Wingdings" pitchFamily="2" charset="2"/>
              <a:buNone/>
            </a:pPr>
            <a:r>
              <a:rPr lang="en-US" sz="2000" b="1" dirty="0"/>
              <a:t>	return </a:t>
            </a:r>
            <a:r>
              <a:rPr lang="en-US" sz="2000" b="1" i="1" dirty="0" err="1"/>
              <a:t>currentMax</a:t>
            </a:r>
            <a:endParaRPr lang="en-US" sz="2000" dirty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mtClean="0"/>
              <a:t>SS ZG519 - Data Structures &amp; Algorithms Design-  July 26th, 2014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33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60387"/>
          </a:xfrm>
        </p:spPr>
        <p:txBody>
          <a:bodyPr/>
          <a:lstStyle/>
          <a:p>
            <a:r>
              <a:rPr lang="en-US" smtClean="0"/>
              <a:t>Pseudo-code 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285720" y="1500175"/>
            <a:ext cx="8248680" cy="457203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Is structured than usual prose but less formal than a programming language.</a:t>
            </a:r>
          </a:p>
          <a:p>
            <a:r>
              <a:rPr lang="en-US" dirty="0" smtClean="0"/>
              <a:t>Expressions</a:t>
            </a:r>
          </a:p>
          <a:p>
            <a:pPr lvl="1"/>
            <a:r>
              <a:rPr lang="en-US" dirty="0" smtClean="0"/>
              <a:t>Use standard mathematical symbols to describe numeric and Boolean expressions.</a:t>
            </a:r>
          </a:p>
          <a:p>
            <a:pPr lvl="1"/>
            <a:r>
              <a:rPr lang="en-US" dirty="0" smtClean="0"/>
              <a:t>Uses       for assignment.</a:t>
            </a:r>
          </a:p>
          <a:p>
            <a:pPr lvl="1"/>
            <a:r>
              <a:rPr lang="en-US" dirty="0" smtClean="0"/>
              <a:t>Use = for the equality relationship.</a:t>
            </a:r>
          </a:p>
          <a:p>
            <a:r>
              <a:rPr lang="en-US" dirty="0" smtClean="0"/>
              <a:t>Method declaration</a:t>
            </a:r>
          </a:p>
          <a:p>
            <a:pPr lvl="1"/>
            <a:r>
              <a:rPr lang="en-US" dirty="0" smtClean="0"/>
              <a:t>Algorithm name(param1,param2…)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1857356" y="4071942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mtClean="0"/>
              <a:t>SS ZG519 - Data Structures &amp; Algorithms Design-  July 26th, 2014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34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Important problem types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66825"/>
            <a:ext cx="8305800" cy="53625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sorting</a:t>
            </a:r>
            <a:br>
              <a:rPr lang="en-US"/>
            </a:b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searching</a:t>
            </a:r>
            <a:br>
              <a:rPr lang="en-US"/>
            </a:b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string processing</a:t>
            </a:r>
            <a:br>
              <a:rPr lang="en-US"/>
            </a:b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graph problems</a:t>
            </a:r>
            <a:br>
              <a:rPr lang="en-US"/>
            </a:b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combinatorial problems</a:t>
            </a:r>
            <a:br>
              <a:rPr lang="en-US"/>
            </a:br>
            <a:endParaRPr lang="en-US"/>
          </a:p>
          <a:p>
            <a:pPr>
              <a:lnSpc>
                <a:spcPct val="80000"/>
              </a:lnSpc>
            </a:pPr>
            <a:r>
              <a:rPr lang="en-US"/>
              <a:t>geometric problems</a:t>
            </a:r>
            <a:br>
              <a:rPr lang="en-US"/>
            </a:br>
            <a:endParaRPr lang="en-US"/>
          </a:p>
          <a:p>
            <a:pPr>
              <a:lnSpc>
                <a:spcPct val="80000"/>
              </a:lnSpc>
            </a:pPr>
            <a:r>
              <a:rPr lang="en-US"/>
              <a:t>numerical problems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mtClean="0"/>
              <a:t>SS ZG519 - Data Structures &amp; Algorithms Design-  July 26th, 2014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35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430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98438"/>
            <a:ext cx="8151812" cy="685800"/>
          </a:xfrm>
        </p:spPr>
        <p:txBody>
          <a:bodyPr/>
          <a:lstStyle/>
          <a:p>
            <a:r>
              <a:rPr lang="en-US"/>
              <a:t>Fundamental data structures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4267200" cy="55626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800"/>
              <a:t> list</a:t>
            </a:r>
          </a:p>
          <a:p>
            <a:pPr lvl="1">
              <a:lnSpc>
                <a:spcPct val="130000"/>
              </a:lnSpc>
            </a:pPr>
            <a:r>
              <a:rPr lang="en-US" sz="2800"/>
              <a:t>array</a:t>
            </a:r>
          </a:p>
          <a:p>
            <a:pPr lvl="1">
              <a:lnSpc>
                <a:spcPct val="130000"/>
              </a:lnSpc>
            </a:pPr>
            <a:r>
              <a:rPr lang="en-US" sz="2800"/>
              <a:t>linked list</a:t>
            </a:r>
          </a:p>
          <a:p>
            <a:pPr lvl="1">
              <a:lnSpc>
                <a:spcPct val="130000"/>
              </a:lnSpc>
            </a:pPr>
            <a:r>
              <a:rPr lang="en-US" sz="2800"/>
              <a:t>string </a:t>
            </a:r>
          </a:p>
          <a:p>
            <a:pPr>
              <a:lnSpc>
                <a:spcPct val="130000"/>
              </a:lnSpc>
            </a:pPr>
            <a:r>
              <a:rPr lang="en-US" sz="2800"/>
              <a:t> stack</a:t>
            </a:r>
          </a:p>
          <a:p>
            <a:pPr>
              <a:lnSpc>
                <a:spcPct val="130000"/>
              </a:lnSpc>
            </a:pPr>
            <a:r>
              <a:rPr lang="en-US" sz="2800"/>
              <a:t> queue</a:t>
            </a:r>
          </a:p>
          <a:p>
            <a:pPr>
              <a:lnSpc>
                <a:spcPct val="130000"/>
              </a:lnSpc>
            </a:pPr>
            <a:r>
              <a:rPr lang="en-US" sz="2800"/>
              <a:t> priority queue</a:t>
            </a:r>
          </a:p>
          <a:p>
            <a:pPr>
              <a:lnSpc>
                <a:spcPct val="130000"/>
              </a:lnSpc>
              <a:buFont typeface="Monotype Sorts" pitchFamily="2" charset="2"/>
              <a:buNone/>
            </a:pPr>
            <a:r>
              <a:rPr lang="en-US" sz="2000"/>
              <a:t/>
            </a:r>
            <a:br>
              <a:rPr lang="en-US" sz="2000"/>
            </a:br>
            <a:endParaRPr lang="en-US" sz="2000"/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endParaRPr lang="en-US" sz="1200"/>
          </a:p>
        </p:txBody>
      </p:sp>
      <p:sp>
        <p:nvSpPr>
          <p:cNvPr id="216068" name="Rectangle 4"/>
          <p:cNvSpPr>
            <a:spLocks noChangeArrowheads="1"/>
          </p:cNvSpPr>
          <p:nvPr/>
        </p:nvSpPr>
        <p:spPr bwMode="auto">
          <a:xfrm>
            <a:off x="4953000" y="1219200"/>
            <a:ext cx="4191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20000"/>
              </a:spcBef>
              <a:buClr>
                <a:srgbClr val="A50021"/>
              </a:buClr>
              <a:buChar char="•"/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20000"/>
              </a:spcBef>
              <a:buClr>
                <a:srgbClr val="A50021"/>
              </a:buClr>
              <a:buChar char="–"/>
              <a:defRPr kumimoji="1" sz="16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20000"/>
              </a:spcBef>
              <a:buClr>
                <a:srgbClr val="A50021"/>
              </a:buClr>
              <a:buChar char="–"/>
              <a:defRPr kumimoji="1" sz="16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20000"/>
              </a:spcBef>
              <a:buClr>
                <a:srgbClr val="A50021"/>
              </a:buClr>
              <a:buChar char="»"/>
              <a:defRPr kumimoji="1" sz="16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sz="16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sz="16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sz="16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sz="16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800"/>
              <a:t>graph</a:t>
            </a:r>
          </a:p>
          <a:p>
            <a:pPr>
              <a:lnSpc>
                <a:spcPct val="130000"/>
              </a:lnSpc>
            </a:pPr>
            <a:r>
              <a:rPr lang="en-US" sz="2800"/>
              <a:t>tree</a:t>
            </a:r>
          </a:p>
          <a:p>
            <a:pPr>
              <a:lnSpc>
                <a:spcPct val="130000"/>
              </a:lnSpc>
            </a:pPr>
            <a:r>
              <a:rPr lang="en-US" sz="2800"/>
              <a:t>set and dictionary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SS ZG519 - Data Structures &amp; Algorithms Design-  July 26th, 2014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25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Assumptions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2575" lvl="1" indent="-57150" eaLnBrk="1" hangingPunct="1">
              <a:buNone/>
              <a:tabLst>
                <a:tab pos="169863" algn="l"/>
                <a:tab pos="282575" algn="l"/>
              </a:tabLst>
            </a:pPr>
            <a:r>
              <a:rPr lang="en-US" dirty="0" smtClean="0"/>
              <a:t>Individual statement considered as “unit” time</a:t>
            </a:r>
          </a:p>
          <a:p>
            <a:pPr lvl="2" eaLnBrk="1" hangingPunct="1"/>
            <a:r>
              <a:rPr lang="en-US" dirty="0" smtClean="0"/>
              <a:t>Not applicable for function calls and loops</a:t>
            </a:r>
          </a:p>
          <a:p>
            <a:pPr marL="395288" lvl="1" indent="-57150" eaLnBrk="1" hangingPunct="1">
              <a:buNone/>
              <a:tabLst>
                <a:tab pos="395288" algn="l"/>
              </a:tabLst>
            </a:pPr>
            <a:endParaRPr lang="en-US" dirty="0" smtClean="0"/>
          </a:p>
          <a:p>
            <a:pPr marL="395288" lvl="1" indent="-225425" eaLnBrk="1" hangingPunct="1">
              <a:buNone/>
              <a:tabLst>
                <a:tab pos="395288" algn="l"/>
              </a:tabLst>
            </a:pPr>
            <a:r>
              <a:rPr lang="en-US" dirty="0" smtClean="0"/>
              <a:t>Individual variable considered as “unit” storage</a:t>
            </a:r>
          </a:p>
          <a:p>
            <a:pPr marL="395288" lvl="1" indent="-57150" eaLnBrk="1" hangingPunct="1">
              <a:buNone/>
              <a:tabLst>
                <a:tab pos="395288" algn="l"/>
              </a:tabLst>
            </a:pPr>
            <a:endParaRPr lang="en-US" b="1" dirty="0" smtClean="0">
              <a:solidFill>
                <a:srgbClr val="FF0000"/>
              </a:solidFill>
            </a:endParaRPr>
          </a:p>
          <a:p>
            <a:pPr marL="395288" lvl="1" indent="-57150" eaLnBrk="1" hangingPunct="1">
              <a:buNone/>
              <a:tabLst>
                <a:tab pos="395288" algn="l"/>
              </a:tabLst>
            </a:pPr>
            <a:endParaRPr lang="en-US" b="1" dirty="0" smtClean="0">
              <a:solidFill>
                <a:srgbClr val="FF0000"/>
              </a:solidFill>
            </a:endParaRPr>
          </a:p>
          <a:p>
            <a:pPr lvl="2" indent="-1085850">
              <a:buNone/>
              <a:tabLst>
                <a:tab pos="57150" algn="l"/>
              </a:tabLst>
            </a:pPr>
            <a:r>
              <a:rPr lang="en-US" b="1" dirty="0" smtClean="0">
                <a:solidFill>
                  <a:srgbClr val="FF0000"/>
                </a:solidFill>
              </a:rPr>
              <a:t>Often referred to as “algorithmic complexity”</a:t>
            </a:r>
          </a:p>
          <a:p>
            <a:pPr lvl="2" eaLnBrk="1" hangingPunct="1">
              <a:buNone/>
            </a:pPr>
            <a:endParaRPr lang="en-US" dirty="0" smtClean="0"/>
          </a:p>
          <a:p>
            <a:pPr marL="576263" lvl="2" indent="0" eaLnBrk="1" hangingPunct="1">
              <a:buNone/>
              <a:tabLst>
                <a:tab pos="282575" algn="l"/>
              </a:tabLst>
            </a:pPr>
            <a:endParaRPr lang="en-US" dirty="0" smtClean="0"/>
          </a:p>
          <a:p>
            <a:pPr marL="576263" lvl="2" indent="0" eaLnBrk="1" hangingPunct="1">
              <a:buNone/>
              <a:tabLst>
                <a:tab pos="282575" algn="l"/>
              </a:tabLst>
            </a:pP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mtClean="0"/>
              <a:t>SS ZG519 - Data Structures &amp; Algorithms Design-  July 26th, 2014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37</a:t>
            </a:fld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b="1" dirty="0" smtClean="0">
                <a:solidFill>
                  <a:srgbClr val="FF0000"/>
                </a:solidFill>
              </a:rPr>
              <a:t>Data structures</a:t>
            </a:r>
            <a:r>
              <a:rPr lang="en-US" dirty="0" smtClean="0"/>
              <a:t>: conceptual and concrete ways to organize  data for </a:t>
            </a:r>
            <a:r>
              <a:rPr lang="en-US" u="sng" dirty="0" smtClean="0">
                <a:solidFill>
                  <a:srgbClr val="FF0000"/>
                </a:solidFill>
              </a:rPr>
              <a:t>efficient storage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u="sng" dirty="0" smtClean="0">
                <a:solidFill>
                  <a:srgbClr val="FF0000"/>
                </a:solidFill>
              </a:rPr>
              <a:t>efficient manipulation</a:t>
            </a:r>
          </a:p>
          <a:p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Employment of this data structures in the design of </a:t>
            </a:r>
            <a:r>
              <a:rPr lang="en-US" u="sng" dirty="0" smtClean="0">
                <a:solidFill>
                  <a:srgbClr val="FF0000"/>
                </a:solidFill>
              </a:rPr>
              <a:t>efficient  algorithms</a:t>
            </a:r>
          </a:p>
          <a:p>
            <a:pPr lvl="2">
              <a:buClr>
                <a:schemeClr val="tx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Algorithm analysis techniques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 Algorithm design techniques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 Implementation/analysis of data structures: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Lists, stacks, and queues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Trees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Hashing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Priority queues (heaps)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Sorting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Graphs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charset="0"/>
              </a:rPr>
              <a:t>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30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Prescribed Text Book </a:t>
            </a:r>
            <a:endParaRPr lang="en-GB" sz="2400" dirty="0"/>
          </a:p>
          <a:p>
            <a:r>
              <a:rPr lang="en-US" b="1" dirty="0"/>
              <a:t> </a:t>
            </a:r>
            <a:endParaRPr lang="en-GB" sz="2400" dirty="0"/>
          </a:p>
          <a:p>
            <a:r>
              <a:rPr lang="en-US" b="1" dirty="0"/>
              <a:t>T1</a:t>
            </a:r>
            <a:r>
              <a:rPr lang="en-US" dirty="0"/>
              <a:t>   </a:t>
            </a:r>
            <a:r>
              <a:rPr lang="en-US" dirty="0" err="1"/>
              <a:t>Sahni</a:t>
            </a:r>
            <a:r>
              <a:rPr lang="en-US" dirty="0"/>
              <a:t>, </a:t>
            </a:r>
            <a:r>
              <a:rPr lang="en-US" dirty="0" err="1"/>
              <a:t>Sartaj</a:t>
            </a:r>
            <a:r>
              <a:rPr lang="en-US" dirty="0"/>
              <a:t>, Data Structures, Algorithms and Application in C++, McGraw Hill International Edition, 2000 </a:t>
            </a:r>
            <a:r>
              <a:rPr lang="en-US" b="1" dirty="0"/>
              <a:t>(Also in Books 24 x 7 Online Digital Library)</a:t>
            </a:r>
            <a:endParaRPr lang="en-GB" sz="2400" dirty="0"/>
          </a:p>
          <a:p>
            <a:r>
              <a:rPr lang="en-US" dirty="0"/>
              <a:t> </a:t>
            </a:r>
            <a:endParaRPr lang="en-GB" sz="2400" dirty="0"/>
          </a:p>
          <a:p>
            <a:r>
              <a:rPr lang="en-US" b="1" dirty="0"/>
              <a:t>Reference Books </a:t>
            </a:r>
            <a:endParaRPr lang="en-GB" sz="2400" dirty="0"/>
          </a:p>
          <a:p>
            <a:r>
              <a:rPr lang="en-US" b="1" dirty="0"/>
              <a:t> </a:t>
            </a:r>
            <a:endParaRPr lang="en-GB" sz="2400" dirty="0"/>
          </a:p>
          <a:p>
            <a:pPr lvl="1"/>
            <a:r>
              <a:rPr lang="en-US" dirty="0"/>
              <a:t>Horowitz E, </a:t>
            </a:r>
            <a:r>
              <a:rPr lang="en-US" dirty="0" err="1"/>
              <a:t>Sartaj</a:t>
            </a:r>
            <a:r>
              <a:rPr lang="en-US" dirty="0"/>
              <a:t> </a:t>
            </a:r>
            <a:r>
              <a:rPr lang="en-US" dirty="0" err="1"/>
              <a:t>Sahni</a:t>
            </a:r>
            <a:r>
              <a:rPr lang="en-US" dirty="0"/>
              <a:t> and R </a:t>
            </a:r>
            <a:r>
              <a:rPr lang="en-US" dirty="0" err="1"/>
              <a:t>Sanguthevar</a:t>
            </a:r>
            <a:r>
              <a:rPr lang="en-US" dirty="0"/>
              <a:t>, </a:t>
            </a:r>
            <a:r>
              <a:rPr lang="en-US" i="1" dirty="0"/>
              <a:t>Computer Algorithms/C++</a:t>
            </a:r>
            <a:r>
              <a:rPr lang="en-US" dirty="0"/>
              <a:t>, Second edition, Silicon Press, 2008 </a:t>
            </a:r>
            <a:r>
              <a:rPr lang="en-US" b="1" dirty="0"/>
              <a:t>(Books 24 x 7 Online Digital Library)</a:t>
            </a:r>
            <a:endParaRPr lang="en-GB" sz="2000" dirty="0"/>
          </a:p>
          <a:p>
            <a:r>
              <a:rPr lang="en-US" dirty="0"/>
              <a:t> </a:t>
            </a:r>
            <a:endParaRPr lang="en-GB" dirty="0"/>
          </a:p>
          <a:p>
            <a:pPr lvl="1"/>
            <a:r>
              <a:rPr lang="en-US" dirty="0"/>
              <a:t>Goodrich M T, </a:t>
            </a:r>
            <a:r>
              <a:rPr lang="en-US" dirty="0" err="1"/>
              <a:t>Tamassia</a:t>
            </a:r>
            <a:r>
              <a:rPr lang="en-US" dirty="0"/>
              <a:t>, R,  </a:t>
            </a:r>
            <a:r>
              <a:rPr lang="en-US" i="1" dirty="0"/>
              <a:t>Data Structures and Algorithms in JAVA</a:t>
            </a:r>
            <a:r>
              <a:rPr lang="en-US" b="1" i="1" dirty="0"/>
              <a:t>, </a:t>
            </a:r>
            <a:r>
              <a:rPr lang="en-US" i="1" dirty="0"/>
              <a:t>John Wiley &amp; Sons </a:t>
            </a:r>
            <a:r>
              <a:rPr lang="en-US" i="1" dirty="0" err="1"/>
              <a:t>Inc</a:t>
            </a:r>
            <a:r>
              <a:rPr lang="en-US" i="1" dirty="0"/>
              <a:t>, 1998.</a:t>
            </a:r>
            <a:endParaRPr lang="en-GB" sz="2000" dirty="0"/>
          </a:p>
          <a:p>
            <a:r>
              <a:rPr lang="en-US" dirty="0"/>
              <a:t> </a:t>
            </a:r>
            <a:endParaRPr lang="en-GB" sz="2400" dirty="0"/>
          </a:p>
          <a:p>
            <a:pPr lvl="1"/>
            <a:r>
              <a:rPr lang="en-US" dirty="0" err="1"/>
              <a:t>Corman</a:t>
            </a:r>
            <a:r>
              <a:rPr lang="en-US" dirty="0"/>
              <a:t> T H, </a:t>
            </a:r>
            <a:r>
              <a:rPr lang="en-US" dirty="0" err="1"/>
              <a:t>Leiserson</a:t>
            </a:r>
            <a:r>
              <a:rPr lang="en-US" dirty="0"/>
              <a:t>, C E, and </a:t>
            </a:r>
            <a:r>
              <a:rPr lang="en-US" dirty="0" err="1"/>
              <a:t>Rivest</a:t>
            </a:r>
            <a:r>
              <a:rPr lang="en-US" dirty="0"/>
              <a:t>, R L,  </a:t>
            </a:r>
            <a:r>
              <a:rPr lang="en-US" i="1" dirty="0"/>
              <a:t>Introduction to Algorithms</a:t>
            </a:r>
            <a:r>
              <a:rPr lang="en-US" b="1" i="1" dirty="0"/>
              <a:t>, </a:t>
            </a:r>
            <a:r>
              <a:rPr lang="en-US" i="1" dirty="0"/>
              <a:t>MIT Press, 1990(Indian reprint: Prentice-Hall).</a:t>
            </a:r>
            <a:r>
              <a:rPr lang="en-US" dirty="0"/>
              <a:t>     </a:t>
            </a:r>
            <a:endParaRPr lang="en-GB" sz="2000" dirty="0"/>
          </a:p>
          <a:p>
            <a:r>
              <a:rPr lang="en-US" b="1" dirty="0"/>
              <a:t> </a:t>
            </a:r>
            <a:endParaRPr lang="en-GB" sz="2400" dirty="0"/>
          </a:p>
          <a:p>
            <a:pPr lvl="1"/>
            <a:r>
              <a:rPr lang="en-US" dirty="0" err="1"/>
              <a:t>Aho</a:t>
            </a:r>
            <a:r>
              <a:rPr lang="en-US" dirty="0"/>
              <a:t>, A V, </a:t>
            </a:r>
            <a:r>
              <a:rPr lang="en-US" dirty="0" err="1"/>
              <a:t>Hopcraft</a:t>
            </a:r>
            <a:r>
              <a:rPr lang="en-US" dirty="0"/>
              <a:t>, J E and Ullman, J D, </a:t>
            </a:r>
            <a:r>
              <a:rPr lang="en-US" i="1" dirty="0"/>
              <a:t>The Design and Analysis of Computer Algorithms</a:t>
            </a:r>
            <a:r>
              <a:rPr lang="en-US" dirty="0"/>
              <a:t>, Addison Wesley, (Indian Reprint: Pearson Education, 2002).</a:t>
            </a:r>
            <a:r>
              <a:rPr lang="en-US" b="1" dirty="0"/>
              <a:t>  </a:t>
            </a:r>
            <a:endParaRPr lang="en-GB" sz="2000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mtClean="0"/>
              <a:t>SS ZG519 - Data Structures &amp; Algorithms Design-  July 26th, 2014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657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839200" cy="4906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Any organization has  a collection of records that can be </a:t>
            </a:r>
          </a:p>
          <a:p>
            <a:r>
              <a:rPr lang="en-US" dirty="0" smtClean="0"/>
              <a:t>searched,  processed in any order, or modified.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solidFill>
                  <a:srgbClr val="FF0000"/>
                </a:solidFill>
              </a:rPr>
              <a:t>Data structures organize data:</a:t>
            </a:r>
          </a:p>
          <a:p>
            <a:pPr lvl="2"/>
            <a:r>
              <a:rPr lang="en-US" dirty="0" smtClean="0"/>
              <a:t>Good choice: more efficient programs</a:t>
            </a:r>
          </a:p>
          <a:p>
            <a:pPr lvl="2"/>
            <a:r>
              <a:rPr lang="en-US" dirty="0" smtClean="0"/>
              <a:t> Bad choice: poor program performance</a:t>
            </a:r>
          </a:p>
          <a:p>
            <a:pPr lvl="3"/>
            <a:r>
              <a:rPr lang="en-US" dirty="0" smtClean="0"/>
              <a:t>The choice can make a difference between the program running in a few seconds or many day</a:t>
            </a:r>
            <a:endParaRPr lang="en-US" dirty="0"/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solidFill>
                  <a:srgbClr val="FF0000"/>
                </a:solidFill>
              </a:rPr>
              <a:t>Characteristics of a problem’s solution</a:t>
            </a:r>
          </a:p>
          <a:p>
            <a:pPr lvl="2"/>
            <a:r>
              <a:rPr lang="en-US" dirty="0" smtClean="0">
                <a:solidFill>
                  <a:srgbClr val="00B0F0"/>
                </a:solidFill>
              </a:rPr>
              <a:t>efficient:</a:t>
            </a:r>
            <a:r>
              <a:rPr lang="en-US" dirty="0" smtClean="0"/>
              <a:t> if it solves problem within resource constraints</a:t>
            </a:r>
          </a:p>
          <a:p>
            <a:pPr lvl="3"/>
            <a:r>
              <a:rPr lang="en-US" dirty="0" smtClean="0"/>
              <a:t>time</a:t>
            </a:r>
          </a:p>
          <a:p>
            <a:pPr lvl="3"/>
            <a:r>
              <a:rPr lang="en-US" dirty="0" smtClean="0"/>
              <a:t>space</a:t>
            </a:r>
          </a:p>
          <a:p>
            <a:pPr lvl="2"/>
            <a:r>
              <a:rPr lang="en-US" dirty="0" smtClean="0">
                <a:solidFill>
                  <a:srgbClr val="00B0F0"/>
                </a:solidFill>
              </a:rPr>
              <a:t>Cost:</a:t>
            </a:r>
            <a:r>
              <a:rPr lang="en-US" dirty="0" smtClean="0"/>
              <a:t> amount of resources a solution consumes</a:t>
            </a:r>
          </a:p>
          <a:p>
            <a:endParaRPr lang="en-US" dirty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sz="3200" dirty="0" smtClean="0"/>
              <a:t>Why to Study Data Structures?</a:t>
            </a:r>
            <a:endParaRPr lang="en-US" sz="3200" b="1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07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Costs and Benefits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 structure  requires a certain amount of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u="sng" dirty="0">
                <a:solidFill>
                  <a:schemeClr val="hlink"/>
                </a:solidFill>
              </a:rPr>
              <a:t>space</a:t>
            </a:r>
            <a:r>
              <a:rPr lang="en-US" dirty="0"/>
              <a:t> for each data item it stores</a:t>
            </a:r>
          </a:p>
          <a:p>
            <a:pPr>
              <a:buFont typeface="Arial" pitchFamily="34" charset="0"/>
              <a:buChar char="•"/>
            </a:pPr>
            <a:r>
              <a:rPr lang="en-US" u="sng" dirty="0">
                <a:solidFill>
                  <a:schemeClr val="hlink"/>
                </a:solidFill>
              </a:rPr>
              <a:t>time</a:t>
            </a:r>
            <a:r>
              <a:rPr lang="en-US" dirty="0"/>
              <a:t> to perform  a single basic operation</a:t>
            </a:r>
          </a:p>
          <a:p>
            <a:pPr>
              <a:buFont typeface="Arial" pitchFamily="34" charset="0"/>
              <a:buChar char="•"/>
            </a:pPr>
            <a:r>
              <a:rPr lang="en-US" u="sng" dirty="0">
                <a:solidFill>
                  <a:schemeClr val="hlink"/>
                </a:solidFill>
              </a:rPr>
              <a:t>programming effort.</a:t>
            </a:r>
          </a:p>
        </p:txBody>
      </p:sp>
    </p:spTree>
    <p:extLst>
      <p:ext uri="{BB962C8B-B14F-4D97-AF65-F5344CB8AC3E}">
        <p14:creationId xmlns:p14="http://schemas.microsoft.com/office/powerpoint/2010/main" val="386247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 typeface="Wingdings" pitchFamily="2" charset="2"/>
              <a:buNone/>
            </a:pPr>
            <a:r>
              <a:rPr lang="en-US" sz="2800" b="1" dirty="0">
                <a:latin typeface="Helvetica" pitchFamily="34" charset="0"/>
              </a:rPr>
              <a:t>Select a data structure as follows:</a:t>
            </a:r>
          </a:p>
          <a:p>
            <a:pPr marL="533400" indent="-533400">
              <a:buClr>
                <a:schemeClr val="tx1"/>
              </a:buClr>
              <a:buFontTx/>
              <a:buAutoNum type="arabicPeriod"/>
            </a:pPr>
            <a:r>
              <a:rPr lang="en-US" sz="2800" dirty="0">
                <a:latin typeface="Helvetica" pitchFamily="34" charset="0"/>
              </a:rPr>
              <a:t>Analyze the </a:t>
            </a:r>
            <a:r>
              <a:rPr lang="en-US" sz="2800" u="sng" dirty="0">
                <a:solidFill>
                  <a:schemeClr val="hlink"/>
                </a:solidFill>
                <a:latin typeface="Helvetica" pitchFamily="34" charset="0"/>
              </a:rPr>
              <a:t>problem</a:t>
            </a:r>
            <a:r>
              <a:rPr lang="en-US" sz="2800" dirty="0">
                <a:latin typeface="Helvetica" pitchFamily="34" charset="0"/>
              </a:rPr>
              <a:t> to determine the resource constraints a solution must meet.</a:t>
            </a:r>
          </a:p>
          <a:p>
            <a:pPr marL="533400" indent="-533400">
              <a:buClr>
                <a:schemeClr val="tx1"/>
              </a:buClr>
              <a:buFontTx/>
              <a:buAutoNum type="arabicPeriod"/>
            </a:pPr>
            <a:r>
              <a:rPr lang="en-US" sz="2800" dirty="0">
                <a:latin typeface="Helvetica" pitchFamily="34" charset="0"/>
              </a:rPr>
              <a:t>Determine the </a:t>
            </a:r>
            <a:r>
              <a:rPr lang="en-US" sz="2800" u="sng" dirty="0">
                <a:solidFill>
                  <a:schemeClr val="hlink"/>
                </a:solidFill>
                <a:latin typeface="Helvetica" pitchFamily="34" charset="0"/>
              </a:rPr>
              <a:t>basic operations</a:t>
            </a:r>
            <a:r>
              <a:rPr lang="en-US" sz="2800" dirty="0">
                <a:latin typeface="Helvetica" pitchFamily="34" charset="0"/>
              </a:rPr>
              <a:t> that must be supported.  Quantify the resource constraints for each operation.</a:t>
            </a:r>
          </a:p>
          <a:p>
            <a:pPr marL="533400" indent="-533400">
              <a:buClr>
                <a:schemeClr val="tx1"/>
              </a:buClr>
              <a:buFontTx/>
              <a:buAutoNum type="arabicPeriod"/>
            </a:pPr>
            <a:r>
              <a:rPr lang="en-US" sz="2800" dirty="0">
                <a:latin typeface="Helvetica" pitchFamily="34" charset="0"/>
              </a:rPr>
              <a:t>Select the </a:t>
            </a:r>
            <a:r>
              <a:rPr lang="en-US" sz="2800" u="sng" dirty="0">
                <a:solidFill>
                  <a:schemeClr val="hlink"/>
                </a:solidFill>
                <a:latin typeface="Helvetica" pitchFamily="34" charset="0"/>
              </a:rPr>
              <a:t>data structure</a:t>
            </a:r>
            <a:r>
              <a:rPr lang="en-US" sz="2800" dirty="0">
                <a:latin typeface="Helvetica" pitchFamily="34" charset="0"/>
              </a:rPr>
              <a:t> that best meets these requirements.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304800"/>
            <a:ext cx="730885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-15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+mj-ea"/>
                <a:cs typeface="Arial" pitchFamily="34" charset="0"/>
              </a:rPr>
              <a:t>Selecting a Data Structure</a:t>
            </a:r>
            <a:endParaRPr kumimoji="0" lang="en-US" sz="4000" b="1" i="0" u="none" strike="noStrike" kern="1200" cap="none" spc="-1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91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4525963"/>
          </a:xfrm>
        </p:spPr>
        <p:txBody>
          <a:bodyPr/>
          <a:lstStyle/>
          <a:p>
            <a:pPr algn="just">
              <a:lnSpc>
                <a:spcPct val="90000"/>
              </a:lnSpc>
              <a:buFont typeface="Courier New" pitchFamily="49" charset="0"/>
              <a:buChar char="o"/>
            </a:pPr>
            <a:r>
              <a:rPr lang="en-US" dirty="0" smtClean="0"/>
              <a:t>A logical view of the data objects together with specifications of  the operations required to create and manipulate them.</a:t>
            </a:r>
          </a:p>
          <a:p>
            <a:pPr lvl="2"/>
            <a:r>
              <a:rPr lang="en-US" dirty="0" smtClean="0"/>
              <a:t>Describe an algorithm – </a:t>
            </a:r>
            <a:r>
              <a:rPr lang="en-US" dirty="0" smtClean="0">
                <a:solidFill>
                  <a:srgbClr val="FF0000"/>
                </a:solidFill>
              </a:rPr>
              <a:t>pseudo-code</a:t>
            </a:r>
          </a:p>
          <a:p>
            <a:pPr lvl="2"/>
            <a:r>
              <a:rPr lang="en-US" dirty="0" smtClean="0"/>
              <a:t>Describe a data structure – </a:t>
            </a:r>
            <a:r>
              <a:rPr lang="en-US" dirty="0" smtClean="0">
                <a:solidFill>
                  <a:srgbClr val="FF0000"/>
                </a:solidFill>
              </a:rPr>
              <a:t>ADT 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A data structure is the physical implementation of an ADT </a:t>
            </a:r>
          </a:p>
          <a:p>
            <a:pPr lvl="2"/>
            <a:r>
              <a:rPr lang="en-US" dirty="0" smtClean="0"/>
              <a:t>Each ADT operation is implemented by one or more</a:t>
            </a:r>
          </a:p>
          <a:p>
            <a:r>
              <a:rPr lang="en-US" dirty="0" smtClean="0"/>
              <a:t>               subroutines</a:t>
            </a:r>
          </a:p>
          <a:p>
            <a:pPr lvl="2"/>
            <a:r>
              <a:rPr lang="en-US" dirty="0" smtClean="0"/>
              <a:t>Data structures are used to  organize  data  in main memory</a:t>
            </a:r>
            <a:endParaRPr lang="en-US" dirty="0" smtClean="0">
              <a:latin typeface="Arial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charset="0"/>
              </a:rPr>
              <a:t>Abstract Data Types (ADT)</a:t>
            </a:r>
            <a:endParaRPr lang="en-US" dirty="0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28600" y="3962400"/>
            <a:ext cx="40767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 dirty="0">
              <a:latin typeface="Arial" charset="0"/>
            </a:endParaRP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4311650" y="3886200"/>
            <a:ext cx="4832350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29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  <p:bldP spid="10246" grpId="0" autoUpdateAnimBg="0"/>
      <p:bldP spid="10247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990600" y="2286000"/>
            <a:ext cx="6248400" cy="3505200"/>
            <a:chOff x="1600200" y="2057400"/>
            <a:chExt cx="6248400" cy="3505200"/>
          </a:xfrm>
        </p:grpSpPr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600200" y="2057400"/>
              <a:ext cx="624840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600200" y="4191000"/>
              <a:ext cx="624840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4724400" y="3429000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1736725" y="2251075"/>
              <a:ext cx="19208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1828800" y="2286000"/>
              <a:ext cx="2514600" cy="1004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ADT:</a:t>
              </a:r>
            </a:p>
            <a:p>
              <a:pPr lvl="1">
                <a:lnSpc>
                  <a:spcPct val="50000"/>
                </a:lnSpc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Type</a:t>
              </a:r>
            </a:p>
            <a:p>
              <a:pPr lvl="1">
                <a:lnSpc>
                  <a:spcPct val="50000"/>
                </a:lnSpc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Operations</a:t>
              </a: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5118100" y="2466975"/>
              <a:ext cx="2501900" cy="639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Data Items:  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  Logical Form</a:t>
              </a:r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5027613" y="2286000"/>
              <a:ext cx="2514600" cy="914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5029200" y="4419600"/>
              <a:ext cx="2514600" cy="914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5181600" y="4572000"/>
              <a:ext cx="2514600" cy="639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Data Items: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  Physical Form</a:t>
              </a: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1828800" y="4343400"/>
              <a:ext cx="2659063" cy="1187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Helvetica" pitchFamily="34" charset="0"/>
                </a:rPr>
                <a:t>Data Structure:</a:t>
              </a:r>
            </a:p>
            <a:p>
              <a:pPr lvl="1"/>
              <a:r>
                <a:rPr lang="en-US">
                  <a:latin typeface="Helvetica" pitchFamily="34" charset="0"/>
                </a:rPr>
                <a:t>Storage Space</a:t>
              </a:r>
            </a:p>
            <a:p>
              <a:pPr lvl="1"/>
              <a:r>
                <a:rPr lang="en-US">
                  <a:latin typeface="Helvetica" pitchFamily="34" charset="0"/>
                </a:rPr>
                <a:t>Subroutines</a:t>
              </a:r>
            </a:p>
          </p:txBody>
        </p:sp>
      </p:grpSp>
      <p:sp>
        <p:nvSpPr>
          <p:cNvPr id="21" name="Text Box 10"/>
          <p:cNvSpPr txBox="1">
            <a:spLocks noGrp="1" noChangeArrowheads="1"/>
          </p:cNvSpPr>
          <p:nvPr>
            <p:ph sz="quarter" idx="10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Helvetica" pitchFamily="34" charset="0"/>
              </a:rPr>
              <a:t>Data Type</a:t>
            </a:r>
          </a:p>
        </p:txBody>
      </p:sp>
    </p:spTree>
    <p:extLst>
      <p:ext uri="{BB962C8B-B14F-4D97-AF65-F5344CB8AC3E}">
        <p14:creationId xmlns:p14="http://schemas.microsoft.com/office/powerpoint/2010/main" val="118837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Programmers deal with:</a:t>
            </a:r>
          </a:p>
          <a:p>
            <a:pPr lvl="1"/>
            <a:r>
              <a:rPr lang="en-US" sz="3200" dirty="0"/>
              <a:t>problems, </a:t>
            </a:r>
          </a:p>
          <a:p>
            <a:pPr lvl="1"/>
            <a:r>
              <a:rPr lang="en-US" sz="3200" dirty="0"/>
              <a:t>algorithms and </a:t>
            </a:r>
          </a:p>
          <a:p>
            <a:pPr lvl="1"/>
            <a:r>
              <a:rPr lang="en-US" sz="3200" dirty="0"/>
              <a:t>computer programs.</a:t>
            </a:r>
          </a:p>
          <a:p>
            <a:pPr>
              <a:buFont typeface="Wingdings" pitchFamily="2" charset="2"/>
              <a:buNone/>
            </a:pPr>
            <a:endParaRPr lang="en-US" sz="40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sz="quarter" idx="10"/>
          </p:nvPr>
        </p:nvSpPr>
        <p:spPr>
          <a:xfrm>
            <a:off x="304800" y="152400"/>
            <a:ext cx="65532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Problems, Algorithms and Programs</a:t>
            </a:r>
          </a:p>
        </p:txBody>
      </p:sp>
    </p:spTree>
    <p:extLst>
      <p:ext uri="{BB962C8B-B14F-4D97-AF65-F5344CB8AC3E}">
        <p14:creationId xmlns:p14="http://schemas.microsoft.com/office/powerpoint/2010/main" val="317848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304800"/>
            <a:ext cx="6324600" cy="838200"/>
          </a:xfrm>
        </p:spPr>
        <p:txBody>
          <a:bodyPr/>
          <a:lstStyle/>
          <a:p>
            <a:r>
              <a:rPr lang="en-US" sz="2800" dirty="0" smtClean="0"/>
              <a:t>Problems, Algorithms and Programs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>
                <a:latin typeface="Helvetica" pitchFamily="34" charset="0"/>
              </a:rPr>
              <a:t>Problem</a:t>
            </a:r>
            <a:r>
              <a:rPr lang="en-US" dirty="0">
                <a:latin typeface="Helvetica" pitchFamily="34" charset="0"/>
              </a:rPr>
              <a:t>: </a:t>
            </a:r>
            <a:r>
              <a:rPr lang="en-US" i="1" dirty="0">
                <a:solidFill>
                  <a:schemeClr val="hlink"/>
                </a:solidFill>
                <a:latin typeface="Helvetica" pitchFamily="34" charset="0"/>
              </a:rPr>
              <a:t>a task to be performed</a:t>
            </a:r>
            <a:r>
              <a:rPr lang="en-US" dirty="0">
                <a:solidFill>
                  <a:schemeClr val="hlink"/>
                </a:solidFill>
                <a:latin typeface="Helvetica" pitchFamily="34" charset="0"/>
              </a:rPr>
              <a:t>.</a:t>
            </a:r>
          </a:p>
          <a:p>
            <a:pPr lvl="1"/>
            <a:r>
              <a:rPr lang="en-US" dirty="0">
                <a:latin typeface="Helvetica" pitchFamily="34" charset="0"/>
              </a:rPr>
              <a:t>Best thought of as inputs and matching outputs.</a:t>
            </a:r>
          </a:p>
          <a:p>
            <a:pPr lvl="1"/>
            <a:r>
              <a:rPr lang="en-US" dirty="0">
                <a:latin typeface="Helvetica" pitchFamily="34" charset="0"/>
              </a:rPr>
              <a:t>Problem definition should include </a:t>
            </a:r>
            <a:r>
              <a:rPr lang="en-US" u="sng" dirty="0">
                <a:solidFill>
                  <a:schemeClr val="hlink"/>
                </a:solidFill>
                <a:latin typeface="Helvetica" pitchFamily="34" charset="0"/>
              </a:rPr>
              <a:t>constraints on the resources</a:t>
            </a:r>
            <a:r>
              <a:rPr lang="en-US" dirty="0">
                <a:latin typeface="Helvetica" pitchFamily="34" charset="0"/>
              </a:rPr>
              <a:t> that may be consumed by any acceptable solution.</a:t>
            </a:r>
          </a:p>
          <a:p>
            <a:r>
              <a:rPr lang="en-US" sz="2800" dirty="0" smtClean="0">
                <a:latin typeface="Helvetica" pitchFamily="34" charset="0"/>
              </a:rPr>
              <a:t>Problems </a:t>
            </a:r>
            <a:r>
              <a:rPr lang="en-US" sz="2800" dirty="0" smtClean="0">
                <a:latin typeface="Helvetica" pitchFamily="34" charset="0"/>
                <a:sym typeface="Symbol" pitchFamily="18" charset="2"/>
              </a:rPr>
              <a:t> </a:t>
            </a:r>
            <a:r>
              <a:rPr lang="en-US" sz="2800" dirty="0" smtClean="0">
                <a:latin typeface="Helvetica" pitchFamily="34" charset="0"/>
              </a:rPr>
              <a:t>mathematical functions</a:t>
            </a:r>
          </a:p>
          <a:p>
            <a:pPr lvl="1"/>
            <a:r>
              <a:rPr lang="en-US" sz="2400" dirty="0" smtClean="0">
                <a:latin typeface="Helvetica" pitchFamily="34" charset="0"/>
              </a:rPr>
              <a:t>A </a:t>
            </a:r>
            <a:r>
              <a:rPr lang="en-US" sz="2400" u="sng" dirty="0" smtClean="0">
                <a:latin typeface="Helvetica" pitchFamily="34" charset="0"/>
              </a:rPr>
              <a:t>function</a:t>
            </a:r>
            <a:r>
              <a:rPr lang="en-US" sz="2400" dirty="0" smtClean="0">
                <a:latin typeface="Helvetica" pitchFamily="34" charset="0"/>
              </a:rPr>
              <a:t> is a matching between inputs (the </a:t>
            </a:r>
            <a:r>
              <a:rPr lang="en-US" sz="2400" u="sng" dirty="0" smtClean="0">
                <a:solidFill>
                  <a:schemeClr val="hlink"/>
                </a:solidFill>
                <a:latin typeface="Helvetica" pitchFamily="34" charset="0"/>
              </a:rPr>
              <a:t>domain</a:t>
            </a:r>
            <a:r>
              <a:rPr lang="en-US" sz="2400" dirty="0" smtClean="0">
                <a:latin typeface="Helvetica" pitchFamily="34" charset="0"/>
              </a:rPr>
              <a:t>) and outputs (the </a:t>
            </a:r>
            <a:r>
              <a:rPr lang="en-US" sz="2400" u="sng" dirty="0" smtClean="0">
                <a:solidFill>
                  <a:schemeClr val="hlink"/>
                </a:solidFill>
                <a:latin typeface="Helvetica" pitchFamily="34" charset="0"/>
              </a:rPr>
              <a:t>range</a:t>
            </a:r>
            <a:r>
              <a:rPr lang="en-US" sz="2400" dirty="0" smtClean="0">
                <a:latin typeface="Helvetica" pitchFamily="34" charset="0"/>
              </a:rPr>
              <a:t>).</a:t>
            </a:r>
          </a:p>
          <a:p>
            <a:pPr lvl="1"/>
            <a:r>
              <a:rPr lang="en-US" sz="2400" dirty="0" smtClean="0">
                <a:latin typeface="Helvetica" pitchFamily="34" charset="0"/>
              </a:rPr>
              <a:t>An </a:t>
            </a:r>
            <a:r>
              <a:rPr lang="en-US" sz="2400" u="sng" dirty="0" smtClean="0">
                <a:latin typeface="Helvetica" pitchFamily="34" charset="0"/>
              </a:rPr>
              <a:t>input</a:t>
            </a:r>
            <a:r>
              <a:rPr lang="en-US" sz="2400" dirty="0" smtClean="0">
                <a:latin typeface="Helvetica" pitchFamily="34" charset="0"/>
              </a:rPr>
              <a:t> to a function may be single number, or a collection of information.</a:t>
            </a:r>
          </a:p>
          <a:p>
            <a:pPr lvl="1"/>
            <a:r>
              <a:rPr lang="en-US" sz="2400" dirty="0" smtClean="0">
                <a:latin typeface="Helvetica" pitchFamily="34" charset="0"/>
              </a:rPr>
              <a:t>The </a:t>
            </a:r>
            <a:r>
              <a:rPr lang="en-US" sz="2400" dirty="0" smtClean="0">
                <a:solidFill>
                  <a:schemeClr val="hlink"/>
                </a:solidFill>
                <a:latin typeface="Helvetica" pitchFamily="34" charset="0"/>
              </a:rPr>
              <a:t>values</a:t>
            </a:r>
            <a:r>
              <a:rPr lang="en-US" sz="2400" dirty="0" smtClean="0">
                <a:latin typeface="Helvetica" pitchFamily="34" charset="0"/>
              </a:rPr>
              <a:t> making up an input are called the </a:t>
            </a:r>
            <a:r>
              <a:rPr lang="en-US" sz="2400" u="sng" dirty="0" smtClean="0">
                <a:solidFill>
                  <a:schemeClr val="hlink"/>
                </a:solidFill>
                <a:latin typeface="Helvetica" pitchFamily="34" charset="0"/>
              </a:rPr>
              <a:t>parameters</a:t>
            </a:r>
            <a:r>
              <a:rPr lang="en-US" sz="2400" dirty="0" smtClean="0">
                <a:latin typeface="Helvetica" pitchFamily="34" charset="0"/>
              </a:rPr>
              <a:t> of the function.</a:t>
            </a:r>
          </a:p>
          <a:p>
            <a:pPr lvl="1"/>
            <a:r>
              <a:rPr lang="en-US" sz="2400" dirty="0" smtClean="0">
                <a:latin typeface="Helvetica" pitchFamily="34" charset="0"/>
              </a:rPr>
              <a:t>A particular input must always result in the same output every time the function is computed.</a:t>
            </a:r>
          </a:p>
          <a:p>
            <a:endParaRPr lang="en-US" dirty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67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381000"/>
            <a:ext cx="6324600" cy="762000"/>
          </a:xfrm>
        </p:spPr>
        <p:txBody>
          <a:bodyPr/>
          <a:lstStyle/>
          <a:p>
            <a:r>
              <a:rPr lang="en-US" sz="2800" dirty="0" smtClean="0"/>
              <a:t>Problems, Algorithms and Programs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u="sng" dirty="0">
                <a:latin typeface="Helvetica" pitchFamily="34" charset="0"/>
              </a:rPr>
              <a:t>Algorithm</a:t>
            </a:r>
            <a:r>
              <a:rPr lang="en-US" sz="2800" dirty="0">
                <a:latin typeface="Helvetica" pitchFamily="34" charset="0"/>
              </a:rPr>
              <a:t>: a method or a </a:t>
            </a:r>
            <a:r>
              <a:rPr lang="en-US" sz="2800" i="1" dirty="0">
                <a:solidFill>
                  <a:schemeClr val="hlink"/>
                </a:solidFill>
                <a:latin typeface="Helvetica" pitchFamily="34" charset="0"/>
              </a:rPr>
              <a:t>process followed to solve a problem.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hlink"/>
                </a:solidFill>
                <a:latin typeface="Helvetica" pitchFamily="34" charset="0"/>
              </a:rPr>
              <a:t>A recipe:</a:t>
            </a:r>
            <a:r>
              <a:rPr lang="en-US" sz="2400" dirty="0">
                <a:latin typeface="Helvetica" pitchFamily="34" charset="0"/>
              </a:rPr>
              <a:t> The algorithm gives us a “recipe” for solving the problem by performing a series of steps, where each step is completely understood and </a:t>
            </a:r>
            <a:r>
              <a:rPr lang="en-US" sz="2400" dirty="0" smtClean="0">
                <a:latin typeface="Helvetica" pitchFamily="34" charset="0"/>
              </a:rPr>
              <a:t>can be implemented.</a:t>
            </a:r>
            <a:endParaRPr lang="en-US" sz="2400" dirty="0">
              <a:latin typeface="Helvetica" pitchFamily="34" charset="0"/>
            </a:endParaRPr>
          </a:p>
          <a:p>
            <a:pPr>
              <a:lnSpc>
                <a:spcPct val="50000"/>
              </a:lnSpc>
            </a:pPr>
            <a:endParaRPr lang="en-US" sz="2800" dirty="0">
              <a:latin typeface="Helvetic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>
                <a:latin typeface="Helvetica" pitchFamily="34" charset="0"/>
              </a:rPr>
              <a:t>An algorithm takes the input to a problem (function) and transforms it to the output.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Helvetica" pitchFamily="34" charset="0"/>
              </a:rPr>
              <a:t>A mapping of input to output.</a:t>
            </a:r>
          </a:p>
          <a:p>
            <a:pPr>
              <a:lnSpc>
                <a:spcPct val="50000"/>
              </a:lnSpc>
            </a:pPr>
            <a:endParaRPr lang="en-US" sz="2800" dirty="0">
              <a:latin typeface="Helvetic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>
                <a:solidFill>
                  <a:schemeClr val="hlink"/>
                </a:solidFill>
                <a:latin typeface="Helvetica" pitchFamily="34" charset="0"/>
              </a:rPr>
              <a:t>A problem can be solved by many algorithms</a:t>
            </a:r>
            <a:r>
              <a:rPr lang="en-US" sz="2800" dirty="0">
                <a:latin typeface="Helvetica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423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" pitchFamily="34" charset="0"/>
              </a:rPr>
              <a:t>For example, the </a:t>
            </a:r>
            <a:r>
              <a:rPr lang="en-US" u="sng" dirty="0" smtClean="0">
                <a:latin typeface="Helvetica" pitchFamily="34" charset="0"/>
              </a:rPr>
              <a:t>problem of sorting</a:t>
            </a:r>
            <a:r>
              <a:rPr lang="en-US" dirty="0" smtClean="0">
                <a:latin typeface="Helvetica" pitchFamily="34" charset="0"/>
              </a:rPr>
              <a:t> can be solved by the  </a:t>
            </a:r>
          </a:p>
          <a:p>
            <a:r>
              <a:rPr lang="en-US" dirty="0" smtClean="0">
                <a:latin typeface="Helvetica" pitchFamily="34" charset="0"/>
              </a:rPr>
              <a:t>following algorithms:</a:t>
            </a:r>
          </a:p>
          <a:p>
            <a:endParaRPr lang="en-US" dirty="0" smtClean="0">
              <a:latin typeface="Helvetica" pitchFamily="34" charset="0"/>
            </a:endParaRPr>
          </a:p>
          <a:p>
            <a:pPr lvl="2"/>
            <a:r>
              <a:rPr lang="en-US" b="1" dirty="0" smtClean="0">
                <a:solidFill>
                  <a:srgbClr val="FF0000"/>
                </a:solidFill>
                <a:latin typeface="Helvetica" pitchFamily="34" charset="0"/>
              </a:rPr>
              <a:t>Insertion sort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  <a:latin typeface="Helvetica" pitchFamily="34" charset="0"/>
              </a:rPr>
              <a:t>Bubble sort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  <a:latin typeface="Helvetica" pitchFamily="34" charset="0"/>
              </a:rPr>
              <a:t>Selection sort</a:t>
            </a:r>
          </a:p>
          <a:p>
            <a:pPr lvl="2"/>
            <a:r>
              <a:rPr lang="en-US" b="1" dirty="0" err="1" smtClean="0">
                <a:solidFill>
                  <a:srgbClr val="FF0000"/>
                </a:solidFill>
                <a:latin typeface="Helvetica" pitchFamily="34" charset="0"/>
              </a:rPr>
              <a:t>Shellsort</a:t>
            </a:r>
            <a:endParaRPr lang="en-US" b="1" dirty="0" smtClean="0">
              <a:solidFill>
                <a:srgbClr val="FF0000"/>
              </a:solidFill>
              <a:latin typeface="Helvetica" pitchFamily="34" charset="0"/>
            </a:endParaRPr>
          </a:p>
          <a:p>
            <a:pPr lvl="2"/>
            <a:r>
              <a:rPr lang="en-US" b="1" dirty="0" err="1" smtClean="0">
                <a:solidFill>
                  <a:srgbClr val="FF0000"/>
                </a:solidFill>
                <a:latin typeface="Helvetica" pitchFamily="34" charset="0"/>
              </a:rPr>
              <a:t>Mergesort</a:t>
            </a:r>
            <a:endParaRPr lang="en-US" b="1" dirty="0" smtClean="0">
              <a:solidFill>
                <a:srgbClr val="FF0000"/>
              </a:solidFill>
              <a:latin typeface="Helvetica" pitchFamily="34" charset="0"/>
            </a:endParaRPr>
          </a:p>
          <a:p>
            <a:pPr lvl="2"/>
            <a:r>
              <a:rPr lang="en-US" b="1" dirty="0" smtClean="0">
                <a:solidFill>
                  <a:srgbClr val="FF0000"/>
                </a:solidFill>
                <a:latin typeface="Helvetica" pitchFamily="34" charset="0"/>
              </a:rPr>
              <a:t>Others</a:t>
            </a:r>
          </a:p>
          <a:p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800" dirty="0" smtClean="0"/>
              <a:t>Problems, Algorithms and Programs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97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>
                <a:solidFill>
                  <a:schemeClr val="hlink"/>
                </a:solidFill>
                <a:latin typeface="Helvetica" pitchFamily="34" charset="0"/>
              </a:rPr>
              <a:t>An algorithm</a:t>
            </a:r>
            <a:r>
              <a:rPr lang="en-US" sz="2800" dirty="0">
                <a:latin typeface="Helvetica" pitchFamily="34" charset="0"/>
              </a:rPr>
              <a:t> possesses the following properties: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Helvetica" pitchFamily="34" charset="0"/>
              </a:rPr>
              <a:t>It must be </a:t>
            </a:r>
            <a:r>
              <a:rPr lang="en-US" sz="2000" u="sng" dirty="0">
                <a:solidFill>
                  <a:schemeClr val="hlink"/>
                </a:solidFill>
                <a:latin typeface="Helvetica" pitchFamily="34" charset="0"/>
              </a:rPr>
              <a:t>correct</a:t>
            </a:r>
            <a:r>
              <a:rPr lang="en-US" sz="2000" dirty="0">
                <a:solidFill>
                  <a:schemeClr val="hlink"/>
                </a:solidFill>
                <a:latin typeface="Helvetica" pitchFamily="34" charset="0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Helvetica" pitchFamily="34" charset="0"/>
              </a:rPr>
              <a:t>It must be composed of a series of </a:t>
            </a:r>
            <a:r>
              <a:rPr lang="en-US" sz="2000" u="sng" dirty="0">
                <a:solidFill>
                  <a:schemeClr val="hlink"/>
                </a:solidFill>
                <a:latin typeface="Helvetica" pitchFamily="34" charset="0"/>
              </a:rPr>
              <a:t>concrete steps</a:t>
            </a:r>
            <a:r>
              <a:rPr lang="en-US" sz="2000" dirty="0">
                <a:solidFill>
                  <a:schemeClr val="hlink"/>
                </a:solidFill>
                <a:latin typeface="Helvetica" pitchFamily="34" charset="0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Helvetica" pitchFamily="34" charset="0"/>
              </a:rPr>
              <a:t>There can be </a:t>
            </a:r>
            <a:r>
              <a:rPr lang="en-US" sz="2000" u="sng" dirty="0">
                <a:solidFill>
                  <a:schemeClr val="hlink"/>
                </a:solidFill>
                <a:latin typeface="Helvetica" pitchFamily="34" charset="0"/>
              </a:rPr>
              <a:t>no ambiguity</a:t>
            </a:r>
            <a:r>
              <a:rPr lang="en-US" sz="2000" dirty="0">
                <a:latin typeface="Helvetica" pitchFamily="34" charset="0"/>
              </a:rPr>
              <a:t> as to which step will be performed next.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Helvetica" pitchFamily="34" charset="0"/>
              </a:rPr>
              <a:t>It must be composed of a </a:t>
            </a:r>
            <a:r>
              <a:rPr lang="en-US" sz="2000" u="sng" dirty="0">
                <a:solidFill>
                  <a:schemeClr val="hlink"/>
                </a:solidFill>
                <a:latin typeface="Helvetica" pitchFamily="34" charset="0"/>
              </a:rPr>
              <a:t>finite</a:t>
            </a:r>
            <a:r>
              <a:rPr lang="en-US" sz="2000" dirty="0">
                <a:latin typeface="Helvetica" pitchFamily="34" charset="0"/>
              </a:rPr>
              <a:t> number of steps.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Helvetica" pitchFamily="34" charset="0"/>
              </a:rPr>
              <a:t>It must </a:t>
            </a:r>
            <a:r>
              <a:rPr lang="en-US" sz="2000" u="sng" dirty="0">
                <a:solidFill>
                  <a:schemeClr val="hlink"/>
                </a:solidFill>
                <a:latin typeface="Helvetica" pitchFamily="34" charset="0"/>
              </a:rPr>
              <a:t>terminate</a:t>
            </a:r>
            <a:r>
              <a:rPr lang="en-US" sz="2000" dirty="0">
                <a:latin typeface="Helvetica" pitchFamily="34" charset="0"/>
              </a:rPr>
              <a:t>.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endParaRPr lang="en-US" sz="2000" dirty="0">
              <a:latin typeface="Helvetic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>
                <a:latin typeface="Helvetica" pitchFamily="34" charset="0"/>
              </a:rPr>
              <a:t>A computer program is an instance, or concrete representation, for an algorithm in some programming language.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838200"/>
          </a:xfrm>
        </p:spPr>
        <p:txBody>
          <a:bodyPr/>
          <a:lstStyle/>
          <a:p>
            <a:r>
              <a:rPr lang="en-US" sz="2800" dirty="0" smtClean="0"/>
              <a:t>Problems, Algorithms and Programs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4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1 Topics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Abstract Data Type(ADT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smtClean="0"/>
              <a:t>structures</a:t>
            </a:r>
          </a:p>
          <a:p>
            <a:r>
              <a:rPr lang="en-US" dirty="0" smtClean="0"/>
              <a:t> Algorithms</a:t>
            </a:r>
          </a:p>
          <a:p>
            <a:r>
              <a:rPr lang="en-US" dirty="0" smtClean="0"/>
              <a:t> </a:t>
            </a:r>
            <a:r>
              <a:rPr lang="en-US" dirty="0"/>
              <a:t>Linear Data structures </a:t>
            </a:r>
            <a:endParaRPr lang="en-US" dirty="0" smtClean="0"/>
          </a:p>
          <a:p>
            <a:r>
              <a:rPr lang="en-US" dirty="0" smtClean="0"/>
              <a:t>-- </a:t>
            </a:r>
            <a:r>
              <a:rPr lang="en-US" dirty="0"/>
              <a:t>Array and Linked list  representations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mtClean="0"/>
              <a:t>SS ZG519 - Data Structures &amp; Algorithms Design-  July 26th, 2014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620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The design of algorithms is also an important 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focus.</a:t>
            </a:r>
          </a:p>
          <a:p>
            <a:pPr lvl="2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Types of algorithms:</a:t>
            </a:r>
          </a:p>
          <a:p>
            <a:pPr lvl="2"/>
            <a:r>
              <a:rPr lang="en-US" sz="2800" dirty="0" smtClean="0"/>
              <a:t> Greedy algorithms</a:t>
            </a:r>
          </a:p>
          <a:p>
            <a:pPr lvl="2"/>
            <a:r>
              <a:rPr lang="en-US" sz="2800" dirty="0" smtClean="0"/>
              <a:t>Divide and Conquer</a:t>
            </a:r>
          </a:p>
          <a:p>
            <a:pPr lvl="2"/>
            <a:r>
              <a:rPr lang="en-US" sz="2800" dirty="0" smtClean="0"/>
              <a:t> Dynamic programming</a:t>
            </a:r>
          </a:p>
          <a:p>
            <a:pPr lvl="2"/>
            <a:r>
              <a:rPr lang="en-US" sz="2800" dirty="0" smtClean="0"/>
              <a:t> Randomized algorithms</a:t>
            </a:r>
          </a:p>
          <a:p>
            <a:pPr lvl="2"/>
            <a:r>
              <a:rPr lang="en-US" sz="2800" dirty="0" smtClean="0"/>
              <a:t> Backtracking</a:t>
            </a:r>
            <a:endParaRPr lang="en-US" sz="2800" dirty="0" smtClean="0">
              <a:latin typeface="Arial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Algorithm  Design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2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33400" indent="-533400" eaLnBrk="1" hangingPunct="1">
              <a:lnSpc>
                <a:spcPct val="150000"/>
              </a:lnSpc>
            </a:pPr>
            <a:r>
              <a:rPr lang="en-US" sz="1800" dirty="0" smtClean="0"/>
              <a:t>Predict the amount of resources required: </a:t>
            </a: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DD0111"/>
                </a:solidFill>
              </a:rPr>
              <a:t>memory</a:t>
            </a:r>
            <a:r>
              <a:rPr lang="en-US" sz="1800" dirty="0" smtClean="0"/>
              <a:t>: how much space is needed? </a:t>
            </a:r>
          </a:p>
          <a:p>
            <a:pPr marL="914400" lvl="1" indent="-4572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DD0111"/>
                </a:solidFill>
              </a:rPr>
              <a:t>computational time</a:t>
            </a:r>
            <a:r>
              <a:rPr lang="en-US" sz="1800" dirty="0" smtClean="0"/>
              <a:t>: how fast the algorithm runs?</a:t>
            </a:r>
          </a:p>
          <a:p>
            <a:pPr marL="533400" indent="-533400" eaLnBrk="1" hangingPunct="1">
              <a:lnSpc>
                <a:spcPct val="150000"/>
              </a:lnSpc>
            </a:pPr>
            <a:r>
              <a:rPr lang="en-US" sz="1800" b="1" dirty="0" smtClean="0"/>
              <a:t>FACT:</a:t>
            </a:r>
            <a:r>
              <a:rPr lang="en-US" sz="1800" dirty="0" smtClean="0"/>
              <a:t>  running time grows with the size of the input </a:t>
            </a:r>
          </a:p>
          <a:p>
            <a:pPr marL="533400" indent="-533400" eaLnBrk="1" hangingPunct="1">
              <a:lnSpc>
                <a:spcPct val="150000"/>
              </a:lnSpc>
            </a:pPr>
            <a:r>
              <a:rPr lang="en-US" sz="1800" dirty="0" smtClean="0"/>
              <a:t>Input size (number of elements in the input)</a:t>
            </a:r>
          </a:p>
          <a:p>
            <a:pPr marL="914400" lvl="1" indent="-457200" eaLnBrk="1" hangingPunct="1">
              <a:lnSpc>
                <a:spcPct val="150000"/>
              </a:lnSpc>
            </a:pPr>
            <a:r>
              <a:rPr lang="en-US" sz="1800" dirty="0" smtClean="0"/>
              <a:t>Size of an array, polynomial degree, # of elements in a matrix, # of bits in the binary representation of the input, vertices and edges in a graph</a:t>
            </a:r>
          </a:p>
          <a:p>
            <a:pPr marL="533400" indent="-533400" eaLnBrk="1" hangingPunct="1">
              <a:lnSpc>
                <a:spcPct val="150000"/>
              </a:lnSpc>
              <a:buFontTx/>
              <a:buNone/>
            </a:pPr>
            <a:r>
              <a:rPr lang="en-US" sz="1800" dirty="0" smtClean="0">
                <a:solidFill>
                  <a:srgbClr val="DD0111"/>
                </a:solidFill>
              </a:rPr>
              <a:t>Def: </a:t>
            </a:r>
            <a:r>
              <a:rPr lang="en-US" sz="1800" i="1" dirty="0" smtClean="0"/>
              <a:t>Running time = the number of primitive operations (steps) executed before termination</a:t>
            </a:r>
          </a:p>
          <a:p>
            <a:pPr marL="533400" indent="-533400">
              <a:lnSpc>
                <a:spcPct val="150000"/>
              </a:lnSpc>
            </a:pPr>
            <a:r>
              <a:rPr lang="en-US" sz="1800" dirty="0" smtClean="0"/>
              <a:t>Running time is expressed as </a:t>
            </a:r>
            <a:r>
              <a:rPr lang="en-US" sz="1800" b="1" dirty="0" smtClean="0"/>
              <a:t>T</a:t>
            </a:r>
            <a:r>
              <a:rPr lang="en-US" sz="1800" dirty="0" smtClean="0"/>
              <a:t>(</a:t>
            </a:r>
            <a:r>
              <a:rPr lang="en-US" sz="1800" i="1" dirty="0" smtClean="0"/>
              <a:t>n</a:t>
            </a:r>
            <a:r>
              <a:rPr lang="en-US" sz="1800" dirty="0" smtClean="0"/>
              <a:t>) for some function </a:t>
            </a:r>
            <a:r>
              <a:rPr lang="en-US" sz="1800" b="1" dirty="0" smtClean="0"/>
              <a:t>T</a:t>
            </a:r>
            <a:r>
              <a:rPr lang="en-US" sz="1800" dirty="0" smtClean="0"/>
              <a:t> on input size </a:t>
            </a:r>
            <a:r>
              <a:rPr lang="en-US" sz="1800" i="1" dirty="0" smtClean="0"/>
              <a:t>n</a:t>
            </a:r>
            <a:r>
              <a:rPr lang="en-US" sz="1800" dirty="0" smtClean="0"/>
              <a:t>.</a:t>
            </a:r>
          </a:p>
          <a:p>
            <a:pPr marL="533400" indent="-533400" eaLnBrk="1" hangingPunct="1">
              <a:lnSpc>
                <a:spcPct val="150000"/>
              </a:lnSpc>
              <a:buFontTx/>
              <a:buNone/>
            </a:pPr>
            <a:endParaRPr lang="en-US" sz="1800" i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Algorithm 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99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approaches to obtaining running time:</a:t>
            </a:r>
          </a:p>
          <a:p>
            <a:pPr lvl="1"/>
            <a:r>
              <a:rPr lang="en-US" sz="1800" dirty="0">
                <a:solidFill>
                  <a:schemeClr val="hlink"/>
                </a:solidFill>
              </a:rPr>
              <a:t>Measuring</a:t>
            </a:r>
            <a:r>
              <a:rPr lang="en-US" sz="1800" dirty="0"/>
              <a:t> under standard benchmark conditions.</a:t>
            </a:r>
          </a:p>
          <a:p>
            <a:pPr lvl="1"/>
            <a:r>
              <a:rPr lang="en-US" sz="1800" dirty="0">
                <a:solidFill>
                  <a:schemeClr val="hlink"/>
                </a:solidFill>
              </a:rPr>
              <a:t>Estimating</a:t>
            </a:r>
            <a:r>
              <a:rPr lang="en-US" sz="1800" dirty="0"/>
              <a:t> the  algorithms </a:t>
            </a:r>
            <a:r>
              <a:rPr lang="en-US" sz="1800" dirty="0" smtClean="0"/>
              <a:t>performance</a:t>
            </a:r>
          </a:p>
          <a:p>
            <a:pPr lvl="1">
              <a:buNone/>
            </a:pPr>
            <a:endParaRPr lang="en-US" sz="1800" dirty="0" smtClean="0"/>
          </a:p>
          <a:p>
            <a:r>
              <a:rPr lang="en-US" dirty="0" smtClean="0"/>
              <a:t>Estimation is based on:</a:t>
            </a:r>
          </a:p>
          <a:p>
            <a:pPr lvl="1"/>
            <a:r>
              <a:rPr lang="en-US" sz="1800" dirty="0" smtClean="0"/>
              <a:t>The </a:t>
            </a:r>
            <a:r>
              <a:rPr lang="en-US" sz="1800" dirty="0" smtClean="0">
                <a:solidFill>
                  <a:schemeClr val="hlink"/>
                </a:solidFill>
              </a:rPr>
              <a:t>“size”</a:t>
            </a:r>
            <a:r>
              <a:rPr lang="en-US" sz="1800" dirty="0" smtClean="0"/>
              <a:t> of the input</a:t>
            </a:r>
          </a:p>
          <a:p>
            <a:pPr lvl="1"/>
            <a:r>
              <a:rPr lang="en-US" sz="1800" dirty="0" smtClean="0"/>
              <a:t>The number of </a:t>
            </a:r>
            <a:r>
              <a:rPr lang="en-US" sz="1800" i="1" dirty="0" smtClean="0">
                <a:solidFill>
                  <a:schemeClr val="hlink"/>
                </a:solidFill>
              </a:rPr>
              <a:t>basic operations</a:t>
            </a:r>
          </a:p>
          <a:p>
            <a:pPr lvl="1">
              <a:buNone/>
            </a:pPr>
            <a:endParaRPr lang="en-US" sz="1800" i="1" dirty="0" smtClean="0">
              <a:solidFill>
                <a:schemeClr val="hlink"/>
              </a:solidFill>
            </a:endParaRPr>
          </a:p>
          <a:p>
            <a:r>
              <a:rPr lang="en-US" dirty="0" smtClean="0"/>
              <a:t>The time to complete a basic operation does not depend on the value of its operands.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Algorithm 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20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1706563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A data type can be considered </a:t>
            </a:r>
            <a:r>
              <a:rPr lang="en-US" sz="2800" b="1" dirty="0" smtClean="0"/>
              <a:t>abstract</a:t>
            </a:r>
            <a:r>
              <a:rPr lang="en-US" sz="2800" dirty="0" smtClean="0"/>
              <a:t> when it is defined in terms of operations on it, and its implementation is hidden.</a:t>
            </a:r>
          </a:p>
          <a:p>
            <a:pPr algn="just">
              <a:buFont typeface="Arial" pitchFamily="34" charset="0"/>
              <a:buChar char="•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Abstract Data  Types (ADT)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3054459"/>
            <a:ext cx="4343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    Examples </a:t>
            </a:r>
            <a:r>
              <a:rPr lang="en-US" sz="3200" dirty="0"/>
              <a:t>of ADT</a:t>
            </a:r>
          </a:p>
          <a:p>
            <a:pPr lvl="3" algn="just"/>
            <a:r>
              <a:rPr lang="en-US" sz="3200" dirty="0"/>
              <a:t> List</a:t>
            </a:r>
          </a:p>
          <a:p>
            <a:pPr lvl="3" algn="just"/>
            <a:r>
              <a:rPr lang="en-US" sz="3200" dirty="0"/>
              <a:t> Stack</a:t>
            </a:r>
          </a:p>
          <a:p>
            <a:pPr lvl="3" algn="just"/>
            <a:r>
              <a:rPr lang="en-US" sz="3200" dirty="0"/>
              <a:t> Queue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2753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Data Type</a:t>
            </a:r>
          </a:p>
          <a:p>
            <a:pPr>
              <a:buNone/>
            </a:pPr>
            <a:r>
              <a:rPr lang="en-US" dirty="0" smtClean="0"/>
              <a:t>In computer science, an </a:t>
            </a:r>
            <a:r>
              <a:rPr lang="en-US" b="1" dirty="0" smtClean="0"/>
              <a:t>abstract data type</a:t>
            </a:r>
          </a:p>
          <a:p>
            <a:pPr>
              <a:buNone/>
            </a:pPr>
            <a:r>
              <a:rPr lang="en-US" dirty="0" smtClean="0"/>
              <a:t>(</a:t>
            </a:r>
            <a:r>
              <a:rPr lang="en-US" b="1" dirty="0" smtClean="0"/>
              <a:t>ADT</a:t>
            </a:r>
            <a:r>
              <a:rPr lang="en-US" dirty="0" smtClean="0"/>
              <a:t>) is a mathematical model for a certain</a:t>
            </a:r>
          </a:p>
          <a:p>
            <a:pPr>
              <a:buNone/>
            </a:pPr>
            <a:r>
              <a:rPr lang="en-US" dirty="0" smtClean="0"/>
              <a:t>class of data structures that have similar</a:t>
            </a:r>
          </a:p>
          <a:p>
            <a:pPr>
              <a:buNone/>
            </a:pPr>
            <a:r>
              <a:rPr lang="en-US" dirty="0" smtClean="0"/>
              <a:t>behavior.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54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mtClean="0"/>
              <a:t>SS ZG519 - Data Structures &amp; Algorithms Design-  July 26th, 2014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688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Abstract Data Types (ADTs)</a:t>
            </a:r>
          </a:p>
        </p:txBody>
      </p:sp>
      <p:sp>
        <p:nvSpPr>
          <p:cNvPr id="296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305800" cy="4267200"/>
          </a:xfrm>
        </p:spPr>
        <p:txBody>
          <a:bodyPr/>
          <a:lstStyle/>
          <a:p>
            <a:pPr eaLnBrk="1" hangingPunct="1"/>
            <a:r>
              <a:rPr lang="en-US" smtClean="0"/>
              <a:t>A method for achieving abstraction for data structures and algorithms</a:t>
            </a:r>
          </a:p>
          <a:p>
            <a:pPr eaLnBrk="1" hangingPunct="1"/>
            <a:r>
              <a:rPr lang="en-US" smtClean="0"/>
              <a:t> ADT = model + operations</a:t>
            </a:r>
          </a:p>
          <a:p>
            <a:pPr eaLnBrk="1" hangingPunct="1"/>
            <a:r>
              <a:rPr lang="en-US" smtClean="0"/>
              <a:t> Describes what each operation does, but not how it does it</a:t>
            </a:r>
          </a:p>
          <a:p>
            <a:pPr eaLnBrk="1" hangingPunct="1"/>
            <a:r>
              <a:rPr lang="en-US" smtClean="0"/>
              <a:t> An ADT is independent of its implementation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mtClean="0"/>
              <a:t>SS ZG519 - Data Structures &amp; Algorithms Design-  July 26th, 2014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55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002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Abstract Data Types</a:t>
            </a:r>
          </a:p>
        </p:txBody>
      </p:sp>
      <p:sp>
        <p:nvSpPr>
          <p:cNvPr id="327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Typical operations on data</a:t>
            </a:r>
          </a:p>
          <a:p>
            <a:pPr lvl="1" eaLnBrk="1" hangingPunct="1"/>
            <a:r>
              <a:rPr lang="en-US" smtClean="0"/>
              <a:t>Add data to a data collection</a:t>
            </a:r>
          </a:p>
          <a:p>
            <a:pPr lvl="1" eaLnBrk="1" hangingPunct="1"/>
            <a:r>
              <a:rPr lang="en-US" smtClean="0"/>
              <a:t>Remove data from a data collection</a:t>
            </a:r>
          </a:p>
          <a:p>
            <a:pPr lvl="1" eaLnBrk="1" hangingPunct="1"/>
            <a:r>
              <a:rPr lang="en-US" smtClean="0"/>
              <a:t>Ask questions about the data in a data collection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mtClean="0"/>
              <a:t>SS ZG519 - Data Structures &amp; Algorithms Design-  July 26th, 2014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56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364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Abstract Data Types</a:t>
            </a:r>
          </a:p>
        </p:txBody>
      </p:sp>
      <p:sp>
        <p:nvSpPr>
          <p:cNvPr id="33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abstraction</a:t>
            </a:r>
          </a:p>
          <a:p>
            <a:pPr lvl="1" eaLnBrk="1" hangingPunct="1"/>
            <a:r>
              <a:rPr lang="en-US" smtClean="0"/>
              <a:t>Asks you to think </a:t>
            </a:r>
            <a:r>
              <a:rPr lang="en-US" i="1" smtClean="0"/>
              <a:t>what</a:t>
            </a:r>
            <a:r>
              <a:rPr lang="en-US" smtClean="0"/>
              <a:t> you can do to a collection of data independently of </a:t>
            </a:r>
            <a:r>
              <a:rPr lang="en-US" i="1" smtClean="0"/>
              <a:t>how</a:t>
            </a:r>
            <a:r>
              <a:rPr lang="en-US" smtClean="0"/>
              <a:t> you do it</a:t>
            </a:r>
          </a:p>
          <a:p>
            <a:pPr lvl="1" eaLnBrk="1" hangingPunct="1"/>
            <a:r>
              <a:rPr lang="en-US" smtClean="0"/>
              <a:t>Allows you to develop each data structure in relative isolation from the rest of the solution</a:t>
            </a:r>
          </a:p>
          <a:p>
            <a:pPr lvl="1" eaLnBrk="1" hangingPunct="1"/>
            <a:r>
              <a:rPr lang="en-US" smtClean="0"/>
              <a:t>A natural extension of procedural abstraction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mtClean="0"/>
              <a:t>SS ZG519 - Data Structures &amp; Algorithms Design-  July 26th, 2014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57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091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Examples</a:t>
            </a:r>
          </a:p>
        </p:txBody>
      </p:sp>
      <p:sp>
        <p:nvSpPr>
          <p:cNvPr id="4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Simple ADTs</a:t>
            </a:r>
            <a:endParaRPr lang="en-US" i="1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i="1" dirty="0" smtClean="0"/>
              <a:t>Stack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 smtClean="0"/>
              <a:t>Queue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Vector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Lists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Sequences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/>
              <a:t>Iterators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dirty="0" smtClean="0"/>
              <a:t>All these are called</a:t>
            </a:r>
            <a:r>
              <a:rPr lang="en-US" dirty="0" smtClean="0">
                <a:solidFill>
                  <a:srgbClr val="FF0000"/>
                </a:solidFill>
              </a:rPr>
              <a:t> Linear Data Structures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i="1" dirty="0" smtClean="0"/>
          </a:p>
          <a:p>
            <a:pPr lvl="1" eaLnBrk="1" hangingPunct="1">
              <a:lnSpc>
                <a:spcPct val="90000"/>
              </a:lnSpc>
            </a:pPr>
            <a:endParaRPr lang="en-US" i="1" dirty="0" smtClean="0"/>
          </a:p>
          <a:p>
            <a:pPr lvl="1" eaLnBrk="1" hangingPunct="1">
              <a:lnSpc>
                <a:spcPct val="90000"/>
              </a:lnSpc>
            </a:pPr>
            <a:endParaRPr lang="en-US" i="1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mtClean="0"/>
              <a:t>SS ZG519 - Data Structures &amp; Algorithms Design-  July 26th, 2014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58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337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1858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</a:rPr>
              <a:t>An array is a sequenced collection of elements, normally of the same data type.</a:t>
            </a:r>
          </a:p>
          <a:p>
            <a:pPr lvl="3"/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Single-dimensional</a:t>
            </a:r>
          </a:p>
          <a:p>
            <a:pPr lvl="3"/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Multi-dimensional</a:t>
            </a:r>
          </a:p>
          <a:p>
            <a:pPr lvl="3"/>
            <a:endParaRPr lang="en-US" sz="2400" b="1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</a:endParaRPr>
          </a:p>
          <a:p>
            <a:pPr lvl="3"/>
            <a:endParaRPr lang="en-US" dirty="0" smtClean="0">
              <a:latin typeface="Times New Roman" pitchFamily="18" charset="0"/>
            </a:endParaRP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Array Data Structure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886200"/>
            <a:ext cx="32004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3352800"/>
            <a:ext cx="4343400" cy="3124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5930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source: </a:t>
            </a:r>
            <a:endParaRPr lang="en-US" dirty="0" smtClean="0"/>
          </a:p>
          <a:p>
            <a:r>
              <a:rPr lang="en-US" dirty="0" smtClean="0"/>
              <a:t>2008 </a:t>
            </a:r>
            <a:r>
              <a:rPr lang="en-US" dirty="0"/>
              <a:t>Pearson Education, Inc.  Publishing as Pearson </a:t>
            </a:r>
            <a:r>
              <a:rPr lang="en-US" dirty="0" smtClean="0"/>
              <a:t>Addison-Wesley</a:t>
            </a:r>
          </a:p>
          <a:p>
            <a:r>
              <a:rPr lang="en-US" dirty="0" smtClean="0"/>
              <a:t>Prepared Lecture notes </a:t>
            </a:r>
            <a:endParaRPr lang="en-US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mtClean="0"/>
              <a:t>SS ZG519 - Data Structures &amp; Algorithms Design-  July 26th, 2014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350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457200"/>
            <a:ext cx="6324600" cy="8382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</a:rPr>
              <a:t>Memory layout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304800" y="1493837"/>
            <a:ext cx="8229600" cy="233294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800" b="0" dirty="0" smtClean="0">
                <a:latin typeface="Times New Roman" pitchFamily="18" charset="0"/>
              </a:rPr>
              <a:t>The index in an </a:t>
            </a:r>
            <a:r>
              <a:rPr lang="en-US" sz="2800" b="0" dirty="0">
                <a:latin typeface="Times New Roman" pitchFamily="18" charset="0"/>
              </a:rPr>
              <a:t>one-dimensional array directly define the relative positions of the element in actual memory. </a:t>
            </a:r>
            <a:endParaRPr lang="en-US" sz="2800" b="0" dirty="0" smtClean="0">
              <a:latin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</a:rPr>
              <a:t>two-dimensional array is stored in memory using row-major or column-major storage</a:t>
            </a:r>
            <a:endParaRPr lang="en-US" sz="2800" b="0" dirty="0" smtClean="0">
              <a:latin typeface="Times New Roman" pitchFamily="18" charset="0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851275"/>
            <a:ext cx="7391400" cy="262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671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304800" y="1493837"/>
            <a:ext cx="82296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 eaLnBrk="1" hangingPunct="1">
              <a:defRPr/>
            </a:pPr>
            <a:r>
              <a:rPr lang="en-US" sz="2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We have stored the two-dimensional array students in memory. The array is 100 × 4 (100 rows and 4 columns). Show the address of the element students[5][3] assuming that the element student[1][1] is stored in the memory location with address 1000 and each element occupies only one memory location. The computer uses row-major storage.</a:t>
            </a:r>
          </a:p>
        </p:txBody>
      </p:sp>
    </p:spTree>
    <p:extLst>
      <p:ext uri="{BB962C8B-B14F-4D97-AF65-F5344CB8AC3E}">
        <p14:creationId xmlns:p14="http://schemas.microsoft.com/office/powerpoint/2010/main" val="375856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</a:rPr>
              <a:t>The common operations on arrays as structures are </a:t>
            </a:r>
            <a:r>
              <a:rPr lang="en-US" dirty="0" smtClean="0">
                <a:solidFill>
                  <a:schemeClr val="folHlink"/>
                </a:solidFill>
                <a:latin typeface="Times New Roman" pitchFamily="18" charset="0"/>
              </a:rPr>
              <a:t>searching</a:t>
            </a:r>
            <a:r>
              <a:rPr lang="en-US" dirty="0" smtClean="0">
                <a:latin typeface="Times New Roman" pitchFamily="18" charset="0"/>
              </a:rPr>
              <a:t>, </a:t>
            </a:r>
            <a:r>
              <a:rPr lang="en-US" dirty="0" smtClean="0">
                <a:solidFill>
                  <a:schemeClr val="folHlink"/>
                </a:solidFill>
                <a:latin typeface="Times New Roman" pitchFamily="18" charset="0"/>
              </a:rPr>
              <a:t>insertion</a:t>
            </a:r>
            <a:r>
              <a:rPr lang="en-US" dirty="0" smtClean="0">
                <a:latin typeface="Times New Roman" pitchFamily="18" charset="0"/>
              </a:rPr>
              <a:t>, </a:t>
            </a:r>
            <a:r>
              <a:rPr lang="en-US" dirty="0" smtClean="0">
                <a:solidFill>
                  <a:schemeClr val="folHlink"/>
                </a:solidFill>
                <a:latin typeface="Times New Roman" pitchFamily="18" charset="0"/>
              </a:rPr>
              <a:t>deletion </a:t>
            </a:r>
            <a:r>
              <a:rPr lang="en-US" dirty="0" smtClean="0">
                <a:latin typeface="Times New Roman" pitchFamily="18" charset="0"/>
              </a:rPr>
              <a:t>and </a:t>
            </a:r>
            <a:r>
              <a:rPr lang="en-US" dirty="0" smtClean="0">
                <a:solidFill>
                  <a:schemeClr val="folHlink"/>
                </a:solidFill>
                <a:latin typeface="Times New Roman" pitchFamily="18" charset="0"/>
              </a:rPr>
              <a:t>traversal</a:t>
            </a:r>
            <a:r>
              <a:rPr lang="en-US" dirty="0" smtClean="0">
                <a:latin typeface="Times New Roman" pitchFamily="18" charset="0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</a:rPr>
              <a:t>An array is more suitable when the number of deletions and insertions is small, but a lot of searching and retrieval activities are expected.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457200"/>
            <a:ext cx="6324600" cy="11430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</a:rPr>
              <a:t>Operations on array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74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567747" name="Rectangle 3"/>
          <p:cNvSpPr>
            <a:spLocks noChangeArrowheads="1"/>
          </p:cNvSpPr>
          <p:nvPr/>
        </p:nvSpPr>
        <p:spPr bwMode="auto">
          <a:xfrm>
            <a:off x="228600" y="1524000"/>
            <a:ext cx="82296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We </a:t>
            </a:r>
            <a:r>
              <a:rPr lang="en-US" sz="2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have stored the two-dimensional array students in memory. The array is 100 × 4 (100 rows and 4 columns). Show the address of the element students[5][3] assuming that the element student[1][1] is stored in the memory location with address 1000 and each element occupies only one memory location. The computer uses row-major storage.</a:t>
            </a:r>
          </a:p>
        </p:txBody>
      </p:sp>
      <p:sp>
        <p:nvSpPr>
          <p:cNvPr id="1567748" name="Rectangle 4"/>
          <p:cNvSpPr>
            <a:spLocks noChangeArrowheads="1"/>
          </p:cNvSpPr>
          <p:nvPr/>
        </p:nvSpPr>
        <p:spPr bwMode="auto">
          <a:xfrm>
            <a:off x="304800" y="38862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Solution</a:t>
            </a:r>
          </a:p>
        </p:txBody>
      </p:sp>
      <p:sp>
        <p:nvSpPr>
          <p:cNvPr id="1567750" name="Rectangle 6"/>
          <p:cNvSpPr>
            <a:spLocks noChangeArrowheads="1"/>
          </p:cNvSpPr>
          <p:nvPr/>
        </p:nvSpPr>
        <p:spPr bwMode="auto">
          <a:xfrm>
            <a:off x="304800" y="4343400"/>
            <a:ext cx="8229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We can use the following formula to find the location of an element, assuming each element occupies one memory location.</a:t>
            </a:r>
          </a:p>
        </p:txBody>
      </p:sp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5257800"/>
            <a:ext cx="3344862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67752" name="Rectangle 8"/>
          <p:cNvSpPr>
            <a:spLocks noChangeArrowheads="1"/>
          </p:cNvSpPr>
          <p:nvPr/>
        </p:nvSpPr>
        <p:spPr bwMode="auto">
          <a:xfrm>
            <a:off x="228600" y="5791200"/>
            <a:ext cx="8229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If the first element occupies the location 1000, the target element occupies the location 1018.</a:t>
            </a:r>
          </a:p>
        </p:txBody>
      </p:sp>
    </p:spTree>
    <p:extLst>
      <p:ext uri="{BB962C8B-B14F-4D97-AF65-F5344CB8AC3E}">
        <p14:creationId xmlns:p14="http://schemas.microsoft.com/office/powerpoint/2010/main" val="350633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747" grpId="0"/>
      <p:bldP spid="1567748" grpId="0"/>
      <p:bldP spid="1567750" grpId="0"/>
      <p:bldP spid="15677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program?</a:t>
            </a:r>
            <a:endParaRPr lang="en-US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Algorithm</a:t>
            </a:r>
          </a:p>
          <a:p>
            <a:pPr>
              <a:buNone/>
            </a:pPr>
            <a:r>
              <a:rPr lang="en-US" dirty="0" smtClean="0"/>
              <a:t>	An algorithm is a step-by-step procedure for solving a problem in a finite amount of time.</a:t>
            </a:r>
          </a:p>
          <a:p>
            <a:r>
              <a:rPr lang="en-US" b="1" dirty="0" smtClean="0"/>
              <a:t>Data Structures</a:t>
            </a:r>
          </a:p>
          <a:p>
            <a:pPr>
              <a:buNone/>
            </a:pPr>
            <a:r>
              <a:rPr lang="en-US" dirty="0" smtClean="0"/>
              <a:t>	Is a systematic way of organizing and accessing data, so that data can be used efficiently.</a:t>
            </a:r>
          </a:p>
          <a:p>
            <a:pPr>
              <a:buNone/>
            </a:pPr>
            <a:r>
              <a:rPr lang="en-US" b="1" dirty="0" smtClean="0"/>
              <a:t>	Algorithms + Data Structures = Program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mtClean="0"/>
              <a:t>SS ZG519 - Data Structures &amp; Algorithms Design-  July 26th, 2014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400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en-US"/>
              <a:t>Algorithm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305800" cy="4905375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r>
              <a:rPr lang="en-US" sz="2800"/>
              <a:t>An </a:t>
            </a:r>
            <a:r>
              <a:rPr lang="en-US" sz="2800" i="1" u="sng"/>
              <a:t>algorithm</a:t>
            </a:r>
            <a:r>
              <a:rPr lang="en-US" sz="2800"/>
              <a:t> is a sequence of unambiguous instructions for solving a problem, i.e., for obtaining a required output for any legitimate input in a finite amount of time.</a:t>
            </a:r>
          </a:p>
          <a:p>
            <a:endParaRPr lang="en-US" sz="2800"/>
          </a:p>
        </p:txBody>
      </p:sp>
      <p:sp>
        <p:nvSpPr>
          <p:cNvPr id="226308" name="Rectangle 4"/>
          <p:cNvSpPr>
            <a:spLocks noChangeArrowheads="1"/>
          </p:cNvSpPr>
          <p:nvPr/>
        </p:nvSpPr>
        <p:spPr bwMode="auto">
          <a:xfrm>
            <a:off x="8723313" y="6218238"/>
            <a:ext cx="18415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mtClean="0"/>
              <a:t>SS ZG519 - Data Structures &amp; Algorithms Design-  July 26th, 2014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77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Historical Perspective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Euclid’s algorithm for finding the greatest common divisor</a:t>
            </a:r>
          </a:p>
          <a:p>
            <a:endParaRPr lang="en-US"/>
          </a:p>
          <a:p>
            <a:r>
              <a:rPr lang="en-US"/>
              <a:t>Muhammad ibn Musa al-Khwarizmi – 9</a:t>
            </a:r>
            <a:r>
              <a:rPr lang="en-US" baseline="30000"/>
              <a:t>th</a:t>
            </a:r>
            <a:r>
              <a:rPr lang="en-US"/>
              <a:t> century mathematician </a:t>
            </a:r>
            <a:r>
              <a:rPr lang="en-US">
                <a:hlinkClick r:id="rId3"/>
              </a:rPr>
              <a:t>www.lib.virginia.edu/science/parshall/khwariz.html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mtClean="0"/>
              <a:t>SS ZG519 - Data Structures &amp; Algorithms Design-  July 26th, 2014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681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3607</Words>
  <Application>Microsoft Office PowerPoint</Application>
  <PresentationFormat>On-screen Show (4:3)</PresentationFormat>
  <Paragraphs>666</Paragraphs>
  <Slides>63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75" baseType="lpstr">
      <vt:lpstr>SimSun</vt:lpstr>
      <vt:lpstr>Arial</vt:lpstr>
      <vt:lpstr>Calibri</vt:lpstr>
      <vt:lpstr>Courier New</vt:lpstr>
      <vt:lpstr>Helvetica</vt:lpstr>
      <vt:lpstr>Lucida Grande</vt:lpstr>
      <vt:lpstr>Monotype Sorts</vt:lpstr>
      <vt:lpstr>Symbol</vt:lpstr>
      <vt:lpstr>Times New Roman</vt:lpstr>
      <vt:lpstr>Wingdings</vt:lpstr>
      <vt:lpstr>Office Theme</vt:lpstr>
      <vt:lpstr>1_Office Theme</vt:lpstr>
      <vt:lpstr>Data Structures &amp; Algorithms Design- SS ZG519 Lecture - 1</vt:lpstr>
      <vt:lpstr>Course Description  </vt:lpstr>
      <vt:lpstr>Scope and Objective </vt:lpstr>
      <vt:lpstr>Books</vt:lpstr>
      <vt:lpstr>Lecture 1 Topics</vt:lpstr>
      <vt:lpstr>PowerPoint Presentation</vt:lpstr>
      <vt:lpstr>What is a program?</vt:lpstr>
      <vt:lpstr>Algorithm</vt:lpstr>
      <vt:lpstr>Historical Perspective</vt:lpstr>
      <vt:lpstr>Notion of algorithm</vt:lpstr>
      <vt:lpstr>Example of computational problem: sorting</vt:lpstr>
      <vt:lpstr>Selection Sort</vt:lpstr>
      <vt:lpstr>Some Well-known Computational Problems</vt:lpstr>
      <vt:lpstr>Basic Issues Related to Algorithms</vt:lpstr>
      <vt:lpstr>Algorithm  design strategies</vt:lpstr>
      <vt:lpstr>Analysis of Algorithms</vt:lpstr>
      <vt:lpstr>What is an algorithm?</vt:lpstr>
      <vt:lpstr>Why study algorithms?</vt:lpstr>
      <vt:lpstr>Euclid’s Algorithm</vt:lpstr>
      <vt:lpstr>Two descriptions of Euclid’s algorithm</vt:lpstr>
      <vt:lpstr>Other methods for computing gcd(m,n)</vt:lpstr>
      <vt:lpstr>Other methods for gcd(m,n) [cont.]</vt:lpstr>
      <vt:lpstr>Why study algorithms?</vt:lpstr>
      <vt:lpstr>Two main issues related to algorithms</vt:lpstr>
      <vt:lpstr>Algorithm  design techniques/strategies</vt:lpstr>
      <vt:lpstr>Analysis of algorithms</vt:lpstr>
      <vt:lpstr>Algorithmic problem</vt:lpstr>
      <vt:lpstr>Algorithmic Solution</vt:lpstr>
      <vt:lpstr>What is good algorithm?</vt:lpstr>
      <vt:lpstr>Measuring the running time </vt:lpstr>
      <vt:lpstr>Limitations of experimental studies</vt:lpstr>
      <vt:lpstr>Analytical model to analyze algorithm</vt:lpstr>
      <vt:lpstr>Pseudo-code </vt:lpstr>
      <vt:lpstr>Pseudo-code </vt:lpstr>
      <vt:lpstr>Important problem types</vt:lpstr>
      <vt:lpstr>Fundamental data structures</vt:lpstr>
      <vt:lpstr>Assumptions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Abstract Data Type</vt:lpstr>
      <vt:lpstr>Abstract Data Types (ADTs)</vt:lpstr>
      <vt:lpstr>Abstract Data Types</vt:lpstr>
      <vt:lpstr>Abstract Data Types</vt:lpstr>
      <vt:lpstr>Examples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 Pilani presentation</dc:title>
  <dc:creator>lakshya</dc:creator>
  <cp:lastModifiedBy>Padma Murali</cp:lastModifiedBy>
  <cp:revision>69</cp:revision>
  <dcterms:created xsi:type="dcterms:W3CDTF">2012-01-02T05:05:52Z</dcterms:created>
  <dcterms:modified xsi:type="dcterms:W3CDTF">2014-07-26T05:00:13Z</dcterms:modified>
</cp:coreProperties>
</file>