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1" r:id="rId3"/>
    <p:sldId id="303" r:id="rId4"/>
    <p:sldId id="262" r:id="rId5"/>
    <p:sldId id="263" r:id="rId6"/>
    <p:sldId id="264" r:id="rId7"/>
    <p:sldId id="284" r:id="rId8"/>
    <p:sldId id="272" r:id="rId9"/>
    <p:sldId id="285" r:id="rId10"/>
    <p:sldId id="260" r:id="rId11"/>
    <p:sldId id="258" r:id="rId12"/>
    <p:sldId id="259" r:id="rId13"/>
    <p:sldId id="266" r:id="rId14"/>
    <p:sldId id="267" r:id="rId15"/>
    <p:sldId id="265" r:id="rId16"/>
    <p:sldId id="283" r:id="rId17"/>
    <p:sldId id="291" r:id="rId18"/>
    <p:sldId id="292" r:id="rId19"/>
    <p:sldId id="293" r:id="rId20"/>
    <p:sldId id="294" r:id="rId21"/>
    <p:sldId id="274" r:id="rId22"/>
    <p:sldId id="273" r:id="rId23"/>
    <p:sldId id="275" r:id="rId24"/>
    <p:sldId id="287" r:id="rId25"/>
    <p:sldId id="288" r:id="rId26"/>
    <p:sldId id="278" r:id="rId27"/>
    <p:sldId id="279" r:id="rId28"/>
    <p:sldId id="286" r:id="rId29"/>
    <p:sldId id="280" r:id="rId30"/>
    <p:sldId id="289" r:id="rId31"/>
    <p:sldId id="290" r:id="rId32"/>
    <p:sldId id="302" r:id="rId33"/>
    <p:sldId id="296" r:id="rId34"/>
    <p:sldId id="297" r:id="rId35"/>
    <p:sldId id="298" r:id="rId36"/>
    <p:sldId id="299" r:id="rId37"/>
    <p:sldId id="276" r:id="rId38"/>
    <p:sldId id="282" r:id="rId39"/>
    <p:sldId id="281" r:id="rId40"/>
    <p:sldId id="300" r:id="rId41"/>
    <p:sldId id="301" r:id="rId42"/>
    <p:sldId id="295" r:id="rId43"/>
    <p:sldId id="277"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15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E14E82-536A-46FB-B8B0-F90C105D9CDC}" type="datetimeFigureOut">
              <a:rPr lang="en-IN" smtClean="0"/>
              <a:pPr/>
              <a:t>25-07-2014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9F7563-BFAD-435F-BDC9-8A3667AAA700}" type="slidenum">
              <a:rPr lang="en-IN" smtClean="0"/>
              <a:pPr/>
              <a:t>‹#›</a:t>
            </a:fld>
            <a:endParaRPr lang="en-IN"/>
          </a:p>
        </p:txBody>
      </p:sp>
    </p:spTree>
    <p:extLst>
      <p:ext uri="{BB962C8B-B14F-4D97-AF65-F5344CB8AC3E}">
        <p14:creationId xmlns:p14="http://schemas.microsoft.com/office/powerpoint/2010/main" val="58213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49F7563-BFAD-435F-BDC9-8A3667AAA700}" type="slidenum">
              <a:rPr lang="en-IN" smtClean="0"/>
              <a:pPr/>
              <a:t>24</a:t>
            </a:fld>
            <a:endParaRPr lang="en-IN"/>
          </a:p>
        </p:txBody>
      </p:sp>
    </p:spTree>
    <p:extLst>
      <p:ext uri="{BB962C8B-B14F-4D97-AF65-F5344CB8AC3E}">
        <p14:creationId xmlns:p14="http://schemas.microsoft.com/office/powerpoint/2010/main" val="202698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txBox="1">
            <a:spLocks noGrp="1" noChangeArrowheads="1"/>
          </p:cNvSpPr>
          <p:nvPr>
            <p:ph type="body" idx="1"/>
          </p:nvPr>
        </p:nvSpPr>
        <p:spPr>
          <a:noFill/>
          <a:ln/>
        </p:spPr>
        <p:txBody>
          <a:bodyPr wrap="none" lIns="91432" tIns="45716" rIns="91432" bIns="45716" anchor="ctr"/>
          <a:lstStyle/>
          <a:p>
            <a:endParaRPr lang="en-US" smtClean="0"/>
          </a:p>
        </p:txBody>
      </p:sp>
    </p:spTree>
    <p:extLst>
      <p:ext uri="{BB962C8B-B14F-4D97-AF65-F5344CB8AC3E}">
        <p14:creationId xmlns:p14="http://schemas.microsoft.com/office/powerpoint/2010/main" val="1338513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txBox="1">
            <a:spLocks noGrp="1" noChangeArrowheads="1"/>
          </p:cNvSpPr>
          <p:nvPr>
            <p:ph type="body" idx="1"/>
          </p:nvPr>
        </p:nvSpPr>
        <p:spPr>
          <a:noFill/>
          <a:ln/>
        </p:spPr>
        <p:txBody>
          <a:bodyPr/>
          <a:lstStyle/>
          <a:p>
            <a:endParaRPr lang="en-US" smtClean="0"/>
          </a:p>
        </p:txBody>
      </p:sp>
      <p:sp>
        <p:nvSpPr>
          <p:cNvPr id="563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89245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CCA5AF4A-11C8-4DF1-BD51-4DDB114ABA8A}" type="datetimeFigureOut">
              <a:rPr lang="en-IN"/>
              <a:pPr>
                <a:defRPr/>
              </a:pPr>
              <a:t>25-07-2014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6FD73FD-843B-45C9-99D9-6A21B6F497D7}"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46D05ECA-5746-4EEE-862E-4B9C39A52EBD}" type="datetimeFigureOut">
              <a:rPr lang="en-IN"/>
              <a:pPr>
                <a:defRPr/>
              </a:pPr>
              <a:t>25-07-2014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04D12EF4-4F4C-4419-870B-20EF548E5146}"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86365BB3-4A75-4B11-A2CC-A8F34225DFE2}" type="datetimeFigureOut">
              <a:rPr lang="en-IN"/>
              <a:pPr>
                <a:defRPr/>
              </a:pPr>
              <a:t>25-07-2014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1C5754D9-B949-4538-8925-1128F22D742E}"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02FD157B-4E90-4B81-ADC0-0BED3819B60D}" type="datetimeFigureOut">
              <a:rPr lang="en-IN"/>
              <a:pPr>
                <a:defRPr/>
              </a:pPr>
              <a:t>25-07-2014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A32F61E-6CE5-4815-A83A-FBAF6E5FBEE4}"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73AF2EE-1E32-4A5C-A6F7-7B5EE779236F}" type="datetimeFigureOut">
              <a:rPr lang="en-IN"/>
              <a:pPr>
                <a:defRPr/>
              </a:pPr>
              <a:t>25-07-2014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217F4AD-9810-41A3-ACBB-4CF1101067AA}"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C12F276F-2190-4DB0-A9B5-CF07CE60E8AA}" type="datetimeFigureOut">
              <a:rPr lang="en-IN"/>
              <a:pPr>
                <a:defRPr/>
              </a:pPr>
              <a:t>25-07-2014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8FD74963-F78E-45D9-9C1B-3B0F6A0664C3}"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8ED6675C-E3AA-49EF-AEC9-0F89ECBD3F9B}" type="datetimeFigureOut">
              <a:rPr lang="en-IN"/>
              <a:pPr>
                <a:defRPr/>
              </a:pPr>
              <a:t>25-07-2014</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C5EEB3B7-8EE1-48B0-B5A1-AD6DF1D18E50}"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C1995E9-D65A-408D-99D1-2BE5E2E301F4}" type="datetimeFigureOut">
              <a:rPr lang="en-IN"/>
              <a:pPr>
                <a:defRPr/>
              </a:pPr>
              <a:t>25-07-2014</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A96FD905-9F8D-4B65-9BEF-48B5A7B49770}"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F4D57AC-5FCC-4DE3-B030-7906F22ED54C}" type="datetimeFigureOut">
              <a:rPr lang="en-IN"/>
              <a:pPr>
                <a:defRPr/>
              </a:pPr>
              <a:t>25-07-2014</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E015B33A-E1E3-47F9-AF2D-4A9B8FF62CFC}"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612BD72-85EC-4F0E-A243-0BAEF3507AD4}" type="datetimeFigureOut">
              <a:rPr lang="en-IN"/>
              <a:pPr>
                <a:defRPr/>
              </a:pPr>
              <a:t>25-07-2014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3D7413BF-F991-4C6F-BCA5-923780A7C07D}"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EE2C81C-BD79-4AA3-B26A-616EB559B6A1}" type="datetimeFigureOut">
              <a:rPr lang="en-IN"/>
              <a:pPr>
                <a:defRPr/>
              </a:pPr>
              <a:t>25-07-2014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7ACAD7D-F4A7-45C4-A595-52BF0DE2DE0C}"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91DAC69-479F-408E-BADF-EC20096EB92D}" type="datetimeFigureOut">
              <a:rPr lang="en-IN"/>
              <a:pPr>
                <a:defRPr/>
              </a:pPr>
              <a:t>25-07-2014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E4995D5-C286-45BB-A43D-726701BB80E3}"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b="1" smtClean="0"/>
              <a:t>Software Engineering</a:t>
            </a:r>
            <a:endParaRPr lang="en-IN" b="1" smtClean="0"/>
          </a:p>
        </p:txBody>
      </p:sp>
      <p:sp>
        <p:nvSpPr>
          <p:cNvPr id="5" name="Subtitle 2"/>
          <p:cNvSpPr>
            <a:spLocks noGrp="1"/>
          </p:cNvSpPr>
          <p:nvPr/>
        </p:nvSpPr>
        <p:spPr bwMode="auto">
          <a:xfrm>
            <a:off x="285750" y="4586808"/>
            <a:ext cx="8572500" cy="1938536"/>
          </a:xfrm>
          <a:prstGeom prst="rect">
            <a:avLst/>
          </a:prstGeom>
          <a:noFill/>
          <a:ln w="9525">
            <a:noFill/>
            <a:miter lim="800000"/>
            <a:headEnd/>
            <a:tailEnd/>
          </a:ln>
        </p:spPr>
        <p:txBody>
          <a:bodyPr>
            <a:normAutofit fontScale="85000" lnSpcReduction="20000"/>
          </a:bodyPr>
          <a:lstStyle>
            <a:lvl1pPr marL="0" indent="0" algn="ctr" rtl="0" eaLnBrk="0" fontAlgn="base" hangingPunct="0">
              <a:spcBef>
                <a:spcPct val="20000"/>
              </a:spcBef>
              <a:spcAft>
                <a:spcPct val="0"/>
              </a:spcAft>
              <a:buFont typeface="Arial"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buFont typeface="Arial" charset="0"/>
              <a:buNone/>
              <a:defRPr/>
            </a:pPr>
            <a:r>
              <a:rPr lang="en-IN" sz="2000" b="1" i="1" dirty="0" smtClean="0"/>
              <a:t>For non-profit educational use only</a:t>
            </a:r>
          </a:p>
          <a:p>
            <a:pPr>
              <a:spcBef>
                <a:spcPts val="0"/>
              </a:spcBef>
              <a:buFont typeface="Arial" charset="0"/>
              <a:buNone/>
              <a:defRPr/>
            </a:pPr>
            <a:r>
              <a:rPr lang="en-IN" sz="2000" dirty="0" smtClean="0"/>
              <a:t>May be reproduced ONLY for student use at the university level when used in conjunction</a:t>
            </a:r>
          </a:p>
          <a:p>
            <a:pPr>
              <a:spcBef>
                <a:spcPts val="0"/>
              </a:spcBef>
              <a:buFont typeface="Arial" charset="0"/>
              <a:buNone/>
              <a:defRPr/>
            </a:pPr>
            <a:r>
              <a:rPr lang="en-IN" sz="2000" dirty="0" smtClean="0"/>
              <a:t>with </a:t>
            </a:r>
            <a:r>
              <a:rPr lang="en-IN" sz="2000" i="1" dirty="0" smtClean="0"/>
              <a:t>Software Engineering: A Practitioner's Approach, 7/e. Any other reproduction or use is</a:t>
            </a:r>
          </a:p>
          <a:p>
            <a:pPr>
              <a:spcBef>
                <a:spcPts val="0"/>
              </a:spcBef>
              <a:buFont typeface="Arial" charset="0"/>
              <a:buNone/>
              <a:defRPr/>
            </a:pPr>
            <a:r>
              <a:rPr lang="en-IN" sz="2000" dirty="0" smtClean="0"/>
              <a:t>prohibited without the express written permission of the author.</a:t>
            </a:r>
          </a:p>
          <a:p>
            <a:pPr>
              <a:spcBef>
                <a:spcPts val="0"/>
              </a:spcBef>
              <a:buFont typeface="Arial" charset="0"/>
              <a:buNone/>
              <a:defRPr/>
            </a:pPr>
            <a:r>
              <a:rPr lang="en-IN" sz="2000" dirty="0" smtClean="0"/>
              <a:t>These slides are designed to accompany </a:t>
            </a:r>
            <a:r>
              <a:rPr lang="en-IN" sz="2000" i="1" dirty="0" smtClean="0"/>
              <a:t>Software Engineering: A Practitioner’s Approach, 7/e</a:t>
            </a:r>
          </a:p>
          <a:p>
            <a:pPr>
              <a:spcBef>
                <a:spcPts val="0"/>
              </a:spcBef>
              <a:buFont typeface="Arial" charset="0"/>
              <a:buNone/>
              <a:defRPr/>
            </a:pPr>
            <a:r>
              <a:rPr lang="en-IN" sz="2000" dirty="0" smtClean="0"/>
              <a:t>(McGraw-Hill 2009). Slides copyright 2009 by Roger Pressman.</a:t>
            </a:r>
          </a:p>
          <a:p>
            <a:pPr>
              <a:spcBef>
                <a:spcPts val="0"/>
              </a:spcBef>
              <a:defRPr/>
            </a:pPr>
            <a:r>
              <a:rPr lang="en-US" sz="2000" dirty="0" smtClean="0"/>
              <a:t>Some of the slides are taken from </a:t>
            </a:r>
            <a:r>
              <a:rPr lang="en-US" sz="2000" dirty="0" err="1" smtClean="0"/>
              <a:t>Sommerville</a:t>
            </a:r>
            <a:r>
              <a:rPr lang="en-US" sz="2000" dirty="0" smtClean="0"/>
              <a:t>, I., Software Engineering, Pearson Education, 9</a:t>
            </a:r>
            <a:r>
              <a:rPr lang="en-US" sz="2000" baseline="30000" dirty="0" smtClean="0"/>
              <a:t>th</a:t>
            </a:r>
            <a:r>
              <a:rPr lang="en-US" sz="2000" dirty="0" smtClean="0"/>
              <a:t> Ed., 2010. Those are explicitly indicated</a:t>
            </a:r>
            <a:endParaRPr lang="en-IN"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7950" y="476250"/>
            <a:ext cx="8626475" cy="533400"/>
          </a:xfrm>
        </p:spPr>
        <p:txBody>
          <a:bodyPr/>
          <a:lstStyle/>
          <a:p>
            <a:pPr eaLnBrk="1" hangingPunct="1"/>
            <a:r>
              <a:rPr lang="en-US" sz="4000" smtClean="0"/>
              <a:t>Failure (“Bathtub”) Curve for Hardware</a:t>
            </a:r>
          </a:p>
        </p:txBody>
      </p:sp>
      <p:sp>
        <p:nvSpPr>
          <p:cNvPr id="10243" name="Rectangle 4"/>
          <p:cNvSpPr>
            <a:spLocks noChangeArrowheads="1"/>
          </p:cNvSpPr>
          <p:nvPr/>
        </p:nvSpPr>
        <p:spPr bwMode="auto">
          <a:xfrm>
            <a:off x="1614488" y="2052638"/>
            <a:ext cx="6227762" cy="3035300"/>
          </a:xfrm>
          <a:prstGeom prst="rect">
            <a:avLst/>
          </a:prstGeom>
          <a:noFill/>
          <a:ln w="9525">
            <a:solidFill>
              <a:schemeClr val="tx1"/>
            </a:solidFill>
            <a:miter lim="800000"/>
            <a:headEnd/>
            <a:tailEnd/>
          </a:ln>
        </p:spPr>
        <p:txBody>
          <a:bodyPr wrap="none" anchor="ctr"/>
          <a:lstStyle/>
          <a:p>
            <a:endParaRPr lang="en-IN"/>
          </a:p>
        </p:txBody>
      </p:sp>
      <p:sp>
        <p:nvSpPr>
          <p:cNvPr id="10244" name="Text Box 5"/>
          <p:cNvSpPr txBox="1">
            <a:spLocks noChangeArrowheads="1"/>
          </p:cNvSpPr>
          <p:nvPr/>
        </p:nvSpPr>
        <p:spPr bwMode="auto">
          <a:xfrm>
            <a:off x="3584575" y="5132388"/>
            <a:ext cx="860425" cy="457200"/>
          </a:xfrm>
          <a:prstGeom prst="rect">
            <a:avLst/>
          </a:prstGeom>
          <a:noFill/>
          <a:ln w="9525">
            <a:noFill/>
            <a:miter lim="800000"/>
            <a:headEnd/>
            <a:tailEnd/>
          </a:ln>
        </p:spPr>
        <p:txBody>
          <a:bodyPr wrap="none">
            <a:spAutoFit/>
          </a:bodyPr>
          <a:lstStyle/>
          <a:p>
            <a:r>
              <a:rPr lang="en-US" sz="2400">
                <a:solidFill>
                  <a:schemeClr val="folHlink"/>
                </a:solidFill>
                <a:latin typeface="Times" pitchFamily="68" charset="0"/>
              </a:rPr>
              <a:t>Time</a:t>
            </a:r>
          </a:p>
        </p:txBody>
      </p:sp>
      <p:sp>
        <p:nvSpPr>
          <p:cNvPr id="10245" name="Text Box 6"/>
          <p:cNvSpPr txBox="1">
            <a:spLocks noChangeArrowheads="1"/>
          </p:cNvSpPr>
          <p:nvPr/>
        </p:nvSpPr>
        <p:spPr bwMode="auto">
          <a:xfrm rot="5400000">
            <a:off x="320675" y="3179763"/>
            <a:ext cx="1816100" cy="457200"/>
          </a:xfrm>
          <a:prstGeom prst="rect">
            <a:avLst/>
          </a:prstGeom>
          <a:noFill/>
          <a:ln w="9525">
            <a:noFill/>
            <a:miter lim="800000"/>
            <a:headEnd/>
            <a:tailEnd/>
          </a:ln>
        </p:spPr>
        <p:txBody>
          <a:bodyPr wrap="none">
            <a:spAutoFit/>
          </a:bodyPr>
          <a:lstStyle/>
          <a:p>
            <a:r>
              <a:rPr lang="en-US" sz="2400">
                <a:solidFill>
                  <a:schemeClr val="folHlink"/>
                </a:solidFill>
                <a:latin typeface="Times" pitchFamily="68" charset="0"/>
              </a:rPr>
              <a:t>Failure Rate</a:t>
            </a:r>
          </a:p>
        </p:txBody>
      </p:sp>
      <p:sp>
        <p:nvSpPr>
          <p:cNvPr id="10246" name="AutoShape 7"/>
          <p:cNvSpPr>
            <a:spLocks/>
          </p:cNvSpPr>
          <p:nvPr/>
        </p:nvSpPr>
        <p:spPr bwMode="auto">
          <a:xfrm rot="-5400000">
            <a:off x="3804444" y="1056481"/>
            <a:ext cx="1722438" cy="5356225"/>
          </a:xfrm>
          <a:prstGeom prst="leftBracket">
            <a:avLst>
              <a:gd name="adj" fmla="val 25914"/>
            </a:avLst>
          </a:prstGeom>
          <a:noFill/>
          <a:ln w="9525">
            <a:solidFill>
              <a:schemeClr val="folHlink"/>
            </a:solidFill>
            <a:round/>
            <a:headEnd/>
            <a:tailEnd/>
          </a:ln>
        </p:spPr>
        <p:txBody>
          <a:bodyPr wrap="none" anchor="ctr"/>
          <a:lstStyle/>
          <a:p>
            <a:endParaRPr lang="en-IN"/>
          </a:p>
        </p:txBody>
      </p:sp>
      <p:sp>
        <p:nvSpPr>
          <p:cNvPr id="10247" name="Text Box 8"/>
          <p:cNvSpPr txBox="1">
            <a:spLocks noChangeArrowheads="1"/>
          </p:cNvSpPr>
          <p:nvPr/>
        </p:nvSpPr>
        <p:spPr bwMode="auto">
          <a:xfrm>
            <a:off x="2268538" y="2913063"/>
            <a:ext cx="1196975" cy="701675"/>
          </a:xfrm>
          <a:prstGeom prst="rect">
            <a:avLst/>
          </a:prstGeom>
          <a:noFill/>
          <a:ln w="9525">
            <a:noFill/>
            <a:miter lim="800000"/>
            <a:headEnd/>
            <a:tailEnd/>
          </a:ln>
        </p:spPr>
        <p:txBody>
          <a:bodyPr wrap="none">
            <a:spAutoFit/>
          </a:bodyPr>
          <a:lstStyle/>
          <a:p>
            <a:r>
              <a:rPr lang="en-US" sz="2000">
                <a:solidFill>
                  <a:schemeClr val="folHlink"/>
                </a:solidFill>
                <a:latin typeface="Times" pitchFamily="68" charset="0"/>
              </a:rPr>
              <a:t>Infant</a:t>
            </a:r>
          </a:p>
          <a:p>
            <a:r>
              <a:rPr lang="en-US" sz="2000">
                <a:solidFill>
                  <a:schemeClr val="folHlink"/>
                </a:solidFill>
                <a:latin typeface="Times" pitchFamily="68" charset="0"/>
              </a:rPr>
              <a:t>mortality</a:t>
            </a:r>
          </a:p>
        </p:txBody>
      </p:sp>
      <p:sp>
        <p:nvSpPr>
          <p:cNvPr id="10248" name="Rectangle 9"/>
          <p:cNvSpPr>
            <a:spLocks noChangeArrowheads="1"/>
          </p:cNvSpPr>
          <p:nvPr/>
        </p:nvSpPr>
        <p:spPr bwMode="auto">
          <a:xfrm>
            <a:off x="6157913" y="3214688"/>
            <a:ext cx="822325" cy="1006475"/>
          </a:xfrm>
          <a:prstGeom prst="rect">
            <a:avLst/>
          </a:prstGeom>
          <a:noFill/>
          <a:ln w="9525">
            <a:noFill/>
            <a:miter lim="800000"/>
            <a:headEnd/>
            <a:tailEnd/>
          </a:ln>
        </p:spPr>
        <p:txBody>
          <a:bodyPr>
            <a:spAutoFit/>
          </a:bodyPr>
          <a:lstStyle/>
          <a:p>
            <a:r>
              <a:rPr lang="en-US" sz="2000">
                <a:solidFill>
                  <a:schemeClr val="folHlink"/>
                </a:solidFill>
                <a:latin typeface="Times" pitchFamily="68" charset="0"/>
              </a:rPr>
              <a:t> Wear</a:t>
            </a:r>
          </a:p>
          <a:p>
            <a:r>
              <a:rPr lang="en-US" sz="2000">
                <a:solidFill>
                  <a:schemeClr val="folHlink"/>
                </a:solidFill>
                <a:latin typeface="Times" pitchFamily="68" charset="0"/>
              </a:rPr>
              <a:t> out</a:t>
            </a:r>
          </a:p>
        </p:txBody>
      </p:sp>
      <p:sp>
        <p:nvSpPr>
          <p:cNvPr id="10249" name="Line 10"/>
          <p:cNvSpPr>
            <a:spLocks noChangeShapeType="1"/>
          </p:cNvSpPr>
          <p:nvPr/>
        </p:nvSpPr>
        <p:spPr bwMode="auto">
          <a:xfrm flipH="1">
            <a:off x="2051050" y="3614738"/>
            <a:ext cx="501650" cy="125412"/>
          </a:xfrm>
          <a:prstGeom prst="line">
            <a:avLst/>
          </a:prstGeom>
          <a:noFill/>
          <a:ln w="12700">
            <a:solidFill>
              <a:schemeClr val="folHlink"/>
            </a:solidFill>
            <a:round/>
            <a:headEnd/>
            <a:tailEnd type="triangle" w="med" len="med"/>
          </a:ln>
        </p:spPr>
        <p:txBody>
          <a:bodyPr wrap="none" anchor="ctr"/>
          <a:lstStyle/>
          <a:p>
            <a:endParaRPr lang="en-IN"/>
          </a:p>
        </p:txBody>
      </p:sp>
      <p:sp>
        <p:nvSpPr>
          <p:cNvPr id="10250" name="Line 11"/>
          <p:cNvSpPr>
            <a:spLocks noChangeShapeType="1"/>
          </p:cNvSpPr>
          <p:nvPr/>
        </p:nvSpPr>
        <p:spPr bwMode="auto">
          <a:xfrm>
            <a:off x="6737350" y="3789363"/>
            <a:ext cx="527050" cy="0"/>
          </a:xfrm>
          <a:prstGeom prst="line">
            <a:avLst/>
          </a:prstGeom>
          <a:noFill/>
          <a:ln w="12700">
            <a:solidFill>
              <a:schemeClr val="folHlink"/>
            </a:solidFill>
            <a:round/>
            <a:headEnd/>
            <a:tailEnd type="triangle" w="med" len="med"/>
          </a:ln>
        </p:spPr>
        <p:txBody>
          <a:bodyPr wrap="none" anchor="ctr"/>
          <a:lstStyle/>
          <a:p>
            <a:endParaRPr lang="en-IN"/>
          </a:p>
        </p:txBody>
      </p:sp>
      <p:sp>
        <p:nvSpPr>
          <p:cNvPr id="11" name="Slide Number Placeholder 5"/>
          <p:cNvSpPr>
            <a:spLocks noGrp="1"/>
          </p:cNvSpPr>
          <p:nvPr>
            <p:ph type="sldNum" sz="quarter" idx="12"/>
          </p:nvPr>
        </p:nvSpPr>
        <p:spPr>
          <a:xfrm>
            <a:off x="7010400" y="6492875"/>
            <a:ext cx="2133600" cy="365125"/>
          </a:xfrm>
        </p:spPr>
        <p:txBody>
          <a:bodyPr/>
          <a:lstStyle/>
          <a:p>
            <a:pPr>
              <a:defRPr/>
            </a:pPr>
            <a:fld id="{43C0176B-D0BF-439B-B01F-007C3C74AFDE}" type="slidenum">
              <a:rPr lang="en-US"/>
              <a:pPr>
                <a:defRPr/>
              </a:pPr>
              <a:t>10</a:t>
            </a:fld>
            <a:endParaRPr lang="en-US" sz="1400"/>
          </a:p>
        </p:txBody>
      </p:sp>
      <p:sp>
        <p:nvSpPr>
          <p:cNvPr id="12"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13"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06437"/>
          </a:xfrm>
        </p:spPr>
        <p:txBody>
          <a:bodyPr/>
          <a:lstStyle/>
          <a:p>
            <a:pPr eaLnBrk="1" hangingPunct="1"/>
            <a:r>
              <a:rPr lang="en-US" smtClean="0"/>
              <a:t>Software Deterioration</a:t>
            </a:r>
            <a:endParaRPr lang="en-IN" smtClean="0"/>
          </a:p>
        </p:txBody>
      </p:sp>
      <p:pic>
        <p:nvPicPr>
          <p:cNvPr id="11267" name="Picture 2"/>
          <p:cNvPicPr>
            <a:picLocks noGrp="1" noChangeAspect="1" noChangeArrowheads="1"/>
          </p:cNvPicPr>
          <p:nvPr>
            <p:ph idx="1"/>
          </p:nvPr>
        </p:nvPicPr>
        <p:blipFill>
          <a:blip r:embed="rId2" cstate="print"/>
          <a:srcRect/>
          <a:stretch>
            <a:fillRect/>
          </a:stretch>
        </p:blipFill>
        <p:spPr>
          <a:xfrm>
            <a:off x="1466850" y="1557338"/>
            <a:ext cx="6210300" cy="4076700"/>
          </a:xfrm>
          <a:solidFill>
            <a:schemeClr val="bg1">
              <a:alpha val="50195"/>
            </a:schemeClr>
          </a:solidFill>
        </p:spPr>
      </p:pic>
      <p:sp>
        <p:nvSpPr>
          <p:cNvPr id="4" name="Slide Number Placeholder 5"/>
          <p:cNvSpPr>
            <a:spLocks noGrp="1"/>
          </p:cNvSpPr>
          <p:nvPr>
            <p:ph type="sldNum" sz="quarter" idx="12"/>
          </p:nvPr>
        </p:nvSpPr>
        <p:spPr>
          <a:xfrm>
            <a:off x="7010400" y="6492875"/>
            <a:ext cx="2133600" cy="365125"/>
          </a:xfrm>
        </p:spPr>
        <p:txBody>
          <a:bodyPr/>
          <a:lstStyle/>
          <a:p>
            <a:pPr>
              <a:defRPr/>
            </a:pPr>
            <a:fld id="{6920EBF2-933B-43F4-9683-3A3863D081E5}" type="slidenum">
              <a:rPr lang="en-US"/>
              <a:pPr>
                <a:defRPr/>
              </a:pPr>
              <a:t>11</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1188" y="188913"/>
            <a:ext cx="7772400" cy="647700"/>
          </a:xfrm>
        </p:spPr>
        <p:txBody>
          <a:bodyPr/>
          <a:lstStyle/>
          <a:p>
            <a:r>
              <a:rPr lang="en-US" sz="3600" b="1" smtClean="0"/>
              <a:t>Evolving the Legacy Software</a:t>
            </a:r>
          </a:p>
        </p:txBody>
      </p:sp>
      <p:sp>
        <p:nvSpPr>
          <p:cNvPr id="5" name="Rectangle 3"/>
          <p:cNvSpPr txBox="1">
            <a:spLocks noChangeArrowheads="1"/>
          </p:cNvSpPr>
          <p:nvPr/>
        </p:nvSpPr>
        <p:spPr bwMode="auto">
          <a:xfrm>
            <a:off x="611188" y="1557338"/>
            <a:ext cx="7772400" cy="4114800"/>
          </a:xfrm>
          <a:prstGeom prst="rect">
            <a:avLst/>
          </a:prstGeom>
          <a:noFill/>
          <a:ln w="9525">
            <a:noFill/>
            <a:miter lim="800000"/>
            <a:headEnd/>
            <a:tailEnd/>
          </a:ln>
        </p:spPr>
        <p:txBody>
          <a:bodyPr/>
          <a:lstStyle/>
          <a:p>
            <a:pPr marL="342900" indent="-342900" eaLnBrk="0" hangingPunct="0">
              <a:spcBef>
                <a:spcPct val="20000"/>
              </a:spcBef>
              <a:spcAft>
                <a:spcPts val="1200"/>
              </a:spcAft>
              <a:buFont typeface="Arial" charset="0"/>
              <a:buChar char="•"/>
              <a:defRPr/>
            </a:pPr>
            <a:r>
              <a:rPr lang="en-US" sz="2400" dirty="0">
                <a:latin typeface="+mn-lt"/>
                <a:cs typeface="+mn-cs"/>
              </a:rPr>
              <a:t>(Adaptive) Must be adapted to meet the needs of new computing environments or more modern systems, databases, or networks</a:t>
            </a:r>
          </a:p>
          <a:p>
            <a:pPr marL="342900" indent="-342900" eaLnBrk="0" hangingPunct="0">
              <a:spcBef>
                <a:spcPct val="20000"/>
              </a:spcBef>
              <a:spcAft>
                <a:spcPts val="1200"/>
              </a:spcAft>
              <a:buFont typeface="Arial" charset="0"/>
              <a:buChar char="•"/>
              <a:defRPr/>
            </a:pPr>
            <a:r>
              <a:rPr lang="en-US" sz="2400" dirty="0">
                <a:latin typeface="+mn-lt"/>
                <a:cs typeface="+mn-cs"/>
              </a:rPr>
              <a:t>(Perfective) Must be enhanced to implement new business requirements , improve performance etc.</a:t>
            </a:r>
          </a:p>
          <a:p>
            <a:pPr marL="342900" indent="-342900" eaLnBrk="0" hangingPunct="0">
              <a:spcBef>
                <a:spcPct val="20000"/>
              </a:spcBef>
              <a:buFont typeface="Arial" charset="0"/>
              <a:buChar char="•"/>
              <a:defRPr/>
            </a:pPr>
            <a:r>
              <a:rPr lang="en-US" sz="2400" dirty="0">
                <a:latin typeface="+mn-lt"/>
                <a:cs typeface="+mn-cs"/>
              </a:rPr>
              <a:t>(Corrective) Must be changed because of errors found in the specification, design, or implementation</a:t>
            </a:r>
          </a:p>
          <a:p>
            <a:pPr marL="342900" indent="-342900" eaLnBrk="0" hangingPunct="0">
              <a:spcBef>
                <a:spcPct val="20000"/>
              </a:spcBef>
              <a:buFont typeface="Arial" charset="0"/>
              <a:buChar char="•"/>
              <a:defRPr/>
            </a:pPr>
            <a:endParaRPr lang="en-US" sz="2400" dirty="0">
              <a:latin typeface="+mn-lt"/>
              <a:cs typeface="+mn-cs"/>
            </a:endParaRPr>
          </a:p>
          <a:p>
            <a:pPr marL="342900" indent="-342900" eaLnBrk="0" hangingPunct="0">
              <a:spcBef>
                <a:spcPct val="20000"/>
              </a:spcBef>
              <a:defRPr/>
            </a:pPr>
            <a:r>
              <a:rPr lang="en-US" dirty="0"/>
              <a:t>(Note: These are three major reasons for software maintenance, along with Preventive </a:t>
            </a:r>
            <a:r>
              <a:rPr lang="en-US" dirty="0" err="1"/>
              <a:t>maintenence</a:t>
            </a:r>
            <a:r>
              <a:rPr lang="en-US" dirty="0"/>
              <a:t>)</a:t>
            </a:r>
          </a:p>
          <a:p>
            <a:pPr marL="342900" indent="-342900" eaLnBrk="0" hangingPunct="0">
              <a:spcBef>
                <a:spcPct val="20000"/>
              </a:spcBef>
              <a:defRPr/>
            </a:pPr>
            <a:endParaRPr lang="en-US" sz="2400" dirty="0">
              <a:latin typeface="+mn-lt"/>
              <a:cs typeface="+mn-cs"/>
            </a:endParaRP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16A734B7-0A4F-4461-9AFD-FF0F5A79F5B4}" type="slidenum">
              <a:rPr lang="en-US"/>
              <a:pPr>
                <a:defRPr/>
              </a:pPr>
              <a:t>12</a:t>
            </a:fld>
            <a:endParaRPr lang="en-US" sz="1400"/>
          </a:p>
        </p:txBody>
      </p:sp>
      <p:sp>
        <p:nvSpPr>
          <p:cNvPr id="6"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7"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468313" y="1179513"/>
            <a:ext cx="8351837" cy="5076825"/>
          </a:xfrm>
          <a:prstGeom prst="rect">
            <a:avLst/>
          </a:prstGeom>
          <a:noFill/>
          <a:ln w="9525">
            <a:noFill/>
            <a:miter lim="800000"/>
            <a:headEnd/>
            <a:tailEnd/>
          </a:ln>
        </p:spPr>
        <p:txBody>
          <a:bodyPr>
            <a:spAutoFit/>
          </a:bodyPr>
          <a:lstStyle/>
          <a:p>
            <a:r>
              <a:rPr lang="en-IN" b="1"/>
              <a:t>Network intensiveness</a:t>
            </a:r>
            <a:r>
              <a:rPr lang="en-IN"/>
              <a:t>. A WebApp resides on a network and must serve the needs of a diverse community of clients.</a:t>
            </a:r>
          </a:p>
          <a:p>
            <a:endParaRPr lang="en-IN"/>
          </a:p>
          <a:p>
            <a:r>
              <a:rPr lang="en-IN" b="1"/>
              <a:t>Concurrency. </a:t>
            </a:r>
            <a:r>
              <a:rPr lang="en-IN"/>
              <a:t>A large number of users may access the WebApp at one time.</a:t>
            </a:r>
          </a:p>
          <a:p>
            <a:endParaRPr lang="en-IN"/>
          </a:p>
          <a:p>
            <a:r>
              <a:rPr lang="en-IN" b="1"/>
              <a:t>Unpredictable load. </a:t>
            </a:r>
            <a:r>
              <a:rPr lang="en-IN"/>
              <a:t>The number of users of the WebApp may vary by orders of magnitude from day to day.</a:t>
            </a:r>
          </a:p>
          <a:p>
            <a:endParaRPr lang="en-IN"/>
          </a:p>
          <a:p>
            <a:r>
              <a:rPr lang="en-IN" b="1"/>
              <a:t>Performance. </a:t>
            </a:r>
            <a:r>
              <a:rPr lang="en-IN"/>
              <a:t>If a WebApp user must wait too long (for access, for server-side processing, for client-side formatting and display), he or she may decide to go elsewhere.</a:t>
            </a:r>
          </a:p>
          <a:p>
            <a:endParaRPr lang="en-IN"/>
          </a:p>
          <a:p>
            <a:r>
              <a:rPr lang="en-IN" b="1"/>
              <a:t>Availability. </a:t>
            </a:r>
            <a:r>
              <a:rPr lang="en-IN"/>
              <a:t>Although expectation of 100 percent availability is unreasonable, users of popular WebApps often demand access on a “24/7/365” basis.</a:t>
            </a:r>
          </a:p>
          <a:p>
            <a:endParaRPr lang="en-IN"/>
          </a:p>
          <a:p>
            <a:r>
              <a:rPr lang="en-IN" b="1"/>
              <a:t>Data driven. </a:t>
            </a:r>
            <a:r>
              <a:rPr lang="en-IN"/>
              <a:t>The primary function of many WebApps is to use hypermedia to present text, graphics, audio, and video content to the end-user.</a:t>
            </a:r>
          </a:p>
          <a:p>
            <a:endParaRPr lang="en-IN"/>
          </a:p>
        </p:txBody>
      </p:sp>
      <p:sp>
        <p:nvSpPr>
          <p:cNvPr id="9219" name="Rectangle 2"/>
          <p:cNvSpPr>
            <a:spLocks noChangeArrowheads="1"/>
          </p:cNvSpPr>
          <p:nvPr/>
        </p:nvSpPr>
        <p:spPr bwMode="auto">
          <a:xfrm>
            <a:off x="1547813" y="115888"/>
            <a:ext cx="5943600" cy="647700"/>
          </a:xfrm>
          <a:prstGeom prst="rect">
            <a:avLst/>
          </a:prstGeom>
          <a:noFill/>
          <a:ln w="9525">
            <a:noFill/>
            <a:miter lim="800000"/>
            <a:headEnd/>
            <a:tailEnd/>
          </a:ln>
        </p:spPr>
        <p:txBody>
          <a:bodyPr wrap="none">
            <a:spAutoFit/>
          </a:bodyPr>
          <a:lstStyle/>
          <a:p>
            <a:pPr>
              <a:defRPr/>
            </a:pPr>
            <a:r>
              <a:rPr lang="en-IN" sz="3600" b="1" dirty="0">
                <a:latin typeface="+mj-lt"/>
                <a:ea typeface="+mj-ea"/>
                <a:cs typeface="+mj-cs"/>
              </a:rPr>
              <a:t>Characteristics of </a:t>
            </a:r>
            <a:r>
              <a:rPr lang="en-IN" sz="3600" b="1" dirty="0" err="1">
                <a:latin typeface="+mj-lt"/>
                <a:ea typeface="+mj-ea"/>
                <a:cs typeface="+mj-cs"/>
              </a:rPr>
              <a:t>WebApps</a:t>
            </a:r>
            <a:r>
              <a:rPr lang="en-IN" sz="3600" b="1" dirty="0">
                <a:latin typeface="+mj-lt"/>
                <a:ea typeface="+mj-ea"/>
                <a:cs typeface="+mj-cs"/>
              </a:rPr>
              <a:t> </a:t>
            </a:r>
            <a:r>
              <a:rPr lang="en-IN" sz="1600" dirty="0"/>
              <a:t>(1/2)</a:t>
            </a:r>
            <a:endParaRPr lang="en-IN" sz="2800" dirty="0"/>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4F0D4AF4-5F44-4080-A7E1-32D8E8684696}" type="slidenum">
              <a:rPr lang="en-US"/>
              <a:pPr>
                <a:defRPr/>
              </a:pPr>
              <a:t>13</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1403350" y="188913"/>
            <a:ext cx="5943600" cy="646112"/>
          </a:xfrm>
          <a:prstGeom prst="rect">
            <a:avLst/>
          </a:prstGeom>
          <a:noFill/>
          <a:ln w="9525">
            <a:noFill/>
            <a:miter lim="800000"/>
            <a:headEnd/>
            <a:tailEnd/>
          </a:ln>
        </p:spPr>
        <p:txBody>
          <a:bodyPr wrap="none">
            <a:spAutoFit/>
          </a:bodyPr>
          <a:lstStyle/>
          <a:p>
            <a:pPr>
              <a:defRPr/>
            </a:pPr>
            <a:r>
              <a:rPr lang="en-IN" sz="3600" b="1" dirty="0">
                <a:latin typeface="+mj-lt"/>
                <a:ea typeface="+mj-ea"/>
                <a:cs typeface="+mj-cs"/>
              </a:rPr>
              <a:t>Characteristics of </a:t>
            </a:r>
            <a:r>
              <a:rPr lang="en-IN" sz="3600" b="1" dirty="0" err="1">
                <a:latin typeface="+mj-lt"/>
                <a:ea typeface="+mj-ea"/>
                <a:cs typeface="+mj-cs"/>
              </a:rPr>
              <a:t>WebApps</a:t>
            </a:r>
            <a:r>
              <a:rPr lang="en-IN" sz="3600" b="1" dirty="0">
                <a:latin typeface="+mj-lt"/>
                <a:ea typeface="+mj-ea"/>
                <a:cs typeface="+mj-cs"/>
              </a:rPr>
              <a:t> </a:t>
            </a:r>
            <a:r>
              <a:rPr lang="en-IN" sz="1600" dirty="0"/>
              <a:t>(2/2)</a:t>
            </a:r>
            <a:endParaRPr lang="en-IN" sz="2800" dirty="0"/>
          </a:p>
        </p:txBody>
      </p:sp>
      <p:sp>
        <p:nvSpPr>
          <p:cNvPr id="14339" name="Rectangle 2"/>
          <p:cNvSpPr>
            <a:spLocks noChangeArrowheads="1"/>
          </p:cNvSpPr>
          <p:nvPr/>
        </p:nvSpPr>
        <p:spPr bwMode="auto">
          <a:xfrm>
            <a:off x="468313" y="1196975"/>
            <a:ext cx="8207375" cy="4524375"/>
          </a:xfrm>
          <a:prstGeom prst="rect">
            <a:avLst/>
          </a:prstGeom>
          <a:noFill/>
          <a:ln w="9525">
            <a:noFill/>
            <a:miter lim="800000"/>
            <a:headEnd/>
            <a:tailEnd/>
          </a:ln>
        </p:spPr>
        <p:txBody>
          <a:bodyPr>
            <a:spAutoFit/>
          </a:bodyPr>
          <a:lstStyle/>
          <a:p>
            <a:r>
              <a:rPr lang="en-IN" b="1"/>
              <a:t>Content sensitive. </a:t>
            </a:r>
            <a:r>
              <a:rPr lang="en-IN"/>
              <a:t>The quality and aesthetic nature of content remains an important determinant of the quality of a WebApp</a:t>
            </a:r>
          </a:p>
          <a:p>
            <a:endParaRPr lang="en-IN"/>
          </a:p>
          <a:p>
            <a:r>
              <a:rPr lang="en-IN" b="1"/>
              <a:t>Continuous evolution. </a:t>
            </a:r>
            <a:r>
              <a:rPr lang="en-IN"/>
              <a:t>Unlike conventional application software that evolves over a series of planned, chronologically-spaced releases, Web applications evolve continuously</a:t>
            </a:r>
          </a:p>
          <a:p>
            <a:endParaRPr lang="en-IN"/>
          </a:p>
          <a:p>
            <a:r>
              <a:rPr lang="en-IN" b="1"/>
              <a:t>Immediacy. </a:t>
            </a:r>
            <a:r>
              <a:rPr lang="en-IN"/>
              <a:t>Although </a:t>
            </a:r>
            <a:r>
              <a:rPr lang="en-IN" i="1"/>
              <a:t>immediacy—the compelling need to get </a:t>
            </a:r>
            <a:r>
              <a:rPr lang="en-IN"/>
              <a:t>software to market quickly—is a characteristic of many application domains, WebApps often exhibit a time to market that can be a matter of a few days or weeks</a:t>
            </a:r>
          </a:p>
          <a:p>
            <a:endParaRPr lang="en-IN"/>
          </a:p>
          <a:p>
            <a:r>
              <a:rPr lang="en-IN" b="1"/>
              <a:t>Security. </a:t>
            </a:r>
            <a:r>
              <a:rPr lang="en-IN"/>
              <a:t>Because WebApps are available via network access, it is difficult, if not impossible, to limit the population of end-users who may access the application</a:t>
            </a:r>
          </a:p>
          <a:p>
            <a:endParaRPr lang="en-IN"/>
          </a:p>
          <a:p>
            <a:r>
              <a:rPr lang="en-IN" b="1"/>
              <a:t>Aesthetics. </a:t>
            </a:r>
            <a:r>
              <a:rPr lang="en-IN"/>
              <a:t>An undeniable part of the appeal of a WebApp is its look and feel</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188CB85A-9700-47B7-B8D5-4CB48D74E6E5}" type="slidenum">
              <a:rPr lang="en-US"/>
              <a:pPr>
                <a:defRPr/>
              </a:pPr>
              <a:t>14</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85750"/>
            <a:ext cx="8229600" cy="983010"/>
          </a:xfrm>
        </p:spPr>
        <p:txBody>
          <a:bodyPr/>
          <a:lstStyle/>
          <a:p>
            <a:pPr>
              <a:lnSpc>
                <a:spcPts val="3200"/>
              </a:lnSpc>
            </a:pPr>
            <a:r>
              <a:rPr lang="en-US" sz="4000" b="1" dirty="0" smtClean="0"/>
              <a:t>Questions About Software Haven't Changed Over the Decades</a:t>
            </a:r>
          </a:p>
        </p:txBody>
      </p:sp>
      <p:sp>
        <p:nvSpPr>
          <p:cNvPr id="3" name="Rectangle 3"/>
          <p:cNvSpPr txBox="1">
            <a:spLocks noChangeArrowheads="1"/>
          </p:cNvSpPr>
          <p:nvPr/>
        </p:nvSpPr>
        <p:spPr bwMode="auto">
          <a:xfrm>
            <a:off x="685800" y="1714500"/>
            <a:ext cx="7772400" cy="4500563"/>
          </a:xfrm>
          <a:prstGeom prst="rect">
            <a:avLst/>
          </a:prstGeom>
          <a:noFill/>
          <a:ln w="9525">
            <a:noFill/>
            <a:miter lim="800000"/>
            <a:headEnd/>
            <a:tailEnd/>
          </a:ln>
        </p:spPr>
        <p:txBody>
          <a:bodyPr/>
          <a:lstStyle/>
          <a:p>
            <a:pPr marL="342900" indent="-342900" eaLnBrk="0" hangingPunct="0">
              <a:lnSpc>
                <a:spcPct val="90000"/>
              </a:lnSpc>
              <a:spcBef>
                <a:spcPct val="20000"/>
              </a:spcBef>
              <a:spcAft>
                <a:spcPts val="1200"/>
              </a:spcAft>
              <a:buFont typeface="Arial" charset="0"/>
              <a:buChar char="•"/>
              <a:defRPr/>
            </a:pPr>
            <a:r>
              <a:rPr lang="en-US" sz="2400" dirty="0">
                <a:latin typeface="+mn-lt"/>
                <a:cs typeface="+mn-cs"/>
              </a:rPr>
              <a:t>Why does it take so long to get software finished?</a:t>
            </a:r>
          </a:p>
          <a:p>
            <a:pPr marL="342900" indent="-342900" eaLnBrk="0" hangingPunct="0">
              <a:lnSpc>
                <a:spcPct val="90000"/>
              </a:lnSpc>
              <a:spcBef>
                <a:spcPct val="20000"/>
              </a:spcBef>
              <a:spcAft>
                <a:spcPts val="1200"/>
              </a:spcAft>
              <a:buFont typeface="Arial" charset="0"/>
              <a:buChar char="•"/>
              <a:defRPr/>
            </a:pPr>
            <a:r>
              <a:rPr lang="en-US" sz="2400" dirty="0">
                <a:latin typeface="+mn-lt"/>
                <a:cs typeface="+mn-cs"/>
              </a:rPr>
              <a:t>Why are development costs so high?</a:t>
            </a:r>
          </a:p>
          <a:p>
            <a:pPr marL="342900" indent="-342900" eaLnBrk="0" hangingPunct="0">
              <a:lnSpc>
                <a:spcPct val="90000"/>
              </a:lnSpc>
              <a:spcBef>
                <a:spcPct val="20000"/>
              </a:spcBef>
              <a:spcAft>
                <a:spcPts val="1200"/>
              </a:spcAft>
              <a:buFont typeface="Arial" charset="0"/>
              <a:buChar char="•"/>
              <a:defRPr/>
            </a:pPr>
            <a:r>
              <a:rPr lang="en-US" sz="2400" dirty="0">
                <a:latin typeface="+mn-lt"/>
                <a:cs typeface="+mn-cs"/>
              </a:rPr>
              <a:t>Why can't we find all errors before we give the software to our customers?</a:t>
            </a:r>
          </a:p>
          <a:p>
            <a:pPr marL="342900" indent="-342900" eaLnBrk="0" hangingPunct="0">
              <a:lnSpc>
                <a:spcPct val="90000"/>
              </a:lnSpc>
              <a:spcBef>
                <a:spcPct val="20000"/>
              </a:spcBef>
              <a:spcAft>
                <a:spcPts val="1200"/>
              </a:spcAft>
              <a:buFont typeface="Arial" charset="0"/>
              <a:buChar char="•"/>
              <a:defRPr/>
            </a:pPr>
            <a:r>
              <a:rPr lang="en-US" sz="2400" dirty="0">
                <a:latin typeface="+mn-lt"/>
                <a:cs typeface="+mn-cs"/>
              </a:rPr>
              <a:t>Why do we spend so much time and effort maintaining existing programs?</a:t>
            </a:r>
          </a:p>
          <a:p>
            <a:pPr marL="342900" indent="-342900" eaLnBrk="0" hangingPunct="0">
              <a:lnSpc>
                <a:spcPct val="90000"/>
              </a:lnSpc>
              <a:spcBef>
                <a:spcPct val="20000"/>
              </a:spcBef>
              <a:spcAft>
                <a:spcPts val="1200"/>
              </a:spcAft>
              <a:buFont typeface="Arial" charset="0"/>
              <a:buChar char="•"/>
              <a:defRPr/>
            </a:pPr>
            <a:r>
              <a:rPr lang="en-US" sz="2400" dirty="0">
                <a:latin typeface="+mn-lt"/>
                <a:cs typeface="+mn-cs"/>
              </a:rPr>
              <a:t>Why do we continue to have difficulty in measuring progress as software is being developed and maintained?</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1EFA4016-1E3C-40E9-908C-7680FE971819}" type="slidenum">
              <a:rPr lang="en-US"/>
              <a:pPr>
                <a:defRPr/>
              </a:pPr>
              <a:t>15</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15888"/>
            <a:ext cx="8229600" cy="504825"/>
          </a:xfrm>
        </p:spPr>
        <p:txBody>
          <a:bodyPr/>
          <a:lstStyle/>
          <a:p>
            <a:r>
              <a:rPr lang="en-US" sz="3200" b="1" smtClean="0"/>
              <a:t>Extreme Views on Software Engineers</a:t>
            </a:r>
            <a:br>
              <a:rPr lang="en-US" sz="3200" b="1" smtClean="0"/>
            </a:br>
            <a:r>
              <a:rPr lang="en-US" sz="1100" b="1" smtClean="0"/>
              <a:t>(No shortage of jokes on software engineers)</a:t>
            </a:r>
            <a:endParaRPr lang="en-IN" sz="3200" b="1" smtClean="0"/>
          </a:p>
        </p:txBody>
      </p:sp>
      <p:pic>
        <p:nvPicPr>
          <p:cNvPr id="16387" name="Picture 2" descr="http://www.ecs.csun.edu/~rlingard/comp480/projmgmt.jpg"/>
          <p:cNvPicPr>
            <a:picLocks noChangeAspect="1" noChangeArrowheads="1"/>
          </p:cNvPicPr>
          <p:nvPr/>
        </p:nvPicPr>
        <p:blipFill>
          <a:blip r:embed="rId2" cstate="print"/>
          <a:srcRect/>
          <a:stretch>
            <a:fillRect/>
          </a:stretch>
        </p:blipFill>
        <p:spPr bwMode="auto">
          <a:xfrm>
            <a:off x="839788" y="765175"/>
            <a:ext cx="7620000" cy="5715000"/>
          </a:xfrm>
          <a:prstGeom prst="rect">
            <a:avLst/>
          </a:prstGeom>
          <a:noFill/>
          <a:ln w="9525">
            <a:noFill/>
            <a:miter lim="800000"/>
            <a:headEnd/>
            <a:tailEnd/>
          </a:ln>
        </p:spPr>
      </p:pic>
      <p:sp>
        <p:nvSpPr>
          <p:cNvPr id="4" name="Slide Number Placeholder 5"/>
          <p:cNvSpPr>
            <a:spLocks noGrp="1"/>
          </p:cNvSpPr>
          <p:nvPr>
            <p:ph type="sldNum" sz="quarter" idx="12"/>
          </p:nvPr>
        </p:nvSpPr>
        <p:spPr>
          <a:xfrm>
            <a:off x="7010400" y="6492875"/>
            <a:ext cx="2133600" cy="365125"/>
          </a:xfrm>
        </p:spPr>
        <p:txBody>
          <a:bodyPr/>
          <a:lstStyle/>
          <a:p>
            <a:pPr>
              <a:defRPr/>
            </a:pPr>
            <a:fld id="{8D2DF620-0F59-4357-A88E-850FD26B4FF9}" type="slidenum">
              <a:rPr lang="en-US"/>
              <a:pPr>
                <a:defRPr/>
              </a:pPr>
              <a:t>16</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752475"/>
          </a:xfrm>
        </p:spPr>
        <p:txBody>
          <a:bodyPr/>
          <a:lstStyle/>
          <a:p>
            <a:r>
              <a:rPr lang="en-US" sz="3600" b="1" smtClean="0"/>
              <a:t>Software Myths - Management</a:t>
            </a:r>
          </a:p>
        </p:txBody>
      </p:sp>
      <p:sp>
        <p:nvSpPr>
          <p:cNvPr id="17411" name="Rectangle 3"/>
          <p:cNvSpPr>
            <a:spLocks noGrp="1" noChangeArrowheads="1"/>
          </p:cNvSpPr>
          <p:nvPr>
            <p:ph type="body" idx="1"/>
          </p:nvPr>
        </p:nvSpPr>
        <p:spPr>
          <a:xfrm>
            <a:off x="395288" y="1412875"/>
            <a:ext cx="8353425" cy="4824413"/>
          </a:xfrm>
        </p:spPr>
        <p:txBody>
          <a:bodyPr/>
          <a:lstStyle/>
          <a:p>
            <a:pPr>
              <a:lnSpc>
                <a:spcPct val="90000"/>
              </a:lnSpc>
            </a:pPr>
            <a:r>
              <a:rPr lang="en-US" sz="2400" smtClean="0"/>
              <a:t>"We already have a book that is full of standards and procedures for building software.  Won't that provide my people with everything they need to know?"</a:t>
            </a:r>
          </a:p>
          <a:p>
            <a:pPr lvl="1">
              <a:lnSpc>
                <a:spcPct val="90000"/>
              </a:lnSpc>
            </a:pPr>
            <a:r>
              <a:rPr lang="en-US" sz="2000" smtClean="0"/>
              <a:t>Not used, not up to date, not complete, not focused on quality, time, and money</a:t>
            </a:r>
          </a:p>
          <a:p>
            <a:pPr lvl="1">
              <a:lnSpc>
                <a:spcPct val="90000"/>
              </a:lnSpc>
              <a:buFont typeface="Arial" charset="0"/>
              <a:buNone/>
            </a:pPr>
            <a:endParaRPr lang="en-US" sz="2000" smtClean="0"/>
          </a:p>
          <a:p>
            <a:pPr>
              <a:lnSpc>
                <a:spcPct val="90000"/>
              </a:lnSpc>
            </a:pPr>
            <a:r>
              <a:rPr lang="en-US" sz="2400" smtClean="0"/>
              <a:t>"If we get behind, we can add more programmers and catch up"</a:t>
            </a:r>
          </a:p>
          <a:p>
            <a:pPr lvl="1">
              <a:lnSpc>
                <a:spcPct val="90000"/>
              </a:lnSpc>
            </a:pPr>
            <a:r>
              <a:rPr lang="en-US" sz="2000" smtClean="0"/>
              <a:t>Adding people to a late software project makes it later</a:t>
            </a:r>
          </a:p>
          <a:p>
            <a:pPr lvl="1">
              <a:lnSpc>
                <a:spcPct val="90000"/>
              </a:lnSpc>
            </a:pPr>
            <a:r>
              <a:rPr lang="en-US" sz="2000" smtClean="0"/>
              <a:t>Training time, increased communication lines</a:t>
            </a:r>
          </a:p>
          <a:p>
            <a:pPr lvl="1">
              <a:lnSpc>
                <a:spcPct val="90000"/>
              </a:lnSpc>
              <a:buFont typeface="Arial" charset="0"/>
              <a:buNone/>
            </a:pPr>
            <a:endParaRPr lang="en-US" sz="2000" smtClean="0"/>
          </a:p>
          <a:p>
            <a:pPr>
              <a:lnSpc>
                <a:spcPct val="90000"/>
              </a:lnSpc>
            </a:pPr>
            <a:r>
              <a:rPr lang="en-US" sz="2400" smtClean="0"/>
              <a:t>"If I decide to outsource the software project to a third party, I can just relax and let that firm build it"</a:t>
            </a:r>
          </a:p>
          <a:p>
            <a:pPr lvl="1">
              <a:lnSpc>
                <a:spcPct val="90000"/>
              </a:lnSpc>
            </a:pPr>
            <a:r>
              <a:rPr lang="en-US" sz="2000" smtClean="0"/>
              <a:t>Software projects need to be controlled and managed</a:t>
            </a:r>
          </a:p>
        </p:txBody>
      </p:sp>
      <p:sp>
        <p:nvSpPr>
          <p:cNvPr id="5" name="Slide Number Placeholder 5"/>
          <p:cNvSpPr txBox="1">
            <a:spLocks/>
          </p:cNvSpPr>
          <p:nvPr/>
        </p:nvSpPr>
        <p:spPr>
          <a:xfrm>
            <a:off x="7010400" y="6492875"/>
            <a:ext cx="2133600" cy="365125"/>
          </a:xfrm>
          <a:prstGeom prst="rect">
            <a:avLst/>
          </a:prstGeom>
        </p:spPr>
        <p:txBody>
          <a:bodyPr anchor="ctr"/>
          <a:lstStyle/>
          <a:p>
            <a:pPr algn="r" fontAlgn="auto">
              <a:spcBef>
                <a:spcPts val="0"/>
              </a:spcBef>
              <a:spcAft>
                <a:spcPts val="0"/>
              </a:spcAft>
              <a:defRPr/>
            </a:pPr>
            <a:fld id="{74A32DC1-5D65-4617-A5E1-01B7D1104B59}" type="slidenum">
              <a:rPr lang="en-US" sz="1200">
                <a:solidFill>
                  <a:schemeClr val="tx1">
                    <a:tint val="75000"/>
                  </a:schemeClr>
                </a:solidFill>
                <a:latin typeface="+mn-lt"/>
                <a:cs typeface="+mn-cs"/>
              </a:rPr>
              <a:pPr algn="r" fontAlgn="auto">
                <a:spcBef>
                  <a:spcPts val="0"/>
                </a:spcBef>
                <a:spcAft>
                  <a:spcPts val="0"/>
                </a:spcAft>
                <a:defRPr/>
              </a:pPr>
              <a:t>17</a:t>
            </a:fld>
            <a:endParaRPr lang="en-US" sz="1400" dirty="0">
              <a:solidFill>
                <a:schemeClr val="tx1">
                  <a:tint val="75000"/>
                </a:schemeClr>
              </a:solidFill>
              <a:latin typeface="+mn-lt"/>
              <a:cs typeface="+mn-cs"/>
            </a:endParaRPr>
          </a:p>
        </p:txBody>
      </p:sp>
      <p:sp>
        <p:nvSpPr>
          <p:cNvPr id="6"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7"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06437"/>
          </a:xfrm>
        </p:spPr>
        <p:txBody>
          <a:bodyPr/>
          <a:lstStyle/>
          <a:p>
            <a:r>
              <a:rPr lang="en-US" sz="3600" b="1" smtClean="0"/>
              <a:t>Software Myths - Customer</a:t>
            </a:r>
          </a:p>
        </p:txBody>
      </p:sp>
      <p:sp>
        <p:nvSpPr>
          <p:cNvPr id="18435" name="Rectangle 3"/>
          <p:cNvSpPr>
            <a:spLocks noGrp="1" noChangeArrowheads="1"/>
          </p:cNvSpPr>
          <p:nvPr>
            <p:ph type="body" idx="1"/>
          </p:nvPr>
        </p:nvSpPr>
        <p:spPr>
          <a:xfrm>
            <a:off x="609600" y="1690688"/>
            <a:ext cx="7772400" cy="3609975"/>
          </a:xfrm>
        </p:spPr>
        <p:txBody>
          <a:bodyPr/>
          <a:lstStyle/>
          <a:p>
            <a:pPr>
              <a:lnSpc>
                <a:spcPct val="90000"/>
              </a:lnSpc>
            </a:pPr>
            <a:r>
              <a:rPr lang="en-US" sz="2400" smtClean="0"/>
              <a:t>"A general statement of objectives is sufficient to begin writing programs – we can fill in the details later"	</a:t>
            </a:r>
          </a:p>
          <a:p>
            <a:pPr lvl="1">
              <a:lnSpc>
                <a:spcPct val="90000"/>
              </a:lnSpc>
            </a:pPr>
            <a:r>
              <a:rPr lang="en-US" sz="2000" smtClean="0"/>
              <a:t>Ambiguous statement of objectives spells disaster</a:t>
            </a:r>
          </a:p>
          <a:p>
            <a:pPr lvl="1">
              <a:lnSpc>
                <a:spcPct val="90000"/>
              </a:lnSpc>
              <a:buFont typeface="Arial" charset="0"/>
              <a:buNone/>
            </a:pPr>
            <a:endParaRPr lang="en-US" sz="2000" smtClean="0"/>
          </a:p>
          <a:p>
            <a:pPr>
              <a:lnSpc>
                <a:spcPct val="90000"/>
              </a:lnSpc>
            </a:pPr>
            <a:r>
              <a:rPr lang="en-US" sz="2400" smtClean="0"/>
              <a:t>"Project requirements continually change, but change can be easily accommodated because software is flexible"</a:t>
            </a:r>
          </a:p>
          <a:p>
            <a:pPr lvl="1">
              <a:lnSpc>
                <a:spcPct val="90000"/>
              </a:lnSpc>
            </a:pPr>
            <a:r>
              <a:rPr lang="en-US" sz="2000" smtClean="0"/>
              <a:t>Impact of change depends on where and when it occurs in the software life cycle (requirements analysis, design, code, test)</a:t>
            </a:r>
          </a:p>
        </p:txBody>
      </p:sp>
      <p:sp>
        <p:nvSpPr>
          <p:cNvPr id="5" name="Slide Number Placeholder 5"/>
          <p:cNvSpPr>
            <a:spLocks noGrp="1"/>
          </p:cNvSpPr>
          <p:nvPr>
            <p:ph type="sldNum" sz="quarter" idx="12"/>
          </p:nvPr>
        </p:nvSpPr>
        <p:spPr>
          <a:xfrm>
            <a:off x="7010400" y="6492875"/>
            <a:ext cx="2133600" cy="365125"/>
          </a:xfrm>
        </p:spPr>
        <p:txBody>
          <a:bodyPr/>
          <a:lstStyle/>
          <a:p>
            <a:pPr>
              <a:defRPr/>
            </a:pPr>
            <a:fld id="{12845909-AC16-45BE-8FC9-FC2740C5AA8B}" type="slidenum">
              <a:rPr lang="en-US"/>
              <a:pPr>
                <a:defRPr/>
              </a:pPr>
              <a:t>18</a:t>
            </a:fld>
            <a:endParaRPr lang="en-US" sz="1400"/>
          </a:p>
        </p:txBody>
      </p:sp>
      <p:sp>
        <p:nvSpPr>
          <p:cNvPr id="6"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7"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24075" y="231775"/>
            <a:ext cx="4481513" cy="533400"/>
          </a:xfrm>
          <a:noFill/>
        </p:spPr>
        <p:txBody>
          <a:bodyPr/>
          <a:lstStyle/>
          <a:p>
            <a:r>
              <a:rPr lang="en-US" sz="3600" b="1" smtClean="0"/>
              <a:t>The Cost of Change</a:t>
            </a:r>
          </a:p>
        </p:txBody>
      </p:sp>
      <p:pic>
        <p:nvPicPr>
          <p:cNvPr id="19459" name="Picture 3"/>
          <p:cNvPicPr>
            <a:picLocks noChangeArrowheads="1"/>
          </p:cNvPicPr>
          <p:nvPr/>
        </p:nvPicPr>
        <p:blipFill>
          <a:blip r:embed="rId2" cstate="print"/>
          <a:srcRect/>
          <a:stretch>
            <a:fillRect/>
          </a:stretch>
        </p:blipFill>
        <p:spPr bwMode="auto">
          <a:xfrm>
            <a:off x="1692275" y="1820863"/>
            <a:ext cx="5524500" cy="3695700"/>
          </a:xfrm>
          <a:prstGeom prst="rect">
            <a:avLst/>
          </a:prstGeom>
          <a:noFill/>
          <a:ln w="12700">
            <a:noFill/>
            <a:miter lim="800000"/>
            <a:headEnd/>
            <a:tailEnd/>
          </a:ln>
        </p:spPr>
      </p:pic>
      <p:sp>
        <p:nvSpPr>
          <p:cNvPr id="4" name="Slide Number Placeholder 5"/>
          <p:cNvSpPr>
            <a:spLocks noGrp="1"/>
          </p:cNvSpPr>
          <p:nvPr>
            <p:ph type="sldNum" sz="quarter" idx="12"/>
          </p:nvPr>
        </p:nvSpPr>
        <p:spPr>
          <a:xfrm>
            <a:off x="7010400" y="6492875"/>
            <a:ext cx="2133600" cy="365125"/>
          </a:xfrm>
        </p:spPr>
        <p:txBody>
          <a:bodyPr/>
          <a:lstStyle/>
          <a:p>
            <a:pPr>
              <a:defRPr/>
            </a:pPr>
            <a:fld id="{70BA62AD-CC2F-48E7-8F45-94605ED3A86B}" type="slidenum">
              <a:rPr lang="en-US"/>
              <a:pPr>
                <a:defRPr/>
              </a:pPr>
              <a:t>19</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425700" y="188913"/>
            <a:ext cx="4514850" cy="533400"/>
          </a:xfrm>
        </p:spPr>
        <p:txBody>
          <a:bodyPr/>
          <a:lstStyle/>
          <a:p>
            <a:pPr eaLnBrk="1" hangingPunct="1"/>
            <a:r>
              <a:rPr lang="en-US" sz="4000" b="1" smtClean="0"/>
              <a:t>What is Software?</a:t>
            </a:r>
          </a:p>
        </p:txBody>
      </p:sp>
      <p:sp>
        <p:nvSpPr>
          <p:cNvPr id="5" name="Rectangle 3"/>
          <p:cNvSpPr txBox="1">
            <a:spLocks noChangeArrowheads="1"/>
          </p:cNvSpPr>
          <p:nvPr/>
        </p:nvSpPr>
        <p:spPr bwMode="auto">
          <a:xfrm>
            <a:off x="611188" y="1295400"/>
            <a:ext cx="8137525" cy="4365625"/>
          </a:xfrm>
          <a:prstGeom prst="rect">
            <a:avLst/>
          </a:prstGeom>
          <a:noFill/>
          <a:ln w="9525">
            <a:noFill/>
            <a:miter lim="800000"/>
            <a:headEnd/>
            <a:tailEnd/>
          </a:ln>
        </p:spPr>
        <p:txBody>
          <a:bodyPr/>
          <a:lstStyle/>
          <a:p>
            <a:pPr marL="342900" indent="-342900">
              <a:spcBef>
                <a:spcPct val="20000"/>
              </a:spcBef>
              <a:defRPr/>
            </a:pPr>
            <a:r>
              <a:rPr lang="en-US" sz="2800" dirty="0">
                <a:latin typeface="+mn-lt"/>
                <a:cs typeface="+mn-cs"/>
              </a:rPr>
              <a:t>1) instructions (programs) that when executed provide desired function and performance</a:t>
            </a:r>
          </a:p>
          <a:p>
            <a:pPr marL="342900" indent="-342900">
              <a:spcBef>
                <a:spcPct val="20000"/>
              </a:spcBef>
              <a:defRPr/>
            </a:pPr>
            <a:r>
              <a:rPr lang="en-US" sz="2800" dirty="0">
                <a:latin typeface="+mn-lt"/>
                <a:cs typeface="+mn-cs"/>
              </a:rPr>
              <a:t>2) data structures that enable the programs to adequately manipulate information</a:t>
            </a:r>
          </a:p>
          <a:p>
            <a:pPr marL="342900" indent="-342900">
              <a:spcBef>
                <a:spcPct val="20000"/>
              </a:spcBef>
              <a:defRPr/>
            </a:pPr>
            <a:r>
              <a:rPr lang="en-US" sz="2800" dirty="0">
                <a:latin typeface="+mn-lt"/>
                <a:cs typeface="+mn-cs"/>
              </a:rPr>
              <a:t>3) documents that describe the operation and use of the programs</a:t>
            </a:r>
          </a:p>
          <a:p>
            <a:pPr marL="342900" indent="-342900">
              <a:spcBef>
                <a:spcPct val="20000"/>
              </a:spcBef>
              <a:buFont typeface="Arial" charset="0"/>
              <a:buChar char="•"/>
              <a:defRPr/>
            </a:pPr>
            <a:endParaRPr lang="en-US" sz="2800" dirty="0">
              <a:latin typeface="+mn-lt"/>
              <a:cs typeface="+mn-cs"/>
            </a:endParaRPr>
          </a:p>
          <a:p>
            <a:pPr marL="342900" indent="-342900">
              <a:spcBef>
                <a:spcPct val="20000"/>
              </a:spcBef>
              <a:buFont typeface="Arial" charset="0"/>
              <a:buChar char="•"/>
              <a:defRPr/>
            </a:pPr>
            <a:r>
              <a:rPr lang="en-US" sz="2800" dirty="0">
                <a:latin typeface="+mn-lt"/>
                <a:cs typeface="+mn-cs"/>
              </a:rPr>
              <a:t>A </a:t>
            </a:r>
            <a:r>
              <a:rPr lang="en-US" sz="2800" b="1" dirty="0">
                <a:latin typeface="+mn-lt"/>
                <a:cs typeface="+mn-cs"/>
              </a:rPr>
              <a:t>logical</a:t>
            </a:r>
            <a:r>
              <a:rPr lang="en-US" sz="2800" dirty="0">
                <a:latin typeface="+mn-lt"/>
                <a:cs typeface="+mn-cs"/>
              </a:rPr>
              <a:t> rather than physical system element</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867B9F8A-8C73-4DBC-9938-911BB87C517D}" type="slidenum">
              <a:rPr lang="en-US"/>
              <a:pPr>
                <a:defRPr/>
              </a:pPr>
              <a:t>2</a:t>
            </a:fld>
            <a:endParaRPr lang="en-US" sz="1400" dirty="0"/>
          </a:p>
        </p:txBody>
      </p:sp>
      <p:sp>
        <p:nvSpPr>
          <p:cNvPr id="6"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7"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115888"/>
            <a:ext cx="7772400" cy="711200"/>
          </a:xfrm>
        </p:spPr>
        <p:txBody>
          <a:bodyPr/>
          <a:lstStyle/>
          <a:p>
            <a:r>
              <a:rPr lang="en-US" sz="3600" b="1" smtClean="0"/>
              <a:t>Software Myths - Practitioner</a:t>
            </a:r>
          </a:p>
        </p:txBody>
      </p:sp>
      <p:sp>
        <p:nvSpPr>
          <p:cNvPr id="20483" name="Rectangle 3"/>
          <p:cNvSpPr>
            <a:spLocks noGrp="1" noChangeArrowheads="1"/>
          </p:cNvSpPr>
          <p:nvPr>
            <p:ph type="body" idx="1"/>
          </p:nvPr>
        </p:nvSpPr>
        <p:spPr>
          <a:xfrm>
            <a:off x="468313" y="1125538"/>
            <a:ext cx="8207375" cy="5040312"/>
          </a:xfrm>
        </p:spPr>
        <p:txBody>
          <a:bodyPr/>
          <a:lstStyle/>
          <a:p>
            <a:pPr>
              <a:lnSpc>
                <a:spcPct val="90000"/>
              </a:lnSpc>
            </a:pPr>
            <a:r>
              <a:rPr lang="en-US" sz="2400" smtClean="0"/>
              <a:t>"Once we write the program and get it to work, our job is done"</a:t>
            </a:r>
          </a:p>
          <a:p>
            <a:pPr lvl="1">
              <a:lnSpc>
                <a:spcPct val="90000"/>
              </a:lnSpc>
            </a:pPr>
            <a:r>
              <a:rPr lang="en-US" sz="2000" smtClean="0"/>
              <a:t>60% to 80% of all effort expended on software occurs after it is delivered</a:t>
            </a:r>
          </a:p>
          <a:p>
            <a:pPr>
              <a:lnSpc>
                <a:spcPct val="90000"/>
              </a:lnSpc>
            </a:pPr>
            <a:r>
              <a:rPr lang="en-US" sz="2400" smtClean="0"/>
              <a:t>"Until I get the program running, I have no way of assessing its quality</a:t>
            </a:r>
          </a:p>
          <a:p>
            <a:pPr lvl="1">
              <a:lnSpc>
                <a:spcPct val="90000"/>
              </a:lnSpc>
            </a:pPr>
            <a:r>
              <a:rPr lang="en-US" sz="2000" smtClean="0"/>
              <a:t>Formal technical reviews of requirements analysis documents, design documents, and source code (more effective than actual testing)</a:t>
            </a:r>
          </a:p>
          <a:p>
            <a:pPr>
              <a:lnSpc>
                <a:spcPct val="90000"/>
              </a:lnSpc>
            </a:pPr>
            <a:r>
              <a:rPr lang="en-US" sz="2400" smtClean="0"/>
              <a:t>"The only deliverable work product for a successful project is the working program"</a:t>
            </a:r>
          </a:p>
          <a:p>
            <a:pPr lvl="1">
              <a:lnSpc>
                <a:spcPct val="90000"/>
              </a:lnSpc>
            </a:pPr>
            <a:r>
              <a:rPr lang="en-US" sz="2000" smtClean="0"/>
              <a:t>Software, documentation, test drivers, test results</a:t>
            </a:r>
          </a:p>
          <a:p>
            <a:pPr>
              <a:lnSpc>
                <a:spcPct val="90000"/>
              </a:lnSpc>
            </a:pPr>
            <a:r>
              <a:rPr lang="en-US" sz="2400" smtClean="0"/>
              <a:t>"Software engineering will make us create voluminous and unnecessary documentation and will invariably slow us down"</a:t>
            </a:r>
          </a:p>
          <a:p>
            <a:pPr lvl="1">
              <a:lnSpc>
                <a:spcPct val="90000"/>
              </a:lnSpc>
            </a:pPr>
            <a:r>
              <a:rPr lang="en-US" sz="2000" smtClean="0"/>
              <a:t>Creates quality, not documents; quality reduces rework and provides software on time and within the budget</a:t>
            </a:r>
          </a:p>
          <a:p>
            <a:pPr lvl="1">
              <a:lnSpc>
                <a:spcPct val="90000"/>
              </a:lnSpc>
            </a:pPr>
            <a:endParaRPr lang="en-US" sz="2000" smtClean="0"/>
          </a:p>
        </p:txBody>
      </p:sp>
      <p:sp>
        <p:nvSpPr>
          <p:cNvPr id="6" name="Slide Number Placeholder 5"/>
          <p:cNvSpPr>
            <a:spLocks noGrp="1"/>
          </p:cNvSpPr>
          <p:nvPr>
            <p:ph type="sldNum" sz="quarter" idx="12"/>
          </p:nvPr>
        </p:nvSpPr>
        <p:spPr>
          <a:xfrm>
            <a:off x="7010400" y="6492875"/>
            <a:ext cx="2133600" cy="365125"/>
          </a:xfrm>
        </p:spPr>
        <p:txBody>
          <a:bodyPr/>
          <a:lstStyle/>
          <a:p>
            <a:pPr>
              <a:defRPr/>
            </a:pPr>
            <a:fld id="{36DCD637-62E6-489D-88B5-DCB32DA5D209}" type="slidenum">
              <a:rPr lang="en-US"/>
              <a:pPr>
                <a:defRPr/>
              </a:pPr>
              <a:t>20</a:t>
            </a:fld>
            <a:endParaRPr lang="en-US" sz="1400"/>
          </a:p>
        </p:txBody>
      </p:sp>
      <p:sp>
        <p:nvSpPr>
          <p:cNvPr id="7"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8"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28600"/>
            <a:ext cx="7772400" cy="608013"/>
          </a:xfrm>
        </p:spPr>
        <p:txBody>
          <a:bodyPr/>
          <a:lstStyle/>
          <a:p>
            <a:r>
              <a:rPr lang="en-US" sz="3600" b="1" smtClean="0">
                <a:latin typeface="Arial" charset="0"/>
              </a:rPr>
              <a:t>Software Engineering - Definitions</a:t>
            </a:r>
            <a:endParaRPr lang="en-US" sz="2800" b="1" smtClean="0">
              <a:latin typeface="Arial" charset="0"/>
            </a:endParaRPr>
          </a:p>
        </p:txBody>
      </p:sp>
      <p:sp>
        <p:nvSpPr>
          <p:cNvPr id="5" name="Rectangle 3"/>
          <p:cNvSpPr txBox="1">
            <a:spLocks noChangeArrowheads="1"/>
          </p:cNvSpPr>
          <p:nvPr/>
        </p:nvSpPr>
        <p:spPr bwMode="auto">
          <a:xfrm>
            <a:off x="468313" y="1412875"/>
            <a:ext cx="8153400" cy="4679950"/>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US" sz="2000" dirty="0">
                <a:latin typeface="+mn-lt"/>
                <a:cs typeface="+mn-cs"/>
              </a:rPr>
              <a:t> (1969 – Fritz Bauer) </a:t>
            </a:r>
            <a:r>
              <a:rPr lang="en-US" sz="2400" dirty="0">
                <a:latin typeface="+mn-lt"/>
                <a:cs typeface="+mn-cs"/>
              </a:rPr>
              <a:t>Software engineering is the establishment and use of </a:t>
            </a:r>
            <a:r>
              <a:rPr lang="en-US" sz="2400" i="1" dirty="0">
                <a:latin typeface="+mn-lt"/>
                <a:cs typeface="+mn-cs"/>
              </a:rPr>
              <a:t>sound engineering principles </a:t>
            </a:r>
            <a:r>
              <a:rPr lang="en-US" sz="2400" dirty="0">
                <a:latin typeface="+mn-lt"/>
                <a:cs typeface="+mn-cs"/>
              </a:rPr>
              <a:t>in order to obtain </a:t>
            </a:r>
            <a:r>
              <a:rPr lang="en-US" sz="2400" i="1" dirty="0">
                <a:latin typeface="+mn-lt"/>
                <a:cs typeface="+mn-cs"/>
              </a:rPr>
              <a:t>economically</a:t>
            </a:r>
            <a:r>
              <a:rPr lang="en-US" sz="2400" dirty="0">
                <a:latin typeface="+mn-lt"/>
                <a:cs typeface="+mn-cs"/>
              </a:rPr>
              <a:t> software that is </a:t>
            </a:r>
            <a:r>
              <a:rPr lang="en-US" sz="2400" i="1" dirty="0">
                <a:latin typeface="+mn-lt"/>
                <a:cs typeface="+mn-cs"/>
              </a:rPr>
              <a:t>reliable</a:t>
            </a:r>
            <a:r>
              <a:rPr lang="en-US" sz="2400" dirty="0">
                <a:latin typeface="+mn-lt"/>
                <a:cs typeface="+mn-cs"/>
              </a:rPr>
              <a:t> and works </a:t>
            </a:r>
            <a:r>
              <a:rPr lang="en-US" sz="2400" i="1" dirty="0">
                <a:latin typeface="+mn-lt"/>
                <a:cs typeface="+mn-cs"/>
              </a:rPr>
              <a:t>efficiently</a:t>
            </a:r>
            <a:r>
              <a:rPr lang="en-US" sz="2400" dirty="0">
                <a:latin typeface="+mn-lt"/>
                <a:cs typeface="+mn-cs"/>
              </a:rPr>
              <a:t> on </a:t>
            </a:r>
            <a:r>
              <a:rPr lang="en-US" sz="2400" i="1" dirty="0">
                <a:latin typeface="+mn-lt"/>
                <a:cs typeface="+mn-cs"/>
              </a:rPr>
              <a:t>real machines</a:t>
            </a:r>
          </a:p>
          <a:p>
            <a:pPr marL="800100" lvl="1" indent="-342900" eaLnBrk="0" hangingPunct="0">
              <a:spcBef>
                <a:spcPct val="20000"/>
              </a:spcBef>
              <a:buFont typeface="Courier New" pitchFamily="49" charset="0"/>
              <a:buChar char="o"/>
              <a:defRPr/>
            </a:pPr>
            <a:r>
              <a:rPr lang="en-US" sz="2000" dirty="0">
                <a:latin typeface="+mn-lt"/>
                <a:cs typeface="+mn-cs"/>
              </a:rPr>
              <a:t>Some may want to have technical aspects, customer satisfaction, timeliness, measurements, process included in the definition</a:t>
            </a:r>
          </a:p>
          <a:p>
            <a:pPr marL="800100" lvl="1" indent="-342900" eaLnBrk="0" hangingPunct="0">
              <a:spcBef>
                <a:spcPct val="20000"/>
              </a:spcBef>
              <a:buFont typeface="Arial" charset="0"/>
              <a:buChar char="•"/>
              <a:defRPr/>
            </a:pPr>
            <a:endParaRPr lang="en-US" sz="2000" dirty="0">
              <a:latin typeface="+mn-lt"/>
              <a:cs typeface="+mn-cs"/>
            </a:endParaRPr>
          </a:p>
          <a:p>
            <a:pPr marL="342900" indent="-342900" eaLnBrk="0" hangingPunct="0">
              <a:spcBef>
                <a:spcPct val="20000"/>
              </a:spcBef>
              <a:buFont typeface="Arial" charset="0"/>
              <a:buChar char="•"/>
              <a:defRPr/>
            </a:pPr>
            <a:r>
              <a:rPr lang="en-US" sz="2000" dirty="0">
                <a:latin typeface="+mn-lt"/>
                <a:cs typeface="+mn-cs"/>
              </a:rPr>
              <a:t>(IEEE</a:t>
            </a:r>
            <a:r>
              <a:rPr lang="en-US" sz="2400" dirty="0">
                <a:latin typeface="+mn-lt"/>
                <a:cs typeface="+mn-cs"/>
              </a:rPr>
              <a:t>) The application of a </a:t>
            </a:r>
            <a:r>
              <a:rPr lang="en-US" sz="2400" i="1" dirty="0">
                <a:latin typeface="+mn-lt"/>
                <a:cs typeface="+mn-cs"/>
              </a:rPr>
              <a:t>systematic, disciplined, quantifiable </a:t>
            </a:r>
            <a:r>
              <a:rPr lang="en-US" sz="2400" dirty="0">
                <a:latin typeface="+mn-lt"/>
                <a:cs typeface="+mn-cs"/>
              </a:rPr>
              <a:t>approach to the </a:t>
            </a:r>
            <a:r>
              <a:rPr lang="en-US" sz="2400" i="1" dirty="0">
                <a:latin typeface="+mn-lt"/>
                <a:cs typeface="+mn-cs"/>
              </a:rPr>
              <a:t>development, operation, and maintenance </a:t>
            </a:r>
            <a:r>
              <a:rPr lang="en-US" sz="2400" dirty="0">
                <a:latin typeface="+mn-lt"/>
                <a:cs typeface="+mn-cs"/>
              </a:rPr>
              <a:t>of software; that is, the application of engineering to software</a:t>
            </a:r>
          </a:p>
          <a:p>
            <a:pPr marL="800100" lvl="1" indent="-342900" eaLnBrk="0" hangingPunct="0">
              <a:spcBef>
                <a:spcPct val="20000"/>
              </a:spcBef>
              <a:buFont typeface="Courier New" pitchFamily="49" charset="0"/>
              <a:buChar char="o"/>
              <a:defRPr/>
            </a:pPr>
            <a:r>
              <a:rPr lang="en-US" sz="2000" dirty="0">
                <a:latin typeface="+mn-lt"/>
                <a:cs typeface="+mn-cs"/>
              </a:rPr>
              <a:t>Some may consider </a:t>
            </a:r>
            <a:r>
              <a:rPr lang="en-US" sz="2000" i="1" dirty="0">
                <a:latin typeface="+mn-lt"/>
                <a:cs typeface="+mn-cs"/>
              </a:rPr>
              <a:t>adaptability and agility  </a:t>
            </a:r>
            <a:r>
              <a:rPr lang="en-US" sz="2000" dirty="0">
                <a:latin typeface="+mn-lt"/>
                <a:cs typeface="+mn-cs"/>
              </a:rPr>
              <a:t>more important than </a:t>
            </a:r>
            <a:r>
              <a:rPr lang="en-US" sz="2000" i="1" dirty="0">
                <a:latin typeface="+mn-lt"/>
                <a:cs typeface="+mn-cs"/>
              </a:rPr>
              <a:t>systematic, disciplined, quantifiable approach</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649AB6AE-DC6C-4C19-AD98-A8BE141DCE93}" type="slidenum">
              <a:rPr lang="en-US"/>
              <a:pPr>
                <a:defRPr/>
              </a:pPr>
              <a:t>21</a:t>
            </a:fld>
            <a:endParaRPr lang="en-US" sz="1400"/>
          </a:p>
        </p:txBody>
      </p:sp>
      <p:sp>
        <p:nvSpPr>
          <p:cNvPr id="6"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7"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2432050" y="333375"/>
            <a:ext cx="4276725" cy="604838"/>
          </a:xfrm>
        </p:spPr>
        <p:txBody>
          <a:bodyPr wrap="none" lIns="63500" tIns="25400" rIns="63500" bIns="25400" anchor="t">
            <a:spAutoFit/>
          </a:bodyPr>
          <a:lstStyle/>
          <a:p>
            <a:pPr eaLnBrk="1" hangingPunct="1"/>
            <a:r>
              <a:rPr lang="en-US" sz="3600" b="1" smtClean="0"/>
              <a:t>A Layered Technology</a:t>
            </a:r>
          </a:p>
        </p:txBody>
      </p:sp>
      <p:sp>
        <p:nvSpPr>
          <p:cNvPr id="22531" name="Rectangle 3"/>
          <p:cNvSpPr>
            <a:spLocks noChangeArrowheads="1"/>
          </p:cNvSpPr>
          <p:nvPr/>
        </p:nvSpPr>
        <p:spPr bwMode="auto">
          <a:xfrm>
            <a:off x="2928938" y="2200275"/>
            <a:ext cx="3355975" cy="417513"/>
          </a:xfrm>
          <a:prstGeom prst="rect">
            <a:avLst/>
          </a:prstGeom>
          <a:noFill/>
          <a:ln w="12700">
            <a:noFill/>
            <a:miter lim="800000"/>
            <a:headEnd/>
            <a:tailEnd/>
          </a:ln>
        </p:spPr>
        <p:txBody>
          <a:bodyPr wrap="none" lIns="90487" tIns="44450" rIns="90487" bIns="44450">
            <a:spAutoFit/>
          </a:bodyPr>
          <a:lstStyle/>
          <a:p>
            <a:r>
              <a:rPr lang="en-US" sz="2400">
                <a:latin typeface="Palatino" charset="0"/>
              </a:rPr>
              <a:t>Software Engineering</a:t>
            </a:r>
          </a:p>
        </p:txBody>
      </p:sp>
      <p:sp>
        <p:nvSpPr>
          <p:cNvPr id="6" name="Oval 4"/>
          <p:cNvSpPr>
            <a:spLocks noChangeArrowheads="1"/>
          </p:cNvSpPr>
          <p:nvPr/>
        </p:nvSpPr>
        <p:spPr bwMode="auto">
          <a:xfrm>
            <a:off x="774700" y="3798888"/>
            <a:ext cx="7620000" cy="1143000"/>
          </a:xfrm>
          <a:prstGeom prst="ellipse">
            <a:avLst/>
          </a:prstGeom>
          <a:solidFill>
            <a:srgbClr val="FFFF00"/>
          </a:solidFill>
          <a:ln w="12700">
            <a:noFill/>
            <a:round/>
            <a:headEnd/>
            <a:tailEnd/>
          </a:ln>
          <a:effectLst>
            <a:outerShdw dist="107763" dir="2700000" algn="ctr" rotWithShape="0">
              <a:srgbClr val="000000"/>
            </a:outerShdw>
          </a:effectLst>
        </p:spPr>
        <p:txBody>
          <a:bodyPr wrap="none" anchor="ctr"/>
          <a:lstStyle/>
          <a:p>
            <a:pPr>
              <a:defRPr/>
            </a:pPr>
            <a:endParaRPr lang="en-US"/>
          </a:p>
        </p:txBody>
      </p:sp>
      <p:sp>
        <p:nvSpPr>
          <p:cNvPr id="7" name="Oval 5"/>
          <p:cNvSpPr>
            <a:spLocks noChangeArrowheads="1"/>
          </p:cNvSpPr>
          <p:nvPr/>
        </p:nvSpPr>
        <p:spPr bwMode="auto">
          <a:xfrm>
            <a:off x="1231900" y="3417888"/>
            <a:ext cx="6629400" cy="1066800"/>
          </a:xfrm>
          <a:prstGeom prst="ellipse">
            <a:avLst/>
          </a:prstGeom>
          <a:solidFill>
            <a:srgbClr val="BC3700"/>
          </a:solidFill>
          <a:ln w="12700">
            <a:noFill/>
            <a:round/>
            <a:headEnd/>
            <a:tailEnd/>
          </a:ln>
          <a:effectLst>
            <a:outerShdw dist="107763" dir="2700000" algn="ctr" rotWithShape="0">
              <a:srgbClr val="000000"/>
            </a:outerShdw>
          </a:effectLst>
        </p:spPr>
        <p:txBody>
          <a:bodyPr wrap="none" anchor="ctr"/>
          <a:lstStyle/>
          <a:p>
            <a:pPr>
              <a:defRPr/>
            </a:pPr>
            <a:endParaRPr lang="en-US"/>
          </a:p>
        </p:txBody>
      </p:sp>
      <p:sp>
        <p:nvSpPr>
          <p:cNvPr id="8" name="Oval 6"/>
          <p:cNvSpPr>
            <a:spLocks noChangeArrowheads="1"/>
          </p:cNvSpPr>
          <p:nvPr/>
        </p:nvSpPr>
        <p:spPr bwMode="auto">
          <a:xfrm>
            <a:off x="1765300" y="3036888"/>
            <a:ext cx="5486400" cy="914400"/>
          </a:xfrm>
          <a:prstGeom prst="ellipse">
            <a:avLst/>
          </a:prstGeom>
          <a:solidFill>
            <a:schemeClr val="accent1"/>
          </a:solidFill>
          <a:ln w="12700">
            <a:noFill/>
            <a:round/>
            <a:headEnd/>
            <a:tailEnd/>
          </a:ln>
          <a:effectLst>
            <a:outerShdw dist="107763" dir="2700000" algn="ctr" rotWithShape="0">
              <a:srgbClr val="000000"/>
            </a:outerShdw>
          </a:effectLst>
        </p:spPr>
        <p:txBody>
          <a:bodyPr wrap="none" anchor="ctr"/>
          <a:lstStyle/>
          <a:p>
            <a:pPr>
              <a:defRPr/>
            </a:pPr>
            <a:endParaRPr lang="en-US"/>
          </a:p>
        </p:txBody>
      </p:sp>
      <p:sp>
        <p:nvSpPr>
          <p:cNvPr id="9" name="Oval 7"/>
          <p:cNvSpPr>
            <a:spLocks noChangeArrowheads="1"/>
          </p:cNvSpPr>
          <p:nvPr/>
        </p:nvSpPr>
        <p:spPr bwMode="auto">
          <a:xfrm>
            <a:off x="2146300" y="2808288"/>
            <a:ext cx="4724400" cy="609600"/>
          </a:xfrm>
          <a:prstGeom prst="ellipse">
            <a:avLst/>
          </a:prstGeom>
          <a:solidFill>
            <a:srgbClr val="790015"/>
          </a:solidFill>
          <a:ln w="12700">
            <a:noFill/>
            <a:round/>
            <a:headEnd/>
            <a:tailEnd/>
          </a:ln>
          <a:effectLst>
            <a:outerShdw dist="107763" dir="2700000" algn="ctr" rotWithShape="0">
              <a:srgbClr val="000000"/>
            </a:outerShdw>
          </a:effectLst>
        </p:spPr>
        <p:txBody>
          <a:bodyPr wrap="none" anchor="ctr"/>
          <a:lstStyle/>
          <a:p>
            <a:pPr>
              <a:defRPr/>
            </a:pPr>
            <a:endParaRPr lang="en-US"/>
          </a:p>
        </p:txBody>
      </p:sp>
      <p:sp>
        <p:nvSpPr>
          <p:cNvPr id="10" name="Rectangle 8"/>
          <p:cNvSpPr>
            <a:spLocks noChangeArrowheads="1"/>
          </p:cNvSpPr>
          <p:nvPr/>
        </p:nvSpPr>
        <p:spPr bwMode="auto">
          <a:xfrm>
            <a:off x="3427413" y="4546600"/>
            <a:ext cx="1990929" cy="397545"/>
          </a:xfrm>
          <a:prstGeom prst="rect">
            <a:avLst/>
          </a:prstGeom>
          <a:noFill/>
          <a:ln w="12700">
            <a:noFill/>
            <a:miter lim="800000"/>
            <a:headEnd/>
            <a:tailEnd/>
          </a:ln>
          <a:effectLst/>
        </p:spPr>
        <p:txBody>
          <a:bodyPr wrap="none" lIns="90487" tIns="44450" rIns="90487" bIns="44450">
            <a:spAutoFit/>
          </a:bodyPr>
          <a:lstStyle/>
          <a:p>
            <a:pPr>
              <a:defRPr/>
            </a:pPr>
            <a:r>
              <a:rPr lang="en-US" sz="2000" dirty="0">
                <a:latin typeface="Palatino" charset="0"/>
              </a:rPr>
              <a:t>a “quality” focus</a:t>
            </a:r>
          </a:p>
        </p:txBody>
      </p:sp>
      <p:sp>
        <p:nvSpPr>
          <p:cNvPr id="11" name="Rectangle 9"/>
          <p:cNvSpPr>
            <a:spLocks noChangeArrowheads="1"/>
          </p:cNvSpPr>
          <p:nvPr/>
        </p:nvSpPr>
        <p:spPr bwMode="auto">
          <a:xfrm>
            <a:off x="3529013" y="4013200"/>
            <a:ext cx="1938337" cy="393700"/>
          </a:xfrm>
          <a:prstGeom prst="rect">
            <a:avLst/>
          </a:prstGeom>
          <a:noFill/>
          <a:ln w="12700">
            <a:noFill/>
            <a:miter lim="800000"/>
            <a:headEnd/>
            <a:tailEnd/>
          </a:ln>
          <a:effectLst/>
        </p:spPr>
        <p:txBody>
          <a:bodyPr wrap="none" lIns="90487" tIns="44450" rIns="90487" bIns="44450">
            <a:spAutoFit/>
          </a:bodyPr>
          <a:lstStyle/>
          <a:p>
            <a:pPr>
              <a:defRPr/>
            </a:pPr>
            <a:r>
              <a:rPr lang="en-US" sz="2000">
                <a:solidFill>
                  <a:srgbClr val="DADADA"/>
                </a:solidFill>
                <a:effectLst>
                  <a:outerShdw blurRad="38100" dist="38100" dir="2700000" algn="tl">
                    <a:srgbClr val="000000"/>
                  </a:outerShdw>
                </a:effectLst>
                <a:latin typeface="Palatino" charset="0"/>
              </a:rPr>
              <a:t>process model</a:t>
            </a:r>
          </a:p>
        </p:txBody>
      </p:sp>
      <p:sp>
        <p:nvSpPr>
          <p:cNvPr id="12" name="Rectangle 10"/>
          <p:cNvSpPr>
            <a:spLocks noChangeArrowheads="1"/>
          </p:cNvSpPr>
          <p:nvPr/>
        </p:nvSpPr>
        <p:spPr bwMode="auto">
          <a:xfrm>
            <a:off x="3884613" y="3479800"/>
            <a:ext cx="1239837" cy="393700"/>
          </a:xfrm>
          <a:prstGeom prst="rect">
            <a:avLst/>
          </a:prstGeom>
          <a:noFill/>
          <a:ln w="12700">
            <a:noFill/>
            <a:miter lim="800000"/>
            <a:headEnd/>
            <a:tailEnd/>
          </a:ln>
          <a:effectLst/>
        </p:spPr>
        <p:txBody>
          <a:bodyPr wrap="none" lIns="90487" tIns="44450" rIns="90487" bIns="44450">
            <a:spAutoFit/>
          </a:bodyPr>
          <a:lstStyle/>
          <a:p>
            <a:pPr>
              <a:defRPr/>
            </a:pPr>
            <a:r>
              <a:rPr lang="en-US" sz="2000">
                <a:solidFill>
                  <a:srgbClr val="DADADA"/>
                </a:solidFill>
                <a:effectLst>
                  <a:outerShdw blurRad="38100" dist="38100" dir="2700000" algn="tl">
                    <a:srgbClr val="000000"/>
                  </a:outerShdw>
                </a:effectLst>
                <a:latin typeface="Palatino" charset="0"/>
              </a:rPr>
              <a:t>methods</a:t>
            </a:r>
          </a:p>
        </p:txBody>
      </p:sp>
      <p:sp>
        <p:nvSpPr>
          <p:cNvPr id="13" name="Rectangle 11"/>
          <p:cNvSpPr>
            <a:spLocks noChangeArrowheads="1"/>
          </p:cNvSpPr>
          <p:nvPr/>
        </p:nvSpPr>
        <p:spPr bwMode="auto">
          <a:xfrm>
            <a:off x="4189413" y="2946400"/>
            <a:ext cx="773112" cy="393700"/>
          </a:xfrm>
          <a:prstGeom prst="rect">
            <a:avLst/>
          </a:prstGeom>
          <a:noFill/>
          <a:ln w="12700">
            <a:noFill/>
            <a:miter lim="800000"/>
            <a:headEnd/>
            <a:tailEnd/>
          </a:ln>
          <a:effectLst/>
        </p:spPr>
        <p:txBody>
          <a:bodyPr wrap="none" lIns="90487" tIns="44450" rIns="90487" bIns="44450">
            <a:spAutoFit/>
          </a:bodyPr>
          <a:lstStyle/>
          <a:p>
            <a:pPr>
              <a:defRPr/>
            </a:pPr>
            <a:r>
              <a:rPr lang="en-US" sz="2000">
                <a:solidFill>
                  <a:srgbClr val="DADADA"/>
                </a:solidFill>
                <a:effectLst>
                  <a:outerShdw blurRad="38100" dist="38100" dir="2700000" algn="tl">
                    <a:srgbClr val="000000"/>
                  </a:outerShdw>
                </a:effectLst>
                <a:latin typeface="Palatino" charset="0"/>
              </a:rPr>
              <a:t>tools</a:t>
            </a:r>
          </a:p>
        </p:txBody>
      </p:sp>
      <p:sp>
        <p:nvSpPr>
          <p:cNvPr id="14" name="Slide Number Placeholder 5"/>
          <p:cNvSpPr>
            <a:spLocks noGrp="1"/>
          </p:cNvSpPr>
          <p:nvPr>
            <p:ph type="sldNum" sz="quarter" idx="12"/>
          </p:nvPr>
        </p:nvSpPr>
        <p:spPr>
          <a:xfrm>
            <a:off x="7010400" y="6492875"/>
            <a:ext cx="2133600" cy="365125"/>
          </a:xfrm>
        </p:spPr>
        <p:txBody>
          <a:bodyPr/>
          <a:lstStyle/>
          <a:p>
            <a:pPr>
              <a:defRPr/>
            </a:pPr>
            <a:fld id="{720647E7-FFEE-42EC-88A6-BE719A94E4E7}" type="slidenum">
              <a:rPr lang="en-US"/>
              <a:pPr>
                <a:defRPr/>
              </a:pPr>
              <a:t>22</a:t>
            </a:fld>
            <a:endParaRPr lang="en-US" sz="1400"/>
          </a:p>
        </p:txBody>
      </p:sp>
      <p:sp>
        <p:nvSpPr>
          <p:cNvPr id="1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1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088" y="115888"/>
            <a:ext cx="7772400" cy="504825"/>
          </a:xfrm>
        </p:spPr>
        <p:txBody>
          <a:bodyPr/>
          <a:lstStyle/>
          <a:p>
            <a:r>
              <a:rPr lang="en-US" sz="3600" b="1" smtClean="0"/>
              <a:t>Process, Methods, and Tools</a:t>
            </a:r>
          </a:p>
        </p:txBody>
      </p:sp>
      <p:sp>
        <p:nvSpPr>
          <p:cNvPr id="3" name="Rectangle 3"/>
          <p:cNvSpPr txBox="1">
            <a:spLocks noChangeArrowheads="1"/>
          </p:cNvSpPr>
          <p:nvPr/>
        </p:nvSpPr>
        <p:spPr bwMode="auto">
          <a:xfrm>
            <a:off x="611188" y="1125538"/>
            <a:ext cx="7924800" cy="4535487"/>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defRPr/>
            </a:pPr>
            <a:r>
              <a:rPr lang="en-US" sz="2800" dirty="0">
                <a:latin typeface="+mn-lt"/>
                <a:cs typeface="+mn-cs"/>
              </a:rPr>
              <a:t>Process</a:t>
            </a:r>
          </a:p>
          <a:p>
            <a:pPr marL="742950" lvl="1" indent="-285750" eaLnBrk="0" hangingPunct="0">
              <a:lnSpc>
                <a:spcPct val="90000"/>
              </a:lnSpc>
              <a:spcBef>
                <a:spcPct val="20000"/>
              </a:spcBef>
              <a:buFont typeface="Arial" charset="0"/>
              <a:buChar char="–"/>
              <a:defRPr/>
            </a:pPr>
            <a:r>
              <a:rPr lang="en-US" sz="2000" dirty="0">
                <a:latin typeface="+mn-lt"/>
                <a:cs typeface="+mn-cs"/>
              </a:rPr>
              <a:t>Provides the glue that holds the layers together; enables rational and timely development; provides a framework for effective delivery of technology; forms the basis for management; provides the context for technical methods, work products, milestones, quality measures, and change management</a:t>
            </a:r>
          </a:p>
          <a:p>
            <a:pPr marL="742950" lvl="1" indent="-285750" eaLnBrk="0" hangingPunct="0">
              <a:lnSpc>
                <a:spcPct val="90000"/>
              </a:lnSpc>
              <a:spcBef>
                <a:spcPct val="20000"/>
              </a:spcBef>
              <a:buFont typeface="Arial" charset="0"/>
              <a:buChar char="–"/>
              <a:defRPr/>
            </a:pPr>
            <a:endParaRPr lang="en-US" sz="2000" dirty="0">
              <a:latin typeface="+mn-lt"/>
              <a:cs typeface="+mn-cs"/>
            </a:endParaRPr>
          </a:p>
          <a:p>
            <a:pPr marL="342900" indent="-342900" eaLnBrk="0" hangingPunct="0">
              <a:lnSpc>
                <a:spcPct val="90000"/>
              </a:lnSpc>
              <a:spcBef>
                <a:spcPct val="20000"/>
              </a:spcBef>
              <a:buFont typeface="Arial" charset="0"/>
              <a:buChar char="•"/>
              <a:defRPr/>
            </a:pPr>
            <a:r>
              <a:rPr lang="en-US" sz="2800" dirty="0">
                <a:latin typeface="+mn-lt"/>
                <a:cs typeface="+mn-cs"/>
              </a:rPr>
              <a:t>Methods</a:t>
            </a:r>
          </a:p>
          <a:p>
            <a:pPr marL="742950" lvl="1" indent="-285750" eaLnBrk="0" hangingPunct="0">
              <a:lnSpc>
                <a:spcPct val="90000"/>
              </a:lnSpc>
              <a:spcBef>
                <a:spcPct val="20000"/>
              </a:spcBef>
              <a:buFont typeface="Arial" charset="0"/>
              <a:buChar char="–"/>
              <a:defRPr/>
            </a:pPr>
            <a:r>
              <a:rPr lang="en-US" sz="2000" dirty="0">
                <a:latin typeface="+mn-lt"/>
                <a:cs typeface="+mn-cs"/>
              </a:rPr>
              <a:t>Provide the technical "how to" for building software; rely on a set of basic principles; encompass a broad array of tasks; include modeling activities</a:t>
            </a:r>
          </a:p>
          <a:p>
            <a:pPr marL="742950" lvl="1" indent="-285750" eaLnBrk="0" hangingPunct="0">
              <a:lnSpc>
                <a:spcPct val="90000"/>
              </a:lnSpc>
              <a:spcBef>
                <a:spcPct val="20000"/>
              </a:spcBef>
              <a:buFont typeface="Arial" charset="0"/>
              <a:buChar char="–"/>
              <a:defRPr/>
            </a:pPr>
            <a:endParaRPr lang="en-US" sz="2000" dirty="0">
              <a:latin typeface="+mn-lt"/>
              <a:cs typeface="+mn-cs"/>
            </a:endParaRPr>
          </a:p>
          <a:p>
            <a:pPr marL="342900" indent="-342900" eaLnBrk="0" hangingPunct="0">
              <a:lnSpc>
                <a:spcPct val="90000"/>
              </a:lnSpc>
              <a:spcBef>
                <a:spcPct val="20000"/>
              </a:spcBef>
              <a:buFont typeface="Arial" charset="0"/>
              <a:buChar char="•"/>
              <a:defRPr/>
            </a:pPr>
            <a:r>
              <a:rPr lang="en-US" sz="2800" dirty="0">
                <a:latin typeface="+mn-lt"/>
                <a:cs typeface="+mn-cs"/>
              </a:rPr>
              <a:t>Tools</a:t>
            </a:r>
          </a:p>
          <a:p>
            <a:pPr marL="742950" lvl="1" indent="-285750" eaLnBrk="0" hangingPunct="0">
              <a:lnSpc>
                <a:spcPct val="90000"/>
              </a:lnSpc>
              <a:spcBef>
                <a:spcPct val="20000"/>
              </a:spcBef>
              <a:buFont typeface="Arial" charset="0"/>
              <a:buChar char="–"/>
              <a:defRPr/>
            </a:pPr>
            <a:r>
              <a:rPr lang="en-US" sz="2000" dirty="0">
                <a:latin typeface="+mn-lt"/>
                <a:cs typeface="+mn-cs"/>
              </a:rPr>
              <a:t>Provide automated or semi-automated support for the process and methods (i.e., CASE tools)</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AC894D9D-E8A4-419D-949A-0BDB315E9AF7}" type="slidenum">
              <a:rPr lang="en-US"/>
              <a:pPr>
                <a:defRPr/>
              </a:pPr>
              <a:t>23</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196850" y="1227138"/>
            <a:ext cx="3033713" cy="4746625"/>
          </a:xfrm>
          <a:prstGeom prst="rect">
            <a:avLst/>
          </a:prstGeom>
          <a:solidFill>
            <a:schemeClr val="bg2"/>
          </a:solidFill>
          <a:ln w="12700">
            <a:solidFill>
              <a:schemeClr val="bg1">
                <a:lumMod val="40000"/>
                <a:lumOff val="60000"/>
              </a:schemeClr>
            </a:solidFill>
            <a:miter lim="800000"/>
            <a:headEnd/>
            <a:tailEnd/>
          </a:ln>
          <a:effectLst>
            <a:outerShdw dist="35921" dir="2700000" algn="ctr" rotWithShape="0">
              <a:schemeClr val="bg2"/>
            </a:outerShdw>
          </a:effectLst>
        </p:spPr>
        <p:txBody>
          <a:bodyPr wrap="none" anchor="ctr"/>
          <a:lstStyle/>
          <a:p>
            <a:pPr lvl="1">
              <a:lnSpc>
                <a:spcPct val="115000"/>
              </a:lnSpc>
              <a:defRPr/>
            </a:pPr>
            <a:endParaRPr lang="en-US" sz="2400" dirty="0">
              <a:effectLst>
                <a:outerShdw blurRad="38100" dist="38100" dir="2700000" algn="tl">
                  <a:srgbClr val="000000"/>
                </a:outerShdw>
              </a:effectLst>
              <a:latin typeface="Palatino" charset="0"/>
            </a:endParaRPr>
          </a:p>
        </p:txBody>
      </p:sp>
      <p:sp>
        <p:nvSpPr>
          <p:cNvPr id="7172" name="Slide Number Placeholder 4"/>
          <p:cNvSpPr>
            <a:spLocks noGrp="1"/>
          </p:cNvSpPr>
          <p:nvPr>
            <p:ph type="sldNum" sz="quarter" idx="12"/>
          </p:nvPr>
        </p:nvSpPr>
        <p:spPr>
          <a:xfrm>
            <a:off x="3124200" y="6356350"/>
            <a:ext cx="2895600" cy="365125"/>
          </a:xfrm>
        </p:spPr>
        <p:txBody>
          <a:bodyPr/>
          <a:lstStyle/>
          <a:p>
            <a:pPr algn="ctr">
              <a:defRPr/>
            </a:pPr>
            <a:fld id="{FF161636-814E-4200-94E5-B9D2037FE329}" type="slidenum">
              <a:rPr lang="en-US" smtClean="0"/>
              <a:pPr algn="ctr">
                <a:defRPr/>
              </a:pPr>
              <a:t>24</a:t>
            </a:fld>
            <a:endParaRPr lang="en-US" smtClean="0"/>
          </a:p>
        </p:txBody>
      </p:sp>
      <p:sp>
        <p:nvSpPr>
          <p:cNvPr id="817154" name="Rectangle 2"/>
          <p:cNvSpPr>
            <a:spLocks noChangeArrowheads="1"/>
          </p:cNvSpPr>
          <p:nvPr/>
        </p:nvSpPr>
        <p:spPr bwMode="auto">
          <a:xfrm>
            <a:off x="3970338" y="2271713"/>
            <a:ext cx="4943475" cy="3989387"/>
          </a:xfrm>
          <a:prstGeom prst="rect">
            <a:avLst/>
          </a:prstGeom>
          <a:solidFill>
            <a:schemeClr val="bg2">
              <a:lumMod val="75000"/>
            </a:schemeClr>
          </a:solidFill>
          <a:ln w="12700">
            <a:noFill/>
            <a:miter lim="800000"/>
            <a:headEnd/>
            <a:tailEnd/>
          </a:ln>
          <a:effectLst>
            <a:outerShdw dist="35921" dir="2700000" algn="ctr" rotWithShape="0">
              <a:schemeClr val="bg2"/>
            </a:outerShdw>
          </a:effectLst>
        </p:spPr>
        <p:txBody>
          <a:bodyPr wrap="none" anchor="ctr"/>
          <a:lstStyle/>
          <a:p>
            <a:pPr lvl="1">
              <a:lnSpc>
                <a:spcPct val="115000"/>
              </a:lnSpc>
              <a:defRPr/>
            </a:pPr>
            <a:endParaRPr lang="en-US" sz="2400">
              <a:effectLst>
                <a:outerShdw blurRad="38100" dist="38100" dir="2700000" algn="tl">
                  <a:srgbClr val="000000"/>
                </a:outerShdw>
              </a:effectLst>
              <a:latin typeface="Palatino" charset="0"/>
            </a:endParaRPr>
          </a:p>
        </p:txBody>
      </p:sp>
      <p:sp>
        <p:nvSpPr>
          <p:cNvPr id="817155" name="Rectangle 3"/>
          <p:cNvSpPr>
            <a:spLocks noChangeArrowheads="1"/>
          </p:cNvSpPr>
          <p:nvPr/>
        </p:nvSpPr>
        <p:spPr bwMode="auto">
          <a:xfrm>
            <a:off x="4071938" y="2346325"/>
            <a:ext cx="4683125" cy="2963863"/>
          </a:xfrm>
          <a:prstGeom prst="rect">
            <a:avLst/>
          </a:prstGeom>
          <a:solidFill>
            <a:schemeClr val="bg2">
              <a:lumMod val="50000"/>
            </a:schemeClr>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Helvetica" charset="0"/>
            </a:endParaRPr>
          </a:p>
        </p:txBody>
      </p:sp>
      <p:sp>
        <p:nvSpPr>
          <p:cNvPr id="24582" name="Rectangle 4"/>
          <p:cNvSpPr>
            <a:spLocks noGrp="1" noRot="1" noChangeArrowheads="1"/>
          </p:cNvSpPr>
          <p:nvPr>
            <p:ph type="title"/>
          </p:nvPr>
        </p:nvSpPr>
        <p:spPr>
          <a:xfrm>
            <a:off x="2106613" y="142875"/>
            <a:ext cx="5046662" cy="604838"/>
          </a:xfrm>
        </p:spPr>
        <p:txBody>
          <a:bodyPr/>
          <a:lstStyle/>
          <a:p>
            <a:r>
              <a:rPr lang="en-US" sz="3600" b="1" smtClean="0"/>
              <a:t>A Process Framework</a:t>
            </a:r>
          </a:p>
        </p:txBody>
      </p:sp>
      <p:sp>
        <p:nvSpPr>
          <p:cNvPr id="8" name="Rectangle 2"/>
          <p:cNvSpPr>
            <a:spLocks noChangeArrowheads="1"/>
          </p:cNvSpPr>
          <p:nvPr/>
        </p:nvSpPr>
        <p:spPr bwMode="auto">
          <a:xfrm>
            <a:off x="307975" y="1770063"/>
            <a:ext cx="2789238" cy="4032250"/>
          </a:xfrm>
          <a:prstGeom prst="rect">
            <a:avLst/>
          </a:prstGeom>
          <a:solidFill>
            <a:schemeClr val="bg2">
              <a:lumMod val="75000"/>
            </a:schemeClr>
          </a:solidFill>
          <a:ln w="12700">
            <a:noFill/>
            <a:miter lim="800000"/>
            <a:headEnd/>
            <a:tailEnd/>
          </a:ln>
          <a:effectLst>
            <a:outerShdw dist="35921" dir="2700000" algn="ctr" rotWithShape="0">
              <a:schemeClr val="bg2"/>
            </a:outerShdw>
          </a:effectLst>
        </p:spPr>
        <p:txBody>
          <a:bodyPr wrap="none" anchor="ctr"/>
          <a:lstStyle/>
          <a:p>
            <a:pPr lvl="1">
              <a:lnSpc>
                <a:spcPct val="115000"/>
              </a:lnSpc>
              <a:defRPr/>
            </a:pPr>
            <a:endParaRPr lang="en-US" sz="2400" dirty="0">
              <a:effectLst>
                <a:outerShdw blurRad="38100" dist="38100" dir="2700000" algn="tl">
                  <a:srgbClr val="000000"/>
                </a:outerShdw>
              </a:effectLst>
              <a:latin typeface="Palatino" charset="0"/>
            </a:endParaRPr>
          </a:p>
        </p:txBody>
      </p:sp>
      <p:sp>
        <p:nvSpPr>
          <p:cNvPr id="9" name="Rectangle 3"/>
          <p:cNvSpPr>
            <a:spLocks noChangeArrowheads="1"/>
          </p:cNvSpPr>
          <p:nvPr/>
        </p:nvSpPr>
        <p:spPr bwMode="auto">
          <a:xfrm>
            <a:off x="528638" y="2352675"/>
            <a:ext cx="2233612" cy="1343025"/>
          </a:xfrm>
          <a:prstGeom prst="rect">
            <a:avLst/>
          </a:prstGeom>
          <a:solidFill>
            <a:schemeClr val="bg2">
              <a:lumMod val="50000"/>
            </a:schemeClr>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Helvetica" charset="0"/>
            </a:endParaRPr>
          </a:p>
        </p:txBody>
      </p:sp>
      <p:sp>
        <p:nvSpPr>
          <p:cNvPr id="10" name="Rectangle 5"/>
          <p:cNvSpPr>
            <a:spLocks noChangeArrowheads="1"/>
          </p:cNvSpPr>
          <p:nvPr/>
        </p:nvSpPr>
        <p:spPr bwMode="auto">
          <a:xfrm>
            <a:off x="3944938" y="1772816"/>
            <a:ext cx="5056187" cy="4066241"/>
          </a:xfrm>
          <a:prstGeom prst="rect">
            <a:avLst/>
          </a:prstGeom>
          <a:noFill/>
          <a:ln w="25400">
            <a:noFill/>
            <a:miter lim="800000"/>
            <a:headEnd/>
            <a:tailEnd/>
          </a:ln>
          <a:effectLst/>
        </p:spPr>
        <p:txBody>
          <a:bodyPr wrap="square" lIns="90487" tIns="44450" rIns="90487" bIns="44450">
            <a:spAutoFit/>
          </a:bodyPr>
          <a:lstStyle/>
          <a:p>
            <a:pPr>
              <a:lnSpc>
                <a:spcPct val="115000"/>
              </a:lnSpc>
              <a:spcAft>
                <a:spcPts val="1200"/>
              </a:spcAft>
              <a:defRPr/>
            </a:pPr>
            <a:r>
              <a:rPr lang="en-US" sz="2400" b="1" dirty="0">
                <a:latin typeface="Palatino" charset="0"/>
              </a:rPr>
              <a:t>Process framework</a:t>
            </a:r>
            <a:endParaRPr lang="en-US" sz="2400" b="1" dirty="0">
              <a:solidFill>
                <a:schemeClr val="bg1"/>
              </a:solidFill>
              <a:latin typeface="Palatino" charset="0"/>
            </a:endParaRPr>
          </a:p>
          <a:p>
            <a:pPr marL="432000" lvl="1">
              <a:lnSpc>
                <a:spcPct val="115000"/>
              </a:lnSpc>
              <a:defRPr/>
            </a:pPr>
            <a:r>
              <a:rPr lang="en-US" sz="2400" b="1" dirty="0">
                <a:latin typeface="Palatino" charset="0"/>
              </a:rPr>
              <a:t>Framework activities</a:t>
            </a:r>
          </a:p>
          <a:p>
            <a:pPr marL="360000" lvl="1" indent="360000">
              <a:lnSpc>
                <a:spcPct val="115000"/>
              </a:lnSpc>
              <a:defRPr/>
            </a:pPr>
            <a:r>
              <a:rPr lang="en-US" sz="2400" b="1" dirty="0">
                <a:latin typeface="Palatino" charset="0"/>
              </a:rPr>
              <a:t> </a:t>
            </a:r>
            <a:r>
              <a:rPr lang="en-US" sz="2400" b="1" dirty="0" smtClean="0">
                <a:latin typeface="Palatino" charset="0"/>
              </a:rPr>
              <a:t> work </a:t>
            </a:r>
            <a:r>
              <a:rPr lang="en-US" sz="2400" b="1" dirty="0">
                <a:latin typeface="Palatino" charset="0"/>
              </a:rPr>
              <a:t>tasks</a:t>
            </a:r>
          </a:p>
          <a:p>
            <a:pPr marL="360000" lvl="2" indent="360000">
              <a:lnSpc>
                <a:spcPct val="115000"/>
              </a:lnSpc>
              <a:defRPr/>
            </a:pPr>
            <a:r>
              <a:rPr lang="en-US" sz="2400" b="1" dirty="0">
                <a:latin typeface="Palatino" charset="0"/>
              </a:rPr>
              <a:t>  work products</a:t>
            </a:r>
          </a:p>
          <a:p>
            <a:pPr marL="360000" lvl="2" indent="360000">
              <a:lnSpc>
                <a:spcPct val="115000"/>
              </a:lnSpc>
              <a:defRPr/>
            </a:pPr>
            <a:r>
              <a:rPr lang="en-US" sz="2400" b="1" dirty="0">
                <a:latin typeface="Palatino" charset="0"/>
              </a:rPr>
              <a:t>  milestones &amp; deliverables</a:t>
            </a:r>
          </a:p>
          <a:p>
            <a:pPr marL="360000" lvl="2" indent="360000">
              <a:lnSpc>
                <a:spcPct val="115000"/>
              </a:lnSpc>
              <a:defRPr/>
            </a:pPr>
            <a:r>
              <a:rPr lang="en-US" sz="2400" b="1" dirty="0">
                <a:latin typeface="Palatino" charset="0"/>
              </a:rPr>
              <a:t>  QA checkpoints</a:t>
            </a:r>
          </a:p>
          <a:p>
            <a:pPr lvl="2">
              <a:lnSpc>
                <a:spcPct val="115000"/>
              </a:lnSpc>
              <a:defRPr/>
            </a:pPr>
            <a:endParaRPr lang="en-US" sz="2400" b="1" dirty="0">
              <a:latin typeface="Palatino" charset="0"/>
            </a:endParaRPr>
          </a:p>
          <a:p>
            <a:pPr lvl="1">
              <a:lnSpc>
                <a:spcPct val="115000"/>
              </a:lnSpc>
              <a:defRPr/>
            </a:pPr>
            <a:endParaRPr lang="en-US" sz="2400" b="1" dirty="0">
              <a:latin typeface="Palatino" charset="0"/>
            </a:endParaRPr>
          </a:p>
          <a:p>
            <a:pPr lvl="1">
              <a:lnSpc>
                <a:spcPct val="115000"/>
              </a:lnSpc>
              <a:defRPr/>
            </a:pPr>
            <a:r>
              <a:rPr lang="en-US" sz="2400" b="1" dirty="0">
                <a:latin typeface="Palatino" charset="0"/>
              </a:rPr>
              <a:t>Umbrella Activities</a:t>
            </a:r>
          </a:p>
        </p:txBody>
      </p:sp>
      <p:sp>
        <p:nvSpPr>
          <p:cNvPr id="817157" name="Rectangle 5"/>
          <p:cNvSpPr>
            <a:spLocks noChangeArrowheads="1"/>
          </p:cNvSpPr>
          <p:nvPr/>
        </p:nvSpPr>
        <p:spPr bwMode="auto">
          <a:xfrm>
            <a:off x="455613" y="1387475"/>
            <a:ext cx="2425700" cy="348813"/>
          </a:xfrm>
          <a:prstGeom prst="rect">
            <a:avLst/>
          </a:prstGeom>
          <a:noFill/>
          <a:ln w="25400">
            <a:noFill/>
            <a:miter lim="800000"/>
            <a:headEnd/>
            <a:tailEnd/>
          </a:ln>
          <a:effectLst/>
        </p:spPr>
        <p:txBody>
          <a:bodyPr lIns="90487" tIns="44450" rIns="90487" bIns="44450">
            <a:spAutoFit/>
          </a:bodyPr>
          <a:lstStyle/>
          <a:p>
            <a:pPr>
              <a:lnSpc>
                <a:spcPct val="115000"/>
              </a:lnSpc>
              <a:defRPr/>
            </a:pPr>
            <a:r>
              <a:rPr lang="en-US" sz="1600" b="1" dirty="0">
                <a:latin typeface="Palatino" charset="0"/>
              </a:rPr>
              <a:t>Process framework</a:t>
            </a:r>
            <a:endParaRPr lang="en-US" sz="1600" b="1" dirty="0">
              <a:solidFill>
                <a:schemeClr val="bg1"/>
              </a:solidFill>
              <a:latin typeface="Palatino" charset="0"/>
            </a:endParaRPr>
          </a:p>
        </p:txBody>
      </p:sp>
      <p:sp>
        <p:nvSpPr>
          <p:cNvPr id="11" name="Rectangle 3"/>
          <p:cNvSpPr>
            <a:spLocks noChangeArrowheads="1"/>
          </p:cNvSpPr>
          <p:nvPr/>
        </p:nvSpPr>
        <p:spPr bwMode="auto">
          <a:xfrm>
            <a:off x="561975" y="3862388"/>
            <a:ext cx="2235200" cy="1341437"/>
          </a:xfrm>
          <a:prstGeom prst="rect">
            <a:avLst/>
          </a:prstGeom>
          <a:solidFill>
            <a:schemeClr val="bg2">
              <a:lumMod val="50000"/>
            </a:schemeClr>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Helvetica" charset="0"/>
            </a:endParaRPr>
          </a:p>
        </p:txBody>
      </p:sp>
      <p:sp>
        <p:nvSpPr>
          <p:cNvPr id="12" name="Rectangle 5"/>
          <p:cNvSpPr>
            <a:spLocks noChangeArrowheads="1"/>
          </p:cNvSpPr>
          <p:nvPr/>
        </p:nvSpPr>
        <p:spPr bwMode="auto">
          <a:xfrm>
            <a:off x="422275" y="5353050"/>
            <a:ext cx="2424113" cy="348813"/>
          </a:xfrm>
          <a:prstGeom prst="rect">
            <a:avLst/>
          </a:prstGeom>
          <a:noFill/>
          <a:ln w="25400">
            <a:noFill/>
            <a:miter lim="800000"/>
            <a:headEnd/>
            <a:tailEnd/>
          </a:ln>
          <a:effectLst/>
        </p:spPr>
        <p:txBody>
          <a:bodyPr lIns="90487" tIns="44450" rIns="90487" bIns="44450">
            <a:spAutoFit/>
          </a:bodyPr>
          <a:lstStyle/>
          <a:p>
            <a:pPr>
              <a:lnSpc>
                <a:spcPct val="115000"/>
              </a:lnSpc>
              <a:defRPr/>
            </a:pPr>
            <a:r>
              <a:rPr lang="en-US" sz="1600" b="1" dirty="0">
                <a:latin typeface="Palatino" charset="0"/>
              </a:rPr>
              <a:t>Umbrella Activities</a:t>
            </a:r>
            <a:endParaRPr lang="en-US" sz="1600" b="1" dirty="0">
              <a:solidFill>
                <a:schemeClr val="bg1"/>
              </a:solidFill>
              <a:latin typeface="Palatino" charset="0"/>
            </a:endParaRPr>
          </a:p>
        </p:txBody>
      </p:sp>
      <p:sp>
        <p:nvSpPr>
          <p:cNvPr id="13" name="Rectangle 5"/>
          <p:cNvSpPr>
            <a:spLocks noChangeArrowheads="1"/>
          </p:cNvSpPr>
          <p:nvPr/>
        </p:nvSpPr>
        <p:spPr bwMode="auto">
          <a:xfrm>
            <a:off x="558800" y="2511425"/>
            <a:ext cx="2425700" cy="655638"/>
          </a:xfrm>
          <a:prstGeom prst="rect">
            <a:avLst/>
          </a:prstGeom>
          <a:noFill/>
          <a:ln w="25400">
            <a:noFill/>
            <a:miter lim="800000"/>
            <a:headEnd/>
            <a:tailEnd/>
          </a:ln>
          <a:effectLst/>
        </p:spPr>
        <p:txBody>
          <a:bodyPr lIns="90487" tIns="44450" rIns="90487" bIns="44450">
            <a:spAutoFit/>
          </a:bodyPr>
          <a:lstStyle/>
          <a:p>
            <a:pPr>
              <a:lnSpc>
                <a:spcPct val="115000"/>
              </a:lnSpc>
              <a:defRPr/>
            </a:pPr>
            <a:r>
              <a:rPr lang="en-US" sz="1600" b="1" dirty="0">
                <a:latin typeface="Palatino" charset="0"/>
              </a:rPr>
              <a:t>Framework activity 1</a:t>
            </a:r>
          </a:p>
          <a:p>
            <a:pPr>
              <a:lnSpc>
                <a:spcPct val="115000"/>
              </a:lnSpc>
              <a:defRPr/>
            </a:pPr>
            <a:r>
              <a:rPr lang="en-US" sz="1600" b="1" dirty="0">
                <a:solidFill>
                  <a:schemeClr val="bg1"/>
                </a:solidFill>
                <a:latin typeface="Palatino" charset="0"/>
              </a:rPr>
              <a:t>	</a:t>
            </a:r>
            <a:endParaRPr lang="en-US" sz="1200" b="1" dirty="0">
              <a:solidFill>
                <a:schemeClr val="bg1"/>
              </a:solidFill>
              <a:latin typeface="Palatino" charset="0"/>
            </a:endParaRPr>
          </a:p>
        </p:txBody>
      </p:sp>
      <p:sp>
        <p:nvSpPr>
          <p:cNvPr id="14" name="Rectangle 5"/>
          <p:cNvSpPr>
            <a:spLocks noChangeArrowheads="1"/>
          </p:cNvSpPr>
          <p:nvPr/>
        </p:nvSpPr>
        <p:spPr bwMode="auto">
          <a:xfrm>
            <a:off x="571500" y="4071938"/>
            <a:ext cx="2424113" cy="348813"/>
          </a:xfrm>
          <a:prstGeom prst="rect">
            <a:avLst/>
          </a:prstGeom>
          <a:noFill/>
          <a:ln w="25400">
            <a:noFill/>
            <a:miter lim="800000"/>
            <a:headEnd/>
            <a:tailEnd/>
          </a:ln>
          <a:effectLst/>
        </p:spPr>
        <p:txBody>
          <a:bodyPr lIns="90487" tIns="44450" rIns="90487" bIns="44450">
            <a:spAutoFit/>
          </a:bodyPr>
          <a:lstStyle/>
          <a:p>
            <a:pPr>
              <a:lnSpc>
                <a:spcPct val="115000"/>
              </a:lnSpc>
              <a:defRPr/>
            </a:pPr>
            <a:r>
              <a:rPr lang="en-US" sz="1600" b="1" dirty="0">
                <a:latin typeface="Palatino" charset="0"/>
              </a:rPr>
              <a:t>Framework activity  n</a:t>
            </a:r>
            <a:endParaRPr lang="en-US" sz="1600" b="1" dirty="0">
              <a:solidFill>
                <a:schemeClr val="bg1"/>
              </a:solidFill>
              <a:latin typeface="Palatino" charset="0"/>
            </a:endParaRPr>
          </a:p>
        </p:txBody>
      </p:sp>
      <p:sp>
        <p:nvSpPr>
          <p:cNvPr id="17" name="Rectangle 5"/>
          <p:cNvSpPr>
            <a:spLocks noChangeArrowheads="1"/>
          </p:cNvSpPr>
          <p:nvPr/>
        </p:nvSpPr>
        <p:spPr bwMode="auto">
          <a:xfrm>
            <a:off x="166688" y="839788"/>
            <a:ext cx="2424112" cy="348813"/>
          </a:xfrm>
          <a:prstGeom prst="rect">
            <a:avLst/>
          </a:prstGeom>
          <a:noFill/>
          <a:ln w="25400">
            <a:noFill/>
            <a:miter lim="800000"/>
            <a:headEnd/>
            <a:tailEnd/>
          </a:ln>
          <a:effectLst/>
        </p:spPr>
        <p:txBody>
          <a:bodyPr lIns="90487" tIns="44450" rIns="90487" bIns="44450">
            <a:spAutoFit/>
          </a:bodyPr>
          <a:lstStyle/>
          <a:p>
            <a:pPr>
              <a:lnSpc>
                <a:spcPct val="115000"/>
              </a:lnSpc>
              <a:defRPr/>
            </a:pPr>
            <a:r>
              <a:rPr lang="en-US" sz="1600" b="1" dirty="0">
                <a:latin typeface="Palatino" charset="0"/>
              </a:rPr>
              <a:t>Software Process</a:t>
            </a:r>
            <a:endParaRPr lang="en-US" sz="1600" b="1" dirty="0">
              <a:solidFill>
                <a:schemeClr val="bg1"/>
              </a:solidFill>
              <a:latin typeface="Palatino" charset="0"/>
            </a:endParaRPr>
          </a:p>
        </p:txBody>
      </p:sp>
      <p:sp>
        <p:nvSpPr>
          <p:cNvPr id="18" name="Slide Number Placeholder 5"/>
          <p:cNvSpPr txBox="1">
            <a:spLocks noGrp="1"/>
          </p:cNvSpPr>
          <p:nvPr/>
        </p:nvSpPr>
        <p:spPr>
          <a:xfrm>
            <a:off x="7010400" y="6492875"/>
            <a:ext cx="2133600" cy="365125"/>
          </a:xfrm>
          <a:prstGeom prst="rect">
            <a:avLst/>
          </a:prstGeom>
          <a:noFill/>
        </p:spPr>
        <p:txBody>
          <a:bodyPr anchor="ctr"/>
          <a:lstStyle/>
          <a:p>
            <a:pPr algn="r" fontAlgn="auto">
              <a:spcBef>
                <a:spcPts val="0"/>
              </a:spcBef>
              <a:spcAft>
                <a:spcPts val="0"/>
              </a:spcAft>
              <a:defRPr/>
            </a:pPr>
            <a:fld id="{AA3EF4F2-51D4-4889-B66D-48EC1A3C0872}" type="slidenum">
              <a:rPr lang="en-US" sz="1200">
                <a:solidFill>
                  <a:schemeClr val="tx1">
                    <a:tint val="75000"/>
                  </a:schemeClr>
                </a:solidFill>
                <a:latin typeface="+mn-lt"/>
                <a:cs typeface="+mn-cs"/>
              </a:rPr>
              <a:pPr algn="r" fontAlgn="auto">
                <a:spcBef>
                  <a:spcPts val="0"/>
                </a:spcBef>
                <a:spcAft>
                  <a:spcPts val="0"/>
                </a:spcAft>
                <a:defRPr/>
              </a:pPr>
              <a:t>24</a:t>
            </a:fld>
            <a:endParaRPr lang="en-US" sz="1400">
              <a:solidFill>
                <a:schemeClr val="tx1">
                  <a:tint val="75000"/>
                </a:schemeClr>
              </a:solidFill>
              <a:latin typeface="+mn-lt"/>
              <a:cs typeface="+mn-cs"/>
            </a:endParaRPr>
          </a:p>
        </p:txBody>
      </p:sp>
      <p:sp>
        <p:nvSpPr>
          <p:cNvPr id="19"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20"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xfrm>
            <a:off x="3124200" y="6356350"/>
            <a:ext cx="2895600" cy="365125"/>
          </a:xfrm>
        </p:spPr>
        <p:txBody>
          <a:bodyPr/>
          <a:lstStyle/>
          <a:p>
            <a:pPr algn="ctr">
              <a:defRPr/>
            </a:pPr>
            <a:fld id="{421F84D6-4B30-4A9A-9FB7-4B08B5103432}" type="slidenum">
              <a:rPr lang="en-US" smtClean="0"/>
              <a:pPr algn="ctr">
                <a:defRPr/>
              </a:pPr>
              <a:t>25</a:t>
            </a:fld>
            <a:endParaRPr lang="en-US" smtClean="0"/>
          </a:p>
        </p:txBody>
      </p:sp>
      <p:sp>
        <p:nvSpPr>
          <p:cNvPr id="831490" name="Rectangle 2"/>
          <p:cNvSpPr>
            <a:spLocks noChangeArrowheads="1"/>
          </p:cNvSpPr>
          <p:nvPr/>
        </p:nvSpPr>
        <p:spPr bwMode="auto">
          <a:xfrm>
            <a:off x="71438" y="2271713"/>
            <a:ext cx="4167187" cy="2381250"/>
          </a:xfrm>
          <a:prstGeom prst="rect">
            <a:avLst/>
          </a:prstGeom>
          <a:solidFill>
            <a:schemeClr val="bg2">
              <a:lumMod val="75000"/>
            </a:schemeClr>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Helvetica" charset="0"/>
            </a:endParaRPr>
          </a:p>
        </p:txBody>
      </p:sp>
      <p:sp>
        <p:nvSpPr>
          <p:cNvPr id="831491" name="Rectangle 3"/>
          <p:cNvSpPr>
            <a:spLocks noChangeArrowheads="1"/>
          </p:cNvSpPr>
          <p:nvPr/>
        </p:nvSpPr>
        <p:spPr bwMode="auto">
          <a:xfrm>
            <a:off x="376238" y="2303463"/>
            <a:ext cx="3857625" cy="1654175"/>
          </a:xfrm>
          <a:prstGeom prst="rect">
            <a:avLst/>
          </a:prstGeom>
          <a:solidFill>
            <a:schemeClr val="bg2">
              <a:lumMod val="50000"/>
            </a:schemeClr>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Helvetica" charset="0"/>
            </a:endParaRPr>
          </a:p>
        </p:txBody>
      </p:sp>
      <p:sp>
        <p:nvSpPr>
          <p:cNvPr id="25605" name="Rectangle 4"/>
          <p:cNvSpPr>
            <a:spLocks noGrp="1" noRot="1" noChangeArrowheads="1"/>
          </p:cNvSpPr>
          <p:nvPr>
            <p:ph type="title"/>
          </p:nvPr>
        </p:nvSpPr>
        <p:spPr>
          <a:xfrm>
            <a:off x="1000125" y="142875"/>
            <a:ext cx="7215188" cy="604838"/>
          </a:xfrm>
        </p:spPr>
        <p:txBody>
          <a:bodyPr/>
          <a:lstStyle/>
          <a:p>
            <a:r>
              <a:rPr lang="en-US" sz="3600" b="1" smtClean="0"/>
              <a:t>A Process Framework</a:t>
            </a:r>
          </a:p>
        </p:txBody>
      </p:sp>
      <p:sp>
        <p:nvSpPr>
          <p:cNvPr id="831493" name="Rectangle 5"/>
          <p:cNvSpPr>
            <a:spLocks noChangeArrowheads="1"/>
          </p:cNvSpPr>
          <p:nvPr/>
        </p:nvSpPr>
        <p:spPr bwMode="auto">
          <a:xfrm>
            <a:off x="349250" y="1857375"/>
            <a:ext cx="3722688" cy="2778196"/>
          </a:xfrm>
          <a:prstGeom prst="rect">
            <a:avLst/>
          </a:prstGeom>
          <a:noFill/>
          <a:ln w="25400">
            <a:noFill/>
            <a:miter lim="800000"/>
            <a:headEnd/>
            <a:tailEnd/>
          </a:ln>
          <a:effectLst/>
        </p:spPr>
        <p:txBody>
          <a:bodyPr lIns="90487" tIns="44450" rIns="90487" bIns="44450">
            <a:spAutoFit/>
          </a:bodyPr>
          <a:lstStyle/>
          <a:p>
            <a:pPr>
              <a:lnSpc>
                <a:spcPct val="115000"/>
              </a:lnSpc>
              <a:defRPr/>
            </a:pPr>
            <a:r>
              <a:rPr lang="en-US" sz="2000" b="1" dirty="0">
                <a:latin typeface="Palatino" charset="0"/>
              </a:rPr>
              <a:t>Process framework</a:t>
            </a:r>
            <a:endParaRPr lang="en-US" sz="2000" b="1" dirty="0">
              <a:solidFill>
                <a:schemeClr val="bg1"/>
              </a:solidFill>
              <a:latin typeface="Palatino" charset="0"/>
            </a:endParaRPr>
          </a:p>
          <a:p>
            <a:pPr lvl="1">
              <a:defRPr/>
            </a:pPr>
            <a:r>
              <a:rPr lang="en-US" b="1" dirty="0">
                <a:latin typeface="Palatino" charset="0"/>
              </a:rPr>
              <a:t>Framework activities</a:t>
            </a:r>
          </a:p>
          <a:p>
            <a:pPr lvl="2">
              <a:defRPr/>
            </a:pPr>
            <a:r>
              <a:rPr lang="en-US" b="1" dirty="0">
                <a:latin typeface="Palatino" charset="0"/>
              </a:rPr>
              <a:t>work tasks</a:t>
            </a:r>
          </a:p>
          <a:p>
            <a:pPr lvl="2">
              <a:defRPr/>
            </a:pPr>
            <a:r>
              <a:rPr lang="en-US" b="1" dirty="0">
                <a:latin typeface="Palatino" charset="0"/>
              </a:rPr>
              <a:t>work products</a:t>
            </a:r>
          </a:p>
          <a:p>
            <a:pPr lvl="2">
              <a:defRPr/>
            </a:pPr>
            <a:r>
              <a:rPr lang="en-US" b="1" dirty="0">
                <a:latin typeface="Palatino" charset="0"/>
              </a:rPr>
              <a:t>milestones &amp; deliverables</a:t>
            </a:r>
          </a:p>
          <a:p>
            <a:pPr lvl="2">
              <a:defRPr/>
            </a:pPr>
            <a:r>
              <a:rPr lang="en-US" b="1" dirty="0">
                <a:latin typeface="Palatino" charset="0"/>
              </a:rPr>
              <a:t>QA checkpoints</a:t>
            </a:r>
          </a:p>
          <a:p>
            <a:pPr lvl="2">
              <a:lnSpc>
                <a:spcPct val="115000"/>
              </a:lnSpc>
              <a:defRPr/>
            </a:pPr>
            <a:endParaRPr lang="en-US" b="1" dirty="0">
              <a:latin typeface="Palatino" charset="0"/>
            </a:endParaRPr>
          </a:p>
          <a:p>
            <a:pPr lvl="1">
              <a:lnSpc>
                <a:spcPct val="115000"/>
              </a:lnSpc>
              <a:defRPr/>
            </a:pPr>
            <a:r>
              <a:rPr lang="en-US" sz="2000" b="1" dirty="0">
                <a:latin typeface="Palatino" charset="0"/>
              </a:rPr>
              <a:t>Umbrella Activities</a:t>
            </a:r>
          </a:p>
        </p:txBody>
      </p:sp>
      <p:sp>
        <p:nvSpPr>
          <p:cNvPr id="831494" name="Rectangle 6"/>
          <p:cNvSpPr>
            <a:spLocks noChangeArrowheads="1"/>
          </p:cNvSpPr>
          <p:nvPr/>
        </p:nvSpPr>
        <p:spPr bwMode="auto">
          <a:xfrm>
            <a:off x="4357688" y="1539875"/>
            <a:ext cx="4692650" cy="4772025"/>
          </a:xfrm>
          <a:prstGeom prst="rect">
            <a:avLst/>
          </a:prstGeom>
          <a:solidFill>
            <a:schemeClr val="bg2">
              <a:lumMod val="75000"/>
            </a:schemeClr>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Helvetica" charset="0"/>
            </a:endParaRPr>
          </a:p>
        </p:txBody>
      </p:sp>
      <p:sp>
        <p:nvSpPr>
          <p:cNvPr id="831495" name="Rectangle 7"/>
          <p:cNvSpPr>
            <a:spLocks noChangeArrowheads="1"/>
          </p:cNvSpPr>
          <p:nvPr/>
        </p:nvSpPr>
        <p:spPr bwMode="auto">
          <a:xfrm>
            <a:off x="4476750" y="1603375"/>
            <a:ext cx="4452938" cy="4327525"/>
          </a:xfrm>
          <a:prstGeom prst="rect">
            <a:avLst/>
          </a:prstGeom>
          <a:solidFill>
            <a:schemeClr val="bg2">
              <a:lumMod val="50000"/>
            </a:schemeClr>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Helvetica" charset="0"/>
            </a:endParaRPr>
          </a:p>
        </p:txBody>
      </p:sp>
      <p:sp>
        <p:nvSpPr>
          <p:cNvPr id="831496" name="Rectangle 8"/>
          <p:cNvSpPr>
            <a:spLocks noChangeArrowheads="1"/>
          </p:cNvSpPr>
          <p:nvPr/>
        </p:nvSpPr>
        <p:spPr bwMode="auto">
          <a:xfrm>
            <a:off x="4533900" y="1143000"/>
            <a:ext cx="4110038" cy="5257800"/>
          </a:xfrm>
          <a:prstGeom prst="rect">
            <a:avLst/>
          </a:prstGeom>
          <a:noFill/>
          <a:ln w="25400">
            <a:noFill/>
            <a:miter lim="800000"/>
            <a:headEnd/>
            <a:tailEnd/>
          </a:ln>
          <a:effectLst/>
        </p:spPr>
        <p:txBody>
          <a:bodyPr lIns="90487" tIns="44450" rIns="90487" bIns="44450">
            <a:spAutoFit/>
          </a:bodyPr>
          <a:lstStyle/>
          <a:p>
            <a:pPr>
              <a:lnSpc>
                <a:spcPct val="115000"/>
              </a:lnSpc>
              <a:defRPr/>
            </a:pPr>
            <a:r>
              <a:rPr lang="en-US" b="1" dirty="0">
                <a:latin typeface="Palatino" charset="0"/>
              </a:rPr>
              <a:t>Process framework</a:t>
            </a:r>
            <a:endParaRPr lang="en-US" b="1" dirty="0">
              <a:solidFill>
                <a:schemeClr val="bg1"/>
              </a:solidFill>
              <a:latin typeface="Palatino" charset="0"/>
            </a:endParaRPr>
          </a:p>
          <a:p>
            <a:pPr>
              <a:lnSpc>
                <a:spcPct val="115000"/>
              </a:lnSpc>
              <a:defRPr/>
            </a:pPr>
            <a:r>
              <a:rPr lang="en-US" b="1" dirty="0">
                <a:solidFill>
                  <a:schemeClr val="bg1"/>
                </a:solidFill>
                <a:latin typeface="Palatino" charset="0"/>
              </a:rPr>
              <a:t>  </a:t>
            </a:r>
            <a:r>
              <a:rPr lang="en-US" sz="1600" b="1" dirty="0">
                <a:latin typeface="Palatino" charset="0"/>
              </a:rPr>
              <a:t>Modeling activity</a:t>
            </a:r>
          </a:p>
          <a:p>
            <a:pPr lvl="1">
              <a:lnSpc>
                <a:spcPct val="115000"/>
              </a:lnSpc>
              <a:defRPr/>
            </a:pPr>
            <a:r>
              <a:rPr lang="en-US" sz="1200" b="1" dirty="0">
                <a:latin typeface="Palatino" charset="0"/>
              </a:rPr>
              <a:t>Software Engineering action</a:t>
            </a:r>
            <a:r>
              <a:rPr lang="en-US" sz="1600" b="1" dirty="0">
                <a:latin typeface="Palatino" charset="0"/>
              </a:rPr>
              <a:t>: Analysis </a:t>
            </a:r>
          </a:p>
          <a:p>
            <a:pPr lvl="1">
              <a:lnSpc>
                <a:spcPct val="115000"/>
              </a:lnSpc>
              <a:defRPr/>
            </a:pPr>
            <a:r>
              <a:rPr lang="en-US" sz="1600" b="1" dirty="0">
                <a:latin typeface="Palatino" charset="0"/>
              </a:rPr>
              <a:t>       </a:t>
            </a:r>
            <a:r>
              <a:rPr lang="en-US" sz="1200" b="1" dirty="0">
                <a:latin typeface="Palatino" charset="0"/>
              </a:rPr>
              <a:t>work tasks: </a:t>
            </a:r>
            <a:r>
              <a:rPr lang="en-US" sz="1400" b="1" dirty="0">
                <a:latin typeface="Palatino" charset="0"/>
              </a:rPr>
              <a:t>requirements gathering, </a:t>
            </a:r>
          </a:p>
          <a:p>
            <a:pPr lvl="2">
              <a:lnSpc>
                <a:spcPct val="115000"/>
              </a:lnSpc>
              <a:defRPr/>
            </a:pPr>
            <a:r>
              <a:rPr lang="en-US" sz="1400" b="1" dirty="0">
                <a:latin typeface="Palatino" charset="0"/>
              </a:rPr>
              <a:t>            elaboration, negotiation,</a:t>
            </a:r>
          </a:p>
          <a:p>
            <a:pPr lvl="2">
              <a:lnSpc>
                <a:spcPct val="115000"/>
              </a:lnSpc>
              <a:defRPr/>
            </a:pPr>
            <a:r>
              <a:rPr lang="en-US" sz="1400" b="1" dirty="0">
                <a:latin typeface="Palatino" charset="0"/>
              </a:rPr>
              <a:t>            specification, validation</a:t>
            </a:r>
          </a:p>
          <a:p>
            <a:pPr lvl="2">
              <a:lnSpc>
                <a:spcPct val="115000"/>
              </a:lnSpc>
              <a:defRPr/>
            </a:pPr>
            <a:r>
              <a:rPr lang="en-US" sz="1200" b="1" dirty="0">
                <a:latin typeface="Palatino" charset="0"/>
              </a:rPr>
              <a:t>work products: </a:t>
            </a:r>
            <a:r>
              <a:rPr lang="en-US" sz="1400" b="1" dirty="0">
                <a:latin typeface="Palatino" charset="0"/>
              </a:rPr>
              <a:t>analysis model and/or </a:t>
            </a:r>
          </a:p>
          <a:p>
            <a:pPr lvl="2">
              <a:lnSpc>
                <a:spcPct val="115000"/>
              </a:lnSpc>
              <a:defRPr/>
            </a:pPr>
            <a:r>
              <a:rPr lang="en-US" sz="1400" b="1" dirty="0">
                <a:latin typeface="Palatino" charset="0"/>
              </a:rPr>
              <a:t>              requirements specification</a:t>
            </a:r>
            <a:endParaRPr lang="en-US" sz="1200" b="1" dirty="0">
              <a:latin typeface="Palatino" charset="0"/>
            </a:endParaRPr>
          </a:p>
          <a:p>
            <a:pPr lvl="2">
              <a:lnSpc>
                <a:spcPct val="115000"/>
              </a:lnSpc>
              <a:defRPr/>
            </a:pPr>
            <a:r>
              <a:rPr lang="en-US" sz="1600" b="1" dirty="0">
                <a:latin typeface="Palatino" charset="0"/>
              </a:rPr>
              <a:t>milestones &amp; deliverables</a:t>
            </a:r>
          </a:p>
          <a:p>
            <a:pPr lvl="2">
              <a:lnSpc>
                <a:spcPct val="115000"/>
              </a:lnSpc>
              <a:defRPr/>
            </a:pPr>
            <a:r>
              <a:rPr lang="en-US" sz="1600" b="1" dirty="0">
                <a:latin typeface="Palatino" charset="0"/>
              </a:rPr>
              <a:t>QA checkpoints</a:t>
            </a:r>
          </a:p>
          <a:p>
            <a:pPr lvl="2">
              <a:lnSpc>
                <a:spcPct val="115000"/>
              </a:lnSpc>
              <a:defRPr/>
            </a:pPr>
            <a:endParaRPr lang="en-US" sz="1600" b="1" dirty="0">
              <a:latin typeface="Palatino" charset="0"/>
            </a:endParaRPr>
          </a:p>
          <a:p>
            <a:pPr lvl="1">
              <a:lnSpc>
                <a:spcPct val="115000"/>
              </a:lnSpc>
              <a:defRPr/>
            </a:pPr>
            <a:r>
              <a:rPr lang="en-US" sz="1200" b="1" dirty="0">
                <a:latin typeface="Helvetica" charset="0"/>
              </a:rPr>
              <a:t>Software Engineering action</a:t>
            </a:r>
            <a:r>
              <a:rPr lang="en-US" sz="1600" b="1" dirty="0">
                <a:latin typeface="Helvetica" charset="0"/>
              </a:rPr>
              <a:t>: Design</a:t>
            </a:r>
          </a:p>
          <a:p>
            <a:pPr lvl="1">
              <a:lnSpc>
                <a:spcPct val="115000"/>
              </a:lnSpc>
              <a:defRPr/>
            </a:pPr>
            <a:r>
              <a:rPr lang="en-US" b="1" dirty="0">
                <a:latin typeface="Helvetica" charset="0"/>
              </a:rPr>
              <a:t>      </a:t>
            </a:r>
            <a:r>
              <a:rPr lang="en-US" sz="1200" b="1" dirty="0">
                <a:latin typeface="Helvetica" charset="0"/>
              </a:rPr>
              <a:t>work tasks:</a:t>
            </a:r>
            <a:r>
              <a:rPr lang="en-US" sz="1400" b="1" dirty="0">
                <a:latin typeface="Helvetica" charset="0"/>
              </a:rPr>
              <a:t> data design, architectural,</a:t>
            </a:r>
          </a:p>
          <a:p>
            <a:pPr lvl="1">
              <a:lnSpc>
                <a:spcPct val="115000"/>
              </a:lnSpc>
              <a:defRPr/>
            </a:pPr>
            <a:r>
              <a:rPr lang="en-US" sz="1400" b="1" dirty="0">
                <a:latin typeface="Helvetica" charset="0"/>
              </a:rPr>
              <a:t>                     interface design,</a:t>
            </a:r>
          </a:p>
          <a:p>
            <a:pPr lvl="1">
              <a:lnSpc>
                <a:spcPct val="115000"/>
              </a:lnSpc>
              <a:defRPr/>
            </a:pPr>
            <a:r>
              <a:rPr lang="en-US" sz="1400" b="1" dirty="0">
                <a:latin typeface="Helvetica" charset="0"/>
              </a:rPr>
              <a:t>                     component design</a:t>
            </a:r>
            <a:endParaRPr lang="en-US" b="1" dirty="0">
              <a:latin typeface="Helvetica" charset="0"/>
            </a:endParaRPr>
          </a:p>
          <a:p>
            <a:pPr lvl="2">
              <a:defRPr/>
            </a:pPr>
            <a:r>
              <a:rPr lang="en-US" sz="1200" b="1" dirty="0">
                <a:latin typeface="Helvetica" charset="0"/>
              </a:rPr>
              <a:t>  work products:</a:t>
            </a:r>
            <a:r>
              <a:rPr lang="en-US" b="1" dirty="0">
                <a:latin typeface="Helvetica" charset="0"/>
              </a:rPr>
              <a:t> </a:t>
            </a:r>
            <a:r>
              <a:rPr lang="en-US" sz="1400" b="1" dirty="0">
                <a:latin typeface="Helvetica" charset="0"/>
              </a:rPr>
              <a:t>design model</a:t>
            </a:r>
          </a:p>
          <a:p>
            <a:pPr lvl="2">
              <a:defRPr/>
            </a:pPr>
            <a:r>
              <a:rPr lang="en-US" sz="1400" b="1" dirty="0">
                <a:latin typeface="Helvetica" charset="0"/>
              </a:rPr>
              <a:t>            and/or  design specification</a:t>
            </a:r>
          </a:p>
          <a:p>
            <a:pPr lvl="2">
              <a:defRPr/>
            </a:pPr>
            <a:endParaRPr lang="en-US" sz="1400" b="1" dirty="0">
              <a:latin typeface="Helvetica" charset="0"/>
            </a:endParaRPr>
          </a:p>
          <a:p>
            <a:pPr lvl="1">
              <a:lnSpc>
                <a:spcPct val="115000"/>
              </a:lnSpc>
              <a:defRPr/>
            </a:pPr>
            <a:r>
              <a:rPr lang="en-US" b="1" dirty="0">
                <a:latin typeface="Palatino" charset="0"/>
              </a:rPr>
              <a:t>Umbrella Activities</a:t>
            </a:r>
          </a:p>
        </p:txBody>
      </p:sp>
      <p:sp>
        <p:nvSpPr>
          <p:cNvPr id="11" name="Slide Number Placeholder 5"/>
          <p:cNvSpPr txBox="1">
            <a:spLocks noGrp="1"/>
          </p:cNvSpPr>
          <p:nvPr/>
        </p:nvSpPr>
        <p:spPr>
          <a:xfrm>
            <a:off x="7010400" y="6492875"/>
            <a:ext cx="2133600" cy="365125"/>
          </a:xfrm>
          <a:prstGeom prst="rect">
            <a:avLst/>
          </a:prstGeom>
          <a:noFill/>
        </p:spPr>
        <p:txBody>
          <a:bodyPr anchor="ctr"/>
          <a:lstStyle/>
          <a:p>
            <a:pPr algn="r" fontAlgn="auto">
              <a:spcBef>
                <a:spcPts val="0"/>
              </a:spcBef>
              <a:spcAft>
                <a:spcPts val="0"/>
              </a:spcAft>
              <a:defRPr/>
            </a:pPr>
            <a:fld id="{A7B69E9B-9EB6-4F29-BE5A-31637392A702}" type="slidenum">
              <a:rPr lang="en-US" sz="1200">
                <a:solidFill>
                  <a:schemeClr val="tx1">
                    <a:tint val="75000"/>
                  </a:schemeClr>
                </a:solidFill>
                <a:latin typeface="+mn-lt"/>
                <a:cs typeface="+mn-cs"/>
              </a:rPr>
              <a:pPr algn="r" fontAlgn="auto">
                <a:spcBef>
                  <a:spcPts val="0"/>
                </a:spcBef>
                <a:spcAft>
                  <a:spcPts val="0"/>
                </a:spcAft>
                <a:defRPr/>
              </a:pPr>
              <a:t>25</a:t>
            </a:fld>
            <a:endParaRPr lang="en-US" sz="1400">
              <a:solidFill>
                <a:schemeClr val="tx1">
                  <a:tint val="75000"/>
                </a:schemeClr>
              </a:solidFill>
              <a:latin typeface="+mn-lt"/>
              <a:cs typeface="+mn-cs"/>
            </a:endParaRPr>
          </a:p>
        </p:txBody>
      </p:sp>
      <p:sp>
        <p:nvSpPr>
          <p:cNvPr id="12"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13"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47638"/>
            <a:ext cx="7772400" cy="617537"/>
          </a:xfrm>
        </p:spPr>
        <p:txBody>
          <a:bodyPr/>
          <a:lstStyle/>
          <a:p>
            <a:r>
              <a:rPr lang="en-US" sz="3600" b="1" smtClean="0"/>
              <a:t>Framework Activities</a:t>
            </a:r>
          </a:p>
        </p:txBody>
      </p:sp>
      <p:sp>
        <p:nvSpPr>
          <p:cNvPr id="3" name="Rectangle 3"/>
          <p:cNvSpPr txBox="1">
            <a:spLocks noChangeArrowheads="1"/>
          </p:cNvSpPr>
          <p:nvPr/>
        </p:nvSpPr>
        <p:spPr bwMode="auto">
          <a:xfrm>
            <a:off x="228600" y="1052513"/>
            <a:ext cx="8610600" cy="4897437"/>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defRPr/>
            </a:pPr>
            <a:r>
              <a:rPr lang="en-US" sz="2800" dirty="0">
                <a:latin typeface="+mn-lt"/>
                <a:cs typeface="+mn-cs"/>
              </a:rPr>
              <a:t>Communication</a:t>
            </a:r>
          </a:p>
          <a:p>
            <a:pPr marL="742950" lvl="1" indent="-285750" eaLnBrk="0" hangingPunct="0">
              <a:lnSpc>
                <a:spcPct val="90000"/>
              </a:lnSpc>
              <a:spcBef>
                <a:spcPct val="20000"/>
              </a:spcBef>
              <a:buFont typeface="Arial" charset="0"/>
              <a:buChar char="–"/>
              <a:defRPr/>
            </a:pPr>
            <a:r>
              <a:rPr lang="en-US" sz="2000" dirty="0">
                <a:latin typeface="+mn-lt"/>
                <a:cs typeface="+mn-cs"/>
              </a:rPr>
              <a:t>Involves communication among the customer and other stake holders; encompasses requirements gathering</a:t>
            </a:r>
          </a:p>
          <a:p>
            <a:pPr marL="342900" indent="-342900" eaLnBrk="0" hangingPunct="0">
              <a:lnSpc>
                <a:spcPct val="90000"/>
              </a:lnSpc>
              <a:spcBef>
                <a:spcPct val="20000"/>
              </a:spcBef>
              <a:buFont typeface="Arial" charset="0"/>
              <a:buChar char="•"/>
              <a:defRPr/>
            </a:pPr>
            <a:r>
              <a:rPr lang="en-US" sz="2800" dirty="0">
                <a:latin typeface="+mn-lt"/>
                <a:cs typeface="+mn-cs"/>
              </a:rPr>
              <a:t>Planning</a:t>
            </a:r>
          </a:p>
          <a:p>
            <a:pPr marL="742950" lvl="1" indent="-285750" eaLnBrk="0" hangingPunct="0">
              <a:lnSpc>
                <a:spcPct val="90000"/>
              </a:lnSpc>
              <a:spcBef>
                <a:spcPct val="20000"/>
              </a:spcBef>
              <a:buFont typeface="Arial" charset="0"/>
              <a:buChar char="–"/>
              <a:defRPr/>
            </a:pPr>
            <a:r>
              <a:rPr lang="en-US" sz="2000" dirty="0">
                <a:latin typeface="+mn-lt"/>
                <a:cs typeface="+mn-cs"/>
              </a:rPr>
              <a:t>Establishes a plan for software engineering work; addresses technical tasks, resources, work products, and work schedule</a:t>
            </a:r>
          </a:p>
          <a:p>
            <a:pPr marL="342900" indent="-342900" eaLnBrk="0" hangingPunct="0">
              <a:lnSpc>
                <a:spcPct val="90000"/>
              </a:lnSpc>
              <a:spcBef>
                <a:spcPct val="20000"/>
              </a:spcBef>
              <a:buFont typeface="Arial" charset="0"/>
              <a:buChar char="•"/>
              <a:defRPr/>
            </a:pPr>
            <a:r>
              <a:rPr lang="en-US" sz="2800" dirty="0">
                <a:latin typeface="+mn-lt"/>
                <a:cs typeface="+mn-cs"/>
              </a:rPr>
              <a:t>Modeling (Analyze, Design)</a:t>
            </a:r>
          </a:p>
          <a:p>
            <a:pPr marL="742950" lvl="1" indent="-285750" eaLnBrk="0" hangingPunct="0">
              <a:lnSpc>
                <a:spcPct val="90000"/>
              </a:lnSpc>
              <a:spcBef>
                <a:spcPct val="20000"/>
              </a:spcBef>
              <a:buFont typeface="Arial" charset="0"/>
              <a:buChar char="–"/>
              <a:defRPr/>
            </a:pPr>
            <a:r>
              <a:rPr lang="en-US" sz="2000" dirty="0">
                <a:latin typeface="+mn-lt"/>
                <a:cs typeface="+mn-cs"/>
              </a:rPr>
              <a:t>Encompasses the creation of models to better understand the requirements and the design</a:t>
            </a:r>
          </a:p>
          <a:p>
            <a:pPr marL="342900" indent="-342900" eaLnBrk="0" hangingPunct="0">
              <a:lnSpc>
                <a:spcPct val="90000"/>
              </a:lnSpc>
              <a:spcBef>
                <a:spcPct val="20000"/>
              </a:spcBef>
              <a:buFont typeface="Arial" charset="0"/>
              <a:buChar char="•"/>
              <a:defRPr/>
            </a:pPr>
            <a:r>
              <a:rPr lang="en-US" sz="2800" dirty="0">
                <a:latin typeface="+mn-lt"/>
                <a:cs typeface="+mn-cs"/>
              </a:rPr>
              <a:t>Construction (Code, Test)</a:t>
            </a:r>
          </a:p>
          <a:p>
            <a:pPr marL="742950" lvl="1" indent="-285750" eaLnBrk="0" hangingPunct="0">
              <a:lnSpc>
                <a:spcPct val="90000"/>
              </a:lnSpc>
              <a:spcBef>
                <a:spcPct val="20000"/>
              </a:spcBef>
              <a:buFont typeface="Arial" charset="0"/>
              <a:buChar char="–"/>
              <a:defRPr/>
            </a:pPr>
            <a:r>
              <a:rPr lang="en-US" sz="2000" dirty="0">
                <a:latin typeface="+mn-lt"/>
                <a:cs typeface="+mn-cs"/>
              </a:rPr>
              <a:t>Combines code generation and testing to uncover errors</a:t>
            </a:r>
          </a:p>
          <a:p>
            <a:pPr marL="342900" indent="-342900" eaLnBrk="0" hangingPunct="0">
              <a:lnSpc>
                <a:spcPct val="90000"/>
              </a:lnSpc>
              <a:spcBef>
                <a:spcPct val="20000"/>
              </a:spcBef>
              <a:buFont typeface="Arial" charset="0"/>
              <a:buChar char="•"/>
              <a:defRPr/>
            </a:pPr>
            <a:r>
              <a:rPr lang="en-US" sz="2800" dirty="0">
                <a:latin typeface="+mn-lt"/>
                <a:cs typeface="+mn-cs"/>
              </a:rPr>
              <a:t>Deployment</a:t>
            </a:r>
          </a:p>
          <a:p>
            <a:pPr marL="742950" lvl="1" indent="-285750" eaLnBrk="0" hangingPunct="0">
              <a:lnSpc>
                <a:spcPct val="90000"/>
              </a:lnSpc>
              <a:spcBef>
                <a:spcPct val="20000"/>
              </a:spcBef>
              <a:buFont typeface="Arial" charset="0"/>
              <a:buChar char="–"/>
              <a:defRPr/>
            </a:pPr>
            <a:r>
              <a:rPr lang="en-US" sz="2000" dirty="0">
                <a:latin typeface="+mn-lt"/>
                <a:cs typeface="+mn-cs"/>
              </a:rPr>
              <a:t>Involves delivery of software to the customer for evaluation and feedback</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5A871A92-A3A6-4FDA-AC5C-00A39A565BE4}" type="slidenum">
              <a:rPr lang="en-US"/>
              <a:pPr>
                <a:defRPr/>
              </a:pPr>
              <a:t>26</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88913"/>
            <a:ext cx="7772400" cy="612775"/>
          </a:xfrm>
        </p:spPr>
        <p:txBody>
          <a:bodyPr/>
          <a:lstStyle/>
          <a:p>
            <a:r>
              <a:rPr lang="en-US" sz="3600" b="1" smtClean="0"/>
              <a:t>Umbrella Activities</a:t>
            </a:r>
          </a:p>
        </p:txBody>
      </p:sp>
      <p:sp>
        <p:nvSpPr>
          <p:cNvPr id="3" name="Rectangle 3"/>
          <p:cNvSpPr txBox="1">
            <a:spLocks noChangeArrowheads="1"/>
          </p:cNvSpPr>
          <p:nvPr/>
        </p:nvSpPr>
        <p:spPr bwMode="auto">
          <a:xfrm>
            <a:off x="685800" y="1143000"/>
            <a:ext cx="7772400" cy="4572000"/>
          </a:xfrm>
          <a:prstGeom prst="rect">
            <a:avLst/>
          </a:prstGeom>
          <a:noFill/>
          <a:ln w="9525">
            <a:noFill/>
            <a:miter lim="800000"/>
            <a:headEnd/>
            <a:tailEnd/>
          </a:ln>
        </p:spPr>
        <p:txBody>
          <a:bodyPr/>
          <a:lstStyle/>
          <a:p>
            <a:pPr marL="342900" indent="-342900" eaLnBrk="0" hangingPunct="0">
              <a:lnSpc>
                <a:spcPct val="90000"/>
              </a:lnSpc>
              <a:spcBef>
                <a:spcPts val="0"/>
              </a:spcBef>
              <a:spcAft>
                <a:spcPts val="900"/>
              </a:spcAft>
              <a:buFont typeface="Arial" charset="0"/>
              <a:buChar char="•"/>
              <a:defRPr/>
            </a:pPr>
            <a:r>
              <a:rPr lang="en-US" sz="2400" dirty="0">
                <a:latin typeface="+mn-lt"/>
                <a:cs typeface="+mn-cs"/>
              </a:rPr>
              <a:t>Software project tracking and control</a:t>
            </a:r>
          </a:p>
          <a:p>
            <a:pPr marL="800100" lvl="1" indent="-342900" eaLnBrk="0" hangingPunct="0">
              <a:lnSpc>
                <a:spcPct val="90000"/>
              </a:lnSpc>
              <a:spcBef>
                <a:spcPts val="0"/>
              </a:spcBef>
              <a:spcAft>
                <a:spcPts val="900"/>
              </a:spcAft>
              <a:buFont typeface="Calibri" pitchFamily="34" charset="0"/>
              <a:buChar char="–"/>
              <a:defRPr/>
            </a:pPr>
            <a:r>
              <a:rPr lang="en-US" sz="2000" dirty="0">
                <a:latin typeface="+mn-lt"/>
                <a:cs typeface="+mn-cs"/>
              </a:rPr>
              <a:t>Assess progress against the plan</a:t>
            </a:r>
          </a:p>
          <a:p>
            <a:pPr marL="342900" indent="-342900" eaLnBrk="0" hangingPunct="0">
              <a:lnSpc>
                <a:spcPct val="90000"/>
              </a:lnSpc>
              <a:spcBef>
                <a:spcPts val="600"/>
              </a:spcBef>
              <a:spcAft>
                <a:spcPts val="900"/>
              </a:spcAft>
              <a:buFont typeface="Arial" charset="0"/>
              <a:buChar char="•"/>
              <a:defRPr/>
            </a:pPr>
            <a:r>
              <a:rPr lang="en-US" sz="2400" dirty="0">
                <a:latin typeface="+mn-lt"/>
                <a:cs typeface="+mn-cs"/>
              </a:rPr>
              <a:t>Software quality assurance</a:t>
            </a:r>
          </a:p>
          <a:p>
            <a:pPr marL="800100" lvl="1" indent="-342900" eaLnBrk="0" hangingPunct="0">
              <a:lnSpc>
                <a:spcPct val="90000"/>
              </a:lnSpc>
              <a:spcBef>
                <a:spcPts val="0"/>
              </a:spcBef>
              <a:spcAft>
                <a:spcPts val="900"/>
              </a:spcAft>
              <a:buFont typeface="Calibri" pitchFamily="34" charset="0"/>
              <a:buChar char="–"/>
              <a:defRPr/>
            </a:pPr>
            <a:r>
              <a:rPr lang="en-US" sz="2000" dirty="0">
                <a:latin typeface="+mn-lt"/>
                <a:cs typeface="+mn-cs"/>
              </a:rPr>
              <a:t>Activities required to ensure quality</a:t>
            </a:r>
          </a:p>
          <a:p>
            <a:pPr marL="342900" indent="-342900" eaLnBrk="0" hangingPunct="0">
              <a:lnSpc>
                <a:spcPct val="90000"/>
              </a:lnSpc>
              <a:spcBef>
                <a:spcPts val="600"/>
              </a:spcBef>
              <a:spcAft>
                <a:spcPts val="900"/>
              </a:spcAft>
              <a:buFont typeface="Arial" charset="0"/>
              <a:buChar char="•"/>
              <a:defRPr/>
            </a:pPr>
            <a:r>
              <a:rPr lang="en-US" sz="2400" dirty="0">
                <a:latin typeface="+mn-lt"/>
                <a:cs typeface="+mn-cs"/>
              </a:rPr>
              <a:t>Software configuration management</a:t>
            </a:r>
          </a:p>
          <a:p>
            <a:pPr marL="800100" lvl="1" indent="-342900" eaLnBrk="0" hangingPunct="0">
              <a:lnSpc>
                <a:spcPct val="90000"/>
              </a:lnSpc>
              <a:spcBef>
                <a:spcPts val="0"/>
              </a:spcBef>
              <a:spcAft>
                <a:spcPts val="900"/>
              </a:spcAft>
              <a:buFont typeface="Calibri" pitchFamily="34" charset="0"/>
              <a:buChar char="–"/>
              <a:defRPr/>
            </a:pPr>
            <a:r>
              <a:rPr lang="en-US" sz="2000" dirty="0">
                <a:latin typeface="+mn-lt"/>
                <a:cs typeface="+mn-cs"/>
              </a:rPr>
              <a:t>Manage effects of change</a:t>
            </a:r>
          </a:p>
          <a:p>
            <a:pPr marL="342900" indent="-342900" eaLnBrk="0" hangingPunct="0">
              <a:lnSpc>
                <a:spcPct val="90000"/>
              </a:lnSpc>
              <a:spcBef>
                <a:spcPts val="600"/>
              </a:spcBef>
              <a:spcAft>
                <a:spcPts val="900"/>
              </a:spcAft>
              <a:buFont typeface="Arial" charset="0"/>
              <a:buChar char="•"/>
              <a:defRPr/>
            </a:pPr>
            <a:r>
              <a:rPr lang="en-US" sz="2400" dirty="0">
                <a:latin typeface="+mn-lt"/>
                <a:cs typeface="+mn-cs"/>
              </a:rPr>
              <a:t>Technical Reviews</a:t>
            </a:r>
          </a:p>
          <a:p>
            <a:pPr marL="800100" lvl="1" indent="-342900" eaLnBrk="0" hangingPunct="0">
              <a:lnSpc>
                <a:spcPct val="90000"/>
              </a:lnSpc>
              <a:spcBef>
                <a:spcPts val="0"/>
              </a:spcBef>
              <a:spcAft>
                <a:spcPts val="900"/>
              </a:spcAft>
              <a:buFont typeface="Calibri" pitchFamily="34" charset="0"/>
              <a:buChar char="–"/>
              <a:defRPr/>
            </a:pPr>
            <a:r>
              <a:rPr lang="en-US" sz="2000" dirty="0">
                <a:latin typeface="+mn-lt"/>
                <a:cs typeface="+mn-cs"/>
              </a:rPr>
              <a:t>Uncover errors before going to next activity</a:t>
            </a:r>
          </a:p>
          <a:p>
            <a:pPr marL="342900" indent="-342900" eaLnBrk="0" hangingPunct="0">
              <a:lnSpc>
                <a:spcPct val="90000"/>
              </a:lnSpc>
              <a:spcBef>
                <a:spcPts val="600"/>
              </a:spcBef>
              <a:spcAft>
                <a:spcPts val="900"/>
              </a:spcAft>
              <a:buFont typeface="Arial" charset="0"/>
              <a:buChar char="•"/>
              <a:defRPr/>
            </a:pPr>
            <a:r>
              <a:rPr lang="en-US" sz="2400" dirty="0">
                <a:latin typeface="+mn-lt"/>
                <a:cs typeface="+mn-cs"/>
              </a:rPr>
              <a:t>Formal technical reviews</a:t>
            </a:r>
          </a:p>
          <a:p>
            <a:pPr marL="800100" lvl="1" indent="-342900" eaLnBrk="0" hangingPunct="0">
              <a:lnSpc>
                <a:spcPct val="90000"/>
              </a:lnSpc>
              <a:spcBef>
                <a:spcPts val="0"/>
              </a:spcBef>
              <a:spcAft>
                <a:spcPts val="900"/>
              </a:spcAft>
              <a:buFont typeface="Calibri" pitchFamily="34" charset="0"/>
              <a:buChar char="–"/>
              <a:defRPr/>
            </a:pPr>
            <a:r>
              <a:rPr lang="en-US" sz="2000" dirty="0">
                <a:latin typeface="+mn-lt"/>
                <a:cs typeface="+mn-cs"/>
              </a:rPr>
              <a:t>Assess work products to uncover errors</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A85F5ED3-B01F-4713-9521-04DB4BA07661}" type="slidenum">
              <a:rPr lang="en-US"/>
              <a:pPr>
                <a:defRPr/>
              </a:pPr>
              <a:t>27</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88913"/>
            <a:ext cx="7772400" cy="612775"/>
          </a:xfrm>
        </p:spPr>
        <p:txBody>
          <a:bodyPr/>
          <a:lstStyle/>
          <a:p>
            <a:r>
              <a:rPr lang="en-US" sz="3600" b="1" smtClean="0"/>
              <a:t>Umbrella Activities </a:t>
            </a:r>
            <a:r>
              <a:rPr lang="en-US" sz="2000" smtClean="0"/>
              <a:t>(contd)</a:t>
            </a:r>
            <a:endParaRPr lang="en-US" sz="3600" smtClean="0"/>
          </a:p>
        </p:txBody>
      </p:sp>
      <p:sp>
        <p:nvSpPr>
          <p:cNvPr id="3" name="Rectangle 3"/>
          <p:cNvSpPr txBox="1">
            <a:spLocks noChangeArrowheads="1"/>
          </p:cNvSpPr>
          <p:nvPr/>
        </p:nvSpPr>
        <p:spPr bwMode="auto">
          <a:xfrm>
            <a:off x="685800" y="1214438"/>
            <a:ext cx="7772400" cy="3571875"/>
          </a:xfrm>
          <a:prstGeom prst="rect">
            <a:avLst/>
          </a:prstGeom>
          <a:noFill/>
          <a:ln w="9525">
            <a:noFill/>
            <a:miter lim="800000"/>
            <a:headEnd/>
            <a:tailEnd/>
          </a:ln>
        </p:spPr>
        <p:txBody>
          <a:bodyPr/>
          <a:lstStyle/>
          <a:p>
            <a:pPr marL="342900" indent="-342900" eaLnBrk="0" hangingPunct="0">
              <a:lnSpc>
                <a:spcPct val="90000"/>
              </a:lnSpc>
              <a:spcBef>
                <a:spcPts val="0"/>
              </a:spcBef>
              <a:spcAft>
                <a:spcPts val="900"/>
              </a:spcAft>
              <a:buFont typeface="Arial" charset="0"/>
              <a:buChar char="•"/>
              <a:defRPr/>
            </a:pPr>
            <a:endParaRPr lang="en-US" sz="2000" dirty="0">
              <a:latin typeface="+mn-lt"/>
              <a:cs typeface="+mn-cs"/>
            </a:endParaRPr>
          </a:p>
          <a:p>
            <a:pPr marL="342900" indent="-342900" eaLnBrk="0" hangingPunct="0">
              <a:lnSpc>
                <a:spcPct val="90000"/>
              </a:lnSpc>
              <a:spcBef>
                <a:spcPts val="0"/>
              </a:spcBef>
              <a:spcAft>
                <a:spcPts val="900"/>
              </a:spcAft>
              <a:buFont typeface="Arial" charset="0"/>
              <a:buChar char="•"/>
              <a:defRPr/>
            </a:pPr>
            <a:r>
              <a:rPr lang="en-US" sz="2400" dirty="0">
                <a:latin typeface="+mn-lt"/>
                <a:cs typeface="+mn-cs"/>
              </a:rPr>
              <a:t>Risk management</a:t>
            </a:r>
          </a:p>
          <a:p>
            <a:pPr marL="800100" lvl="1" indent="-342900" eaLnBrk="0" hangingPunct="0">
              <a:lnSpc>
                <a:spcPct val="90000"/>
              </a:lnSpc>
              <a:spcBef>
                <a:spcPts val="0"/>
              </a:spcBef>
              <a:spcAft>
                <a:spcPts val="900"/>
              </a:spcAft>
              <a:buFont typeface="Calibri" pitchFamily="34" charset="0"/>
              <a:buChar char="–"/>
              <a:defRPr/>
            </a:pPr>
            <a:r>
              <a:rPr lang="en-US" sz="2000" dirty="0">
                <a:latin typeface="+mn-lt"/>
                <a:cs typeface="+mn-cs"/>
              </a:rPr>
              <a:t>Assess risks that may affect quality</a:t>
            </a:r>
          </a:p>
          <a:p>
            <a:pPr marL="342900" indent="-342900" eaLnBrk="0" hangingPunct="0">
              <a:lnSpc>
                <a:spcPct val="90000"/>
              </a:lnSpc>
              <a:spcBef>
                <a:spcPts val="600"/>
              </a:spcBef>
              <a:spcAft>
                <a:spcPts val="900"/>
              </a:spcAft>
              <a:buFont typeface="Arial" charset="0"/>
              <a:buChar char="•"/>
              <a:defRPr/>
            </a:pPr>
            <a:r>
              <a:rPr lang="en-US" sz="2400" dirty="0">
                <a:latin typeface="+mn-lt"/>
                <a:cs typeface="+mn-cs"/>
              </a:rPr>
              <a:t>Measurement – process, project, product</a:t>
            </a:r>
          </a:p>
          <a:p>
            <a:pPr marL="342900" indent="-342900" eaLnBrk="0" hangingPunct="0">
              <a:lnSpc>
                <a:spcPct val="90000"/>
              </a:lnSpc>
              <a:spcBef>
                <a:spcPts val="600"/>
              </a:spcBef>
              <a:spcAft>
                <a:spcPts val="900"/>
              </a:spcAft>
              <a:buFont typeface="Arial" charset="0"/>
              <a:buChar char="•"/>
              <a:defRPr/>
            </a:pPr>
            <a:r>
              <a:rPr lang="en-US" sz="2400" dirty="0">
                <a:latin typeface="+mn-lt"/>
                <a:cs typeface="+mn-cs"/>
              </a:rPr>
              <a:t>Reusability management (component reuse)</a:t>
            </a:r>
          </a:p>
          <a:p>
            <a:pPr marL="342900" indent="-342900" eaLnBrk="0" hangingPunct="0">
              <a:lnSpc>
                <a:spcPct val="90000"/>
              </a:lnSpc>
              <a:spcBef>
                <a:spcPts val="600"/>
              </a:spcBef>
              <a:spcAft>
                <a:spcPts val="900"/>
              </a:spcAft>
              <a:buFont typeface="Arial" charset="0"/>
              <a:buChar char="•"/>
              <a:defRPr/>
            </a:pPr>
            <a:r>
              <a:rPr lang="en-US" sz="2400" dirty="0">
                <a:latin typeface="+mn-lt"/>
                <a:cs typeface="+mn-cs"/>
              </a:rPr>
              <a:t>Work product preparation and production</a:t>
            </a:r>
          </a:p>
          <a:p>
            <a:pPr marL="800100" lvl="1" indent="-342900" eaLnBrk="0" hangingPunct="0">
              <a:lnSpc>
                <a:spcPct val="90000"/>
              </a:lnSpc>
              <a:spcBef>
                <a:spcPts val="0"/>
              </a:spcBef>
              <a:spcAft>
                <a:spcPts val="900"/>
              </a:spcAft>
              <a:buFont typeface="Calibri" pitchFamily="34" charset="0"/>
              <a:buChar char="–"/>
              <a:defRPr/>
            </a:pPr>
            <a:r>
              <a:rPr lang="en-US" sz="2000" dirty="0">
                <a:latin typeface="+mn-lt"/>
                <a:cs typeface="+mn-cs"/>
              </a:rPr>
              <a:t>Models, documents, logs</a:t>
            </a:r>
            <a:r>
              <a:rPr lang="en-US" sz="2000" dirty="0" smtClean="0">
                <a:latin typeface="+mn-lt"/>
                <a:cs typeface="+mn-cs"/>
              </a:rPr>
              <a:t>, forms</a:t>
            </a:r>
            <a:r>
              <a:rPr lang="en-US" sz="2000" dirty="0">
                <a:latin typeface="+mn-lt"/>
                <a:cs typeface="+mn-cs"/>
              </a:rPr>
              <a:t>, lists…</a:t>
            </a:r>
          </a:p>
          <a:p>
            <a:pPr marL="342900" indent="-342900" eaLnBrk="0" hangingPunct="0">
              <a:lnSpc>
                <a:spcPct val="90000"/>
              </a:lnSpc>
              <a:spcBef>
                <a:spcPts val="600"/>
              </a:spcBef>
              <a:spcAft>
                <a:spcPts val="900"/>
              </a:spcAft>
              <a:defRPr/>
            </a:pPr>
            <a:r>
              <a:rPr lang="en-US" sz="2400" dirty="0">
                <a:latin typeface="+mn-lt"/>
                <a:cs typeface="+mn-cs"/>
              </a:rPr>
              <a:t>etc.</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6ACA7695-2D0D-4411-92D6-4EB9950C1B2E}" type="slidenum">
              <a:rPr lang="en-US"/>
              <a:pPr>
                <a:defRPr/>
              </a:pPr>
              <a:t>28</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13" y="939800"/>
            <a:ext cx="8351837" cy="5010150"/>
          </a:xfrm>
          <a:prstGeom prst="rect">
            <a:avLst/>
          </a:prstGeom>
        </p:spPr>
        <p:txBody>
          <a:bodyPr>
            <a:spAutoFit/>
          </a:bodyPr>
          <a:lstStyle/>
          <a:p>
            <a:pPr eaLnBrk="0" hangingPunct="0">
              <a:lnSpc>
                <a:spcPct val="90000"/>
              </a:lnSpc>
              <a:spcBef>
                <a:spcPts val="0"/>
              </a:spcBef>
              <a:spcAft>
                <a:spcPts val="900"/>
              </a:spcAft>
              <a:defRPr/>
            </a:pPr>
            <a:r>
              <a:rPr lang="en-US" sz="2000" dirty="0"/>
              <a:t>While all Process Models take same framework and umbrella activities, they differ with regard to</a:t>
            </a:r>
          </a:p>
          <a:p>
            <a:pPr marL="342900" indent="-342900" eaLnBrk="0" hangingPunct="0">
              <a:lnSpc>
                <a:spcPct val="90000"/>
              </a:lnSpc>
              <a:spcBef>
                <a:spcPts val="0"/>
              </a:spcBef>
              <a:spcAft>
                <a:spcPts val="900"/>
              </a:spcAft>
              <a:buFont typeface="Arial" pitchFamily="34" charset="0"/>
              <a:buChar char="•"/>
              <a:defRPr/>
            </a:pPr>
            <a:r>
              <a:rPr lang="en-US" sz="2000" dirty="0"/>
              <a:t>Overall flow of activities, actions, and tasks and the interdependencies among them</a:t>
            </a:r>
          </a:p>
          <a:p>
            <a:pPr marL="342900" indent="-342900" eaLnBrk="0" hangingPunct="0">
              <a:lnSpc>
                <a:spcPct val="90000"/>
              </a:lnSpc>
              <a:spcBef>
                <a:spcPts val="0"/>
              </a:spcBef>
              <a:spcAft>
                <a:spcPts val="900"/>
              </a:spcAft>
              <a:buFont typeface="Arial" pitchFamily="34" charset="0"/>
              <a:buChar char="•"/>
              <a:defRPr/>
            </a:pPr>
            <a:r>
              <a:rPr lang="en-US" sz="2000" dirty="0"/>
              <a:t>Degree to which actions and tasks are defined within each framework activity</a:t>
            </a:r>
          </a:p>
          <a:p>
            <a:pPr marL="342900" indent="-342900" eaLnBrk="0" hangingPunct="0">
              <a:lnSpc>
                <a:spcPct val="90000"/>
              </a:lnSpc>
              <a:spcBef>
                <a:spcPts val="0"/>
              </a:spcBef>
              <a:spcAft>
                <a:spcPts val="900"/>
              </a:spcAft>
              <a:buFont typeface="Arial" pitchFamily="34" charset="0"/>
              <a:buChar char="•"/>
              <a:defRPr/>
            </a:pPr>
            <a:r>
              <a:rPr lang="en-US" sz="2000" dirty="0"/>
              <a:t>Degree to which work products are identified and required</a:t>
            </a:r>
          </a:p>
          <a:p>
            <a:pPr marL="342900" indent="-342900" eaLnBrk="0" hangingPunct="0">
              <a:lnSpc>
                <a:spcPct val="90000"/>
              </a:lnSpc>
              <a:spcBef>
                <a:spcPts val="0"/>
              </a:spcBef>
              <a:spcAft>
                <a:spcPts val="900"/>
              </a:spcAft>
              <a:buFont typeface="Arial" pitchFamily="34" charset="0"/>
              <a:buChar char="•"/>
              <a:defRPr/>
            </a:pPr>
            <a:r>
              <a:rPr lang="en-US" sz="2000" dirty="0"/>
              <a:t>Manner in which quality assurance activities are applied</a:t>
            </a:r>
          </a:p>
          <a:p>
            <a:pPr marL="342900" indent="-342900" eaLnBrk="0" hangingPunct="0">
              <a:lnSpc>
                <a:spcPct val="90000"/>
              </a:lnSpc>
              <a:spcBef>
                <a:spcPts val="0"/>
              </a:spcBef>
              <a:spcAft>
                <a:spcPts val="900"/>
              </a:spcAft>
              <a:buFont typeface="Arial" pitchFamily="34" charset="0"/>
              <a:buChar char="•"/>
              <a:defRPr/>
            </a:pPr>
            <a:r>
              <a:rPr lang="en-US" sz="2000" dirty="0"/>
              <a:t>Manner in which project tracking and control activities are applied</a:t>
            </a:r>
          </a:p>
          <a:p>
            <a:pPr marL="342900" indent="-342900" eaLnBrk="0" hangingPunct="0">
              <a:lnSpc>
                <a:spcPct val="90000"/>
              </a:lnSpc>
              <a:spcBef>
                <a:spcPts val="0"/>
              </a:spcBef>
              <a:spcAft>
                <a:spcPts val="900"/>
              </a:spcAft>
              <a:buFont typeface="Arial" pitchFamily="34" charset="0"/>
              <a:buChar char="•"/>
              <a:defRPr/>
            </a:pPr>
            <a:r>
              <a:rPr lang="en-US" sz="2000" dirty="0"/>
              <a:t>Overall degree of detail and rigor with which the process is described</a:t>
            </a:r>
          </a:p>
          <a:p>
            <a:pPr marL="342900" indent="-342900" eaLnBrk="0" hangingPunct="0">
              <a:lnSpc>
                <a:spcPct val="90000"/>
              </a:lnSpc>
              <a:spcBef>
                <a:spcPts val="0"/>
              </a:spcBef>
              <a:spcAft>
                <a:spcPts val="900"/>
              </a:spcAft>
              <a:buFont typeface="Arial" pitchFamily="34" charset="0"/>
              <a:buChar char="•"/>
              <a:defRPr/>
            </a:pPr>
            <a:r>
              <a:rPr lang="en-US" sz="2000" dirty="0"/>
              <a:t>Degree to which customer and other stakeholders are involved in the </a:t>
            </a:r>
            <a:r>
              <a:rPr lang="en-US" sz="2000" dirty="0" smtClean="0"/>
              <a:t>project</a:t>
            </a:r>
            <a:endParaRPr lang="en-US" sz="2000" dirty="0"/>
          </a:p>
          <a:p>
            <a:pPr marL="342900" indent="-342900" eaLnBrk="0" hangingPunct="0">
              <a:lnSpc>
                <a:spcPct val="90000"/>
              </a:lnSpc>
              <a:spcBef>
                <a:spcPts val="0"/>
              </a:spcBef>
              <a:spcAft>
                <a:spcPts val="900"/>
              </a:spcAft>
              <a:buFont typeface="Arial" pitchFamily="34" charset="0"/>
              <a:buChar char="•"/>
              <a:defRPr/>
            </a:pPr>
            <a:r>
              <a:rPr lang="en-US" sz="2000" dirty="0"/>
              <a:t>Level of autonomy given to the software team</a:t>
            </a:r>
          </a:p>
          <a:p>
            <a:pPr marL="342900" indent="-342900" eaLnBrk="0" hangingPunct="0">
              <a:lnSpc>
                <a:spcPct val="90000"/>
              </a:lnSpc>
              <a:spcBef>
                <a:spcPts val="0"/>
              </a:spcBef>
              <a:spcAft>
                <a:spcPts val="900"/>
              </a:spcAft>
              <a:buFont typeface="Arial" pitchFamily="34" charset="0"/>
              <a:buChar char="•"/>
              <a:defRPr/>
            </a:pPr>
            <a:r>
              <a:rPr lang="en-US" sz="2000" dirty="0"/>
              <a:t>Degree to which team organization and roles are prescribed</a:t>
            </a:r>
          </a:p>
        </p:txBody>
      </p:sp>
      <p:sp>
        <p:nvSpPr>
          <p:cNvPr id="29699" name="Rectangle 2"/>
          <p:cNvSpPr>
            <a:spLocks noGrp="1" noChangeArrowheads="1"/>
          </p:cNvSpPr>
          <p:nvPr>
            <p:ph type="title"/>
          </p:nvPr>
        </p:nvSpPr>
        <p:spPr>
          <a:xfrm>
            <a:off x="685800" y="188913"/>
            <a:ext cx="7772400" cy="431800"/>
          </a:xfrm>
        </p:spPr>
        <p:txBody>
          <a:bodyPr/>
          <a:lstStyle/>
          <a:p>
            <a:r>
              <a:rPr lang="en-US" sz="3600" b="1" smtClean="0"/>
              <a:t>How Process Models Differ?</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1024161F-255B-4466-BDA6-C3B4DBC21802}" type="slidenum">
              <a:rPr lang="en-US"/>
              <a:pPr>
                <a:defRPr/>
              </a:pPr>
              <a:t>29</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2630"/>
            <a:ext cx="8229600" cy="274042"/>
          </a:xfrm>
        </p:spPr>
        <p:txBody>
          <a:bodyPr/>
          <a:lstStyle/>
          <a:p>
            <a:r>
              <a:rPr lang="en-US" sz="4000" b="1" dirty="0" smtClean="0"/>
              <a:t>Engineering vs. Science</a:t>
            </a:r>
            <a:endParaRPr lang="en-US" sz="4000" b="1" dirty="0"/>
          </a:p>
        </p:txBody>
      </p:sp>
      <p:sp>
        <p:nvSpPr>
          <p:cNvPr id="3" name="Content Placeholder 2"/>
          <p:cNvSpPr>
            <a:spLocks noGrp="1"/>
          </p:cNvSpPr>
          <p:nvPr>
            <p:ph idx="1"/>
          </p:nvPr>
        </p:nvSpPr>
        <p:spPr>
          <a:xfrm>
            <a:off x="539552" y="1124744"/>
            <a:ext cx="8229600" cy="5040560"/>
          </a:xfrm>
        </p:spPr>
        <p:txBody>
          <a:bodyPr/>
          <a:lstStyle/>
          <a:p>
            <a:r>
              <a:rPr lang="en-US" sz="2800" i="1" dirty="0"/>
              <a:t>“A scientist builds in order to learn; an engineer learns in order to build.” </a:t>
            </a:r>
            <a:br>
              <a:rPr lang="en-US" sz="2800" i="1" dirty="0"/>
            </a:br>
            <a:r>
              <a:rPr lang="en-US" sz="2800" i="1" dirty="0"/>
              <a:t>            — Fred Brooks</a:t>
            </a:r>
            <a:endParaRPr lang="en-US" sz="2800" dirty="0" smtClean="0"/>
          </a:p>
          <a:p>
            <a:r>
              <a:rPr lang="en-US" sz="2800" dirty="0" smtClean="0"/>
              <a:t>Scientists </a:t>
            </a:r>
            <a:r>
              <a:rPr lang="en-US" sz="2800" dirty="0"/>
              <a:t>learn what is true, how to test hypotheses, and how to extend knowledge in their field. </a:t>
            </a:r>
            <a:r>
              <a:rPr lang="en-US" sz="2800" dirty="0" smtClean="0"/>
              <a:t>Engineers </a:t>
            </a:r>
            <a:r>
              <a:rPr lang="en-US" sz="2800" dirty="0"/>
              <a:t>learn what is true, what is useful, and how to apply well-understood knowledge to solve practical problems</a:t>
            </a:r>
            <a:r>
              <a:rPr lang="en-US" sz="2800" dirty="0" smtClean="0"/>
              <a:t>.</a:t>
            </a:r>
          </a:p>
          <a:p>
            <a:pPr lvl="1" algn="r"/>
            <a:r>
              <a:rPr lang="en-US" sz="1600" b="1" i="1" dirty="0" smtClean="0"/>
              <a:t>“Professional </a:t>
            </a:r>
            <a:r>
              <a:rPr lang="en-US" sz="1600" b="1" i="1" dirty="0"/>
              <a:t>Software Development: </a:t>
            </a:r>
            <a:r>
              <a:rPr lang="en-US" sz="1600" i="1" dirty="0"/>
              <a:t>Shorter Schedules, Better Projects, Superior Products, Enhanced </a:t>
            </a:r>
            <a:r>
              <a:rPr lang="en-US" sz="1600" i="1" dirty="0" smtClean="0"/>
              <a:t>Careers” Steve McConnell</a:t>
            </a:r>
            <a:r>
              <a:rPr lang="en-US" sz="1600" dirty="0" smtClean="0"/>
              <a:t>  </a:t>
            </a:r>
            <a:r>
              <a:rPr lang="en-US" sz="1600" dirty="0"/>
              <a:t>Addison-Wesley</a:t>
            </a:r>
            <a:endParaRPr lang="en-US" sz="2400" i="1" dirty="0" smtClean="0"/>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867B9F8A-8C73-4DBC-9938-911BB87C517D}" type="slidenum">
              <a:rPr lang="en-US"/>
              <a:pPr>
                <a:defRPr/>
              </a:pPr>
              <a:t>2</a:t>
            </a:fld>
            <a:endParaRPr lang="en-US" sz="1400" dirty="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83913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490066"/>
          </a:xfrm>
        </p:spPr>
        <p:txBody>
          <a:bodyPr/>
          <a:lstStyle/>
          <a:p>
            <a:r>
              <a:rPr lang="en-US" sz="4000" b="1" dirty="0" smtClean="0"/>
              <a:t>Process Patterns</a:t>
            </a:r>
            <a:endParaRPr lang="en-IN" sz="4000" b="1" dirty="0" smtClean="0"/>
          </a:p>
        </p:txBody>
      </p:sp>
      <p:sp>
        <p:nvSpPr>
          <p:cNvPr id="30723" name="Content Placeholder 2"/>
          <p:cNvSpPr>
            <a:spLocks noGrp="1"/>
          </p:cNvSpPr>
          <p:nvPr>
            <p:ph idx="1"/>
          </p:nvPr>
        </p:nvSpPr>
        <p:spPr>
          <a:xfrm>
            <a:off x="285751" y="1124745"/>
            <a:ext cx="8534722" cy="4947444"/>
          </a:xfrm>
        </p:spPr>
        <p:txBody>
          <a:bodyPr/>
          <a:lstStyle/>
          <a:p>
            <a:r>
              <a:rPr lang="en-US" dirty="0" smtClean="0"/>
              <a:t>A proven solution to a problem</a:t>
            </a:r>
          </a:p>
          <a:p>
            <a:pPr lvl="1"/>
            <a:r>
              <a:rPr lang="en-US" sz="2400" dirty="0" smtClean="0"/>
              <a:t>Describes process-related problem </a:t>
            </a:r>
          </a:p>
          <a:p>
            <a:pPr lvl="1"/>
            <a:r>
              <a:rPr lang="en-US" sz="2400" dirty="0" smtClean="0"/>
              <a:t>Environment in which it was encountered</a:t>
            </a:r>
          </a:p>
          <a:p>
            <a:pPr>
              <a:spcBef>
                <a:spcPts val="1200"/>
              </a:spcBef>
            </a:pPr>
            <a:r>
              <a:rPr lang="en-US" dirty="0" smtClean="0"/>
              <a:t>A template to describe solution</a:t>
            </a:r>
          </a:p>
          <a:p>
            <a:pPr lvl="1">
              <a:spcBef>
                <a:spcPts val="1200"/>
              </a:spcBef>
            </a:pPr>
            <a:r>
              <a:rPr lang="en-US" sz="2400" dirty="0" smtClean="0"/>
              <a:t>Ambler proposed a template for describing a process pattern</a:t>
            </a:r>
          </a:p>
          <a:p>
            <a:pPr>
              <a:spcBef>
                <a:spcPts val="1200"/>
              </a:spcBef>
            </a:pPr>
            <a:r>
              <a:rPr lang="en-US" dirty="0" smtClean="0"/>
              <a:t>Can be defined at any level of abstraction</a:t>
            </a:r>
          </a:p>
          <a:p>
            <a:pPr lvl="1"/>
            <a:r>
              <a:rPr lang="en-US" sz="2400" dirty="0" smtClean="0"/>
              <a:t>Complete process model (e.g. Prototyping)</a:t>
            </a:r>
          </a:p>
          <a:p>
            <a:pPr lvl="1"/>
            <a:r>
              <a:rPr lang="en-US" sz="2400" dirty="0" smtClean="0"/>
              <a:t>Frame work activity (e.g. Planning)</a:t>
            </a:r>
          </a:p>
          <a:p>
            <a:pPr lvl="1"/>
            <a:r>
              <a:rPr lang="en-US" sz="2400" dirty="0" smtClean="0"/>
              <a:t>An action within framework activity (e.g. Estimation)</a:t>
            </a:r>
          </a:p>
          <a:p>
            <a:pPr lvl="1"/>
            <a:endParaRPr lang="en-US" dirty="0" smtClean="0"/>
          </a:p>
          <a:p>
            <a:endParaRPr lang="en-US" dirty="0" smtClean="0"/>
          </a:p>
          <a:p>
            <a:endParaRPr lang="en-IN" dirty="0" smtClean="0"/>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BBA6FF42-BCA6-4DA6-97E2-302D3BAF4D40}" type="slidenum">
              <a:rPr lang="en-US"/>
              <a:pPr>
                <a:defRPr/>
              </a:pPr>
              <a:t>30</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142875"/>
            <a:ext cx="8229600" cy="582613"/>
          </a:xfrm>
        </p:spPr>
        <p:txBody>
          <a:bodyPr/>
          <a:lstStyle/>
          <a:p>
            <a:r>
              <a:rPr lang="en-US" sz="3600" b="1" smtClean="0"/>
              <a:t>Process Patterns – Ambler’s Template</a:t>
            </a:r>
            <a:endParaRPr lang="en-IN" sz="3600" b="1" smtClean="0"/>
          </a:p>
        </p:txBody>
      </p:sp>
      <p:sp>
        <p:nvSpPr>
          <p:cNvPr id="31747" name="Content Placeholder 2"/>
          <p:cNvSpPr>
            <a:spLocks noGrp="1"/>
          </p:cNvSpPr>
          <p:nvPr>
            <p:ph idx="1"/>
          </p:nvPr>
        </p:nvSpPr>
        <p:spPr>
          <a:xfrm>
            <a:off x="428625" y="1000125"/>
            <a:ext cx="8286750" cy="5143500"/>
          </a:xfrm>
        </p:spPr>
        <p:txBody>
          <a:bodyPr/>
          <a:lstStyle/>
          <a:p>
            <a:pPr>
              <a:spcBef>
                <a:spcPts val="600"/>
              </a:spcBef>
            </a:pPr>
            <a:r>
              <a:rPr lang="en-US" sz="2800" smtClean="0"/>
              <a:t>Pattern Name</a:t>
            </a:r>
          </a:p>
          <a:p>
            <a:pPr>
              <a:spcBef>
                <a:spcPts val="600"/>
              </a:spcBef>
            </a:pPr>
            <a:r>
              <a:rPr lang="en-US" sz="2800" smtClean="0"/>
              <a:t>Forces</a:t>
            </a:r>
          </a:p>
          <a:p>
            <a:pPr lvl="1">
              <a:spcBef>
                <a:spcPct val="0"/>
              </a:spcBef>
            </a:pPr>
            <a:r>
              <a:rPr lang="en-US" sz="2000" smtClean="0"/>
              <a:t>Describes environment of the problem </a:t>
            </a:r>
          </a:p>
          <a:p>
            <a:pPr>
              <a:spcBef>
                <a:spcPts val="600"/>
              </a:spcBef>
            </a:pPr>
            <a:r>
              <a:rPr lang="en-US" sz="2800" smtClean="0"/>
              <a:t>Type</a:t>
            </a:r>
          </a:p>
          <a:p>
            <a:pPr lvl="1">
              <a:spcBef>
                <a:spcPct val="0"/>
              </a:spcBef>
            </a:pPr>
            <a:r>
              <a:rPr lang="en-US" sz="2000" smtClean="0"/>
              <a:t>Phase (e.g. Prototyping), Stage (e.g. Planning), or Task (e.g. Estimation)</a:t>
            </a:r>
          </a:p>
          <a:p>
            <a:pPr>
              <a:spcBef>
                <a:spcPts val="600"/>
              </a:spcBef>
            </a:pPr>
            <a:r>
              <a:rPr lang="en-US" sz="2800" smtClean="0"/>
              <a:t>Initial Context</a:t>
            </a:r>
          </a:p>
          <a:p>
            <a:pPr>
              <a:spcBef>
                <a:spcPts val="600"/>
              </a:spcBef>
            </a:pPr>
            <a:r>
              <a:rPr lang="en-US" sz="2800" smtClean="0"/>
              <a:t>Problem</a:t>
            </a:r>
          </a:p>
          <a:p>
            <a:pPr>
              <a:spcBef>
                <a:spcPts val="600"/>
              </a:spcBef>
            </a:pPr>
            <a:r>
              <a:rPr lang="en-US" sz="2800" smtClean="0"/>
              <a:t>Solution</a:t>
            </a:r>
          </a:p>
          <a:p>
            <a:pPr>
              <a:spcBef>
                <a:spcPts val="600"/>
              </a:spcBef>
            </a:pPr>
            <a:r>
              <a:rPr lang="en-US" sz="2800" smtClean="0"/>
              <a:t>Resulting Context</a:t>
            </a:r>
          </a:p>
          <a:p>
            <a:pPr>
              <a:spcBef>
                <a:spcPts val="600"/>
              </a:spcBef>
            </a:pPr>
            <a:r>
              <a:rPr lang="en-US" sz="2800" smtClean="0"/>
              <a:t>Related Patterns</a:t>
            </a:r>
          </a:p>
          <a:p>
            <a:pPr>
              <a:spcBef>
                <a:spcPts val="600"/>
              </a:spcBef>
            </a:pPr>
            <a:r>
              <a:rPr lang="en-US" sz="2800" smtClean="0"/>
              <a:t>Known  uses &amp; examples</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25D605FB-AE0A-405E-A77D-088EE59A9F79}" type="slidenum">
              <a:rPr lang="en-US"/>
              <a:pPr>
                <a:defRPr/>
              </a:pPr>
              <a:t>31</a:t>
            </a:fld>
            <a:endParaRPr lang="en-US" sz="1400" dirty="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188640"/>
            <a:ext cx="8534400" cy="36004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dirty="0" smtClean="0"/>
              <a:t>Software Engineering Context</a:t>
            </a:r>
            <a:endParaRPr lang="en-GB" sz="2400" b="1" dirty="0" smtClean="0"/>
          </a:p>
        </p:txBody>
      </p:sp>
      <p:pic>
        <p:nvPicPr>
          <p:cNvPr id="10244" name="Picture 8" descr="Slide3"/>
          <p:cNvPicPr>
            <a:picLocks noChangeAspect="1" noChangeArrowheads="1"/>
          </p:cNvPicPr>
          <p:nvPr/>
        </p:nvPicPr>
        <p:blipFill>
          <a:blip r:embed="rId3" cstate="print"/>
          <a:srcRect/>
          <a:stretch>
            <a:fillRect/>
          </a:stretch>
        </p:blipFill>
        <p:spPr bwMode="auto">
          <a:xfrm>
            <a:off x="1547664" y="1340768"/>
            <a:ext cx="6096000" cy="3817938"/>
          </a:xfrm>
          <a:prstGeom prst="rect">
            <a:avLst/>
          </a:prstGeom>
          <a:noFill/>
          <a:ln w="9525">
            <a:noFill/>
            <a:miter lim="800000"/>
            <a:headEnd/>
            <a:tailEnd/>
          </a:ln>
        </p:spPr>
      </p:pic>
      <p:sp>
        <p:nvSpPr>
          <p:cNvPr id="5" name="Text Box 1"/>
          <p:cNvSpPr txBox="1">
            <a:spLocks noChangeArrowheads="1"/>
          </p:cNvSpPr>
          <p:nvPr/>
        </p:nvSpPr>
        <p:spPr bwMode="auto">
          <a:xfrm>
            <a:off x="2037928" y="6381328"/>
            <a:ext cx="5486400" cy="309958"/>
          </a:xfrm>
          <a:prstGeom prst="rect">
            <a:avLst/>
          </a:prstGeom>
          <a:noFill/>
          <a:ln w="9525">
            <a:noFill/>
            <a:miter lim="800000"/>
            <a:headEnd/>
            <a:tailEnd/>
          </a:ln>
        </p:spPr>
        <p:txBody>
          <a:bodyPr wrap="square" lIns="90000" tIns="46800" rIns="90000" bIns="46800">
            <a:spAutoFit/>
          </a:bodyPr>
          <a:lstStyle/>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200" dirty="0" err="1">
                <a:solidFill>
                  <a:schemeClr val="tx1">
                    <a:tint val="75000"/>
                  </a:schemeClr>
                </a:solidFill>
                <a:latin typeface="+mn-lt"/>
                <a:cs typeface="+mn-cs"/>
              </a:rPr>
              <a:t>Pfleeger</a:t>
            </a:r>
            <a:r>
              <a:rPr lang="en-GB" sz="1400" i="1" dirty="0">
                <a:solidFill>
                  <a:srgbClr val="DE0000"/>
                </a:solidFill>
                <a:latin typeface="Lucida Sans Unicode" pitchFamily="34" charset="0"/>
                <a:ea typeface="+mn-ea"/>
              </a:rPr>
              <a:t> </a:t>
            </a:r>
            <a:r>
              <a:rPr lang="en-GB" sz="1200" dirty="0">
                <a:solidFill>
                  <a:schemeClr val="tx1">
                    <a:tint val="75000"/>
                  </a:schemeClr>
                </a:solidFill>
                <a:latin typeface="+mn-lt"/>
                <a:cs typeface="+mn-cs"/>
              </a:rPr>
              <a:t>and Atlee, Software Engineering: Theory and </a:t>
            </a:r>
            <a:r>
              <a:rPr lang="en-GB" sz="1200" dirty="0" smtClean="0">
                <a:solidFill>
                  <a:schemeClr val="tx1">
                    <a:tint val="75000"/>
                  </a:schemeClr>
                </a:solidFill>
                <a:latin typeface="+mn-lt"/>
                <a:cs typeface="+mn-cs"/>
              </a:rPr>
              <a:t>Practice, 4</a:t>
            </a:r>
            <a:r>
              <a:rPr lang="en-GB" sz="1200" baseline="30000" dirty="0" smtClean="0">
                <a:solidFill>
                  <a:schemeClr val="tx1">
                    <a:tint val="75000"/>
                  </a:schemeClr>
                </a:solidFill>
                <a:latin typeface="+mn-lt"/>
                <a:cs typeface="+mn-cs"/>
              </a:rPr>
              <a:t>th</a:t>
            </a:r>
            <a:r>
              <a:rPr lang="en-GB" sz="1200" dirty="0" smtClean="0">
                <a:solidFill>
                  <a:schemeClr val="tx1">
                    <a:tint val="75000"/>
                  </a:schemeClr>
                </a:solidFill>
                <a:latin typeface="+mn-lt"/>
                <a:cs typeface="+mn-cs"/>
              </a:rPr>
              <a:t> Ed, Pearson 2009</a:t>
            </a:r>
            <a:endParaRPr lang="en-GB" sz="1200" dirty="0">
              <a:solidFill>
                <a:schemeClr val="tx1">
                  <a:tint val="75000"/>
                </a:schemeClr>
              </a:solidFill>
              <a:latin typeface="+mn-lt"/>
              <a:cs typeface="+mn-cs"/>
            </a:endParaRPr>
          </a:p>
        </p:txBody>
      </p:sp>
      <p:sp>
        <p:nvSpPr>
          <p:cNvPr id="7" name="Slide Number Placeholder 5"/>
          <p:cNvSpPr>
            <a:spLocks noGrp="1"/>
          </p:cNvSpPr>
          <p:nvPr>
            <p:ph type="sldNum" sz="quarter" idx="12"/>
          </p:nvPr>
        </p:nvSpPr>
        <p:spPr>
          <a:xfrm>
            <a:off x="7010400" y="6492875"/>
            <a:ext cx="2133600" cy="365125"/>
          </a:xfrm>
        </p:spPr>
        <p:txBody>
          <a:bodyPr/>
          <a:lstStyle/>
          <a:p>
            <a:pPr>
              <a:defRPr/>
            </a:pPr>
            <a:fld id="{BBA6FF42-BCA6-4DA6-97E2-302D3BAF4D40}" type="slidenum">
              <a:rPr lang="en-US"/>
              <a:pPr>
                <a:defRPr/>
              </a:pPr>
              <a:t>32</a:t>
            </a:fld>
            <a:endParaRPr lang="en-US" sz="1400"/>
          </a:p>
        </p:txBody>
      </p:sp>
      <p:sp>
        <p:nvSpPr>
          <p:cNvPr id="8"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9"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152400"/>
            <a:ext cx="7770813" cy="685800"/>
          </a:xfrm>
        </p:spPr>
        <p:txBody>
          <a:bodyPr/>
          <a:lstStyle/>
          <a:p>
            <a:pPr eaLnBrk="1" hangingPunct="1"/>
            <a:r>
              <a:rPr lang="en-US" dirty="0" smtClean="0"/>
              <a:t>Software engineering </a:t>
            </a:r>
            <a:br>
              <a:rPr lang="en-US" dirty="0" smtClean="0"/>
            </a:br>
            <a:r>
              <a:rPr lang="en-US" sz="1600" dirty="0" smtClean="0"/>
              <a:t>(as per author </a:t>
            </a:r>
            <a:r>
              <a:rPr lang="en-US" sz="1600" dirty="0" err="1" smtClean="0"/>
              <a:t>Sommerville</a:t>
            </a:r>
            <a:r>
              <a:rPr lang="en-US" sz="1600" dirty="0" smtClean="0"/>
              <a:t>)</a:t>
            </a:r>
            <a:endParaRPr lang="en-US" dirty="0" smtClean="0"/>
          </a:p>
        </p:txBody>
      </p:sp>
      <p:sp>
        <p:nvSpPr>
          <p:cNvPr id="5123" name="Content Placeholder 2"/>
          <p:cNvSpPr>
            <a:spLocks noGrp="1"/>
          </p:cNvSpPr>
          <p:nvPr>
            <p:ph idx="1"/>
          </p:nvPr>
        </p:nvSpPr>
        <p:spPr>
          <a:xfrm>
            <a:off x="457200" y="1295400"/>
            <a:ext cx="8077200" cy="4724400"/>
          </a:xfrm>
        </p:spPr>
        <p:txBody>
          <a:bodyPr/>
          <a:lstStyle/>
          <a:p>
            <a:pPr eaLnBrk="1" hangingPunct="1"/>
            <a:r>
              <a:rPr lang="en-US" sz="2400" dirty="0" smtClean="0"/>
              <a:t>Software engineering is an engineering discipline that is concerned with all aspects of software production from the early stages of system specification through to maintaining the system after it has gone into use.</a:t>
            </a:r>
          </a:p>
          <a:p>
            <a:pPr eaLnBrk="1" hangingPunct="1"/>
            <a:endParaRPr lang="en-US" sz="2400" dirty="0" smtClean="0"/>
          </a:p>
          <a:p>
            <a:pPr lvl="1" eaLnBrk="1" hangingPunct="1"/>
            <a:r>
              <a:rPr lang="en-US" sz="2400" dirty="0" smtClean="0"/>
              <a:t>Engineering discipline</a:t>
            </a:r>
          </a:p>
          <a:p>
            <a:pPr lvl="2" eaLnBrk="1" hangingPunct="1"/>
            <a:r>
              <a:rPr lang="en-US" sz="1800" dirty="0" smtClean="0"/>
              <a:t>Using appropriate theories and methods to solve problems bearing in mind organizational and financial constraints.</a:t>
            </a:r>
          </a:p>
          <a:p>
            <a:pPr lvl="1" eaLnBrk="1" hangingPunct="1">
              <a:spcBef>
                <a:spcPts val="1200"/>
              </a:spcBef>
            </a:pPr>
            <a:r>
              <a:rPr lang="en-US" sz="2400" dirty="0" smtClean="0"/>
              <a:t>All aspects of software production</a:t>
            </a:r>
          </a:p>
          <a:p>
            <a:pPr lvl="2" eaLnBrk="1" hangingPunct="1"/>
            <a:r>
              <a:rPr lang="en-US" sz="1800" dirty="0" smtClean="0"/>
              <a:t>Not just technical process of development. Also project management and the development of tools, methods etc. to support software production.</a:t>
            </a:r>
          </a:p>
        </p:txBody>
      </p:sp>
      <p:sp>
        <p:nvSpPr>
          <p:cNvPr id="4" name="Slide Number Placeholder 5"/>
          <p:cNvSpPr txBox="1">
            <a:spLocks/>
          </p:cNvSpPr>
          <p:nvPr/>
        </p:nvSpPr>
        <p:spPr>
          <a:xfrm>
            <a:off x="7010400" y="6629400"/>
            <a:ext cx="2133600" cy="228600"/>
          </a:xfrm>
          <a:prstGeom prst="rect">
            <a:avLst/>
          </a:prstGeom>
        </p:spPr>
        <p:txBody>
          <a:bodyPr anchor="ctr"/>
          <a:lstStyle/>
          <a:p>
            <a:pPr algn="r" eaLnBrk="0" fontAlgn="auto" hangingPunct="0">
              <a:spcBef>
                <a:spcPts val="0"/>
              </a:spcBef>
              <a:spcAft>
                <a:spcPts val="0"/>
              </a:spcAft>
              <a:defRPr/>
            </a:pPr>
            <a:fld id="{333602BC-968C-4620-81DC-E352C681D977}" type="slidenum">
              <a:rPr lang="en-US" sz="1000">
                <a:solidFill>
                  <a:schemeClr val="tx1"/>
                </a:solidFill>
                <a:latin typeface="+mn-lt"/>
                <a:cs typeface="+mn-cs"/>
              </a:rPr>
              <a:pPr algn="r" eaLnBrk="0" fontAlgn="auto" hangingPunct="0">
                <a:spcBef>
                  <a:spcPts val="0"/>
                </a:spcBef>
                <a:spcAft>
                  <a:spcPts val="0"/>
                </a:spcAft>
                <a:defRPr/>
              </a:pPr>
              <a:t>33</a:t>
            </a:fld>
            <a:endParaRPr lang="en-US" sz="1050" dirty="0">
              <a:solidFill>
                <a:schemeClr val="tx1"/>
              </a:solidFill>
              <a:latin typeface="+mn-lt"/>
              <a:cs typeface="+mn-cs"/>
            </a:endParaRPr>
          </a:p>
        </p:txBody>
      </p:sp>
      <p:sp>
        <p:nvSpPr>
          <p:cNvPr id="5" name="Date Placeholder 3"/>
          <p:cNvSpPr txBox="1">
            <a:spLocks/>
          </p:cNvSpPr>
          <p:nvPr/>
        </p:nvSpPr>
        <p:spPr>
          <a:xfrm>
            <a:off x="0" y="6629400"/>
            <a:ext cx="2133600" cy="228600"/>
          </a:xfrm>
          <a:prstGeom prst="rect">
            <a:avLst/>
          </a:prstGeom>
        </p:spPr>
        <p:txBody>
          <a:bodyPr/>
          <a:lstStyle/>
          <a:p>
            <a:pPr eaLnBrk="0" hangingPunct="0">
              <a:defRPr/>
            </a:pPr>
            <a:fld id="{4EB9CE69-E311-403F-AC9D-CD2CD918B851}" type="datetime4">
              <a:rPr lang="en-US" sz="1000">
                <a:solidFill>
                  <a:schemeClr val="tx1"/>
                </a:solidFill>
                <a:cs typeface="+mn-cs"/>
              </a:rPr>
              <a:pPr eaLnBrk="0" hangingPunct="0">
                <a:defRPr/>
              </a:pPr>
              <a:t>July 25, 2014</a:t>
            </a:fld>
            <a:endParaRPr lang="en-US" sz="1050" dirty="0">
              <a:solidFill>
                <a:schemeClr val="tx1"/>
              </a:solidFill>
              <a:cs typeface="+mn-cs"/>
            </a:endParaRPr>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65000"/>
                    <a:lumOff val="3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7" name="Footer Placeholder 4"/>
          <p:cNvSpPr>
            <a:spLocks noGrp="1"/>
          </p:cNvSpPr>
          <p:nvPr>
            <p:ph type="ftr" sz="quarter" idx="4294967295"/>
          </p:nvPr>
        </p:nvSpPr>
        <p:spPr>
          <a:xfrm>
            <a:off x="2209800" y="6440760"/>
            <a:ext cx="4800600" cy="228600"/>
          </a:xfrm>
        </p:spPr>
        <p:txBody>
          <a:bodyPr/>
          <a:lstStyle/>
          <a:p>
            <a:r>
              <a:rPr lang="en-US" sz="1200" dirty="0" err="1" smtClean="0">
                <a:solidFill>
                  <a:schemeClr val="tx1">
                    <a:lumMod val="65000"/>
                    <a:lumOff val="35000"/>
                  </a:schemeClr>
                </a:solidFill>
              </a:rPr>
              <a:t>Sommerville</a:t>
            </a:r>
            <a:r>
              <a:rPr lang="en-US" sz="1200" dirty="0" smtClean="0">
                <a:solidFill>
                  <a:schemeClr val="tx1">
                    <a:lumMod val="65000"/>
                    <a:lumOff val="35000"/>
                  </a:schemeClr>
                </a:solidFill>
              </a:rPr>
              <a:t>, I., Software Engineering, Pearson Education, 9th Ed., 2010</a:t>
            </a:r>
            <a:endParaRPr 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7688263" cy="868362"/>
          </a:xfrm>
        </p:spPr>
        <p:txBody>
          <a:bodyPr/>
          <a:lstStyle/>
          <a:p>
            <a:pPr eaLnBrk="1" hangingPunct="1">
              <a:lnSpc>
                <a:spcPts val="1600"/>
              </a:lnSpc>
            </a:pPr>
            <a:r>
              <a:rPr lang="en-GB" dirty="0" smtClean="0"/>
              <a:t>FAQs Answered </a:t>
            </a:r>
            <a:br>
              <a:rPr lang="en-GB" dirty="0" smtClean="0"/>
            </a:br>
            <a:r>
              <a:rPr lang="en-GB" sz="1600" dirty="0" smtClean="0"/>
              <a:t>by author </a:t>
            </a:r>
            <a:r>
              <a:rPr lang="en-GB" sz="1600" dirty="0" err="1" smtClean="0"/>
              <a:t>Sommerville</a:t>
            </a:r>
            <a:endParaRPr lang="en-US" sz="1600" dirty="0" smtClean="0"/>
          </a:p>
        </p:txBody>
      </p:sp>
      <p:graphicFrame>
        <p:nvGraphicFramePr>
          <p:cNvPr id="5" name="Table 4"/>
          <p:cNvGraphicFramePr>
            <a:graphicFrameLocks noGrp="1"/>
          </p:cNvGraphicFramePr>
          <p:nvPr/>
        </p:nvGraphicFramePr>
        <p:xfrm>
          <a:off x="457200" y="1412776"/>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Slide Number Placeholder 5"/>
          <p:cNvSpPr txBox="1">
            <a:spLocks/>
          </p:cNvSpPr>
          <p:nvPr/>
        </p:nvSpPr>
        <p:spPr>
          <a:xfrm>
            <a:off x="7010400" y="6629400"/>
            <a:ext cx="2133600" cy="228600"/>
          </a:xfrm>
          <a:prstGeom prst="rect">
            <a:avLst/>
          </a:prstGeom>
        </p:spPr>
        <p:txBody>
          <a:bodyPr anchor="ctr"/>
          <a:lstStyle/>
          <a:p>
            <a:pPr algn="r" eaLnBrk="0" fontAlgn="auto" hangingPunct="0">
              <a:spcBef>
                <a:spcPts val="0"/>
              </a:spcBef>
              <a:spcAft>
                <a:spcPts val="0"/>
              </a:spcAft>
              <a:defRPr/>
            </a:pPr>
            <a:fld id="{0899E937-1AC8-4D96-A077-1E48B7B4B44A}" type="slidenum">
              <a:rPr lang="en-US" sz="1000">
                <a:solidFill>
                  <a:schemeClr val="tx1"/>
                </a:solidFill>
                <a:latin typeface="+mn-lt"/>
                <a:cs typeface="+mn-cs"/>
              </a:rPr>
              <a:pPr algn="r" eaLnBrk="0" fontAlgn="auto" hangingPunct="0">
                <a:spcBef>
                  <a:spcPts val="0"/>
                </a:spcBef>
                <a:spcAft>
                  <a:spcPts val="0"/>
                </a:spcAft>
                <a:defRPr/>
              </a:pPr>
              <a:t>34</a:t>
            </a:fld>
            <a:endParaRPr lang="en-US" sz="1050" dirty="0">
              <a:solidFill>
                <a:schemeClr val="tx1"/>
              </a:solidFill>
              <a:latin typeface="+mn-lt"/>
              <a:cs typeface="+mn-cs"/>
            </a:endParaRPr>
          </a:p>
        </p:txBody>
      </p:sp>
      <p:sp>
        <p:nvSpPr>
          <p:cNvPr id="6" name="Date Placeholder 3"/>
          <p:cNvSpPr txBox="1">
            <a:spLocks/>
          </p:cNvSpPr>
          <p:nvPr/>
        </p:nvSpPr>
        <p:spPr>
          <a:xfrm>
            <a:off x="0" y="6629400"/>
            <a:ext cx="2133600" cy="228600"/>
          </a:xfrm>
          <a:prstGeom prst="rect">
            <a:avLst/>
          </a:prstGeom>
        </p:spPr>
        <p:txBody>
          <a:bodyPr/>
          <a:lstStyle/>
          <a:p>
            <a:pPr eaLnBrk="0" hangingPunct="0">
              <a:defRPr/>
            </a:pPr>
            <a:fld id="{4EB9CE69-E311-403F-AC9D-CD2CD918B851}" type="datetime4">
              <a:rPr lang="en-US" sz="1000">
                <a:solidFill>
                  <a:schemeClr val="tx1"/>
                </a:solidFill>
                <a:cs typeface="+mn-cs"/>
              </a:rPr>
              <a:pPr eaLnBrk="0" hangingPunct="0">
                <a:defRPr/>
              </a:pPr>
              <a:t>July 25, 2014</a:t>
            </a:fld>
            <a:endParaRPr lang="en-US" sz="1050" dirty="0">
              <a:solidFill>
                <a:schemeClr val="tx1"/>
              </a:solidFill>
              <a:cs typeface="+mn-cs"/>
            </a:endParaRPr>
          </a:p>
        </p:txBody>
      </p:sp>
      <p:sp>
        <p:nvSpPr>
          <p:cNvPr id="7"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65000"/>
                    <a:lumOff val="3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8" name="Footer Placeholder 4"/>
          <p:cNvSpPr>
            <a:spLocks noGrp="1"/>
          </p:cNvSpPr>
          <p:nvPr>
            <p:ph type="ftr" sz="quarter" idx="4294967295"/>
          </p:nvPr>
        </p:nvSpPr>
        <p:spPr>
          <a:xfrm>
            <a:off x="2209800" y="6440760"/>
            <a:ext cx="4800600" cy="228600"/>
          </a:xfrm>
        </p:spPr>
        <p:txBody>
          <a:bodyPr/>
          <a:lstStyle/>
          <a:p>
            <a:r>
              <a:rPr lang="en-US" sz="1200" dirty="0" err="1" smtClean="0">
                <a:solidFill>
                  <a:schemeClr val="tx1">
                    <a:lumMod val="65000"/>
                    <a:lumOff val="35000"/>
                  </a:schemeClr>
                </a:solidFill>
              </a:rPr>
              <a:t>Sommerville</a:t>
            </a:r>
            <a:r>
              <a:rPr lang="en-US" sz="1200" dirty="0" smtClean="0">
                <a:solidFill>
                  <a:schemeClr val="tx1">
                    <a:lumMod val="65000"/>
                    <a:lumOff val="35000"/>
                  </a:schemeClr>
                </a:solidFill>
              </a:rPr>
              <a:t>, I., Software Engineering, Pearson Education, 9th Ed., 2010</a:t>
            </a:r>
            <a:endParaRPr 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5800" y="228600"/>
            <a:ext cx="7770813" cy="838200"/>
          </a:xfrm>
        </p:spPr>
        <p:txBody>
          <a:bodyPr/>
          <a:lstStyle/>
          <a:p>
            <a:pPr eaLnBrk="1" hangingPunct="1">
              <a:lnSpc>
                <a:spcPts val="1600"/>
              </a:lnSpc>
            </a:pPr>
            <a:r>
              <a:rPr lang="en-GB" dirty="0" smtClean="0"/>
              <a:t>Attributes of good software</a:t>
            </a:r>
            <a:br>
              <a:rPr lang="en-GB" dirty="0" smtClean="0"/>
            </a:br>
            <a:r>
              <a:rPr lang="en-GB" sz="1600" dirty="0" smtClean="0"/>
              <a:t> by author </a:t>
            </a:r>
            <a:r>
              <a:rPr lang="en-GB" sz="1600" dirty="0" err="1" smtClean="0"/>
              <a:t>Sommerville</a:t>
            </a:r>
            <a:endParaRPr lang="en-US" dirty="0" smtClean="0"/>
          </a:p>
        </p:txBody>
      </p:sp>
      <p:graphicFrame>
        <p:nvGraphicFramePr>
          <p:cNvPr id="4" name="Table 3"/>
          <p:cNvGraphicFramePr>
            <a:graphicFrameLocks noGrp="1"/>
          </p:cNvGraphicFramePr>
          <p:nvPr/>
        </p:nvGraphicFramePr>
        <p:xfrm>
          <a:off x="892175" y="1484784"/>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5"/>
          <p:cNvSpPr txBox="1">
            <a:spLocks/>
          </p:cNvSpPr>
          <p:nvPr/>
        </p:nvSpPr>
        <p:spPr>
          <a:xfrm>
            <a:off x="7010400" y="6629400"/>
            <a:ext cx="2133600" cy="228600"/>
          </a:xfrm>
          <a:prstGeom prst="rect">
            <a:avLst/>
          </a:prstGeom>
        </p:spPr>
        <p:txBody>
          <a:bodyPr anchor="ctr"/>
          <a:lstStyle/>
          <a:p>
            <a:pPr algn="r" eaLnBrk="0" fontAlgn="auto" hangingPunct="0">
              <a:spcBef>
                <a:spcPts val="0"/>
              </a:spcBef>
              <a:spcAft>
                <a:spcPts val="0"/>
              </a:spcAft>
              <a:defRPr/>
            </a:pPr>
            <a:fld id="{23736669-D46B-4B95-A594-FA5F420659C1}" type="slidenum">
              <a:rPr lang="en-US" sz="1000">
                <a:solidFill>
                  <a:schemeClr val="tx1"/>
                </a:solidFill>
                <a:latin typeface="+mn-lt"/>
                <a:cs typeface="+mn-cs"/>
              </a:rPr>
              <a:pPr algn="r" eaLnBrk="0" fontAlgn="auto" hangingPunct="0">
                <a:spcBef>
                  <a:spcPts val="0"/>
                </a:spcBef>
                <a:spcAft>
                  <a:spcPts val="0"/>
                </a:spcAft>
                <a:defRPr/>
              </a:pPr>
              <a:t>35</a:t>
            </a:fld>
            <a:endParaRPr lang="en-US" sz="1050" dirty="0">
              <a:solidFill>
                <a:schemeClr val="tx1"/>
              </a:solidFill>
              <a:latin typeface="+mn-lt"/>
              <a:cs typeface="+mn-cs"/>
            </a:endParaRPr>
          </a:p>
        </p:txBody>
      </p:sp>
      <p:sp>
        <p:nvSpPr>
          <p:cNvPr id="6" name="Date Placeholder 3"/>
          <p:cNvSpPr txBox="1">
            <a:spLocks/>
          </p:cNvSpPr>
          <p:nvPr/>
        </p:nvSpPr>
        <p:spPr>
          <a:xfrm>
            <a:off x="0" y="6629400"/>
            <a:ext cx="2133600" cy="228600"/>
          </a:xfrm>
          <a:prstGeom prst="rect">
            <a:avLst/>
          </a:prstGeom>
        </p:spPr>
        <p:txBody>
          <a:bodyPr/>
          <a:lstStyle/>
          <a:p>
            <a:pPr eaLnBrk="0" hangingPunct="0">
              <a:defRPr/>
            </a:pPr>
            <a:fld id="{4EB9CE69-E311-403F-AC9D-CD2CD918B851}" type="datetime4">
              <a:rPr lang="en-US" sz="1000">
                <a:solidFill>
                  <a:schemeClr val="tx1"/>
                </a:solidFill>
                <a:cs typeface="+mn-cs"/>
              </a:rPr>
              <a:pPr eaLnBrk="0" hangingPunct="0">
                <a:defRPr/>
              </a:pPr>
              <a:t>July 25, 2014</a:t>
            </a:fld>
            <a:endParaRPr lang="en-US" sz="1050" dirty="0">
              <a:solidFill>
                <a:schemeClr val="tx1"/>
              </a:solidFill>
              <a:cs typeface="+mn-cs"/>
            </a:endParaRPr>
          </a:p>
        </p:txBody>
      </p:sp>
      <p:sp>
        <p:nvSpPr>
          <p:cNvPr id="8" name="Slide Number Placeholder 5"/>
          <p:cNvSpPr txBox="1">
            <a:spLocks/>
          </p:cNvSpPr>
          <p:nvPr/>
        </p:nvSpPr>
        <p:spPr>
          <a:xfrm>
            <a:off x="2771800" y="6552728"/>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65000"/>
                    <a:lumOff val="3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9" name="Footer Placeholder 4"/>
          <p:cNvSpPr>
            <a:spLocks noGrp="1"/>
          </p:cNvSpPr>
          <p:nvPr>
            <p:ph type="ftr" sz="quarter" idx="4294967295"/>
          </p:nvPr>
        </p:nvSpPr>
        <p:spPr>
          <a:xfrm>
            <a:off x="2209800" y="6468144"/>
            <a:ext cx="4800600" cy="228600"/>
          </a:xfrm>
        </p:spPr>
        <p:txBody>
          <a:bodyPr/>
          <a:lstStyle/>
          <a:p>
            <a:r>
              <a:rPr lang="en-US" sz="1200" dirty="0" err="1" smtClean="0">
                <a:solidFill>
                  <a:schemeClr val="tx1">
                    <a:lumMod val="65000"/>
                    <a:lumOff val="35000"/>
                  </a:schemeClr>
                </a:solidFill>
              </a:rPr>
              <a:t>Sommerville</a:t>
            </a:r>
            <a:r>
              <a:rPr lang="en-US" sz="1200" dirty="0" smtClean="0">
                <a:solidFill>
                  <a:schemeClr val="tx1">
                    <a:lumMod val="65000"/>
                    <a:lumOff val="35000"/>
                  </a:schemeClr>
                </a:solidFill>
              </a:rPr>
              <a:t>, I., Software Engineering, Pearson Education, 9th Ed., 2010</a:t>
            </a:r>
            <a:endParaRPr 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76200"/>
            <a:ext cx="7770813" cy="685800"/>
          </a:xfrm>
        </p:spPr>
        <p:txBody>
          <a:bodyPr/>
          <a:lstStyle/>
          <a:p>
            <a:pPr eaLnBrk="1" hangingPunct="1"/>
            <a:r>
              <a:rPr lang="en-GB" smtClean="0"/>
              <a:t>The software process </a:t>
            </a:r>
            <a:r>
              <a:rPr lang="en-GB" sz="2000" smtClean="0"/>
              <a:t>(as per Somerville)</a:t>
            </a:r>
            <a:endParaRPr lang="en-GB" smtClean="0"/>
          </a:p>
        </p:txBody>
      </p:sp>
      <p:sp>
        <p:nvSpPr>
          <p:cNvPr id="8195" name="Rectangle 3"/>
          <p:cNvSpPr>
            <a:spLocks noGrp="1" noChangeArrowheads="1"/>
          </p:cNvSpPr>
          <p:nvPr>
            <p:ph type="body" idx="1"/>
          </p:nvPr>
        </p:nvSpPr>
        <p:spPr>
          <a:xfrm>
            <a:off x="685800" y="1066800"/>
            <a:ext cx="7770813" cy="4953000"/>
          </a:xfrm>
        </p:spPr>
        <p:txBody>
          <a:bodyPr/>
          <a:lstStyle/>
          <a:p>
            <a:pPr eaLnBrk="1" hangingPunct="1"/>
            <a:r>
              <a:rPr lang="en-GB" sz="2400" smtClean="0"/>
              <a:t>A structured set of activities required to develop a </a:t>
            </a:r>
            <a:br>
              <a:rPr lang="en-GB" sz="2400" smtClean="0"/>
            </a:br>
            <a:r>
              <a:rPr lang="en-GB" sz="2400" smtClean="0"/>
              <a:t>software system. </a:t>
            </a:r>
          </a:p>
          <a:p>
            <a:pPr eaLnBrk="1" hangingPunct="1"/>
            <a:r>
              <a:rPr lang="en-GB" sz="2400" smtClean="0"/>
              <a:t>Many different software processes but all involve:</a:t>
            </a:r>
          </a:p>
          <a:p>
            <a:pPr lvl="1" eaLnBrk="1" hangingPunct="1"/>
            <a:r>
              <a:rPr lang="en-GB" sz="2000" smtClean="0"/>
              <a:t>Specification – defining what the system should do;</a:t>
            </a:r>
          </a:p>
          <a:p>
            <a:pPr lvl="1" eaLnBrk="1" hangingPunct="1"/>
            <a:r>
              <a:rPr lang="en-GB" sz="2000" smtClean="0"/>
              <a:t>Design and implementation – defining the organization of the system and implementing the system;</a:t>
            </a:r>
          </a:p>
          <a:p>
            <a:pPr lvl="1" eaLnBrk="1" hangingPunct="1"/>
            <a:r>
              <a:rPr lang="en-GB" sz="2000" smtClean="0"/>
              <a:t>Validation – checking that it does what the customer wants;</a:t>
            </a:r>
          </a:p>
          <a:p>
            <a:pPr lvl="1" eaLnBrk="1" hangingPunct="1"/>
            <a:r>
              <a:rPr lang="en-GB" sz="2000" smtClean="0"/>
              <a:t>Evolution – changing the system in response to changing customer needs.</a:t>
            </a:r>
          </a:p>
          <a:p>
            <a:pPr eaLnBrk="1" hangingPunct="1"/>
            <a:r>
              <a:rPr lang="en-GB" sz="2400" smtClean="0"/>
              <a:t>A software process model is an abstract representation of a process. It presents a description of a process from some particular perspective.</a:t>
            </a:r>
          </a:p>
        </p:txBody>
      </p:sp>
      <p:sp>
        <p:nvSpPr>
          <p:cNvPr id="4" name="Slide Number Placeholder 5"/>
          <p:cNvSpPr txBox="1">
            <a:spLocks/>
          </p:cNvSpPr>
          <p:nvPr/>
        </p:nvSpPr>
        <p:spPr>
          <a:xfrm>
            <a:off x="7010400" y="6629400"/>
            <a:ext cx="2133600" cy="228600"/>
          </a:xfrm>
          <a:prstGeom prst="rect">
            <a:avLst/>
          </a:prstGeom>
        </p:spPr>
        <p:txBody>
          <a:bodyPr anchor="ctr"/>
          <a:lstStyle/>
          <a:p>
            <a:pPr algn="r" eaLnBrk="0" fontAlgn="auto" hangingPunct="0">
              <a:spcBef>
                <a:spcPts val="0"/>
              </a:spcBef>
              <a:spcAft>
                <a:spcPts val="0"/>
              </a:spcAft>
              <a:defRPr/>
            </a:pPr>
            <a:fld id="{CD5A99DB-3FC4-4D53-BF15-5FD96003C045}" type="slidenum">
              <a:rPr lang="en-US" sz="1000">
                <a:solidFill>
                  <a:schemeClr val="tx1"/>
                </a:solidFill>
                <a:latin typeface="+mn-lt"/>
                <a:cs typeface="+mn-cs"/>
              </a:rPr>
              <a:pPr algn="r" eaLnBrk="0" fontAlgn="auto" hangingPunct="0">
                <a:spcBef>
                  <a:spcPts val="0"/>
                </a:spcBef>
                <a:spcAft>
                  <a:spcPts val="0"/>
                </a:spcAft>
                <a:defRPr/>
              </a:pPr>
              <a:t>36</a:t>
            </a:fld>
            <a:endParaRPr lang="en-US" sz="1050" dirty="0">
              <a:solidFill>
                <a:schemeClr val="tx1"/>
              </a:solidFill>
              <a:latin typeface="+mn-lt"/>
              <a:cs typeface="+mn-cs"/>
            </a:endParaRPr>
          </a:p>
        </p:txBody>
      </p:sp>
      <p:sp>
        <p:nvSpPr>
          <p:cNvPr id="5" name="Date Placeholder 3"/>
          <p:cNvSpPr txBox="1">
            <a:spLocks/>
          </p:cNvSpPr>
          <p:nvPr/>
        </p:nvSpPr>
        <p:spPr>
          <a:xfrm>
            <a:off x="0" y="6629400"/>
            <a:ext cx="2133600" cy="228600"/>
          </a:xfrm>
          <a:prstGeom prst="rect">
            <a:avLst/>
          </a:prstGeom>
        </p:spPr>
        <p:txBody>
          <a:bodyPr/>
          <a:lstStyle/>
          <a:p>
            <a:pPr eaLnBrk="0" hangingPunct="0">
              <a:defRPr/>
            </a:pPr>
            <a:fld id="{4EB9CE69-E311-403F-AC9D-CD2CD918B851}" type="datetime4">
              <a:rPr lang="en-US" sz="1000">
                <a:solidFill>
                  <a:schemeClr val="tx1"/>
                </a:solidFill>
                <a:cs typeface="+mn-cs"/>
              </a:rPr>
              <a:pPr eaLnBrk="0" hangingPunct="0">
                <a:defRPr/>
              </a:pPr>
              <a:t>July 25, 2014</a:t>
            </a:fld>
            <a:endParaRPr lang="en-US" sz="1050" dirty="0">
              <a:solidFill>
                <a:schemeClr val="tx1"/>
              </a:solidFill>
              <a:cs typeface="+mn-cs"/>
            </a:endParaRPr>
          </a:p>
        </p:txBody>
      </p:sp>
      <p:sp>
        <p:nvSpPr>
          <p:cNvPr id="7" name="Slide Number Placeholder 5"/>
          <p:cNvSpPr txBox="1">
            <a:spLocks/>
          </p:cNvSpPr>
          <p:nvPr/>
        </p:nvSpPr>
        <p:spPr>
          <a:xfrm>
            <a:off x="2771800" y="6552728"/>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65000"/>
                    <a:lumOff val="3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8" name="Footer Placeholder 4"/>
          <p:cNvSpPr>
            <a:spLocks noGrp="1"/>
          </p:cNvSpPr>
          <p:nvPr>
            <p:ph type="ftr" sz="quarter" idx="4294967295"/>
          </p:nvPr>
        </p:nvSpPr>
        <p:spPr>
          <a:xfrm>
            <a:off x="2209800" y="6468144"/>
            <a:ext cx="4800600" cy="228600"/>
          </a:xfrm>
        </p:spPr>
        <p:txBody>
          <a:bodyPr/>
          <a:lstStyle/>
          <a:p>
            <a:r>
              <a:rPr lang="en-US" sz="1200" dirty="0" err="1" smtClean="0">
                <a:solidFill>
                  <a:schemeClr val="tx1">
                    <a:lumMod val="65000"/>
                    <a:lumOff val="35000"/>
                  </a:schemeClr>
                </a:solidFill>
              </a:rPr>
              <a:t>Sommerville</a:t>
            </a:r>
            <a:r>
              <a:rPr lang="en-US" sz="1200" dirty="0" smtClean="0">
                <a:solidFill>
                  <a:schemeClr val="tx1">
                    <a:lumMod val="65000"/>
                    <a:lumOff val="35000"/>
                  </a:schemeClr>
                </a:solidFill>
              </a:rPr>
              <a:t>, I., Software Engineering, Pearson Education, 9th Ed., 2010</a:t>
            </a:r>
            <a:endParaRPr lang="en-US" dirty="0">
              <a:solidFill>
                <a:schemeClr val="tx1">
                  <a:lumMod val="65000"/>
                  <a:lumOff val="35000"/>
                </a:schemeClr>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15888"/>
            <a:ext cx="7772400" cy="936625"/>
          </a:xfrm>
        </p:spPr>
        <p:txBody>
          <a:bodyPr/>
          <a:lstStyle/>
          <a:p>
            <a:r>
              <a:rPr lang="en-US" sz="3600" b="1" smtClean="0"/>
              <a:t>The Essence of Problem Solving</a:t>
            </a:r>
            <a:r>
              <a:rPr lang="en-US" smtClean="0"/>
              <a:t/>
            </a:r>
            <a:br>
              <a:rPr lang="en-US" smtClean="0"/>
            </a:br>
            <a:r>
              <a:rPr lang="en-US" sz="2400" smtClean="0"/>
              <a:t>(as Per George Polya – A Hungarian Mathematician)</a:t>
            </a:r>
            <a:endParaRPr lang="en-US" sz="4000" smtClean="0"/>
          </a:p>
        </p:txBody>
      </p:sp>
      <p:sp>
        <p:nvSpPr>
          <p:cNvPr id="3" name="Rectangle 3"/>
          <p:cNvSpPr txBox="1">
            <a:spLocks noChangeArrowheads="1"/>
          </p:cNvSpPr>
          <p:nvPr/>
        </p:nvSpPr>
        <p:spPr bwMode="auto">
          <a:xfrm>
            <a:off x="381000" y="1371600"/>
            <a:ext cx="8382000" cy="4876800"/>
          </a:xfrm>
          <a:prstGeom prst="rect">
            <a:avLst/>
          </a:prstGeom>
          <a:noFill/>
          <a:ln w="9525">
            <a:noFill/>
            <a:miter lim="800000"/>
            <a:headEnd/>
            <a:tailEnd/>
          </a:ln>
        </p:spPr>
        <p:txBody>
          <a:bodyPr/>
          <a:lstStyle/>
          <a:p>
            <a:pPr marL="609600" indent="-609600" eaLnBrk="0" hangingPunct="0">
              <a:spcBef>
                <a:spcPct val="20000"/>
              </a:spcBef>
              <a:buFontTx/>
              <a:buAutoNum type="arabicParenR"/>
              <a:defRPr/>
            </a:pPr>
            <a:r>
              <a:rPr lang="en-US" sz="2400" dirty="0">
                <a:latin typeface="+mn-lt"/>
                <a:cs typeface="+mn-cs"/>
              </a:rPr>
              <a:t>Understand the problem</a:t>
            </a:r>
          </a:p>
          <a:p>
            <a:pPr marL="990600" lvl="1" indent="-533400" eaLnBrk="0" hangingPunct="0">
              <a:spcBef>
                <a:spcPct val="20000"/>
              </a:spcBef>
              <a:buFontTx/>
              <a:buChar char="•"/>
              <a:defRPr/>
            </a:pPr>
            <a:r>
              <a:rPr lang="en-US" dirty="0">
                <a:latin typeface="+mn-lt"/>
                <a:cs typeface="+mn-cs"/>
              </a:rPr>
              <a:t>What are the unknowns?</a:t>
            </a:r>
          </a:p>
          <a:p>
            <a:pPr marL="990600" lvl="1" indent="-533400" eaLnBrk="0" hangingPunct="0">
              <a:spcBef>
                <a:spcPct val="20000"/>
              </a:spcBef>
              <a:buFontTx/>
              <a:buChar char="•"/>
              <a:defRPr/>
            </a:pPr>
            <a:r>
              <a:rPr lang="en-US" dirty="0">
                <a:latin typeface="+mn-lt"/>
                <a:cs typeface="+mn-cs"/>
              </a:rPr>
              <a:t>Can the problem be compartmentalized?</a:t>
            </a:r>
          </a:p>
          <a:p>
            <a:pPr marL="990600" lvl="1" indent="-533400" eaLnBrk="0" hangingPunct="0">
              <a:spcBef>
                <a:spcPct val="20000"/>
              </a:spcBef>
              <a:buFontTx/>
              <a:buChar char="•"/>
              <a:defRPr/>
            </a:pPr>
            <a:r>
              <a:rPr lang="en-US" dirty="0">
                <a:latin typeface="+mn-lt"/>
                <a:cs typeface="+mn-cs"/>
              </a:rPr>
              <a:t>Can the problem be represented graphically?</a:t>
            </a:r>
          </a:p>
          <a:p>
            <a:pPr marL="609600" indent="-609600" eaLnBrk="0" hangingPunct="0">
              <a:spcBef>
                <a:spcPct val="20000"/>
              </a:spcBef>
              <a:buFontTx/>
              <a:buAutoNum type="arabicParenR"/>
              <a:defRPr/>
            </a:pPr>
            <a:r>
              <a:rPr lang="en-US" sz="2400" dirty="0">
                <a:latin typeface="+mn-lt"/>
                <a:cs typeface="+mn-cs"/>
              </a:rPr>
              <a:t>Plan a solution</a:t>
            </a:r>
          </a:p>
          <a:p>
            <a:pPr marL="990600" lvl="1" indent="-533400" eaLnBrk="0" hangingPunct="0">
              <a:spcBef>
                <a:spcPct val="20000"/>
              </a:spcBef>
              <a:buFontTx/>
              <a:buChar char="•"/>
              <a:defRPr/>
            </a:pPr>
            <a:r>
              <a:rPr lang="en-US" dirty="0">
                <a:latin typeface="+mn-lt"/>
                <a:cs typeface="+mn-cs"/>
              </a:rPr>
              <a:t>Have you seen similar problems like this before?</a:t>
            </a:r>
          </a:p>
          <a:p>
            <a:pPr marL="990600" lvl="1" indent="-533400" eaLnBrk="0" hangingPunct="0">
              <a:spcBef>
                <a:spcPct val="20000"/>
              </a:spcBef>
              <a:buFontTx/>
              <a:buChar char="•"/>
              <a:defRPr/>
            </a:pPr>
            <a:r>
              <a:rPr lang="en-US" dirty="0">
                <a:latin typeface="+mn-lt"/>
                <a:cs typeface="+mn-cs"/>
              </a:rPr>
              <a:t>Has a similar problem been solved and is the solution reusable?</a:t>
            </a:r>
          </a:p>
          <a:p>
            <a:pPr marL="990600" lvl="1" indent="-533400" eaLnBrk="0" hangingPunct="0">
              <a:spcBef>
                <a:spcPct val="20000"/>
              </a:spcBef>
              <a:buFontTx/>
              <a:buChar char="•"/>
              <a:defRPr/>
            </a:pPr>
            <a:r>
              <a:rPr lang="en-US" dirty="0">
                <a:latin typeface="+mn-lt"/>
                <a:cs typeface="+mn-cs"/>
              </a:rPr>
              <a:t>Can </a:t>
            </a:r>
            <a:r>
              <a:rPr lang="en-US" dirty="0" err="1">
                <a:latin typeface="+mn-lt"/>
                <a:cs typeface="+mn-cs"/>
              </a:rPr>
              <a:t>subproblems</a:t>
            </a:r>
            <a:r>
              <a:rPr lang="en-US" dirty="0">
                <a:latin typeface="+mn-lt"/>
                <a:cs typeface="+mn-cs"/>
              </a:rPr>
              <a:t> be defined and solved?</a:t>
            </a:r>
          </a:p>
          <a:p>
            <a:pPr marL="609600" indent="-609600" eaLnBrk="0" hangingPunct="0">
              <a:spcBef>
                <a:spcPct val="20000"/>
              </a:spcBef>
              <a:buFontTx/>
              <a:buAutoNum type="arabicParenR" startAt="3"/>
              <a:defRPr/>
            </a:pPr>
            <a:r>
              <a:rPr lang="en-US" sz="2400" dirty="0">
                <a:latin typeface="+mn-lt"/>
                <a:cs typeface="+mn-cs"/>
              </a:rPr>
              <a:t>Carry out the plan</a:t>
            </a:r>
          </a:p>
          <a:p>
            <a:pPr marL="990600" lvl="1" indent="-533400" eaLnBrk="0" hangingPunct="0">
              <a:spcBef>
                <a:spcPct val="20000"/>
              </a:spcBef>
              <a:buFontTx/>
              <a:buChar char="•"/>
              <a:defRPr/>
            </a:pPr>
            <a:r>
              <a:rPr lang="en-US" dirty="0">
                <a:latin typeface="+mn-lt"/>
                <a:cs typeface="+mn-cs"/>
              </a:rPr>
              <a:t>Is the solution as per plan? </a:t>
            </a:r>
          </a:p>
          <a:p>
            <a:pPr marL="990600" lvl="1" indent="-533400" eaLnBrk="0" hangingPunct="0">
              <a:spcBef>
                <a:spcPct val="20000"/>
              </a:spcBef>
              <a:buFontTx/>
              <a:buChar char="•"/>
              <a:defRPr/>
            </a:pPr>
            <a:r>
              <a:rPr lang="en-US" dirty="0">
                <a:latin typeface="+mn-lt"/>
                <a:cs typeface="+mn-cs"/>
              </a:rPr>
              <a:t>Is each component of the solution correct? </a:t>
            </a:r>
          </a:p>
          <a:p>
            <a:pPr marL="609600" indent="-609600" eaLnBrk="0" hangingPunct="0">
              <a:spcBef>
                <a:spcPct val="20000"/>
              </a:spcBef>
              <a:buFontTx/>
              <a:buAutoNum type="arabicParenR" startAt="3"/>
              <a:defRPr/>
            </a:pPr>
            <a:r>
              <a:rPr lang="en-US" sz="2400" dirty="0">
                <a:latin typeface="+mn-lt"/>
                <a:cs typeface="+mn-cs"/>
              </a:rPr>
              <a:t>Examine the results for accuracy</a:t>
            </a:r>
          </a:p>
          <a:p>
            <a:pPr marL="990600" lvl="1" indent="-533400" eaLnBrk="0" hangingPunct="0">
              <a:spcBef>
                <a:spcPct val="20000"/>
              </a:spcBef>
              <a:buFontTx/>
              <a:buChar char="•"/>
              <a:defRPr/>
            </a:pPr>
            <a:r>
              <a:rPr lang="en-US" dirty="0">
                <a:latin typeface="+mn-lt"/>
                <a:cs typeface="+mn-cs"/>
              </a:rPr>
              <a:t>Is it possible to test each component of the solution?</a:t>
            </a:r>
          </a:p>
          <a:p>
            <a:pPr marL="990600" lvl="1" indent="-533400" eaLnBrk="0" hangingPunct="0">
              <a:spcBef>
                <a:spcPct val="20000"/>
              </a:spcBef>
              <a:buFontTx/>
              <a:buChar char="•"/>
              <a:defRPr/>
            </a:pPr>
            <a:endParaRPr lang="en-US" dirty="0">
              <a:latin typeface="+mn-lt"/>
              <a:cs typeface="+mn-cs"/>
            </a:endParaRPr>
          </a:p>
          <a:p>
            <a:pPr marL="609600" indent="-609600" eaLnBrk="0" hangingPunct="0">
              <a:spcBef>
                <a:spcPct val="20000"/>
              </a:spcBef>
              <a:buFontTx/>
              <a:buAutoNum type="arabicParenR"/>
              <a:defRPr/>
            </a:pPr>
            <a:endParaRPr lang="en-US" sz="2000" dirty="0">
              <a:latin typeface="+mn-lt"/>
              <a:cs typeface="+mn-cs"/>
            </a:endParaRPr>
          </a:p>
          <a:p>
            <a:pPr marL="609600" indent="-609600" eaLnBrk="0" hangingPunct="0">
              <a:spcBef>
                <a:spcPct val="20000"/>
              </a:spcBef>
              <a:buFont typeface="Arial" charset="0"/>
              <a:buChar char="•"/>
              <a:defRPr/>
            </a:pPr>
            <a:endParaRPr lang="en-US" sz="2000" dirty="0">
              <a:latin typeface="+mn-lt"/>
              <a:cs typeface="+mn-cs"/>
            </a:endParaRP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AAD54F16-B52B-43F4-B7EC-7495F6FBDD74}" type="slidenum">
              <a:rPr lang="en-US"/>
              <a:pPr>
                <a:defRPr/>
              </a:pPr>
              <a:t>37</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76200"/>
            <a:ext cx="7772400" cy="685800"/>
          </a:xfrm>
        </p:spPr>
        <p:txBody>
          <a:bodyPr/>
          <a:lstStyle/>
          <a:p>
            <a:r>
              <a:rPr lang="en-US" sz="3600" b="1" smtClean="0"/>
              <a:t>The Essence of Problem Solving</a:t>
            </a:r>
            <a:r>
              <a:rPr lang="en-US" sz="4000" smtClean="0"/>
              <a:t/>
            </a:r>
            <a:br>
              <a:rPr lang="en-US" sz="4000" smtClean="0"/>
            </a:br>
            <a:r>
              <a:rPr lang="en-US" sz="2400" smtClean="0"/>
              <a:t>(in Software Engineering)</a:t>
            </a:r>
            <a:endParaRPr lang="en-US" sz="4000" smtClean="0"/>
          </a:p>
        </p:txBody>
      </p:sp>
      <p:sp>
        <p:nvSpPr>
          <p:cNvPr id="3" name="Rectangle 3"/>
          <p:cNvSpPr txBox="1">
            <a:spLocks noChangeArrowheads="1"/>
          </p:cNvSpPr>
          <p:nvPr/>
        </p:nvSpPr>
        <p:spPr bwMode="auto">
          <a:xfrm>
            <a:off x="395288" y="990600"/>
            <a:ext cx="8443912" cy="5607050"/>
          </a:xfrm>
          <a:prstGeom prst="rect">
            <a:avLst/>
          </a:prstGeom>
          <a:noFill/>
          <a:ln w="9525">
            <a:noFill/>
            <a:miter lim="800000"/>
            <a:headEnd/>
            <a:tailEnd/>
          </a:ln>
        </p:spPr>
        <p:txBody>
          <a:bodyPr/>
          <a:lstStyle/>
          <a:p>
            <a:pPr marL="609600" indent="-609600" eaLnBrk="0" hangingPunct="0">
              <a:spcBef>
                <a:spcPct val="20000"/>
              </a:spcBef>
              <a:buFontTx/>
              <a:buAutoNum type="arabicParenR"/>
              <a:defRPr/>
            </a:pPr>
            <a:r>
              <a:rPr lang="en-US" sz="2000" b="1" dirty="0">
                <a:latin typeface="+mn-lt"/>
                <a:cs typeface="+mn-cs"/>
              </a:rPr>
              <a:t>Understand the problem (communication and analysis)</a:t>
            </a:r>
          </a:p>
          <a:p>
            <a:pPr marL="990600" lvl="1" indent="-533400" eaLnBrk="0" hangingPunct="0">
              <a:spcBef>
                <a:spcPct val="20000"/>
              </a:spcBef>
              <a:buFontTx/>
              <a:buChar char="•"/>
              <a:defRPr/>
            </a:pPr>
            <a:r>
              <a:rPr lang="en-US" dirty="0">
                <a:latin typeface="+mn-lt"/>
                <a:cs typeface="+mn-cs"/>
              </a:rPr>
              <a:t>Who has a stake in the solution to the problem?</a:t>
            </a:r>
          </a:p>
          <a:p>
            <a:pPr marL="990600" lvl="1" indent="-533400" eaLnBrk="0" hangingPunct="0">
              <a:spcBef>
                <a:spcPct val="20000"/>
              </a:spcBef>
              <a:buFontTx/>
              <a:buChar char="•"/>
              <a:defRPr/>
            </a:pPr>
            <a:r>
              <a:rPr lang="en-US" dirty="0">
                <a:latin typeface="+mn-lt"/>
                <a:cs typeface="+mn-cs"/>
              </a:rPr>
              <a:t>What are the unknowns (data, function, behavior)?</a:t>
            </a:r>
          </a:p>
          <a:p>
            <a:pPr marL="990600" lvl="1" indent="-533400" eaLnBrk="0" hangingPunct="0">
              <a:spcBef>
                <a:spcPct val="20000"/>
              </a:spcBef>
              <a:buFontTx/>
              <a:buChar char="•"/>
              <a:defRPr/>
            </a:pPr>
            <a:r>
              <a:rPr lang="en-US" dirty="0">
                <a:latin typeface="+mn-lt"/>
                <a:cs typeface="+mn-cs"/>
              </a:rPr>
              <a:t>Can the problem be compartmentalized?</a:t>
            </a:r>
          </a:p>
          <a:p>
            <a:pPr marL="990600" lvl="1" indent="-533400" eaLnBrk="0" hangingPunct="0">
              <a:spcBef>
                <a:spcPct val="20000"/>
              </a:spcBef>
              <a:buFontTx/>
              <a:buChar char="•"/>
              <a:defRPr/>
            </a:pPr>
            <a:r>
              <a:rPr lang="en-US" dirty="0">
                <a:latin typeface="+mn-lt"/>
                <a:cs typeface="+mn-cs"/>
              </a:rPr>
              <a:t>Can the problem be represented graphically?</a:t>
            </a:r>
          </a:p>
          <a:p>
            <a:pPr marL="609600" indent="-609600" eaLnBrk="0" hangingPunct="0">
              <a:spcBef>
                <a:spcPct val="20000"/>
              </a:spcBef>
              <a:buFontTx/>
              <a:buAutoNum type="arabicParenR"/>
              <a:defRPr/>
            </a:pPr>
            <a:r>
              <a:rPr lang="en-US" sz="2000" b="1" dirty="0">
                <a:latin typeface="+mn-lt"/>
                <a:cs typeface="+mn-cs"/>
              </a:rPr>
              <a:t>Plan a solution (planning, modeling and software design)</a:t>
            </a:r>
          </a:p>
          <a:p>
            <a:pPr marL="990600" lvl="1" indent="-533400" eaLnBrk="0" hangingPunct="0">
              <a:spcBef>
                <a:spcPct val="20000"/>
              </a:spcBef>
              <a:buFontTx/>
              <a:buChar char="•"/>
              <a:defRPr/>
            </a:pPr>
            <a:r>
              <a:rPr lang="en-US" dirty="0">
                <a:latin typeface="+mn-lt"/>
                <a:cs typeface="+mn-cs"/>
              </a:rPr>
              <a:t>Have you seen similar problems like this before?</a:t>
            </a:r>
          </a:p>
          <a:p>
            <a:pPr marL="990600" lvl="1" indent="-533400" eaLnBrk="0" hangingPunct="0">
              <a:spcBef>
                <a:spcPct val="20000"/>
              </a:spcBef>
              <a:buFontTx/>
              <a:buChar char="•"/>
              <a:defRPr/>
            </a:pPr>
            <a:r>
              <a:rPr lang="en-US" dirty="0">
                <a:latin typeface="+mn-lt"/>
                <a:cs typeface="+mn-cs"/>
              </a:rPr>
              <a:t>Has a similar problem been solved and is the solution reusable?</a:t>
            </a:r>
          </a:p>
          <a:p>
            <a:pPr marL="990600" lvl="1" indent="-533400" eaLnBrk="0" hangingPunct="0">
              <a:spcBef>
                <a:spcPct val="20000"/>
              </a:spcBef>
              <a:buFontTx/>
              <a:buChar char="•"/>
              <a:defRPr/>
            </a:pPr>
            <a:r>
              <a:rPr lang="en-US" dirty="0">
                <a:latin typeface="+mn-lt"/>
                <a:cs typeface="+mn-cs"/>
              </a:rPr>
              <a:t>Can </a:t>
            </a:r>
            <a:r>
              <a:rPr lang="en-US" dirty="0" err="1">
                <a:latin typeface="+mn-lt"/>
                <a:cs typeface="+mn-cs"/>
              </a:rPr>
              <a:t>subproblems</a:t>
            </a:r>
            <a:r>
              <a:rPr lang="en-US" dirty="0">
                <a:latin typeface="+mn-lt"/>
                <a:cs typeface="+mn-cs"/>
              </a:rPr>
              <a:t> be defined and solved?</a:t>
            </a:r>
          </a:p>
          <a:p>
            <a:pPr marL="609600" indent="-609600" eaLnBrk="0" hangingPunct="0">
              <a:spcBef>
                <a:spcPct val="20000"/>
              </a:spcBef>
              <a:buFontTx/>
              <a:buAutoNum type="arabicParenR" startAt="3"/>
              <a:defRPr/>
            </a:pPr>
            <a:r>
              <a:rPr lang="en-US" sz="2000" b="1" dirty="0">
                <a:latin typeface="+mn-lt"/>
                <a:cs typeface="+mn-cs"/>
              </a:rPr>
              <a:t>Carry out the plan (construction; code generation)</a:t>
            </a:r>
          </a:p>
          <a:p>
            <a:pPr marL="990600" lvl="1" indent="-533400" eaLnBrk="0" hangingPunct="0">
              <a:spcBef>
                <a:spcPct val="20000"/>
              </a:spcBef>
              <a:buFontTx/>
              <a:buChar char="•"/>
              <a:defRPr/>
            </a:pPr>
            <a:r>
              <a:rPr lang="en-US" dirty="0">
                <a:latin typeface="+mn-lt"/>
                <a:cs typeface="+mn-cs"/>
              </a:rPr>
              <a:t>Is the solution as per plan? Is the source code traceable to the design?</a:t>
            </a:r>
          </a:p>
          <a:p>
            <a:pPr marL="990600" lvl="1" indent="-533400" eaLnBrk="0" hangingPunct="0">
              <a:spcBef>
                <a:spcPct val="20000"/>
              </a:spcBef>
              <a:buFontTx/>
              <a:buChar char="•"/>
              <a:defRPr/>
            </a:pPr>
            <a:r>
              <a:rPr lang="en-US" dirty="0">
                <a:latin typeface="+mn-lt"/>
                <a:cs typeface="+mn-cs"/>
              </a:rPr>
              <a:t>Is each component of the solution correct? Has the design and code been reviewed?</a:t>
            </a:r>
          </a:p>
          <a:p>
            <a:pPr marL="609600" indent="-609600" eaLnBrk="0" hangingPunct="0">
              <a:spcBef>
                <a:spcPct val="20000"/>
              </a:spcBef>
              <a:buFontTx/>
              <a:buAutoNum type="arabicParenR" startAt="3"/>
              <a:defRPr/>
            </a:pPr>
            <a:r>
              <a:rPr lang="en-US" sz="2000" b="1" dirty="0">
                <a:latin typeface="+mn-lt"/>
                <a:cs typeface="+mn-cs"/>
              </a:rPr>
              <a:t>Examine the results for accuracy (testing and quality assurance) </a:t>
            </a:r>
          </a:p>
          <a:p>
            <a:pPr marL="990600" lvl="1" indent="-533400" eaLnBrk="0" hangingPunct="0">
              <a:spcBef>
                <a:spcPct val="20000"/>
              </a:spcBef>
              <a:buFontTx/>
              <a:buChar char="•"/>
              <a:defRPr/>
            </a:pPr>
            <a:r>
              <a:rPr lang="en-US" dirty="0">
                <a:latin typeface="+mn-lt"/>
                <a:cs typeface="+mn-cs"/>
              </a:rPr>
              <a:t>Is it possible to test each component of the solution?</a:t>
            </a:r>
          </a:p>
          <a:p>
            <a:pPr marL="990600" lvl="1" indent="-533400" eaLnBrk="0" hangingPunct="0">
              <a:spcBef>
                <a:spcPct val="20000"/>
              </a:spcBef>
              <a:buFontTx/>
              <a:buChar char="•"/>
              <a:defRPr/>
            </a:pPr>
            <a:r>
              <a:rPr lang="en-US" dirty="0">
                <a:latin typeface="+mn-lt"/>
                <a:cs typeface="+mn-cs"/>
              </a:rPr>
              <a:t>Does the solution produce results that conform to the data, function, and behavior that are required?</a:t>
            </a:r>
          </a:p>
          <a:p>
            <a:pPr marL="990600" lvl="1" indent="-533400" eaLnBrk="0" hangingPunct="0">
              <a:spcBef>
                <a:spcPct val="20000"/>
              </a:spcBef>
              <a:buFontTx/>
              <a:buChar char="•"/>
              <a:defRPr/>
            </a:pPr>
            <a:endParaRPr lang="en-US" dirty="0">
              <a:latin typeface="+mn-lt"/>
              <a:cs typeface="+mn-cs"/>
            </a:endParaRPr>
          </a:p>
          <a:p>
            <a:pPr marL="609600" indent="-609600" eaLnBrk="0" hangingPunct="0">
              <a:spcBef>
                <a:spcPct val="20000"/>
              </a:spcBef>
              <a:buFontTx/>
              <a:buAutoNum type="arabicParenR"/>
              <a:defRPr/>
            </a:pPr>
            <a:endParaRPr lang="en-US" sz="2000" dirty="0">
              <a:latin typeface="+mn-lt"/>
              <a:cs typeface="+mn-cs"/>
            </a:endParaRPr>
          </a:p>
          <a:p>
            <a:pPr marL="609600" indent="-609600" eaLnBrk="0" hangingPunct="0">
              <a:spcBef>
                <a:spcPct val="20000"/>
              </a:spcBef>
              <a:buFont typeface="Arial" charset="0"/>
              <a:buChar char="•"/>
              <a:defRPr/>
            </a:pPr>
            <a:endParaRPr lang="en-US" sz="2000" dirty="0">
              <a:latin typeface="+mn-lt"/>
              <a:cs typeface="+mn-cs"/>
            </a:endParaRP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94349268-31FD-4CDA-BC42-E7725AD2CD5A}" type="slidenum">
              <a:rPr lang="en-US"/>
              <a:pPr>
                <a:defRPr/>
              </a:pPr>
              <a:t>38</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0825" y="152400"/>
            <a:ext cx="8713788" cy="900113"/>
          </a:xfrm>
        </p:spPr>
        <p:txBody>
          <a:bodyPr/>
          <a:lstStyle/>
          <a:p>
            <a:r>
              <a:rPr lang="en-US" sz="3400" b="1" smtClean="0"/>
              <a:t>Seven Core Principles for Software Engineering  </a:t>
            </a:r>
            <a:r>
              <a:rPr lang="en-US" sz="2000" smtClean="0"/>
              <a:t>(David Hooker – 1996)</a:t>
            </a:r>
          </a:p>
        </p:txBody>
      </p:sp>
      <p:sp>
        <p:nvSpPr>
          <p:cNvPr id="3" name="Rectangle 3"/>
          <p:cNvSpPr txBox="1">
            <a:spLocks noChangeArrowheads="1"/>
          </p:cNvSpPr>
          <p:nvPr/>
        </p:nvSpPr>
        <p:spPr bwMode="auto">
          <a:xfrm>
            <a:off x="533400" y="1341438"/>
            <a:ext cx="8229600" cy="4932362"/>
          </a:xfrm>
          <a:prstGeom prst="rect">
            <a:avLst/>
          </a:prstGeom>
          <a:noFill/>
          <a:ln w="9525">
            <a:noFill/>
            <a:miter lim="800000"/>
            <a:headEnd/>
            <a:tailEnd/>
          </a:ln>
        </p:spPr>
        <p:txBody>
          <a:bodyPr/>
          <a:lstStyle/>
          <a:p>
            <a:pPr marL="342900" indent="-342900" eaLnBrk="0" hangingPunct="0">
              <a:lnSpc>
                <a:spcPct val="80000"/>
              </a:lnSpc>
              <a:spcBef>
                <a:spcPct val="20000"/>
              </a:spcBef>
              <a:buFontTx/>
              <a:buAutoNum type="arabicParenR"/>
              <a:defRPr/>
            </a:pPr>
            <a:r>
              <a:rPr lang="en-US" sz="2000" dirty="0">
                <a:latin typeface="+mn-lt"/>
                <a:cs typeface="+mn-cs"/>
              </a:rPr>
              <a:t>Remember the reason that the software exists</a:t>
            </a:r>
          </a:p>
          <a:p>
            <a:pPr marL="742950" lvl="1" indent="-285750" eaLnBrk="0" hangingPunct="0">
              <a:lnSpc>
                <a:spcPct val="80000"/>
              </a:lnSpc>
              <a:spcBef>
                <a:spcPct val="20000"/>
              </a:spcBef>
              <a:buFontTx/>
              <a:buChar char="•"/>
              <a:defRPr/>
            </a:pPr>
            <a:r>
              <a:rPr lang="en-US" dirty="0">
                <a:latin typeface="+mn-lt"/>
                <a:cs typeface="+mn-cs"/>
              </a:rPr>
              <a:t>The software should provide value to its users and satisfy the requirements</a:t>
            </a:r>
          </a:p>
          <a:p>
            <a:pPr marL="342900" indent="-342900" eaLnBrk="0" hangingPunct="0">
              <a:lnSpc>
                <a:spcPct val="80000"/>
              </a:lnSpc>
              <a:spcBef>
                <a:spcPct val="20000"/>
              </a:spcBef>
              <a:buFontTx/>
              <a:buAutoNum type="arabicParenR"/>
              <a:defRPr/>
            </a:pPr>
            <a:r>
              <a:rPr lang="en-US" sz="2000" dirty="0">
                <a:latin typeface="+mn-lt"/>
                <a:cs typeface="+mn-cs"/>
              </a:rPr>
              <a:t>Keep it simple, stupid (KISS)</a:t>
            </a:r>
          </a:p>
          <a:p>
            <a:pPr marL="742950" lvl="1" indent="-285750" eaLnBrk="0" hangingPunct="0">
              <a:lnSpc>
                <a:spcPct val="80000"/>
              </a:lnSpc>
              <a:spcBef>
                <a:spcPct val="20000"/>
              </a:spcBef>
              <a:buFontTx/>
              <a:buChar char="•"/>
              <a:defRPr/>
            </a:pPr>
            <a:r>
              <a:rPr lang="en-US" dirty="0">
                <a:latin typeface="+mn-lt"/>
                <a:cs typeface="+mn-cs"/>
              </a:rPr>
              <a:t>All design and implementation should be as simple as possible</a:t>
            </a:r>
          </a:p>
          <a:p>
            <a:pPr marL="342900" indent="-342900" eaLnBrk="0" hangingPunct="0">
              <a:lnSpc>
                <a:spcPct val="80000"/>
              </a:lnSpc>
              <a:spcBef>
                <a:spcPct val="20000"/>
              </a:spcBef>
              <a:buFontTx/>
              <a:buAutoNum type="arabicParenR"/>
              <a:defRPr/>
            </a:pPr>
            <a:r>
              <a:rPr lang="en-US" sz="2000" dirty="0">
                <a:latin typeface="+mn-lt"/>
                <a:cs typeface="+mn-cs"/>
              </a:rPr>
              <a:t>Maintain the vision of the project</a:t>
            </a:r>
          </a:p>
          <a:p>
            <a:pPr marL="742950" lvl="1" indent="-285750" eaLnBrk="0" hangingPunct="0">
              <a:lnSpc>
                <a:spcPct val="80000"/>
              </a:lnSpc>
              <a:spcBef>
                <a:spcPct val="20000"/>
              </a:spcBef>
              <a:buFontTx/>
              <a:buChar char="•"/>
              <a:defRPr/>
            </a:pPr>
            <a:r>
              <a:rPr lang="en-US" dirty="0">
                <a:latin typeface="+mn-lt"/>
                <a:cs typeface="+mn-cs"/>
              </a:rPr>
              <a:t>A clear vision is essential to the project’s success</a:t>
            </a:r>
          </a:p>
          <a:p>
            <a:pPr marL="342900" indent="-342900" eaLnBrk="0" hangingPunct="0">
              <a:lnSpc>
                <a:spcPct val="80000"/>
              </a:lnSpc>
              <a:spcBef>
                <a:spcPct val="20000"/>
              </a:spcBef>
              <a:buFontTx/>
              <a:buAutoNum type="arabicParenR"/>
              <a:defRPr/>
            </a:pPr>
            <a:r>
              <a:rPr lang="en-US" sz="2000" dirty="0">
                <a:latin typeface="+mn-lt"/>
                <a:cs typeface="+mn-cs"/>
              </a:rPr>
              <a:t>Others will consume what you produce </a:t>
            </a:r>
          </a:p>
          <a:p>
            <a:pPr marL="742950" lvl="1" indent="-285750" eaLnBrk="0" hangingPunct="0">
              <a:lnSpc>
                <a:spcPct val="80000"/>
              </a:lnSpc>
              <a:spcBef>
                <a:spcPct val="20000"/>
              </a:spcBef>
              <a:buFontTx/>
              <a:buChar char="•"/>
              <a:defRPr/>
            </a:pPr>
            <a:r>
              <a:rPr lang="en-US" dirty="0">
                <a:latin typeface="+mn-lt"/>
                <a:cs typeface="+mn-cs"/>
              </a:rPr>
              <a:t>Always specify, design, and implement knowing that someone else will later have to understand and modify what you did</a:t>
            </a:r>
          </a:p>
          <a:p>
            <a:pPr marL="342900" indent="-342900" eaLnBrk="0" hangingPunct="0">
              <a:lnSpc>
                <a:spcPct val="80000"/>
              </a:lnSpc>
              <a:spcBef>
                <a:spcPct val="20000"/>
              </a:spcBef>
              <a:buFontTx/>
              <a:buAutoNum type="arabicParenR"/>
              <a:defRPr/>
            </a:pPr>
            <a:r>
              <a:rPr lang="en-US" sz="2000" dirty="0">
                <a:latin typeface="+mn-lt"/>
                <a:cs typeface="+mn-cs"/>
              </a:rPr>
              <a:t>Be open to the future</a:t>
            </a:r>
          </a:p>
          <a:p>
            <a:pPr marL="742950" lvl="1" indent="-285750" eaLnBrk="0" hangingPunct="0">
              <a:lnSpc>
                <a:spcPct val="80000"/>
              </a:lnSpc>
              <a:spcBef>
                <a:spcPct val="20000"/>
              </a:spcBef>
              <a:buFontTx/>
              <a:buChar char="•"/>
              <a:defRPr/>
            </a:pPr>
            <a:r>
              <a:rPr lang="en-US" dirty="0">
                <a:latin typeface="+mn-lt"/>
                <a:cs typeface="+mn-cs"/>
              </a:rPr>
              <a:t>Never design yourself into a corner; build software that can be easily changed and adapted </a:t>
            </a:r>
          </a:p>
          <a:p>
            <a:pPr marL="342900" indent="-342900" eaLnBrk="0" hangingPunct="0">
              <a:lnSpc>
                <a:spcPct val="80000"/>
              </a:lnSpc>
              <a:spcBef>
                <a:spcPct val="20000"/>
              </a:spcBef>
              <a:buFontTx/>
              <a:buAutoNum type="arabicParenR"/>
              <a:defRPr/>
            </a:pPr>
            <a:r>
              <a:rPr lang="en-US" sz="2000" dirty="0">
                <a:latin typeface="+mn-lt"/>
                <a:cs typeface="+mn-cs"/>
              </a:rPr>
              <a:t>Plan ahead for software reuse</a:t>
            </a:r>
          </a:p>
          <a:p>
            <a:pPr marL="742950" lvl="1" indent="-285750" eaLnBrk="0" hangingPunct="0">
              <a:lnSpc>
                <a:spcPct val="80000"/>
              </a:lnSpc>
              <a:spcBef>
                <a:spcPct val="20000"/>
              </a:spcBef>
              <a:buFontTx/>
              <a:buChar char="•"/>
              <a:defRPr/>
            </a:pPr>
            <a:r>
              <a:rPr lang="en-US" dirty="0">
                <a:latin typeface="+mn-lt"/>
                <a:cs typeface="+mn-cs"/>
              </a:rPr>
              <a:t>Reuse of software reduces the long-term cost and increases the value of the program and the reusable components</a:t>
            </a:r>
          </a:p>
          <a:p>
            <a:pPr marL="342900" indent="-342900" eaLnBrk="0" hangingPunct="0">
              <a:lnSpc>
                <a:spcPct val="80000"/>
              </a:lnSpc>
              <a:spcBef>
                <a:spcPct val="20000"/>
              </a:spcBef>
              <a:buFontTx/>
              <a:buAutoNum type="arabicParenR"/>
              <a:defRPr/>
            </a:pPr>
            <a:r>
              <a:rPr lang="en-US" sz="2000" dirty="0">
                <a:latin typeface="+mn-lt"/>
                <a:cs typeface="+mn-cs"/>
              </a:rPr>
              <a:t>Think, then act</a:t>
            </a:r>
          </a:p>
          <a:p>
            <a:pPr marL="742950" lvl="1" indent="-285750" eaLnBrk="0" hangingPunct="0">
              <a:lnSpc>
                <a:spcPct val="80000"/>
              </a:lnSpc>
              <a:spcBef>
                <a:spcPct val="20000"/>
              </a:spcBef>
              <a:buFontTx/>
              <a:buChar char="•"/>
              <a:defRPr/>
            </a:pPr>
            <a:r>
              <a:rPr lang="en-US" dirty="0">
                <a:latin typeface="+mn-lt"/>
                <a:cs typeface="+mn-cs"/>
              </a:rPr>
              <a:t>Placing clear, complete thought before action will almost always produce better results</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ABA65B24-572B-4E9D-B5EA-2AFB21BE15BC}" type="slidenum">
              <a:rPr lang="en-US"/>
              <a:pPr>
                <a:defRPr/>
              </a:pPr>
              <a:t>39</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771525"/>
          </a:xfrm>
        </p:spPr>
        <p:txBody>
          <a:bodyPr/>
          <a:lstStyle/>
          <a:p>
            <a:r>
              <a:rPr lang="en-US" sz="4000" b="1" smtClean="0"/>
              <a:t>Dual Role of Software</a:t>
            </a:r>
          </a:p>
        </p:txBody>
      </p:sp>
      <p:sp>
        <p:nvSpPr>
          <p:cNvPr id="5" name="Rectangle 3"/>
          <p:cNvSpPr txBox="1">
            <a:spLocks noChangeArrowheads="1"/>
          </p:cNvSpPr>
          <p:nvPr/>
        </p:nvSpPr>
        <p:spPr bwMode="auto">
          <a:xfrm>
            <a:off x="685800" y="1412776"/>
            <a:ext cx="7772400" cy="4202212"/>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defRPr/>
            </a:pPr>
            <a:r>
              <a:rPr lang="en-US" sz="2800" dirty="0">
                <a:latin typeface="+mn-lt"/>
                <a:cs typeface="+mn-cs"/>
              </a:rPr>
              <a:t>Both a product and a vehicle for delivering a product</a:t>
            </a:r>
          </a:p>
          <a:p>
            <a:pPr marL="742950" lvl="1" indent="-285750" eaLnBrk="0" hangingPunct="0">
              <a:lnSpc>
                <a:spcPct val="90000"/>
              </a:lnSpc>
              <a:spcBef>
                <a:spcPct val="20000"/>
              </a:spcBef>
              <a:buFont typeface="Arial" charset="0"/>
              <a:buChar char="–"/>
              <a:defRPr/>
            </a:pPr>
            <a:r>
              <a:rPr lang="en-US" sz="2400" dirty="0">
                <a:latin typeface="+mn-lt"/>
                <a:cs typeface="+mn-cs"/>
              </a:rPr>
              <a:t>Product</a:t>
            </a:r>
          </a:p>
          <a:p>
            <a:pPr marL="1143000" lvl="2" indent="-228600" eaLnBrk="0" hangingPunct="0">
              <a:lnSpc>
                <a:spcPct val="90000"/>
              </a:lnSpc>
              <a:spcBef>
                <a:spcPct val="20000"/>
              </a:spcBef>
              <a:buFont typeface="Arial" charset="0"/>
              <a:buChar char="•"/>
              <a:defRPr/>
            </a:pPr>
            <a:r>
              <a:rPr lang="en-US" sz="2000" dirty="0">
                <a:latin typeface="+mn-lt"/>
                <a:cs typeface="+mn-cs"/>
              </a:rPr>
              <a:t>Delivers computing potential</a:t>
            </a:r>
          </a:p>
          <a:p>
            <a:pPr marL="1143000" lvl="2" indent="-228600" eaLnBrk="0" hangingPunct="0">
              <a:lnSpc>
                <a:spcPct val="90000"/>
              </a:lnSpc>
              <a:spcBef>
                <a:spcPct val="20000"/>
              </a:spcBef>
              <a:buFont typeface="Arial" charset="0"/>
              <a:buChar char="•"/>
              <a:defRPr/>
            </a:pPr>
            <a:r>
              <a:rPr lang="en-US" sz="2000" dirty="0">
                <a:latin typeface="+mn-lt"/>
                <a:cs typeface="+mn-cs"/>
              </a:rPr>
              <a:t>Produces, manages, acquires, modifies, display, or transmits information</a:t>
            </a:r>
          </a:p>
          <a:p>
            <a:pPr marL="742950" lvl="1" indent="-285750" eaLnBrk="0" hangingPunct="0">
              <a:lnSpc>
                <a:spcPct val="90000"/>
              </a:lnSpc>
              <a:spcBef>
                <a:spcPts val="1200"/>
              </a:spcBef>
              <a:buFont typeface="Arial" charset="0"/>
              <a:buChar char="–"/>
              <a:defRPr/>
            </a:pPr>
            <a:r>
              <a:rPr lang="en-US" sz="2400" dirty="0">
                <a:latin typeface="+mn-lt"/>
                <a:cs typeface="+mn-cs"/>
              </a:rPr>
              <a:t>Vehicle</a:t>
            </a:r>
          </a:p>
          <a:p>
            <a:pPr marL="1143000" lvl="2" indent="-228600" eaLnBrk="0" hangingPunct="0">
              <a:lnSpc>
                <a:spcPct val="90000"/>
              </a:lnSpc>
              <a:spcBef>
                <a:spcPct val="20000"/>
              </a:spcBef>
              <a:buFont typeface="Arial" charset="0"/>
              <a:buChar char="•"/>
              <a:defRPr/>
            </a:pPr>
            <a:r>
              <a:rPr lang="en-US" sz="2000" dirty="0">
                <a:latin typeface="+mn-lt"/>
                <a:cs typeface="+mn-cs"/>
              </a:rPr>
              <a:t>Supports or directly provides system functionality</a:t>
            </a:r>
          </a:p>
          <a:p>
            <a:pPr marL="1143000" lvl="2" indent="-228600" eaLnBrk="0" hangingPunct="0">
              <a:lnSpc>
                <a:spcPct val="90000"/>
              </a:lnSpc>
              <a:spcBef>
                <a:spcPct val="20000"/>
              </a:spcBef>
              <a:buFont typeface="Arial" charset="0"/>
              <a:buChar char="•"/>
              <a:defRPr/>
            </a:pPr>
            <a:r>
              <a:rPr lang="en-US" sz="2000" dirty="0">
                <a:latin typeface="+mn-lt"/>
                <a:cs typeface="+mn-cs"/>
              </a:rPr>
              <a:t>Controls other programs (e.g., operating systems)</a:t>
            </a:r>
          </a:p>
          <a:p>
            <a:pPr marL="1143000" lvl="2" indent="-228600" eaLnBrk="0" hangingPunct="0">
              <a:lnSpc>
                <a:spcPct val="90000"/>
              </a:lnSpc>
              <a:spcBef>
                <a:spcPct val="20000"/>
              </a:spcBef>
              <a:buFont typeface="Arial" charset="0"/>
              <a:buChar char="•"/>
              <a:defRPr/>
            </a:pPr>
            <a:r>
              <a:rPr lang="en-US" sz="2000" dirty="0">
                <a:latin typeface="+mn-lt"/>
                <a:cs typeface="+mn-cs"/>
              </a:rPr>
              <a:t>Effects communications (e.g., networking software)</a:t>
            </a:r>
          </a:p>
          <a:p>
            <a:pPr marL="1143000" lvl="2" indent="-228600" eaLnBrk="0" hangingPunct="0">
              <a:lnSpc>
                <a:spcPct val="90000"/>
              </a:lnSpc>
              <a:spcBef>
                <a:spcPct val="20000"/>
              </a:spcBef>
              <a:buFont typeface="Arial" charset="0"/>
              <a:buChar char="•"/>
              <a:defRPr/>
            </a:pPr>
            <a:r>
              <a:rPr lang="en-US" sz="2000" dirty="0">
                <a:latin typeface="+mn-lt"/>
                <a:cs typeface="+mn-cs"/>
              </a:rPr>
              <a:t>Helps build other software (e.g., software tools)</a:t>
            </a:r>
          </a:p>
          <a:p>
            <a:pPr marL="342900" indent="-342900" eaLnBrk="0" hangingPunct="0">
              <a:lnSpc>
                <a:spcPct val="90000"/>
              </a:lnSpc>
              <a:spcBef>
                <a:spcPct val="20000"/>
              </a:spcBef>
              <a:buFont typeface="Arial" charset="0"/>
              <a:buChar char="•"/>
              <a:defRPr/>
            </a:pPr>
            <a:endParaRPr lang="en-US" sz="2800" dirty="0">
              <a:latin typeface="+mn-lt"/>
              <a:cs typeface="+mn-cs"/>
            </a:endParaRP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76624787-73BD-4660-9362-5EF35F9D6B8E}" type="slidenum">
              <a:rPr lang="en-US"/>
              <a:pPr>
                <a:defRPr/>
              </a:pPr>
              <a:t>4</a:t>
            </a:fld>
            <a:endParaRPr lang="en-US" sz="1400"/>
          </a:p>
        </p:txBody>
      </p:sp>
      <p:sp>
        <p:nvSpPr>
          <p:cNvPr id="6"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7"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34082"/>
          </a:xfrm>
        </p:spPr>
        <p:txBody>
          <a:bodyPr/>
          <a:lstStyle/>
          <a:p>
            <a:r>
              <a:rPr lang="en-US" dirty="0" smtClean="0"/>
              <a:t>What Lies Ahead?</a:t>
            </a:r>
            <a:endParaRPr lang="en-IN" dirty="0"/>
          </a:p>
        </p:txBody>
      </p:sp>
      <p:sp>
        <p:nvSpPr>
          <p:cNvPr id="3" name="Content Placeholder 2"/>
          <p:cNvSpPr>
            <a:spLocks noGrp="1"/>
          </p:cNvSpPr>
          <p:nvPr>
            <p:ph idx="1"/>
          </p:nvPr>
        </p:nvSpPr>
        <p:spPr>
          <a:xfrm>
            <a:off x="457200" y="836712"/>
            <a:ext cx="8229600" cy="5328592"/>
          </a:xfrm>
        </p:spPr>
        <p:txBody>
          <a:bodyPr/>
          <a:lstStyle/>
          <a:p>
            <a:pPr marL="0" indent="0">
              <a:spcAft>
                <a:spcPts val="1200"/>
              </a:spcAft>
              <a:buNone/>
            </a:pPr>
            <a:r>
              <a:rPr lang="en-US" sz="1800" dirty="0" smtClean="0"/>
              <a:t>Some trends that will exacerbate Hardware-software-human factors integration problems are  </a:t>
            </a:r>
            <a:endParaRPr lang="en-IN" sz="1800" dirty="0" smtClean="0"/>
          </a:p>
          <a:p>
            <a:pPr lvl="0">
              <a:spcAft>
                <a:spcPts val="1200"/>
              </a:spcAft>
            </a:pPr>
            <a:r>
              <a:rPr lang="en-US" sz="1800" b="1" i="1" dirty="0" smtClean="0"/>
              <a:t>Complex, multi-owner systems of systems.</a:t>
            </a:r>
            <a:r>
              <a:rPr lang="en-US" sz="1800" dirty="0" smtClean="0"/>
              <a:t>  Current collections of incompatible, separately-developed systems  will cause numerous challenges.</a:t>
            </a:r>
            <a:endParaRPr lang="en-IN" sz="1800" dirty="0" smtClean="0"/>
          </a:p>
          <a:p>
            <a:pPr lvl="0">
              <a:spcAft>
                <a:spcPts val="1200"/>
              </a:spcAft>
            </a:pPr>
            <a:r>
              <a:rPr lang="en-US" sz="1800" b="1" i="1" dirty="0" smtClean="0"/>
              <a:t>Emergent requirements</a:t>
            </a:r>
            <a:r>
              <a:rPr lang="en-US" sz="1800" b="1" dirty="0" smtClean="0"/>
              <a:t>. </a:t>
            </a:r>
            <a:r>
              <a:rPr lang="en-US" sz="1800" dirty="0" smtClean="0"/>
              <a:t> Demands for most appropriate user interfaces and collaboration modes for a complex human-intensive system.</a:t>
            </a:r>
            <a:endParaRPr lang="en-IN" sz="1800" dirty="0" smtClean="0"/>
          </a:p>
          <a:p>
            <a:pPr lvl="0">
              <a:spcAft>
                <a:spcPts val="1200"/>
              </a:spcAft>
            </a:pPr>
            <a:r>
              <a:rPr lang="en-US" sz="1800" b="1" i="1" dirty="0" smtClean="0"/>
              <a:t>Rapid change</a:t>
            </a:r>
            <a:r>
              <a:rPr lang="en-US" sz="1800" b="1" dirty="0" smtClean="0"/>
              <a:t>.</a:t>
            </a:r>
            <a:r>
              <a:rPr lang="en-US" sz="1800" dirty="0" smtClean="0"/>
              <a:t>  Specifying current-point-in-time snapshot requirements on a cost-competitive contract generally leads to a big design up front, and a point-solution architecture that is hard to adapt to new developments.  </a:t>
            </a:r>
            <a:endParaRPr lang="en-IN" sz="1800" dirty="0" smtClean="0"/>
          </a:p>
          <a:p>
            <a:pPr lvl="0">
              <a:spcAft>
                <a:spcPts val="1200"/>
              </a:spcAft>
            </a:pPr>
            <a:r>
              <a:rPr lang="en-US" sz="1800" b="1" i="1" dirty="0" smtClean="0"/>
              <a:t>Reused components.</a:t>
            </a:r>
            <a:r>
              <a:rPr lang="en-US" sz="1800" dirty="0" smtClean="0"/>
              <a:t> Reuse-based development has major bottom-up development implications, and is incompatible with pure top-down requirements-first approaches.  </a:t>
            </a:r>
            <a:endParaRPr lang="en-IN" sz="1800" dirty="0" smtClean="0"/>
          </a:p>
          <a:p>
            <a:pPr lvl="0">
              <a:spcAft>
                <a:spcPts val="1200"/>
              </a:spcAft>
            </a:pPr>
            <a:r>
              <a:rPr lang="en-US" sz="1800" b="1" i="1" dirty="0" smtClean="0"/>
              <a:t>High assurance of qualities.</a:t>
            </a:r>
            <a:r>
              <a:rPr lang="en-US" sz="1800" i="1" dirty="0" smtClean="0"/>
              <a:t>  </a:t>
            </a:r>
            <a:r>
              <a:rPr lang="en-US" sz="1800" dirty="0" smtClean="0"/>
              <a:t>Future systems will need higher assurance levels of such qualities as safety, security, reliability/availability/maintainability, performance, adaptability, interoperability, usability, and scalability.  </a:t>
            </a:r>
            <a:endParaRPr lang="en-IN" sz="1800" dirty="0" smtClean="0"/>
          </a:p>
          <a:p>
            <a:pPr>
              <a:spcAft>
                <a:spcPts val="600"/>
              </a:spcAft>
              <a:buNone/>
            </a:pPr>
            <a:endParaRPr lang="en-IN" sz="1800" dirty="0"/>
          </a:p>
        </p:txBody>
      </p:sp>
      <p:sp>
        <p:nvSpPr>
          <p:cNvPr id="6" name="Slide Number Placeholder 5"/>
          <p:cNvSpPr txBox="1">
            <a:spLocks/>
          </p:cNvSpPr>
          <p:nvPr/>
        </p:nvSpPr>
        <p:spPr>
          <a:xfrm>
            <a:off x="7010400" y="6629400"/>
            <a:ext cx="2133600" cy="228600"/>
          </a:xfrm>
          <a:prstGeom prst="rect">
            <a:avLst/>
          </a:prstGeom>
        </p:spPr>
        <p:txBody>
          <a:bodyPr anchor="ctr"/>
          <a:lstStyle/>
          <a:p>
            <a:pPr algn="r" eaLnBrk="0" fontAlgn="auto" hangingPunct="0">
              <a:spcBef>
                <a:spcPts val="0"/>
              </a:spcBef>
              <a:spcAft>
                <a:spcPts val="0"/>
              </a:spcAft>
              <a:defRPr/>
            </a:pPr>
            <a:fld id="{CD5A99DB-3FC4-4D53-BF15-5FD96003C045}" type="slidenum">
              <a:rPr lang="en-US" sz="1000">
                <a:solidFill>
                  <a:schemeClr val="tx1"/>
                </a:solidFill>
                <a:latin typeface="+mn-lt"/>
                <a:cs typeface="+mn-cs"/>
              </a:rPr>
              <a:pPr algn="r" eaLnBrk="0" fontAlgn="auto" hangingPunct="0">
                <a:spcBef>
                  <a:spcPts val="0"/>
                </a:spcBef>
                <a:spcAft>
                  <a:spcPts val="0"/>
                </a:spcAft>
                <a:defRPr/>
              </a:pPr>
              <a:t>40</a:t>
            </a:fld>
            <a:endParaRPr lang="en-US" sz="1050" dirty="0">
              <a:solidFill>
                <a:schemeClr val="tx1"/>
              </a:solidFill>
              <a:latin typeface="+mn-lt"/>
              <a:cs typeface="+mn-cs"/>
            </a:endParaRPr>
          </a:p>
        </p:txBody>
      </p:sp>
      <p:sp>
        <p:nvSpPr>
          <p:cNvPr id="7" name="Date Placeholder 3"/>
          <p:cNvSpPr txBox="1">
            <a:spLocks/>
          </p:cNvSpPr>
          <p:nvPr/>
        </p:nvSpPr>
        <p:spPr>
          <a:xfrm>
            <a:off x="0" y="6629400"/>
            <a:ext cx="2133600" cy="228600"/>
          </a:xfrm>
          <a:prstGeom prst="rect">
            <a:avLst/>
          </a:prstGeom>
        </p:spPr>
        <p:txBody>
          <a:bodyPr/>
          <a:lstStyle/>
          <a:p>
            <a:pPr eaLnBrk="0" hangingPunct="0">
              <a:defRPr/>
            </a:pPr>
            <a:fld id="{4EB9CE69-E311-403F-AC9D-CD2CD918B851}" type="datetime4">
              <a:rPr lang="en-US" sz="1000">
                <a:solidFill>
                  <a:schemeClr val="tx1"/>
                </a:solidFill>
                <a:cs typeface="+mn-cs"/>
              </a:rPr>
              <a:pPr eaLnBrk="0" hangingPunct="0">
                <a:defRPr/>
              </a:pPr>
              <a:t>July 25, 2014</a:t>
            </a:fld>
            <a:endParaRPr lang="en-US" sz="1050" dirty="0">
              <a:solidFill>
                <a:schemeClr val="tx1"/>
              </a:solidFill>
              <a:cs typeface="+mn-cs"/>
            </a:endParaRPr>
          </a:p>
        </p:txBody>
      </p:sp>
      <p:sp>
        <p:nvSpPr>
          <p:cNvPr id="8" name="Slide Number Placeholder 5"/>
          <p:cNvSpPr txBox="1">
            <a:spLocks/>
          </p:cNvSpPr>
          <p:nvPr/>
        </p:nvSpPr>
        <p:spPr>
          <a:xfrm>
            <a:off x="2771800" y="6552728"/>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65000"/>
                    <a:lumOff val="3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9" name="Footer Placeholder 4"/>
          <p:cNvSpPr>
            <a:spLocks noGrp="1"/>
          </p:cNvSpPr>
          <p:nvPr>
            <p:ph type="ftr" sz="quarter" idx="4294967295"/>
          </p:nvPr>
        </p:nvSpPr>
        <p:spPr>
          <a:xfrm>
            <a:off x="2209800" y="6468144"/>
            <a:ext cx="4800600" cy="228600"/>
          </a:xfrm>
        </p:spPr>
        <p:txBody>
          <a:bodyPr/>
          <a:lstStyle/>
          <a:p>
            <a:r>
              <a:rPr lang="en-US" dirty="0" smtClean="0">
                <a:solidFill>
                  <a:schemeClr val="tx1">
                    <a:lumMod val="65000"/>
                    <a:lumOff val="35000"/>
                  </a:schemeClr>
                </a:solidFill>
              </a:rPr>
              <a:t>Barry Boehm and Jo Ann Lane, University of Southern California, 2007</a:t>
            </a:r>
            <a:endParaRPr 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78098"/>
          </a:xfrm>
        </p:spPr>
        <p:txBody>
          <a:bodyPr/>
          <a:lstStyle/>
          <a:p>
            <a:r>
              <a:rPr lang="en-US" sz="1800" dirty="0" smtClean="0"/>
              <a:t>Another perspective of SE:</a:t>
            </a:r>
            <a:r>
              <a:rPr lang="en-US" sz="2800" dirty="0" smtClean="0"/>
              <a:t/>
            </a:r>
            <a:br>
              <a:rPr lang="en-US" sz="2800" dirty="0" smtClean="0"/>
            </a:br>
            <a:r>
              <a:rPr lang="en-IN" sz="2800" b="1" dirty="0" smtClean="0"/>
              <a:t>Do we stand on quicksand or the shoulders of giants?</a:t>
            </a:r>
            <a:endParaRPr lang="en-IN" sz="2800" dirty="0"/>
          </a:p>
        </p:txBody>
      </p:sp>
      <p:sp>
        <p:nvSpPr>
          <p:cNvPr id="3" name="Content Placeholder 2"/>
          <p:cNvSpPr>
            <a:spLocks noGrp="1"/>
          </p:cNvSpPr>
          <p:nvPr>
            <p:ph idx="1"/>
          </p:nvPr>
        </p:nvSpPr>
        <p:spPr>
          <a:xfrm>
            <a:off x="457200" y="1196752"/>
            <a:ext cx="8229600" cy="4929411"/>
          </a:xfrm>
        </p:spPr>
        <p:txBody>
          <a:bodyPr/>
          <a:lstStyle/>
          <a:p>
            <a:r>
              <a:rPr lang="en-IN" sz="2000" dirty="0" smtClean="0"/>
              <a:t>Have you ever found that a new method or practice is just the re-branding and regurgitation of old?</a:t>
            </a:r>
          </a:p>
          <a:p>
            <a:r>
              <a:rPr lang="en-IN" sz="2000" dirty="0" smtClean="0"/>
              <a:t>Do you find every new idea about software development seems to be at the expense and in aggressive competition with everything that has gone before?</a:t>
            </a:r>
          </a:p>
          <a:p>
            <a:r>
              <a:rPr lang="en-IN" sz="2000" dirty="0" smtClean="0"/>
              <a:t>Does it seem to you that following that latest software development trend has become more important than producing great software?</a:t>
            </a:r>
          </a:p>
          <a:p>
            <a:r>
              <a:rPr lang="en-IN" sz="2000" dirty="0" smtClean="0"/>
              <a:t>Have you noticed how in their hurry to forge ahead people seem to throw away the good with the bad? It is as though they have no solid knowledge to stand upon. </a:t>
            </a:r>
          </a:p>
          <a:p>
            <a:r>
              <a:rPr lang="en-IN" sz="2000" dirty="0" smtClean="0"/>
              <a:t>Many teams carelessly discard expensive process and tool investments, almost before they have even tried them. </a:t>
            </a:r>
          </a:p>
          <a:p>
            <a:r>
              <a:rPr lang="en-IN" sz="2000" dirty="0" smtClean="0"/>
              <a:t>Every time someone changes their job they have to learn a new approach before they can get on with the real task at hand. People cannot learn from experience as they are forever starting over. </a:t>
            </a:r>
            <a:endParaRPr lang="en-IN" sz="2000" dirty="0"/>
          </a:p>
        </p:txBody>
      </p:sp>
      <p:sp>
        <p:nvSpPr>
          <p:cNvPr id="4" name="Slide Number Placeholder 5"/>
          <p:cNvSpPr txBox="1">
            <a:spLocks/>
          </p:cNvSpPr>
          <p:nvPr/>
        </p:nvSpPr>
        <p:spPr>
          <a:xfrm>
            <a:off x="7010400" y="6629400"/>
            <a:ext cx="2133600" cy="228600"/>
          </a:xfrm>
          <a:prstGeom prst="rect">
            <a:avLst/>
          </a:prstGeom>
        </p:spPr>
        <p:txBody>
          <a:bodyPr anchor="ctr"/>
          <a:lstStyle/>
          <a:p>
            <a:pPr algn="r" eaLnBrk="0" fontAlgn="auto" hangingPunct="0">
              <a:spcBef>
                <a:spcPts val="0"/>
              </a:spcBef>
              <a:spcAft>
                <a:spcPts val="0"/>
              </a:spcAft>
              <a:defRPr/>
            </a:pPr>
            <a:fld id="{CD5A99DB-3FC4-4D53-BF15-5FD96003C045}" type="slidenum">
              <a:rPr lang="en-US" sz="1000">
                <a:solidFill>
                  <a:schemeClr val="tx1"/>
                </a:solidFill>
                <a:latin typeface="+mn-lt"/>
                <a:cs typeface="+mn-cs"/>
              </a:rPr>
              <a:pPr algn="r" eaLnBrk="0" fontAlgn="auto" hangingPunct="0">
                <a:spcBef>
                  <a:spcPts val="0"/>
                </a:spcBef>
                <a:spcAft>
                  <a:spcPts val="0"/>
                </a:spcAft>
                <a:defRPr/>
              </a:pPr>
              <a:t>41</a:t>
            </a:fld>
            <a:endParaRPr lang="en-US" sz="1050" dirty="0">
              <a:solidFill>
                <a:schemeClr val="tx1"/>
              </a:solidFill>
              <a:latin typeface="+mn-lt"/>
              <a:cs typeface="+mn-cs"/>
            </a:endParaRPr>
          </a:p>
        </p:txBody>
      </p:sp>
      <p:sp>
        <p:nvSpPr>
          <p:cNvPr id="5" name="Date Placeholder 3"/>
          <p:cNvSpPr txBox="1">
            <a:spLocks/>
          </p:cNvSpPr>
          <p:nvPr/>
        </p:nvSpPr>
        <p:spPr>
          <a:xfrm>
            <a:off x="0" y="6629400"/>
            <a:ext cx="2133600" cy="228600"/>
          </a:xfrm>
          <a:prstGeom prst="rect">
            <a:avLst/>
          </a:prstGeom>
        </p:spPr>
        <p:txBody>
          <a:bodyPr/>
          <a:lstStyle/>
          <a:p>
            <a:pPr eaLnBrk="0" hangingPunct="0">
              <a:defRPr/>
            </a:pPr>
            <a:fld id="{4EB9CE69-E311-403F-AC9D-CD2CD918B851}" type="datetime4">
              <a:rPr lang="en-US" sz="1000">
                <a:solidFill>
                  <a:schemeClr val="tx1"/>
                </a:solidFill>
                <a:cs typeface="+mn-cs"/>
              </a:rPr>
              <a:pPr eaLnBrk="0" hangingPunct="0">
                <a:defRPr/>
              </a:pPr>
              <a:t>July 25, 2014</a:t>
            </a:fld>
            <a:endParaRPr lang="en-US" sz="1050" dirty="0">
              <a:solidFill>
                <a:schemeClr val="tx1"/>
              </a:solidFill>
              <a:cs typeface="+mn-cs"/>
            </a:endParaRPr>
          </a:p>
        </p:txBody>
      </p:sp>
      <p:sp>
        <p:nvSpPr>
          <p:cNvPr id="6" name="Slide Number Placeholder 5"/>
          <p:cNvSpPr txBox="1">
            <a:spLocks/>
          </p:cNvSpPr>
          <p:nvPr/>
        </p:nvSpPr>
        <p:spPr>
          <a:xfrm>
            <a:off x="2771800" y="6552728"/>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65000"/>
                    <a:lumOff val="3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7" name="Footer Placeholder 4"/>
          <p:cNvSpPr>
            <a:spLocks noGrp="1"/>
          </p:cNvSpPr>
          <p:nvPr>
            <p:ph type="ftr" sz="quarter" idx="4294967295"/>
          </p:nvPr>
        </p:nvSpPr>
        <p:spPr>
          <a:xfrm>
            <a:off x="1907704" y="6453336"/>
            <a:ext cx="5616624" cy="243408"/>
          </a:xfrm>
        </p:spPr>
        <p:txBody>
          <a:bodyPr/>
          <a:lstStyle/>
          <a:p>
            <a:r>
              <a:rPr lang="en-US" dirty="0" err="1" smtClean="0">
                <a:solidFill>
                  <a:schemeClr val="tx1">
                    <a:lumMod val="65000"/>
                    <a:lumOff val="35000"/>
                  </a:schemeClr>
                </a:solidFill>
              </a:rPr>
              <a:t>Ivar</a:t>
            </a:r>
            <a:r>
              <a:rPr lang="en-US" dirty="0" smtClean="0">
                <a:solidFill>
                  <a:schemeClr val="tx1">
                    <a:lumMod val="65000"/>
                    <a:lumOff val="35000"/>
                  </a:schemeClr>
                </a:solidFill>
              </a:rPr>
              <a:t> Jacobson, Ian Spencer  “Why we need a theory for Software Engineering”, 2009</a:t>
            </a:r>
            <a:endParaRPr 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lstStyle/>
          <a:p>
            <a:r>
              <a:rPr lang="en-US" dirty="0" smtClean="0"/>
              <a:t>Summary</a:t>
            </a:r>
            <a:endParaRPr lang="en-IN" dirty="0"/>
          </a:p>
        </p:txBody>
      </p:sp>
      <p:sp>
        <p:nvSpPr>
          <p:cNvPr id="3" name="Content Placeholder 2"/>
          <p:cNvSpPr>
            <a:spLocks noGrp="1"/>
          </p:cNvSpPr>
          <p:nvPr>
            <p:ph idx="1"/>
          </p:nvPr>
        </p:nvSpPr>
        <p:spPr>
          <a:xfrm>
            <a:off x="457200" y="928670"/>
            <a:ext cx="8229600" cy="5357850"/>
          </a:xfrm>
        </p:spPr>
        <p:txBody>
          <a:bodyPr/>
          <a:lstStyle/>
          <a:p>
            <a:r>
              <a:rPr lang="en-US" sz="2400" dirty="0" smtClean="0"/>
              <a:t>Software is a logical entity</a:t>
            </a:r>
          </a:p>
          <a:p>
            <a:r>
              <a:rPr lang="en-US" sz="2400" dirty="0" smtClean="0"/>
              <a:t>Software is engineered; not manufactured</a:t>
            </a:r>
          </a:p>
          <a:p>
            <a:r>
              <a:rPr lang="en-US" sz="2400" dirty="0" smtClean="0"/>
              <a:t>Software deteriorates in different ways than hardware</a:t>
            </a:r>
          </a:p>
          <a:p>
            <a:r>
              <a:rPr lang="en-US" sz="2400" dirty="0" smtClean="0"/>
              <a:t>Software Engineering could be looked upon as layers of elements</a:t>
            </a:r>
          </a:p>
          <a:p>
            <a:r>
              <a:rPr lang="en-US" sz="2400" dirty="0" smtClean="0"/>
              <a:t>Software Engineering requires framework activities and umbrella activities</a:t>
            </a:r>
          </a:p>
          <a:p>
            <a:r>
              <a:rPr lang="en-US" sz="2400" dirty="0" smtClean="0"/>
              <a:t>Patterns help gain from established solutions</a:t>
            </a:r>
          </a:p>
          <a:p>
            <a:r>
              <a:rPr lang="en-US" sz="2400" dirty="0" smtClean="0"/>
              <a:t>There are many myths associated with software engineering</a:t>
            </a:r>
          </a:p>
          <a:p>
            <a:r>
              <a:rPr lang="en-US" sz="2400" dirty="0" smtClean="0"/>
              <a:t>Software Engineering activities can be mapped to </a:t>
            </a:r>
            <a:r>
              <a:rPr lang="en-US" sz="2400" dirty="0" err="1" smtClean="0"/>
              <a:t>Polya’s</a:t>
            </a:r>
            <a:r>
              <a:rPr lang="en-US" sz="2400" dirty="0" smtClean="0"/>
              <a:t> scientific approach to solve a problem</a:t>
            </a:r>
          </a:p>
          <a:p>
            <a:r>
              <a:rPr lang="en-US" sz="2400" dirty="0" smtClean="0"/>
              <a:t>David Hooker offers seven valuable software engineering principles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IN" sz="2400" dirty="0"/>
          </a:p>
        </p:txBody>
      </p:sp>
      <p:sp>
        <p:nvSpPr>
          <p:cNvPr id="4"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62175" y="2857500"/>
            <a:ext cx="4481513" cy="533400"/>
          </a:xfrm>
          <a:noFill/>
        </p:spPr>
        <p:txBody>
          <a:bodyPr/>
          <a:lstStyle/>
          <a:p>
            <a:r>
              <a:rPr lang="en-US" sz="3600" b="1" smtClean="0"/>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836712"/>
            <a:ext cx="8424935" cy="5755422"/>
          </a:xfrm>
          <a:prstGeom prst="rect">
            <a:avLst/>
          </a:prstGeom>
        </p:spPr>
        <p:txBody>
          <a:bodyPr wrap="square">
            <a:spAutoFit/>
          </a:bodyPr>
          <a:lstStyle/>
          <a:p>
            <a:pPr>
              <a:buFont typeface="Arial" pitchFamily="34" charset="0"/>
              <a:buChar char="•"/>
              <a:defRPr/>
            </a:pPr>
            <a:r>
              <a:rPr lang="en-IN" sz="2000" b="1" dirty="0"/>
              <a:t>Generic products</a:t>
            </a:r>
          </a:p>
          <a:p>
            <a:pPr lvl="1">
              <a:spcAft>
                <a:spcPts val="600"/>
              </a:spcAft>
              <a:buFont typeface="Arial" pitchFamily="34" charset="0"/>
              <a:buChar char="•"/>
              <a:defRPr/>
            </a:pPr>
            <a:r>
              <a:rPr lang="en-IN" dirty="0"/>
              <a:t>Stand-alone systems which are produced by </a:t>
            </a:r>
            <a:r>
              <a:rPr lang="en-IN" dirty="0" smtClean="0"/>
              <a:t>a development </a:t>
            </a:r>
            <a:r>
              <a:rPr lang="en-IN" dirty="0"/>
              <a:t>organization and sold on the </a:t>
            </a:r>
            <a:r>
              <a:rPr lang="en-IN" dirty="0" smtClean="0"/>
              <a:t>open market </a:t>
            </a:r>
            <a:r>
              <a:rPr lang="en-IN" dirty="0"/>
              <a:t>to any </a:t>
            </a:r>
            <a:r>
              <a:rPr lang="en-IN" dirty="0" smtClean="0"/>
              <a:t>customer</a:t>
            </a:r>
          </a:p>
          <a:p>
            <a:pPr lvl="1">
              <a:buFont typeface="Arial" pitchFamily="34" charset="0"/>
              <a:buChar char="•"/>
              <a:defRPr/>
            </a:pPr>
            <a:r>
              <a:rPr lang="en-US" dirty="0" smtClean="0"/>
              <a:t>The specification of what the software should do is owned by the software developer and decisions on software change are made by the developer.</a:t>
            </a:r>
            <a:endParaRPr lang="en-IN" dirty="0" smtClean="0"/>
          </a:p>
          <a:p>
            <a:pPr lvl="2">
              <a:buFont typeface="Arial" pitchFamily="34" charset="0"/>
              <a:buChar char="•"/>
              <a:defRPr/>
            </a:pPr>
            <a:r>
              <a:rPr lang="en-US" sz="1600" dirty="0" smtClean="0"/>
              <a:t>Examples – PC software such as word processor, project management tools; CAD software; software for specific markets such as appointments systems for dentists.</a:t>
            </a:r>
          </a:p>
          <a:p>
            <a:pPr lvl="1">
              <a:defRPr/>
            </a:pPr>
            <a:endParaRPr lang="en-IN" dirty="0"/>
          </a:p>
          <a:p>
            <a:pPr>
              <a:buFont typeface="Arial" pitchFamily="34" charset="0"/>
              <a:buChar char="•"/>
              <a:defRPr/>
            </a:pPr>
            <a:r>
              <a:rPr lang="en-IN" sz="2000" b="1" dirty="0"/>
              <a:t>Bespoke (customized) products</a:t>
            </a:r>
          </a:p>
          <a:p>
            <a:pPr lvl="1">
              <a:spcAft>
                <a:spcPts val="600"/>
              </a:spcAft>
              <a:buFont typeface="Arial" pitchFamily="34" charset="0"/>
              <a:buChar char="•"/>
              <a:defRPr/>
            </a:pPr>
            <a:r>
              <a:rPr lang="en-IN" dirty="0"/>
              <a:t>Systems which are commissioned by a </a:t>
            </a:r>
            <a:r>
              <a:rPr lang="en-IN" dirty="0" smtClean="0"/>
              <a:t>specific customer </a:t>
            </a:r>
            <a:r>
              <a:rPr lang="en-IN" dirty="0"/>
              <a:t>and developed specially by </a:t>
            </a:r>
            <a:r>
              <a:rPr lang="en-IN" dirty="0" smtClean="0"/>
              <a:t>some Contractor</a:t>
            </a:r>
          </a:p>
          <a:p>
            <a:pPr lvl="1">
              <a:buFont typeface="Arial" pitchFamily="34" charset="0"/>
              <a:buChar char="•"/>
              <a:defRPr/>
            </a:pPr>
            <a:r>
              <a:rPr lang="en-US" dirty="0" smtClean="0"/>
              <a:t>The specification of what the software should do is owned by the customer for the software and they make decisions on software changes that are required.</a:t>
            </a:r>
            <a:endParaRPr lang="en-IN" dirty="0" smtClean="0"/>
          </a:p>
          <a:p>
            <a:pPr lvl="2">
              <a:buFont typeface="Arial" pitchFamily="34" charset="0"/>
              <a:buChar char="•"/>
              <a:defRPr/>
            </a:pPr>
            <a:r>
              <a:rPr lang="en-US" sz="1600" dirty="0" smtClean="0"/>
              <a:t>Examples –e-commerce application of an organization, embedded software for anti-lock braking systems.</a:t>
            </a:r>
          </a:p>
          <a:p>
            <a:pPr lvl="1">
              <a:defRPr/>
            </a:pPr>
            <a:endParaRPr lang="en-IN" sz="1400" dirty="0"/>
          </a:p>
          <a:p>
            <a:pPr marL="0" lvl="1">
              <a:buFont typeface="Arial" pitchFamily="34" charset="0"/>
              <a:buChar char="•"/>
              <a:defRPr/>
            </a:pPr>
            <a:r>
              <a:rPr lang="en-IN" sz="2000" b="1" dirty="0"/>
              <a:t>Most software expenditure is on </a:t>
            </a:r>
            <a:r>
              <a:rPr lang="en-IN" sz="2000" b="1" dirty="0" smtClean="0"/>
              <a:t>generic products </a:t>
            </a:r>
            <a:r>
              <a:rPr lang="en-IN" sz="2000" b="1" dirty="0"/>
              <a:t>but most development effort is </a:t>
            </a:r>
            <a:r>
              <a:rPr lang="en-IN" sz="2000" b="1" dirty="0" smtClean="0"/>
              <a:t>on bespoke </a:t>
            </a:r>
            <a:r>
              <a:rPr lang="en-IN" sz="2000" b="1" dirty="0"/>
              <a:t>systems</a:t>
            </a:r>
            <a:endParaRPr lang="en-IN" sz="2000" b="1" dirty="0">
              <a:latin typeface="+mj-lt"/>
              <a:ea typeface="+mj-ea"/>
              <a:cs typeface="+mj-cs"/>
            </a:endParaRPr>
          </a:p>
        </p:txBody>
      </p:sp>
      <p:sp>
        <p:nvSpPr>
          <p:cNvPr id="3" name="Rectangle 2"/>
          <p:cNvSpPr/>
          <p:nvPr/>
        </p:nvSpPr>
        <p:spPr>
          <a:xfrm>
            <a:off x="2339975" y="44624"/>
            <a:ext cx="4095750" cy="707886"/>
          </a:xfrm>
          <a:prstGeom prst="rect">
            <a:avLst/>
          </a:prstGeom>
        </p:spPr>
        <p:txBody>
          <a:bodyPr wrap="square">
            <a:spAutoFit/>
          </a:bodyPr>
          <a:lstStyle/>
          <a:p>
            <a:pPr>
              <a:defRPr/>
            </a:pPr>
            <a:r>
              <a:rPr lang="en-IN" sz="4000" b="1" dirty="0">
                <a:latin typeface="+mj-lt"/>
                <a:ea typeface="+mj-ea"/>
                <a:cs typeface="+mj-cs"/>
              </a:rPr>
              <a:t>Software Products</a:t>
            </a:r>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89EF9A92-924D-4F30-9CA6-9533FDBA2D80}" type="slidenum">
              <a:rPr lang="en-US"/>
              <a:pPr>
                <a:defRPr/>
              </a:pPr>
              <a:t>5</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9613" y="115888"/>
            <a:ext cx="4859337" cy="708025"/>
          </a:xfrm>
          <a:prstGeom prst="rect">
            <a:avLst/>
          </a:prstGeom>
        </p:spPr>
        <p:txBody>
          <a:bodyPr wrap="none">
            <a:spAutoFit/>
          </a:bodyPr>
          <a:lstStyle/>
          <a:p>
            <a:pPr>
              <a:defRPr/>
            </a:pPr>
            <a:r>
              <a:rPr lang="en-IN" sz="4000" b="1" dirty="0">
                <a:latin typeface="+mj-lt"/>
                <a:ea typeface="+mj-ea"/>
                <a:cs typeface="+mj-cs"/>
              </a:rPr>
              <a:t>Software Applications</a:t>
            </a:r>
          </a:p>
        </p:txBody>
      </p:sp>
      <p:sp>
        <p:nvSpPr>
          <p:cNvPr id="6147" name="Rectangle 2"/>
          <p:cNvSpPr>
            <a:spLocks noChangeArrowheads="1"/>
          </p:cNvSpPr>
          <p:nvPr/>
        </p:nvSpPr>
        <p:spPr bwMode="auto">
          <a:xfrm>
            <a:off x="785813" y="1057275"/>
            <a:ext cx="7286625" cy="4586288"/>
          </a:xfrm>
          <a:prstGeom prst="rect">
            <a:avLst/>
          </a:prstGeom>
          <a:noFill/>
          <a:ln w="9525">
            <a:noFill/>
            <a:miter lim="800000"/>
            <a:headEnd/>
            <a:tailEnd/>
          </a:ln>
        </p:spPr>
        <p:txBody>
          <a:bodyPr>
            <a:spAutoFit/>
          </a:bodyPr>
          <a:lstStyle/>
          <a:p>
            <a:pPr>
              <a:spcAft>
                <a:spcPts val="1200"/>
              </a:spcAft>
              <a:buFont typeface="Arial" charset="0"/>
              <a:buChar char="•"/>
            </a:pPr>
            <a:r>
              <a:rPr lang="en-IN" sz="2800"/>
              <a:t>System software</a:t>
            </a:r>
          </a:p>
          <a:p>
            <a:pPr lvl="1">
              <a:spcAft>
                <a:spcPts val="1200"/>
              </a:spcAft>
              <a:buFont typeface="Arial" charset="0"/>
              <a:buChar char="–"/>
            </a:pPr>
            <a:r>
              <a:rPr lang="en-US" sz="2000"/>
              <a:t>Compiler, Operating System…</a:t>
            </a:r>
            <a:endParaRPr lang="en-IN" sz="2000"/>
          </a:p>
          <a:p>
            <a:pPr>
              <a:spcBef>
                <a:spcPts val="1200"/>
              </a:spcBef>
              <a:spcAft>
                <a:spcPts val="1200"/>
              </a:spcAft>
              <a:buFont typeface="Arial" charset="0"/>
              <a:buChar char="•"/>
            </a:pPr>
            <a:r>
              <a:rPr lang="en-IN" sz="2800"/>
              <a:t>Application software</a:t>
            </a:r>
          </a:p>
          <a:p>
            <a:pPr lvl="1">
              <a:spcAft>
                <a:spcPts val="1200"/>
              </a:spcAft>
              <a:buFont typeface="Arial" charset="0"/>
              <a:buChar char="–"/>
            </a:pPr>
            <a:r>
              <a:rPr lang="en-US" sz="2000"/>
              <a:t>Railway reservation…</a:t>
            </a:r>
            <a:endParaRPr lang="en-IN" sz="2000"/>
          </a:p>
          <a:p>
            <a:pPr>
              <a:spcBef>
                <a:spcPts val="1200"/>
              </a:spcBef>
              <a:spcAft>
                <a:spcPts val="1200"/>
              </a:spcAft>
              <a:buFont typeface="Arial" charset="0"/>
              <a:buChar char="•"/>
            </a:pPr>
            <a:r>
              <a:rPr lang="en-IN" sz="2800"/>
              <a:t>Engineering/scientific Software</a:t>
            </a:r>
          </a:p>
          <a:p>
            <a:pPr lvl="1">
              <a:spcAft>
                <a:spcPts val="1200"/>
              </a:spcAft>
              <a:buFont typeface="Arial" charset="0"/>
              <a:buChar char="–"/>
            </a:pPr>
            <a:r>
              <a:rPr lang="en-US" sz="2000"/>
              <a:t>Astronomy, automated manufacturing…</a:t>
            </a:r>
            <a:endParaRPr lang="en-IN" sz="2000"/>
          </a:p>
          <a:p>
            <a:pPr>
              <a:spcBef>
                <a:spcPts val="1200"/>
              </a:spcBef>
              <a:spcAft>
                <a:spcPts val="1200"/>
              </a:spcAft>
              <a:buFont typeface="Arial" charset="0"/>
              <a:buChar char="•"/>
            </a:pPr>
            <a:r>
              <a:rPr lang="en-IN" sz="2800"/>
              <a:t>Embedded software</a:t>
            </a:r>
          </a:p>
          <a:p>
            <a:pPr lvl="1">
              <a:spcAft>
                <a:spcPts val="1200"/>
              </a:spcAft>
              <a:buFont typeface="Arial" charset="0"/>
              <a:buChar char="–"/>
            </a:pPr>
            <a:r>
              <a:rPr lang="en-US" sz="2000"/>
              <a:t>Braking system, Mobile phone…</a:t>
            </a:r>
            <a:endParaRPr lang="en-IN" sz="2000"/>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4F2B9094-A982-4322-9B34-C84978D08F8C}" type="slidenum">
              <a:rPr lang="en-US"/>
              <a:pPr>
                <a:defRPr/>
              </a:pPr>
              <a:t>6</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9613" y="115888"/>
            <a:ext cx="5573712" cy="708025"/>
          </a:xfrm>
          <a:prstGeom prst="rect">
            <a:avLst/>
          </a:prstGeom>
        </p:spPr>
        <p:txBody>
          <a:bodyPr wrap="none">
            <a:spAutoFit/>
          </a:bodyPr>
          <a:lstStyle/>
          <a:p>
            <a:pPr>
              <a:defRPr/>
            </a:pPr>
            <a:r>
              <a:rPr lang="en-IN" sz="4000" b="1" dirty="0">
                <a:latin typeface="+mj-lt"/>
                <a:ea typeface="+mj-ea"/>
                <a:cs typeface="+mj-cs"/>
              </a:rPr>
              <a:t>Software Applications </a:t>
            </a:r>
            <a:r>
              <a:rPr lang="en-IN" sz="1600" dirty="0">
                <a:latin typeface="+mj-lt"/>
                <a:ea typeface="+mj-ea"/>
                <a:cs typeface="+mj-cs"/>
              </a:rPr>
              <a:t>(</a:t>
            </a:r>
            <a:r>
              <a:rPr lang="en-IN" sz="1600" dirty="0" err="1">
                <a:latin typeface="+mj-lt"/>
                <a:ea typeface="+mj-ea"/>
                <a:cs typeface="+mj-cs"/>
              </a:rPr>
              <a:t>contd</a:t>
            </a:r>
            <a:r>
              <a:rPr lang="en-IN" sz="1600" dirty="0">
                <a:latin typeface="+mj-lt"/>
                <a:ea typeface="+mj-ea"/>
                <a:cs typeface="+mj-cs"/>
              </a:rPr>
              <a:t>)</a:t>
            </a:r>
          </a:p>
        </p:txBody>
      </p:sp>
      <p:sp>
        <p:nvSpPr>
          <p:cNvPr id="7171" name="Rectangle 2"/>
          <p:cNvSpPr>
            <a:spLocks noChangeArrowheads="1"/>
          </p:cNvSpPr>
          <p:nvPr/>
        </p:nvSpPr>
        <p:spPr bwMode="auto">
          <a:xfrm>
            <a:off x="785813" y="1071563"/>
            <a:ext cx="7286625" cy="4154487"/>
          </a:xfrm>
          <a:prstGeom prst="rect">
            <a:avLst/>
          </a:prstGeom>
          <a:noFill/>
          <a:ln w="9525">
            <a:noFill/>
            <a:miter lim="800000"/>
            <a:headEnd/>
            <a:tailEnd/>
          </a:ln>
        </p:spPr>
        <p:txBody>
          <a:bodyPr>
            <a:spAutoFit/>
          </a:bodyPr>
          <a:lstStyle/>
          <a:p>
            <a:pPr>
              <a:spcAft>
                <a:spcPts val="1800"/>
              </a:spcAft>
              <a:buFont typeface="Arial" charset="0"/>
              <a:buChar char="•"/>
            </a:pPr>
            <a:endParaRPr lang="en-IN" sz="2000"/>
          </a:p>
          <a:p>
            <a:pPr>
              <a:spcAft>
                <a:spcPts val="1800"/>
              </a:spcAft>
              <a:buFont typeface="Arial" charset="0"/>
              <a:buChar char="•"/>
            </a:pPr>
            <a:r>
              <a:rPr lang="en-IN" sz="2800"/>
              <a:t>Product-line software</a:t>
            </a:r>
          </a:p>
          <a:p>
            <a:pPr lvl="1">
              <a:spcAft>
                <a:spcPts val="1800"/>
              </a:spcAft>
              <a:buFont typeface="Arial" charset="0"/>
              <a:buChar char="–"/>
            </a:pPr>
            <a:r>
              <a:rPr lang="en-US" sz="2000"/>
              <a:t>Word processor, personal finance application…</a:t>
            </a:r>
            <a:endParaRPr lang="en-IN" sz="2000"/>
          </a:p>
          <a:p>
            <a:pPr>
              <a:spcBef>
                <a:spcPts val="600"/>
              </a:spcBef>
              <a:spcAft>
                <a:spcPts val="1800"/>
              </a:spcAft>
              <a:buFont typeface="Arial" charset="0"/>
              <a:buChar char="•"/>
            </a:pPr>
            <a:r>
              <a:rPr lang="en-IN" sz="2800"/>
              <a:t>WebApps (Web applications)</a:t>
            </a:r>
          </a:p>
          <a:p>
            <a:pPr lvl="1">
              <a:spcAft>
                <a:spcPts val="1800"/>
              </a:spcAft>
              <a:buFont typeface="Arial" charset="0"/>
              <a:buChar char="–"/>
            </a:pPr>
            <a:r>
              <a:rPr lang="en-US" sz="2000"/>
              <a:t>Social networks…</a:t>
            </a:r>
            <a:endParaRPr lang="en-IN" sz="2000"/>
          </a:p>
          <a:p>
            <a:pPr>
              <a:spcBef>
                <a:spcPts val="600"/>
              </a:spcBef>
              <a:spcAft>
                <a:spcPts val="1800"/>
              </a:spcAft>
              <a:buFont typeface="Arial" charset="0"/>
              <a:buChar char="•"/>
            </a:pPr>
            <a:r>
              <a:rPr lang="en-IN" sz="2800"/>
              <a:t>AI software</a:t>
            </a:r>
          </a:p>
          <a:p>
            <a:pPr lvl="1">
              <a:spcAft>
                <a:spcPts val="1800"/>
              </a:spcAft>
              <a:buFont typeface="Arial" charset="0"/>
              <a:buChar char="–"/>
            </a:pPr>
            <a:r>
              <a:rPr lang="en-US" sz="2000"/>
              <a:t>Pattern recognition, neural networks…</a:t>
            </a:r>
            <a:endParaRPr lang="en-IN" sz="2000"/>
          </a:p>
        </p:txBody>
      </p:sp>
      <p:sp>
        <p:nvSpPr>
          <p:cNvPr id="4" name="Slide Number Placeholder 5"/>
          <p:cNvSpPr>
            <a:spLocks noGrp="1"/>
          </p:cNvSpPr>
          <p:nvPr>
            <p:ph type="sldNum" sz="quarter" idx="12"/>
          </p:nvPr>
        </p:nvSpPr>
        <p:spPr>
          <a:xfrm>
            <a:off x="7010400" y="6492875"/>
            <a:ext cx="2133600" cy="365125"/>
          </a:xfrm>
        </p:spPr>
        <p:txBody>
          <a:bodyPr/>
          <a:lstStyle/>
          <a:p>
            <a:pPr>
              <a:defRPr/>
            </a:pPr>
            <a:fld id="{15F1B214-65E5-4B19-ACEC-060853BD7288}" type="slidenum">
              <a:rPr lang="en-US"/>
              <a:pPr>
                <a:defRPr/>
              </a:pPr>
              <a:t>7</a:t>
            </a:fld>
            <a:endParaRPr lang="en-US" sz="1400"/>
          </a:p>
        </p:txBody>
      </p:sp>
      <p:sp>
        <p:nvSpPr>
          <p:cNvPr id="5"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6"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8175" y="115889"/>
            <a:ext cx="5897563" cy="707886"/>
          </a:xfrm>
          <a:prstGeom prst="rect">
            <a:avLst/>
          </a:prstGeom>
        </p:spPr>
        <p:txBody>
          <a:bodyPr wrap="square">
            <a:spAutoFit/>
          </a:bodyPr>
          <a:lstStyle/>
          <a:p>
            <a:pPr>
              <a:defRPr/>
            </a:pPr>
            <a:r>
              <a:rPr lang="en-IN" sz="4000" b="1" dirty="0">
                <a:latin typeface="+mj-lt"/>
                <a:ea typeface="+mj-ea"/>
                <a:cs typeface="+mj-cs"/>
              </a:rPr>
              <a:t>Software—New Categories</a:t>
            </a:r>
          </a:p>
        </p:txBody>
      </p:sp>
      <p:sp>
        <p:nvSpPr>
          <p:cNvPr id="8195" name="Rectangle 4"/>
          <p:cNvSpPr>
            <a:spLocks noChangeArrowheads="1"/>
          </p:cNvSpPr>
          <p:nvPr/>
        </p:nvSpPr>
        <p:spPr bwMode="auto">
          <a:xfrm>
            <a:off x="785813" y="1198563"/>
            <a:ext cx="7489825" cy="4862870"/>
          </a:xfrm>
          <a:prstGeom prst="rect">
            <a:avLst/>
          </a:prstGeom>
          <a:noFill/>
          <a:ln w="9525">
            <a:noFill/>
            <a:miter lim="800000"/>
            <a:headEnd/>
            <a:tailEnd/>
          </a:ln>
        </p:spPr>
        <p:txBody>
          <a:bodyPr>
            <a:spAutoFit/>
          </a:bodyPr>
          <a:lstStyle/>
          <a:p>
            <a:pPr>
              <a:spcBef>
                <a:spcPts val="600"/>
              </a:spcBef>
              <a:spcAft>
                <a:spcPts val="1200"/>
              </a:spcAft>
              <a:buFont typeface="Arial" charset="0"/>
              <a:buChar char="•"/>
            </a:pPr>
            <a:r>
              <a:rPr lang="en-IN" sz="2400" dirty="0"/>
              <a:t>Open world computing </a:t>
            </a:r>
            <a:r>
              <a:rPr lang="en-IN" sz="2000" dirty="0"/>
              <a:t>- pervasive, distributed Computing</a:t>
            </a:r>
          </a:p>
          <a:p>
            <a:pPr>
              <a:spcBef>
                <a:spcPts val="600"/>
              </a:spcBef>
              <a:spcAft>
                <a:spcPts val="1200"/>
              </a:spcAft>
              <a:buFont typeface="Arial" charset="0"/>
              <a:buChar char="•"/>
            </a:pPr>
            <a:r>
              <a:rPr lang="en-IN" sz="2400" dirty="0" err="1" smtClean="0"/>
              <a:t>Netsourcing</a:t>
            </a:r>
            <a:r>
              <a:rPr lang="en-IN" sz="2000" dirty="0" smtClean="0"/>
              <a:t> </a:t>
            </a:r>
            <a:r>
              <a:rPr lang="en-IN" sz="2000" dirty="0"/>
              <a:t>- the Web as a computing engine</a:t>
            </a:r>
          </a:p>
          <a:p>
            <a:pPr>
              <a:spcBef>
                <a:spcPts val="600"/>
              </a:spcBef>
              <a:spcAft>
                <a:spcPts val="1200"/>
              </a:spcAft>
              <a:buFont typeface="Arial" charset="0"/>
              <a:buChar char="•"/>
            </a:pPr>
            <a:r>
              <a:rPr lang="en-IN" sz="2400" dirty="0"/>
              <a:t>Open source </a:t>
            </a:r>
            <a:r>
              <a:rPr lang="en-IN" sz="2000" dirty="0"/>
              <a:t>- ”free” source code open to the computing community (a blessing, but also a potential curse!)</a:t>
            </a:r>
          </a:p>
          <a:p>
            <a:pPr>
              <a:spcBef>
                <a:spcPts val="600"/>
              </a:spcBef>
              <a:spcAft>
                <a:spcPts val="1200"/>
              </a:spcAft>
              <a:buFont typeface="Arial" charset="0"/>
              <a:buChar char="•"/>
            </a:pPr>
            <a:endParaRPr lang="en-IN" sz="2400" dirty="0" smtClean="0"/>
          </a:p>
          <a:p>
            <a:pPr>
              <a:spcBef>
                <a:spcPts val="600"/>
              </a:spcBef>
              <a:spcAft>
                <a:spcPts val="1200"/>
              </a:spcAft>
              <a:buFont typeface="Arial" charset="0"/>
              <a:buChar char="•"/>
            </a:pPr>
            <a:r>
              <a:rPr lang="en-IN" sz="2400" dirty="0" smtClean="0"/>
              <a:t>Also</a:t>
            </a:r>
            <a:r>
              <a:rPr lang="en-IN" sz="2000" dirty="0" smtClean="0"/>
              <a:t> </a:t>
            </a:r>
            <a:r>
              <a:rPr lang="en-IN" sz="2000" dirty="0"/>
              <a:t>…</a:t>
            </a:r>
          </a:p>
          <a:p>
            <a:pPr lvl="1">
              <a:spcBef>
                <a:spcPts val="600"/>
              </a:spcBef>
              <a:buFont typeface="Courier New" pitchFamily="49" charset="0"/>
              <a:buChar char="o"/>
            </a:pPr>
            <a:r>
              <a:rPr lang="en-IN" sz="2000" dirty="0"/>
              <a:t>Data mining</a:t>
            </a:r>
          </a:p>
          <a:p>
            <a:pPr lvl="1">
              <a:spcBef>
                <a:spcPts val="600"/>
              </a:spcBef>
              <a:buFont typeface="Courier New" pitchFamily="49" charset="0"/>
              <a:buChar char="o"/>
            </a:pPr>
            <a:r>
              <a:rPr lang="en-IN" sz="2000" dirty="0"/>
              <a:t>Grid computing</a:t>
            </a:r>
          </a:p>
          <a:p>
            <a:pPr lvl="1">
              <a:spcBef>
                <a:spcPts val="600"/>
              </a:spcBef>
              <a:buFont typeface="Courier New" pitchFamily="49" charset="0"/>
              <a:buChar char="o"/>
            </a:pPr>
            <a:r>
              <a:rPr lang="en-IN" sz="2000" dirty="0"/>
              <a:t>Cognitive machines</a:t>
            </a:r>
          </a:p>
          <a:p>
            <a:pPr lvl="1">
              <a:spcBef>
                <a:spcPts val="600"/>
              </a:spcBef>
              <a:buFont typeface="Courier New" pitchFamily="49" charset="0"/>
              <a:buChar char="o"/>
            </a:pPr>
            <a:r>
              <a:rPr lang="en-IN" sz="2000" dirty="0"/>
              <a:t>Software for nanotechnologies</a:t>
            </a:r>
          </a:p>
        </p:txBody>
      </p:sp>
      <p:sp>
        <p:nvSpPr>
          <p:cNvPr id="5" name="Slide Number Placeholder 5"/>
          <p:cNvSpPr>
            <a:spLocks noGrp="1"/>
          </p:cNvSpPr>
          <p:nvPr>
            <p:ph type="sldNum" sz="quarter" idx="12"/>
          </p:nvPr>
        </p:nvSpPr>
        <p:spPr>
          <a:xfrm>
            <a:off x="7010400" y="6492875"/>
            <a:ext cx="2133600" cy="365125"/>
          </a:xfrm>
        </p:spPr>
        <p:txBody>
          <a:bodyPr/>
          <a:lstStyle/>
          <a:p>
            <a:pPr>
              <a:defRPr/>
            </a:pPr>
            <a:fld id="{1D4268E4-4BAB-47D3-83C3-0A97AC165094}" type="slidenum">
              <a:rPr lang="en-US"/>
              <a:pPr>
                <a:defRPr/>
              </a:pPr>
              <a:t>8</a:t>
            </a:fld>
            <a:endParaRPr lang="en-US" sz="1400"/>
          </a:p>
        </p:txBody>
      </p:sp>
      <p:sp>
        <p:nvSpPr>
          <p:cNvPr id="6"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7"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7375" y="115888"/>
            <a:ext cx="5324475" cy="708025"/>
          </a:xfrm>
          <a:prstGeom prst="rect">
            <a:avLst/>
          </a:prstGeom>
        </p:spPr>
        <p:txBody>
          <a:bodyPr wrap="none">
            <a:spAutoFit/>
          </a:bodyPr>
          <a:lstStyle/>
          <a:p>
            <a:pPr>
              <a:defRPr/>
            </a:pPr>
            <a:r>
              <a:rPr lang="en-IN" sz="4000" b="1" dirty="0">
                <a:latin typeface="+mj-lt"/>
                <a:ea typeface="+mj-ea"/>
                <a:cs typeface="+mj-cs"/>
              </a:rPr>
              <a:t>Software Characteristics</a:t>
            </a:r>
          </a:p>
        </p:txBody>
      </p:sp>
      <p:sp>
        <p:nvSpPr>
          <p:cNvPr id="9219" name="Rectangle 4"/>
          <p:cNvSpPr>
            <a:spLocks noChangeArrowheads="1"/>
          </p:cNvSpPr>
          <p:nvPr/>
        </p:nvSpPr>
        <p:spPr bwMode="auto">
          <a:xfrm>
            <a:off x="785813" y="1460500"/>
            <a:ext cx="7489825" cy="3386138"/>
          </a:xfrm>
          <a:prstGeom prst="rect">
            <a:avLst/>
          </a:prstGeom>
          <a:noFill/>
          <a:ln w="9525">
            <a:noFill/>
            <a:miter lim="800000"/>
            <a:headEnd/>
            <a:tailEnd/>
          </a:ln>
        </p:spPr>
        <p:txBody>
          <a:bodyPr>
            <a:spAutoFit/>
          </a:bodyPr>
          <a:lstStyle/>
          <a:p>
            <a:pPr lvl="1" indent="-457200">
              <a:spcBef>
                <a:spcPts val="1200"/>
              </a:spcBef>
              <a:spcAft>
                <a:spcPts val="1200"/>
              </a:spcAft>
              <a:buFont typeface="Arial" pitchFamily="34" charset="0"/>
              <a:buChar char="•"/>
              <a:defRPr/>
            </a:pPr>
            <a:r>
              <a:rPr lang="en-IN" sz="2400" dirty="0">
                <a:latin typeface="Arial" pitchFamily="34" charset="0"/>
                <a:cs typeface="Arial" pitchFamily="34" charset="0"/>
              </a:rPr>
              <a:t>Software is developed or engineered....Not manufactured in the classical sense</a:t>
            </a:r>
          </a:p>
          <a:p>
            <a:pPr indent="-457200">
              <a:spcBef>
                <a:spcPts val="1200"/>
              </a:spcBef>
              <a:spcAft>
                <a:spcPts val="1200"/>
              </a:spcAft>
              <a:buFont typeface="Arial" pitchFamily="34" charset="0"/>
              <a:buChar char="•"/>
              <a:defRPr/>
            </a:pPr>
            <a:r>
              <a:rPr lang="en-IN" sz="2400" dirty="0">
                <a:latin typeface="Arial" pitchFamily="34" charset="0"/>
                <a:cs typeface="Arial" pitchFamily="34" charset="0"/>
              </a:rPr>
              <a:t>Software does NOT “wear out”</a:t>
            </a:r>
          </a:p>
          <a:p>
            <a:pPr lvl="1">
              <a:spcBef>
                <a:spcPts val="0"/>
              </a:spcBef>
              <a:spcAft>
                <a:spcPts val="1200"/>
              </a:spcAft>
              <a:buFont typeface="Arial" pitchFamily="34" charset="0"/>
              <a:buChar char="–"/>
              <a:defRPr/>
            </a:pPr>
            <a:r>
              <a:rPr lang="en-US" sz="2000" dirty="0">
                <a:latin typeface="Arial" pitchFamily="34" charset="0"/>
                <a:cs typeface="Arial" pitchFamily="34" charset="0"/>
              </a:rPr>
              <a:t>Aging of software is very unlike material objects (hardware)</a:t>
            </a:r>
            <a:endParaRPr lang="en-IN" dirty="0">
              <a:latin typeface="Arial" pitchFamily="34" charset="0"/>
              <a:cs typeface="Arial" pitchFamily="34" charset="0"/>
            </a:endParaRPr>
          </a:p>
          <a:p>
            <a:pPr lvl="1" indent="-457200">
              <a:spcBef>
                <a:spcPts val="1200"/>
              </a:spcBef>
              <a:spcAft>
                <a:spcPts val="1200"/>
              </a:spcAft>
              <a:buFont typeface="Arial" pitchFamily="34" charset="0"/>
              <a:buChar char="•"/>
              <a:defRPr/>
            </a:pPr>
            <a:r>
              <a:rPr lang="en-IN" sz="2400" dirty="0">
                <a:latin typeface="Arial" pitchFamily="34" charset="0"/>
                <a:cs typeface="Arial" pitchFamily="34" charset="0"/>
              </a:rPr>
              <a:t>Industry is moving towards component-based construction, but most of the software effort is for the custom-building</a:t>
            </a:r>
          </a:p>
        </p:txBody>
      </p:sp>
      <p:sp>
        <p:nvSpPr>
          <p:cNvPr id="5" name="Slide Number Placeholder 5"/>
          <p:cNvSpPr>
            <a:spLocks noGrp="1"/>
          </p:cNvSpPr>
          <p:nvPr>
            <p:ph type="sldNum" sz="quarter" idx="12"/>
          </p:nvPr>
        </p:nvSpPr>
        <p:spPr>
          <a:xfrm>
            <a:off x="7010400" y="6492875"/>
            <a:ext cx="2133600" cy="365125"/>
          </a:xfrm>
        </p:spPr>
        <p:txBody>
          <a:bodyPr/>
          <a:lstStyle/>
          <a:p>
            <a:pPr>
              <a:defRPr/>
            </a:pPr>
            <a:fld id="{8A6D801F-08DA-454F-BC39-75D74CC7945B}" type="slidenum">
              <a:rPr lang="en-US"/>
              <a:pPr>
                <a:defRPr/>
              </a:pPr>
              <a:t>9</a:t>
            </a:fld>
            <a:endParaRPr lang="en-US" sz="1400"/>
          </a:p>
        </p:txBody>
      </p:sp>
      <p:sp>
        <p:nvSpPr>
          <p:cNvPr id="6" name="Date Placeholder 3"/>
          <p:cNvSpPr>
            <a:spLocks noGrp="1"/>
          </p:cNvSpPr>
          <p:nvPr>
            <p:ph type="dt" sz="quarter" idx="10"/>
          </p:nvPr>
        </p:nvSpPr>
        <p:spPr>
          <a:xfrm>
            <a:off x="0" y="6492875"/>
            <a:ext cx="2133600" cy="365125"/>
          </a:xfrm>
        </p:spPr>
        <p:txBody>
          <a:bodyPr/>
          <a:lstStyle/>
          <a:p>
            <a:pPr>
              <a:defRPr/>
            </a:pPr>
            <a:fld id="{4EB9CE69-E311-403F-AC9D-CD2CD918B851}" type="datetime4">
              <a:rPr lang="en-US"/>
              <a:pPr>
                <a:defRPr/>
              </a:pPr>
              <a:t>July 25, 2014</a:t>
            </a:fld>
            <a:endParaRPr lang="en-US" dirty="0"/>
          </a:p>
        </p:txBody>
      </p:sp>
      <p:sp>
        <p:nvSpPr>
          <p:cNvPr id="7" name="Slide Number Placeholder 5"/>
          <p:cNvSpPr txBox="1">
            <a:spLocks/>
          </p:cNvSpPr>
          <p:nvPr/>
        </p:nvSpPr>
        <p:spPr>
          <a:xfrm>
            <a:off x="2771800" y="6525344"/>
            <a:ext cx="3672408" cy="33265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tint val="75000"/>
                  </a:schemeClr>
                </a:solidFill>
                <a:latin typeface="+mn-lt"/>
                <a:cs typeface="+mn-cs"/>
              </a:rPr>
              <a:t>SS ZG562  -  Software Engineering &amp; Management</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TotalTime>
  <Words>3709</Words>
  <Application>Microsoft Office PowerPoint</Application>
  <PresentationFormat>On-screen Show (4:3)</PresentationFormat>
  <Paragraphs>521</Paragraphs>
  <Slides>43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Courier New</vt:lpstr>
      <vt:lpstr>Helvetica</vt:lpstr>
      <vt:lpstr>Lucida Sans Unicode</vt:lpstr>
      <vt:lpstr>Palatino</vt:lpstr>
      <vt:lpstr>Times</vt:lpstr>
      <vt:lpstr>Times New Roman</vt:lpstr>
      <vt:lpstr>Office Theme</vt:lpstr>
      <vt:lpstr>Software Engineering</vt:lpstr>
      <vt:lpstr>What is Software?</vt:lpstr>
      <vt:lpstr>Engineering vs. Science</vt:lpstr>
      <vt:lpstr>Dual Role of Software</vt:lpstr>
      <vt:lpstr>PowerPoint Presentation</vt:lpstr>
      <vt:lpstr>PowerPoint Presentation</vt:lpstr>
      <vt:lpstr>PowerPoint Presentation</vt:lpstr>
      <vt:lpstr>PowerPoint Presentation</vt:lpstr>
      <vt:lpstr>PowerPoint Presentation</vt:lpstr>
      <vt:lpstr>Failure (“Bathtub”) Curve for Hardware</vt:lpstr>
      <vt:lpstr>Software Deterioration</vt:lpstr>
      <vt:lpstr>Evolving the Legacy Software</vt:lpstr>
      <vt:lpstr>PowerPoint Presentation</vt:lpstr>
      <vt:lpstr>PowerPoint Presentation</vt:lpstr>
      <vt:lpstr>Questions About Software Haven't Changed Over the Decades</vt:lpstr>
      <vt:lpstr>Extreme Views on Software Engineers (No shortage of jokes on software engineers)</vt:lpstr>
      <vt:lpstr>Software Myths - Management</vt:lpstr>
      <vt:lpstr>Software Myths - Customer</vt:lpstr>
      <vt:lpstr>The Cost of Change</vt:lpstr>
      <vt:lpstr>Software Myths - Practitioner</vt:lpstr>
      <vt:lpstr>Software Engineering - Definitions</vt:lpstr>
      <vt:lpstr>A Layered Technology</vt:lpstr>
      <vt:lpstr>Process, Methods, and Tools</vt:lpstr>
      <vt:lpstr>A Process Framework</vt:lpstr>
      <vt:lpstr>A Process Framework</vt:lpstr>
      <vt:lpstr>Framework Activities</vt:lpstr>
      <vt:lpstr>Umbrella Activities</vt:lpstr>
      <vt:lpstr>Umbrella Activities (contd)</vt:lpstr>
      <vt:lpstr>How Process Models Differ?</vt:lpstr>
      <vt:lpstr>Process Patterns</vt:lpstr>
      <vt:lpstr>Process Patterns – Ambler’s Template</vt:lpstr>
      <vt:lpstr>Software Engineering Context</vt:lpstr>
      <vt:lpstr>Software engineering  (as per author Sommerville)</vt:lpstr>
      <vt:lpstr>FAQs Answered  by author Sommerville</vt:lpstr>
      <vt:lpstr>Attributes of good software  by author Sommerville</vt:lpstr>
      <vt:lpstr>The software process (as per Somerville)</vt:lpstr>
      <vt:lpstr>The Essence of Problem Solving (as Per George Polya – A Hungarian Mathematician)</vt:lpstr>
      <vt:lpstr>The Essence of Problem Solving (in Software Engineering)</vt:lpstr>
      <vt:lpstr>Seven Core Principles for Software Engineering  (David Hooker – 1996)</vt:lpstr>
      <vt:lpstr>What Lies Ahead?</vt:lpstr>
      <vt:lpstr>Another perspective of SE: Do we stand on quicksand or the shoulders of giants?</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 V Rao</dc:creator>
  <cp:lastModifiedBy>T V Rao</cp:lastModifiedBy>
  <cp:revision>63</cp:revision>
  <dcterms:created xsi:type="dcterms:W3CDTF">2012-01-30T12:58:42Z</dcterms:created>
  <dcterms:modified xsi:type="dcterms:W3CDTF">2014-07-25T11:08:13Z</dcterms:modified>
</cp:coreProperties>
</file>