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0" r:id="rId2"/>
    <p:sldId id="257" r:id="rId3"/>
    <p:sldId id="261" r:id="rId4"/>
    <p:sldId id="349" r:id="rId5"/>
    <p:sldId id="350"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6" r:id="rId19"/>
    <p:sldId id="337" r:id="rId20"/>
    <p:sldId id="339" r:id="rId21"/>
    <p:sldId id="330" r:id="rId22"/>
    <p:sldId id="331" r:id="rId23"/>
    <p:sldId id="332" r:id="rId24"/>
    <p:sldId id="333" r:id="rId25"/>
    <p:sldId id="334" r:id="rId26"/>
    <p:sldId id="335" r:id="rId27"/>
    <p:sldId id="340" r:id="rId28"/>
    <p:sldId id="341" r:id="rId29"/>
    <p:sldId id="342" r:id="rId30"/>
    <p:sldId id="343" r:id="rId31"/>
    <p:sldId id="344" r:id="rId32"/>
    <p:sldId id="345" r:id="rId33"/>
    <p:sldId id="346" r:id="rId34"/>
    <p:sldId id="347" r:id="rId35"/>
    <p:sldId id="34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33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42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10277-E6C3-483F-9FD4-2CF3DE2640A8}" type="datetimeFigureOut">
              <a:rPr lang="en-US" smtClean="0"/>
              <a:pPr/>
              <a:t>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0C4B0-E83E-4D41-B3CC-3CFC287D49CE}" type="slidenum">
              <a:rPr lang="en-US" smtClean="0"/>
              <a:pPr/>
              <a:t>‹#›</a:t>
            </a:fld>
            <a:endParaRPr lang="en-US"/>
          </a:p>
        </p:txBody>
      </p:sp>
    </p:spTree>
    <p:extLst>
      <p:ext uri="{BB962C8B-B14F-4D97-AF65-F5344CB8AC3E}">
        <p14:creationId xmlns:p14="http://schemas.microsoft.com/office/powerpoint/2010/main" val="203846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US" dirty="0" smtClean="0"/>
              <a:t>Electrical Science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Pilani Campus</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Dr. </a:t>
            </a:r>
            <a:r>
              <a:rPr lang="en-GB" dirty="0" err="1" smtClean="0"/>
              <a:t>Navneet</a:t>
            </a:r>
            <a:r>
              <a:rPr lang="en-GB" dirty="0" smtClean="0"/>
              <a:t> Gupta</a:t>
            </a:r>
          </a:p>
          <a:p>
            <a:pPr lvl="0"/>
            <a:r>
              <a:rPr lang="en-GB" dirty="0" smtClean="0"/>
              <a:t>Department of Electrical and Electronics Engineering</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US" dirty="0" smtClean="0"/>
              <a:t>Lecture -1</a:t>
            </a:r>
            <a:endParaRPr lang="en-US" dirty="0"/>
          </a:p>
        </p:txBody>
      </p:sp>
      <p:pic>
        <p:nvPicPr>
          <p:cNvPr id="13" name="Picture 12"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5" name="TextBox 14"/>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Microsoft_Word_97_-_2003_Document2.doc"/></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Microsoft_Word_97_-_2003_Document3.doc"/></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Microsoft_Word_97_-_2003_Document4.doc"/></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Microsoft_Excel_97-2003_Worksheet1.xls"/></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package" Target="../embeddings/Microsoft_Excel_Worksheet1.xlsx"/></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Data Warehousing</a:t>
            </a:r>
            <a:br>
              <a:rPr lang="en-US" dirty="0" smtClean="0"/>
            </a:br>
            <a:r>
              <a:rPr lang="en-US" dirty="0" smtClean="0"/>
              <a:t>SS ZG515 </a:t>
            </a:r>
            <a:endParaRPr lang="en-US" dirty="0"/>
          </a:p>
        </p:txBody>
      </p:sp>
      <p:sp>
        <p:nvSpPr>
          <p:cNvPr id="6" name="Content Placeholder 5"/>
          <p:cNvSpPr>
            <a:spLocks noGrp="1"/>
          </p:cNvSpPr>
          <p:nvPr>
            <p:ph sz="quarter" idx="13"/>
          </p:nvPr>
        </p:nvSpPr>
        <p:spPr/>
        <p:txBody>
          <a:bodyPr/>
          <a:lstStyle/>
          <a:p>
            <a:r>
              <a:rPr lang="en-US" dirty="0" smtClean="0"/>
              <a:t>PC Reddy</a:t>
            </a:r>
          </a:p>
          <a:p>
            <a:r>
              <a:rPr lang="en-US" dirty="0" smtClean="0"/>
              <a:t>Guest Faculty – WILP, BITS Pilani</a:t>
            </a:r>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OLTP </a:t>
            </a:r>
            <a:r>
              <a:rPr lang="en-US" dirty="0" err="1" smtClean="0"/>
              <a:t>vs</a:t>
            </a:r>
            <a:r>
              <a:rPr lang="en-US" dirty="0" smtClean="0"/>
              <a:t> OLAP</a:t>
            </a:r>
          </a:p>
        </p:txBody>
      </p:sp>
      <p:pic>
        <p:nvPicPr>
          <p:cNvPr id="5" name="Content Placeholder 4" descr="15-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371600"/>
            <a:ext cx="8458200" cy="5029200"/>
          </a:xfrm>
          <a:noFill/>
        </p:spPr>
      </p:pic>
    </p:spTree>
    <p:extLst>
      <p:ext uri="{BB962C8B-B14F-4D97-AF65-F5344CB8AC3E}">
        <p14:creationId xmlns:p14="http://schemas.microsoft.com/office/powerpoint/2010/main" val="1108441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OLAP </a:t>
            </a:r>
          </a:p>
        </p:txBody>
      </p:sp>
      <p:sp>
        <p:nvSpPr>
          <p:cNvPr id="2" name="Content Placeholder 1"/>
          <p:cNvSpPr>
            <a:spLocks noGrp="1"/>
          </p:cNvSpPr>
          <p:nvPr>
            <p:ph idx="1"/>
          </p:nvPr>
        </p:nvSpPr>
        <p:spPr/>
        <p:txBody>
          <a:bodyPr/>
          <a:lstStyle/>
          <a:p>
            <a:endParaRPr lang="en-US"/>
          </a:p>
        </p:txBody>
      </p:sp>
      <p:pic>
        <p:nvPicPr>
          <p:cNvPr id="7" name="Picture 4" descr="1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57200" y="1371599"/>
            <a:ext cx="8229600" cy="5216525"/>
          </a:xfrm>
          <a:prstGeom prst="rect">
            <a:avLst/>
          </a:prstGeom>
          <a:noFill/>
        </p:spPr>
      </p:pic>
    </p:spTree>
    <p:extLst>
      <p:ext uri="{BB962C8B-B14F-4D97-AF65-F5344CB8AC3E}">
        <p14:creationId xmlns:p14="http://schemas.microsoft.com/office/powerpoint/2010/main" val="1883889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OLAP </a:t>
            </a:r>
          </a:p>
        </p:txBody>
      </p:sp>
      <p:sp>
        <p:nvSpPr>
          <p:cNvPr id="8" name="Rectangle 3"/>
          <p:cNvSpPr txBox="1">
            <a:spLocks noChangeArrowheads="1"/>
          </p:cNvSpPr>
          <p:nvPr/>
        </p:nvSpPr>
        <p:spPr>
          <a:xfrm>
            <a:off x="457200" y="1600200"/>
            <a:ext cx="7620000" cy="54864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dirty="0" smtClean="0"/>
              <a:t>The name On-Line Analytical Processing was coined in a paper by E.F. </a:t>
            </a:r>
            <a:r>
              <a:rPr lang="en-US" dirty="0" err="1" smtClean="0"/>
              <a:t>Codd</a:t>
            </a:r>
            <a:r>
              <a:rPr lang="en-US" dirty="0" smtClean="0"/>
              <a:t> in 1993 (“Providing On-Line Analytical Processing for User Analysts”)</a:t>
            </a:r>
          </a:p>
          <a:p>
            <a:pPr>
              <a:buFont typeface="Arial" pitchFamily="34" charset="0"/>
              <a:buChar char="•"/>
            </a:pPr>
            <a:endParaRPr lang="en-US" dirty="0" smtClean="0"/>
          </a:p>
          <a:p>
            <a:pPr>
              <a:buFont typeface="Arial" pitchFamily="34" charset="0"/>
              <a:buChar char="•"/>
            </a:pPr>
            <a:r>
              <a:rPr lang="en-US" dirty="0" smtClean="0"/>
              <a:t>A definition</a:t>
            </a:r>
          </a:p>
          <a:p>
            <a:pPr lvl="1"/>
            <a:r>
              <a:rPr lang="en-US" dirty="0" smtClean="0"/>
              <a:t>OLAP is a category of software technology that enables analysts, managers, and executives to gain insight into data through fast, consistent, interactive access in a </a:t>
            </a:r>
            <a:r>
              <a:rPr lang="en-US" dirty="0" err="1" smtClean="0"/>
              <a:t>a</a:t>
            </a:r>
            <a:r>
              <a:rPr lang="en-US" dirty="0" smtClean="0"/>
              <a:t> wide variety of possible views of information that has been transformed from raw data to reflect the real dimensionality of the enterprise as understood by the user</a:t>
            </a:r>
          </a:p>
        </p:txBody>
      </p:sp>
    </p:spTree>
    <p:extLst>
      <p:ext uri="{BB962C8B-B14F-4D97-AF65-F5344CB8AC3E}">
        <p14:creationId xmlns:p14="http://schemas.microsoft.com/office/powerpoint/2010/main" val="3110690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OLAP Features </a:t>
            </a:r>
          </a:p>
        </p:txBody>
      </p:sp>
      <p:pic>
        <p:nvPicPr>
          <p:cNvPr id="5" name="Content Placeholder 4" descr="15-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2900" y="1371600"/>
            <a:ext cx="8458200" cy="5181600"/>
          </a:xfrm>
          <a:noFill/>
        </p:spPr>
      </p:pic>
    </p:spTree>
    <p:extLst>
      <p:ext uri="{BB962C8B-B14F-4D97-AF65-F5344CB8AC3E}">
        <p14:creationId xmlns:p14="http://schemas.microsoft.com/office/powerpoint/2010/main" val="3931287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Dimensional Analysis (1)</a:t>
            </a:r>
            <a:endParaRPr lang="en-US" dirty="0" smtClean="0"/>
          </a:p>
        </p:txBody>
      </p:sp>
      <p:pic>
        <p:nvPicPr>
          <p:cNvPr id="7" name="Picture 4" descr="15-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313077" y="1493838"/>
            <a:ext cx="6213045" cy="4525962"/>
          </a:xfrm>
          <a:noFill/>
        </p:spPr>
      </p:pic>
    </p:spTree>
    <p:extLst>
      <p:ext uri="{BB962C8B-B14F-4D97-AF65-F5344CB8AC3E}">
        <p14:creationId xmlns:p14="http://schemas.microsoft.com/office/powerpoint/2010/main" val="49466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Dimensional Analysis </a:t>
            </a:r>
            <a:r>
              <a:rPr lang="en-US" dirty="0" smtClean="0"/>
              <a:t>(2)</a:t>
            </a:r>
          </a:p>
        </p:txBody>
      </p:sp>
      <p:sp>
        <p:nvSpPr>
          <p:cNvPr id="2" name="Content Placeholder 1"/>
          <p:cNvSpPr>
            <a:spLocks noGrp="1"/>
          </p:cNvSpPr>
          <p:nvPr>
            <p:ph idx="1"/>
          </p:nvPr>
        </p:nvSpPr>
        <p:spPr/>
        <p:txBody>
          <a:bodyPr/>
          <a:lstStyle/>
          <a:p>
            <a:endParaRPr lang="en-US"/>
          </a:p>
        </p:txBody>
      </p:sp>
      <p:pic>
        <p:nvPicPr>
          <p:cNvPr id="8" name="Picture 4" descr="1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8600" y="1352550"/>
            <a:ext cx="8763000" cy="5124450"/>
          </a:xfrm>
          <a:prstGeom prst="rect">
            <a:avLst/>
          </a:prstGeom>
          <a:noFill/>
        </p:spPr>
      </p:pic>
    </p:spTree>
    <p:extLst>
      <p:ext uri="{BB962C8B-B14F-4D97-AF65-F5344CB8AC3E}">
        <p14:creationId xmlns:p14="http://schemas.microsoft.com/office/powerpoint/2010/main" val="8867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Some Queries</a:t>
            </a:r>
            <a:endParaRPr lang="en-US" dirty="0" smtClean="0"/>
          </a:p>
        </p:txBody>
      </p:sp>
      <p:sp>
        <p:nvSpPr>
          <p:cNvPr id="7" name="Rectangle 3"/>
          <p:cNvSpPr txBox="1">
            <a:spLocks noChangeArrowheads="1"/>
          </p:cNvSpPr>
          <p:nvPr/>
        </p:nvSpPr>
        <p:spPr>
          <a:xfrm>
            <a:off x="457200" y="1647825"/>
            <a:ext cx="8458200" cy="54864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dirty="0" smtClean="0"/>
              <a:t>Display the total sales of all products for past five years in all stores</a:t>
            </a:r>
          </a:p>
          <a:p>
            <a:pPr>
              <a:buFont typeface="Arial" pitchFamily="34" charset="0"/>
              <a:buChar char="•"/>
            </a:pPr>
            <a:r>
              <a:rPr lang="en-US" dirty="0" smtClean="0"/>
              <a:t>Compare total sales for all stores, product by product, between years 2000 and 1999.</a:t>
            </a:r>
          </a:p>
          <a:p>
            <a:pPr>
              <a:buFont typeface="Arial" pitchFamily="34" charset="0"/>
              <a:buChar char="•"/>
            </a:pPr>
            <a:r>
              <a:rPr lang="en-US" dirty="0" smtClean="0"/>
              <a:t>Show comparison of sales by individual stores, product by product, between years 2000 and 1999 only for those products with reduced sales.</a:t>
            </a:r>
          </a:p>
          <a:p>
            <a:pPr>
              <a:buFont typeface="Arial" pitchFamily="34" charset="0"/>
              <a:buChar char="•"/>
            </a:pPr>
            <a:r>
              <a:rPr lang="en-US" dirty="0" smtClean="0"/>
              <a:t>Show the results of the previous queries, but rotating the columns with rows </a:t>
            </a:r>
          </a:p>
        </p:txBody>
      </p:sp>
    </p:spTree>
    <p:extLst>
      <p:ext uri="{BB962C8B-B14F-4D97-AF65-F5344CB8AC3E}">
        <p14:creationId xmlns:p14="http://schemas.microsoft.com/office/powerpoint/2010/main" val="3900986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err="1"/>
              <a:t>Hypercubes</a:t>
            </a:r>
            <a:endParaRPr lang="en-US" dirty="0" smtClean="0"/>
          </a:p>
        </p:txBody>
      </p:sp>
      <p:sp>
        <p:nvSpPr>
          <p:cNvPr id="8" name="Rectangle 3"/>
          <p:cNvSpPr txBox="1">
            <a:spLocks noChangeArrowheads="1"/>
          </p:cNvSpPr>
          <p:nvPr/>
        </p:nvSpPr>
        <p:spPr>
          <a:xfrm>
            <a:off x="228600" y="1981200"/>
            <a:ext cx="8458200" cy="54864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dirty="0" smtClean="0"/>
              <a:t>Multi-dimension cubes</a:t>
            </a:r>
          </a:p>
          <a:p>
            <a:pPr lvl="1"/>
            <a:r>
              <a:rPr lang="en-US" dirty="0" smtClean="0"/>
              <a:t>Hard to visualize and display beyond three dimensions</a:t>
            </a:r>
          </a:p>
          <a:p>
            <a:pPr>
              <a:buFont typeface="Arial" pitchFamily="34" charset="0"/>
              <a:buChar char="•"/>
            </a:pPr>
            <a:endParaRPr lang="en-US" dirty="0" smtClean="0"/>
          </a:p>
          <a:p>
            <a:pPr>
              <a:buFont typeface="Arial" pitchFamily="34" charset="0"/>
              <a:buChar char="•"/>
            </a:pPr>
            <a:r>
              <a:rPr lang="en-US" dirty="0" smtClean="0"/>
              <a:t>Multi-dimensional domain structure (MDS)</a:t>
            </a:r>
          </a:p>
          <a:p>
            <a:pPr lvl="1"/>
            <a:r>
              <a:rPr lang="en-US" dirty="0" smtClean="0"/>
              <a:t>Represents each dimension as a line showing the values</a:t>
            </a:r>
          </a:p>
          <a:p>
            <a:pPr lvl="1"/>
            <a:r>
              <a:rPr lang="en-US" i="1" dirty="0">
                <a:latin typeface="Galliard BT"/>
              </a:rPr>
              <a:t>A multi</a:t>
            </a:r>
            <a:r>
              <a:rPr lang="en-US" b="1" i="1" dirty="0">
                <a:latin typeface="Galliard BT"/>
              </a:rPr>
              <a:t>dimensional</a:t>
            </a:r>
            <a:r>
              <a:rPr lang="en-US" i="1" dirty="0">
                <a:latin typeface="Galliard BT"/>
              </a:rPr>
              <a:t> database (MDD) is a computer software system designed to allow for the efficient and convenient storage and retrieval of large volumes of data that is (1) intimately related and (2) stored, viewed and analyzed from different </a:t>
            </a:r>
            <a:r>
              <a:rPr lang="en-US" b="1" i="1" dirty="0">
                <a:latin typeface="Galliard BT"/>
              </a:rPr>
              <a:t>perspectives</a:t>
            </a:r>
            <a:r>
              <a:rPr lang="en-US" i="1" dirty="0">
                <a:latin typeface="Galliard BT"/>
              </a:rPr>
              <a:t>.  These </a:t>
            </a:r>
            <a:r>
              <a:rPr lang="en-US" b="1" i="1" dirty="0">
                <a:latin typeface="Galliard BT"/>
              </a:rPr>
              <a:t>perspectives</a:t>
            </a:r>
            <a:r>
              <a:rPr lang="en-US" i="1" dirty="0">
                <a:latin typeface="Galliard BT"/>
              </a:rPr>
              <a:t> are called </a:t>
            </a:r>
            <a:r>
              <a:rPr lang="en-US" b="1" i="1" dirty="0">
                <a:latin typeface="Galliard BT"/>
              </a:rPr>
              <a:t>dimensions</a:t>
            </a:r>
            <a:endParaRPr lang="en-US" dirty="0" smtClean="0"/>
          </a:p>
          <a:p>
            <a:pPr lvl="1"/>
            <a:endParaRPr lang="en-US" dirty="0" smtClean="0"/>
          </a:p>
        </p:txBody>
      </p:sp>
    </p:spTree>
    <p:extLst>
      <p:ext uri="{BB962C8B-B14F-4D97-AF65-F5344CB8AC3E}">
        <p14:creationId xmlns:p14="http://schemas.microsoft.com/office/powerpoint/2010/main" val="3931442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Relational </a:t>
            </a:r>
            <a:r>
              <a:rPr lang="en-US" dirty="0" err="1" smtClean="0"/>
              <a:t>Vs</a:t>
            </a:r>
            <a:r>
              <a:rPr lang="en-US" dirty="0" smtClean="0"/>
              <a:t> </a:t>
            </a:r>
          </a:p>
          <a:p>
            <a:r>
              <a:rPr lang="en-US" dirty="0" smtClean="0"/>
              <a:t>Multi-Dimensional </a:t>
            </a:r>
            <a:r>
              <a:rPr lang="en-US" dirty="0"/>
              <a:t>Models</a:t>
            </a:r>
            <a:endParaRPr lang="en-US" dirty="0" smtClean="0"/>
          </a:p>
        </p:txBody>
      </p:sp>
      <p:graphicFrame>
        <p:nvGraphicFramePr>
          <p:cNvPr id="2" name="Object 1"/>
          <p:cNvGraphicFramePr>
            <a:graphicFrameLocks noChangeAspect="1"/>
          </p:cNvGraphicFramePr>
          <p:nvPr/>
        </p:nvGraphicFramePr>
        <p:xfrm>
          <a:off x="1143000" y="2286000"/>
          <a:ext cx="6705600" cy="2582863"/>
        </p:xfrm>
        <a:graphic>
          <a:graphicData uri="http://schemas.openxmlformats.org/presentationml/2006/ole">
            <mc:AlternateContent xmlns:mc="http://schemas.openxmlformats.org/markup-compatibility/2006">
              <mc:Choice xmlns:v="urn:schemas-microsoft-com:vml" Requires="v">
                <p:oleObj spid="_x0000_s1038" name="Document" r:id="rId4" imgW="5565648" imgH="2270760" progId="Word.Document.8">
                  <p:embed/>
                </p:oleObj>
              </mc:Choice>
              <mc:Fallback>
                <p:oleObj name="Document" r:id="rId4" imgW="5565648" imgH="227076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286000"/>
                        <a:ext cx="6705600" cy="258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WordArt 4"/>
          <p:cNvSpPr>
            <a:spLocks noChangeArrowheads="1" noChangeShapeType="1" noTextEdit="1"/>
          </p:cNvSpPr>
          <p:nvPr/>
        </p:nvSpPr>
        <p:spPr bwMode="auto">
          <a:xfrm>
            <a:off x="2562225" y="5029200"/>
            <a:ext cx="3886200" cy="1371600"/>
          </a:xfrm>
          <a:prstGeom prst="rect">
            <a:avLst/>
          </a:prstGeom>
        </p:spPr>
        <p:txBody>
          <a:bodyPr wrap="none" fromWordArt="1">
            <a:prstTxWarp prst="textCascadeUp">
              <a:avLst>
                <a:gd name="adj" fmla="val 44444"/>
              </a:avLst>
            </a:prstTxWarp>
            <a:scene3d>
              <a:camera prst="legacyPerspectiveFront">
                <a:rot lat="20519995"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The Relational Structure</a:t>
            </a:r>
          </a:p>
        </p:txBody>
      </p:sp>
    </p:spTree>
    <p:extLst>
      <p:ext uri="{BB962C8B-B14F-4D97-AF65-F5344CB8AC3E}">
        <p14:creationId xmlns:p14="http://schemas.microsoft.com/office/powerpoint/2010/main" val="4273442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Relational </a:t>
            </a:r>
            <a:r>
              <a:rPr lang="en-US" dirty="0" err="1" smtClean="0"/>
              <a:t>Vs</a:t>
            </a:r>
            <a:r>
              <a:rPr lang="en-US" dirty="0" smtClean="0"/>
              <a:t> </a:t>
            </a:r>
          </a:p>
          <a:p>
            <a:r>
              <a:rPr lang="en-US" dirty="0" smtClean="0"/>
              <a:t>Multi-Dimensional </a:t>
            </a:r>
            <a:r>
              <a:rPr lang="en-US" dirty="0"/>
              <a:t>Models</a:t>
            </a:r>
            <a:endParaRPr lang="en-US" dirty="0" smtClean="0"/>
          </a:p>
        </p:txBody>
      </p:sp>
      <p:graphicFrame>
        <p:nvGraphicFramePr>
          <p:cNvPr id="3" name="Object 2"/>
          <p:cNvGraphicFramePr>
            <a:graphicFrameLocks noChangeAspect="1"/>
          </p:cNvGraphicFramePr>
          <p:nvPr>
            <p:extLst>
              <p:ext uri="{D42A27DB-BD31-4B8C-83A1-F6EECF244321}">
                <p14:modId xmlns:p14="http://schemas.microsoft.com/office/powerpoint/2010/main" val="1988504361"/>
              </p:ext>
            </p:extLst>
          </p:nvPr>
        </p:nvGraphicFramePr>
        <p:xfrm>
          <a:off x="2590800" y="2590800"/>
          <a:ext cx="3508375" cy="3657600"/>
        </p:xfrm>
        <a:graphic>
          <a:graphicData uri="http://schemas.openxmlformats.org/presentationml/2006/ole">
            <mc:AlternateContent xmlns:mc="http://schemas.openxmlformats.org/markup-compatibility/2006">
              <mc:Choice xmlns:v="urn:schemas-microsoft-com:vml" Requires="v">
                <p:oleObj spid="_x0000_s2061" name="Document" r:id="rId4" imgW="2895600" imgH="3008376" progId="Word.Document.8">
                  <p:embed/>
                </p:oleObj>
              </mc:Choice>
              <mc:Fallback>
                <p:oleObj name="Document" r:id="rId4" imgW="2895600" imgH="3008376"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90800"/>
                        <a:ext cx="35083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WordArt 13"/>
          <p:cNvSpPr>
            <a:spLocks noChangeArrowheads="1" noChangeShapeType="1" noTextEdit="1"/>
          </p:cNvSpPr>
          <p:nvPr/>
        </p:nvSpPr>
        <p:spPr bwMode="auto">
          <a:xfrm>
            <a:off x="942975" y="1600200"/>
            <a:ext cx="7086600" cy="846138"/>
          </a:xfrm>
          <a:prstGeom prst="rect">
            <a:avLst/>
          </a:prstGeom>
        </p:spPr>
        <p:txBody>
          <a:bodyPr wrap="none" fromWordArt="1">
            <a:prstTxWarp prst="textCascadeUp">
              <a:avLst>
                <a:gd name="adj" fmla="val 44444"/>
              </a:avLst>
            </a:prstTxWarp>
            <a:scene3d>
              <a:camera prst="legacyPerspectiveFront">
                <a:rot lat="20519995"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Multidimensional Array Structure</a:t>
            </a:r>
          </a:p>
        </p:txBody>
      </p:sp>
      <p:sp>
        <p:nvSpPr>
          <p:cNvPr id="9" name="WordArt 5"/>
          <p:cNvSpPr>
            <a:spLocks noChangeArrowheads="1" noChangeShapeType="1" noTextEdit="1"/>
          </p:cNvSpPr>
          <p:nvPr/>
        </p:nvSpPr>
        <p:spPr bwMode="auto">
          <a:xfrm>
            <a:off x="152400" y="2743200"/>
            <a:ext cx="2438400" cy="533400"/>
          </a:xfrm>
          <a:prstGeom prst="rect">
            <a:avLst/>
          </a:prstGeom>
        </p:spPr>
        <p:txBody>
          <a:bodyPr wrap="none" fromWordArt="1">
            <a:prstTxWarp prst="textSlantUp">
              <a:avLst>
                <a:gd name="adj" fmla="val 55556"/>
              </a:avLst>
            </a:prstTxWarp>
          </a:bodyPr>
          <a:lstStyle/>
          <a:p>
            <a:pPr algn="ctr"/>
            <a:r>
              <a:rPr lang="en-US" sz="3600" kern="10">
                <a:ln w="9525">
                  <a:solidFill>
                    <a:srgbClr val="000000"/>
                  </a:solidFill>
                  <a:round/>
                  <a:headEnd/>
                  <a:tailEnd/>
                </a:ln>
                <a:solidFill>
                  <a:srgbClr val="000000"/>
                </a:solidFill>
                <a:latin typeface="Arial Black"/>
              </a:rPr>
              <a:t>Dimension</a:t>
            </a:r>
          </a:p>
        </p:txBody>
      </p:sp>
      <p:sp>
        <p:nvSpPr>
          <p:cNvPr id="10" name="Line 6"/>
          <p:cNvSpPr>
            <a:spLocks noChangeShapeType="1"/>
          </p:cNvSpPr>
          <p:nvPr/>
        </p:nvSpPr>
        <p:spPr bwMode="auto">
          <a:xfrm>
            <a:off x="1457325" y="3405981"/>
            <a:ext cx="914400" cy="914400"/>
          </a:xfrm>
          <a:prstGeom prst="line">
            <a:avLst/>
          </a:prstGeom>
          <a:noFill/>
          <a:ln w="317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WordArt 16"/>
          <p:cNvSpPr>
            <a:spLocks noChangeArrowheads="1" noChangeShapeType="1" noTextEdit="1"/>
          </p:cNvSpPr>
          <p:nvPr/>
        </p:nvSpPr>
        <p:spPr bwMode="auto">
          <a:xfrm>
            <a:off x="1152525" y="5572125"/>
            <a:ext cx="1524000" cy="1108075"/>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Impact"/>
              </a:rPr>
              <a:t>Positions</a:t>
            </a:r>
          </a:p>
        </p:txBody>
      </p:sp>
      <p:sp>
        <p:nvSpPr>
          <p:cNvPr id="12" name="Line 17"/>
          <p:cNvSpPr>
            <a:spLocks noChangeShapeType="1"/>
          </p:cNvSpPr>
          <p:nvPr/>
        </p:nvSpPr>
        <p:spPr bwMode="auto">
          <a:xfrm flipV="1">
            <a:off x="2371724" y="3891756"/>
            <a:ext cx="1027113" cy="1747044"/>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8"/>
          <p:cNvSpPr>
            <a:spLocks noChangeShapeType="1"/>
          </p:cNvSpPr>
          <p:nvPr/>
        </p:nvSpPr>
        <p:spPr bwMode="auto">
          <a:xfrm flipV="1">
            <a:off x="2381250" y="4495800"/>
            <a:ext cx="1123950" cy="114300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20"/>
          <p:cNvSpPr>
            <a:spLocks noChangeShapeType="1"/>
          </p:cNvSpPr>
          <p:nvPr/>
        </p:nvSpPr>
        <p:spPr bwMode="auto">
          <a:xfrm flipV="1">
            <a:off x="2381250" y="5105400"/>
            <a:ext cx="1143000" cy="53340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WordArt 11"/>
          <p:cNvSpPr>
            <a:spLocks noChangeArrowheads="1" noChangeShapeType="1" noTextEdit="1"/>
          </p:cNvSpPr>
          <p:nvPr/>
        </p:nvSpPr>
        <p:spPr bwMode="auto">
          <a:xfrm>
            <a:off x="7038975" y="2484438"/>
            <a:ext cx="1981200" cy="609600"/>
          </a:xfrm>
          <a:prstGeom prst="rect">
            <a:avLst/>
          </a:prstGeom>
        </p:spPr>
        <p:txBody>
          <a:bodyPr wrap="none" fromWordArt="1">
            <a:prstTxWarp prst="textSlantUp">
              <a:avLst>
                <a:gd name="adj" fmla="val 55556"/>
              </a:avLst>
            </a:prstTxWarp>
          </a:bodyPr>
          <a:lstStyle/>
          <a:p>
            <a:pPr algn="ctr"/>
            <a:r>
              <a:rPr lang="en-US" sz="3600" kern="10" dirty="0">
                <a:ln w="9525">
                  <a:solidFill>
                    <a:srgbClr val="000000"/>
                  </a:solidFill>
                  <a:round/>
                  <a:headEnd/>
                  <a:tailEnd/>
                </a:ln>
                <a:solidFill>
                  <a:srgbClr val="000000"/>
                </a:solidFill>
                <a:latin typeface="Arial Black"/>
              </a:rPr>
              <a:t>Measurement</a:t>
            </a:r>
          </a:p>
        </p:txBody>
      </p:sp>
      <p:sp>
        <p:nvSpPr>
          <p:cNvPr id="16" name="Line 12"/>
          <p:cNvSpPr>
            <a:spLocks noChangeShapeType="1"/>
          </p:cNvSpPr>
          <p:nvPr/>
        </p:nvSpPr>
        <p:spPr bwMode="auto">
          <a:xfrm flipH="1">
            <a:off x="5991225" y="2895600"/>
            <a:ext cx="914400" cy="0"/>
          </a:xfrm>
          <a:prstGeom prst="line">
            <a:avLst/>
          </a:prstGeom>
          <a:noFill/>
          <a:ln w="317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2"/>
          <p:cNvSpPr>
            <a:spLocks noChangeShapeType="1"/>
          </p:cNvSpPr>
          <p:nvPr/>
        </p:nvSpPr>
        <p:spPr bwMode="auto">
          <a:xfrm flipH="1">
            <a:off x="5610225" y="2903538"/>
            <a:ext cx="1295400" cy="7493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23"/>
          <p:cNvSpPr>
            <a:spLocks noChangeShapeType="1"/>
          </p:cNvSpPr>
          <p:nvPr/>
        </p:nvSpPr>
        <p:spPr bwMode="auto">
          <a:xfrm flipH="1">
            <a:off x="5610225" y="2921001"/>
            <a:ext cx="1295400" cy="1371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WordArt 7"/>
          <p:cNvSpPr>
            <a:spLocks noChangeArrowheads="1" noChangeShapeType="1" noTextEdit="1"/>
          </p:cNvSpPr>
          <p:nvPr/>
        </p:nvSpPr>
        <p:spPr bwMode="auto">
          <a:xfrm>
            <a:off x="6705600" y="5381625"/>
            <a:ext cx="1981200" cy="838200"/>
          </a:xfrm>
          <a:prstGeom prst="rect">
            <a:avLst/>
          </a:prstGeom>
        </p:spPr>
        <p:txBody>
          <a:bodyPr wrap="none" fromWordArt="1">
            <a:prstTxWarp prst="textSlantUp">
              <a:avLst>
                <a:gd name="adj" fmla="val 55556"/>
              </a:avLst>
            </a:prstTxWarp>
          </a:bodyPr>
          <a:lstStyle/>
          <a:p>
            <a:pPr algn="ctr"/>
            <a:r>
              <a:rPr lang="en-US" sz="3600" kern="10" dirty="0">
                <a:ln w="9525">
                  <a:solidFill>
                    <a:srgbClr val="000000"/>
                  </a:solidFill>
                  <a:round/>
                  <a:headEnd/>
                  <a:tailEnd/>
                </a:ln>
                <a:solidFill>
                  <a:srgbClr val="000000"/>
                </a:solidFill>
                <a:latin typeface="Arial Black"/>
              </a:rPr>
              <a:t>Dimension</a:t>
            </a:r>
          </a:p>
        </p:txBody>
      </p:sp>
      <p:sp>
        <p:nvSpPr>
          <p:cNvPr id="20" name="Line 15"/>
          <p:cNvSpPr>
            <a:spLocks noChangeShapeType="1"/>
          </p:cNvSpPr>
          <p:nvPr/>
        </p:nvSpPr>
        <p:spPr bwMode="auto">
          <a:xfrm flipH="1" flipV="1">
            <a:off x="5610225" y="6003924"/>
            <a:ext cx="914400" cy="122237"/>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8"/>
          <p:cNvSpPr>
            <a:spLocks noChangeShapeType="1"/>
          </p:cNvSpPr>
          <p:nvPr/>
        </p:nvSpPr>
        <p:spPr bwMode="auto">
          <a:xfrm flipV="1">
            <a:off x="2743200" y="5638798"/>
            <a:ext cx="1295400" cy="56038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8"/>
          <p:cNvSpPr>
            <a:spLocks noChangeShapeType="1"/>
          </p:cNvSpPr>
          <p:nvPr/>
        </p:nvSpPr>
        <p:spPr bwMode="auto">
          <a:xfrm flipV="1">
            <a:off x="2743200" y="5638799"/>
            <a:ext cx="1905000" cy="56515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6"/>
          <p:cNvSpPr>
            <a:spLocks noChangeShapeType="1"/>
          </p:cNvSpPr>
          <p:nvPr/>
        </p:nvSpPr>
        <p:spPr bwMode="auto">
          <a:xfrm flipV="1">
            <a:off x="2743200" y="5638799"/>
            <a:ext cx="2590800" cy="581025"/>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43249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lgn="ctr"/>
            <a:r>
              <a:rPr lang="en-US" dirty="0" smtClean="0"/>
              <a:t>Data Warehousing – Lecture </a:t>
            </a:r>
            <a:r>
              <a:rPr lang="en-US" dirty="0"/>
              <a:t>8</a:t>
            </a:r>
            <a:endParaRPr lang="en-US" dirty="0" smtClean="0"/>
          </a:p>
          <a:p>
            <a:pPr lvl="0" algn="ctr"/>
            <a:r>
              <a:rPr lang="en-US" dirty="0" smtClean="0"/>
              <a:t> OLAP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Relational </a:t>
            </a:r>
            <a:r>
              <a:rPr lang="en-US" dirty="0" err="1" smtClean="0"/>
              <a:t>Vs</a:t>
            </a:r>
            <a:r>
              <a:rPr lang="en-US" dirty="0" smtClean="0"/>
              <a:t> </a:t>
            </a:r>
          </a:p>
          <a:p>
            <a:r>
              <a:rPr lang="en-US" dirty="0" smtClean="0"/>
              <a:t>Multi-Dimensional </a:t>
            </a:r>
            <a:r>
              <a:rPr lang="en-US" dirty="0"/>
              <a:t>Models</a:t>
            </a:r>
            <a:endParaRPr lang="en-US" dirty="0" smtClean="0"/>
          </a:p>
        </p:txBody>
      </p:sp>
      <p:sp>
        <p:nvSpPr>
          <p:cNvPr id="8" name="Rectangle 3"/>
          <p:cNvSpPr txBox="1">
            <a:spLocks noChangeArrowheads="1"/>
          </p:cNvSpPr>
          <p:nvPr/>
        </p:nvSpPr>
        <p:spPr>
          <a:xfrm>
            <a:off x="685800" y="1676400"/>
            <a:ext cx="7772400" cy="4114800"/>
          </a:xfrm>
          <a:prstGeom prst="rect">
            <a:avLst/>
          </a:prstGeom>
        </p:spPr>
        <p:txBody>
          <a:bodyPr vert="horz" lIns="91440" tIns="45720" rIns="91440" bIns="45720" rtlCol="0">
            <a:normAutofit fontScale="925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Char char="•"/>
            </a:pPr>
            <a:r>
              <a:rPr lang="en-US" sz="2800" dirty="0" smtClean="0"/>
              <a:t>Multidimensional array structure represents a </a:t>
            </a:r>
            <a:r>
              <a:rPr lang="en-US" sz="2800" i="1" dirty="0" smtClean="0"/>
              <a:t>higher level of organization</a:t>
            </a:r>
            <a:r>
              <a:rPr lang="en-US" sz="2800" dirty="0" smtClean="0"/>
              <a:t> than the relational table</a:t>
            </a:r>
            <a:endParaRPr lang="en-US" dirty="0" smtClean="0"/>
          </a:p>
          <a:p>
            <a:pPr marL="457200" indent="-457200">
              <a:buFont typeface="Arial" pitchFamily="34" charset="0"/>
              <a:buChar char="•"/>
            </a:pPr>
            <a:r>
              <a:rPr lang="en-US" sz="2800" dirty="0" smtClean="0"/>
              <a:t>Perspectives are </a:t>
            </a:r>
            <a:r>
              <a:rPr lang="en-US" sz="2800" i="1" dirty="0" smtClean="0"/>
              <a:t>embedded directly</a:t>
            </a:r>
            <a:r>
              <a:rPr lang="en-US" sz="2800" dirty="0" smtClean="0"/>
              <a:t> into the structure in the multidimensional model</a:t>
            </a:r>
            <a:endParaRPr lang="en-US" dirty="0" smtClean="0"/>
          </a:p>
          <a:p>
            <a:pPr lvl="2"/>
            <a:r>
              <a:rPr lang="en-US" sz="2000" dirty="0" smtClean="0"/>
              <a:t>All possible combinations of perspectives containing a specific attribute (the color BLUE, for example) line up along the dimension position for that attribute.</a:t>
            </a:r>
            <a:endParaRPr lang="en-US" dirty="0" smtClean="0"/>
          </a:p>
          <a:p>
            <a:pPr marL="457200" indent="-457200">
              <a:buFont typeface="Arial" pitchFamily="34" charset="0"/>
              <a:buChar char="•"/>
            </a:pPr>
            <a:r>
              <a:rPr lang="en-US" sz="2800" dirty="0" smtClean="0"/>
              <a:t>Perspectives are placed in </a:t>
            </a:r>
            <a:r>
              <a:rPr lang="en-US" sz="2800" i="1" dirty="0" smtClean="0"/>
              <a:t>fields</a:t>
            </a:r>
            <a:r>
              <a:rPr lang="en-US" sz="2800" dirty="0" smtClean="0"/>
              <a:t> in the relational model - tells us nothing about field </a:t>
            </a:r>
            <a:r>
              <a:rPr lang="en-US" sz="2800" i="1" dirty="0" smtClean="0"/>
              <a:t>contents</a:t>
            </a:r>
            <a:r>
              <a:rPr lang="en-US" sz="2800" dirty="0" smtClean="0"/>
              <a:t>.</a:t>
            </a:r>
            <a:endParaRPr lang="en-US" dirty="0" smtClean="0"/>
          </a:p>
          <a:p>
            <a:endParaRPr lang="en-US" dirty="0" smtClean="0"/>
          </a:p>
        </p:txBody>
      </p:sp>
    </p:spTree>
    <p:extLst>
      <p:ext uri="{BB962C8B-B14F-4D97-AF65-F5344CB8AC3E}">
        <p14:creationId xmlns:p14="http://schemas.microsoft.com/office/powerpoint/2010/main" val="467863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MDS</a:t>
            </a:r>
          </a:p>
        </p:txBody>
      </p:sp>
      <p:pic>
        <p:nvPicPr>
          <p:cNvPr id="5" name="Content Placeholder 4" descr="15-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447800"/>
            <a:ext cx="8382000" cy="4678363"/>
          </a:xfrm>
          <a:noFill/>
        </p:spPr>
      </p:pic>
    </p:spTree>
    <p:extLst>
      <p:ext uri="{BB962C8B-B14F-4D97-AF65-F5344CB8AC3E}">
        <p14:creationId xmlns:p14="http://schemas.microsoft.com/office/powerpoint/2010/main" val="1933988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Display of </a:t>
            </a:r>
            <a:r>
              <a:rPr lang="en-US" dirty="0" err="1" smtClean="0"/>
              <a:t>Hypercubes</a:t>
            </a:r>
            <a:endParaRPr lang="en-US" dirty="0" smtClean="0"/>
          </a:p>
        </p:txBody>
      </p:sp>
      <p:pic>
        <p:nvPicPr>
          <p:cNvPr id="7" name="Picture 4" descr="15-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447801"/>
            <a:ext cx="8077200" cy="5029200"/>
          </a:xfrm>
          <a:noFill/>
        </p:spPr>
      </p:pic>
    </p:spTree>
    <p:extLst>
      <p:ext uri="{BB962C8B-B14F-4D97-AF65-F5344CB8AC3E}">
        <p14:creationId xmlns:p14="http://schemas.microsoft.com/office/powerpoint/2010/main" val="2496499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MDS</a:t>
            </a:r>
          </a:p>
        </p:txBody>
      </p:sp>
      <p:pic>
        <p:nvPicPr>
          <p:cNvPr id="7" name="Picture 4" descr="1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4800" y="1447801"/>
            <a:ext cx="8077200" cy="5105400"/>
          </a:xfrm>
          <a:prstGeom prst="rect">
            <a:avLst/>
          </a:prstGeom>
          <a:noFill/>
        </p:spPr>
      </p:pic>
    </p:spTree>
    <p:extLst>
      <p:ext uri="{BB962C8B-B14F-4D97-AF65-F5344CB8AC3E}">
        <p14:creationId xmlns:p14="http://schemas.microsoft.com/office/powerpoint/2010/main" val="1476150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Display of </a:t>
            </a:r>
            <a:r>
              <a:rPr lang="en-US" dirty="0" err="1" smtClean="0"/>
              <a:t>Hypercubes</a:t>
            </a:r>
            <a:endParaRPr lang="en-US" dirty="0" smtClean="0"/>
          </a:p>
        </p:txBody>
      </p:sp>
      <p:sp>
        <p:nvSpPr>
          <p:cNvPr id="2" name="Content Placeholder 1"/>
          <p:cNvSpPr>
            <a:spLocks noGrp="1"/>
          </p:cNvSpPr>
          <p:nvPr>
            <p:ph idx="1"/>
          </p:nvPr>
        </p:nvSpPr>
        <p:spPr/>
        <p:txBody>
          <a:bodyPr/>
          <a:lstStyle/>
          <a:p>
            <a:endParaRPr lang="en-US"/>
          </a:p>
        </p:txBody>
      </p:sp>
      <p:pic>
        <p:nvPicPr>
          <p:cNvPr id="8" name="Picture 4" descr="15-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2400" y="1371600"/>
            <a:ext cx="8839200" cy="5181600"/>
          </a:xfrm>
          <a:prstGeom prst="rect">
            <a:avLst/>
          </a:prstGeom>
          <a:noFill/>
        </p:spPr>
      </p:pic>
    </p:spTree>
    <p:extLst>
      <p:ext uri="{BB962C8B-B14F-4D97-AF65-F5344CB8AC3E}">
        <p14:creationId xmlns:p14="http://schemas.microsoft.com/office/powerpoint/2010/main" val="4731991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Drill-Down and Roll-Up</a:t>
            </a:r>
            <a:endParaRPr lang="en-US" dirty="0" smtClean="0"/>
          </a:p>
        </p:txBody>
      </p:sp>
      <p:pic>
        <p:nvPicPr>
          <p:cNvPr id="7" name="Picture 4" descr="15-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6725" y="1371601"/>
            <a:ext cx="7848600" cy="5029200"/>
          </a:xfrm>
          <a:noFill/>
        </p:spPr>
      </p:pic>
    </p:spTree>
    <p:extLst>
      <p:ext uri="{BB962C8B-B14F-4D97-AF65-F5344CB8AC3E}">
        <p14:creationId xmlns:p14="http://schemas.microsoft.com/office/powerpoint/2010/main" val="116839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Slice or </a:t>
            </a:r>
            <a:r>
              <a:rPr lang="en-US" dirty="0"/>
              <a:t>Rotation </a:t>
            </a:r>
            <a:endParaRPr lang="en-US" dirty="0" smtClean="0"/>
          </a:p>
        </p:txBody>
      </p:sp>
      <p:pic>
        <p:nvPicPr>
          <p:cNvPr id="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28600" y="1371600"/>
            <a:ext cx="7772400" cy="3276600"/>
          </a:xfrm>
          <a:prstGeom prst="rect">
            <a:avLst/>
          </a:prstGeom>
          <a:noFill/>
        </p:spPr>
      </p:pic>
      <p:sp>
        <p:nvSpPr>
          <p:cNvPr id="10" name="Text Box 6"/>
          <p:cNvSpPr txBox="1">
            <a:spLocks noChangeArrowheads="1"/>
          </p:cNvSpPr>
          <p:nvPr/>
        </p:nvSpPr>
        <p:spPr bwMode="auto">
          <a:xfrm>
            <a:off x="485775" y="5029200"/>
            <a:ext cx="7924800" cy="12160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US" dirty="0"/>
              <a:t>Also referred to as “data slicing.”</a:t>
            </a:r>
          </a:p>
          <a:p>
            <a:pPr>
              <a:buFontTx/>
              <a:buChar char="•"/>
            </a:pPr>
            <a:r>
              <a:rPr lang="en-US" dirty="0"/>
              <a:t>Each rotation yields a different slice or two dimensional table</a:t>
            </a:r>
          </a:p>
          <a:p>
            <a:r>
              <a:rPr lang="en-US" dirty="0"/>
              <a:t>of data.</a:t>
            </a:r>
          </a:p>
        </p:txBody>
      </p:sp>
    </p:spTree>
    <p:extLst>
      <p:ext uri="{BB962C8B-B14F-4D97-AF65-F5344CB8AC3E}">
        <p14:creationId xmlns:p14="http://schemas.microsoft.com/office/powerpoint/2010/main" val="3688500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Dice </a:t>
            </a:r>
            <a:r>
              <a:rPr lang="en-US" dirty="0"/>
              <a:t>or </a:t>
            </a:r>
            <a:r>
              <a:rPr lang="en-US" dirty="0" smtClean="0"/>
              <a:t>Range </a:t>
            </a:r>
          </a:p>
        </p:txBody>
      </p:sp>
      <p:graphicFrame>
        <p:nvGraphicFramePr>
          <p:cNvPr id="3" name="Object 2"/>
          <p:cNvGraphicFramePr>
            <a:graphicFrameLocks noChangeAspect="1"/>
          </p:cNvGraphicFramePr>
          <p:nvPr>
            <p:extLst>
              <p:ext uri="{D42A27DB-BD31-4B8C-83A1-F6EECF244321}">
                <p14:modId xmlns:p14="http://schemas.microsoft.com/office/powerpoint/2010/main" val="104115987"/>
              </p:ext>
            </p:extLst>
          </p:nvPr>
        </p:nvGraphicFramePr>
        <p:xfrm>
          <a:off x="304800" y="1524000"/>
          <a:ext cx="8231188" cy="3579813"/>
        </p:xfrm>
        <a:graphic>
          <a:graphicData uri="http://schemas.openxmlformats.org/presentationml/2006/ole">
            <mc:AlternateContent xmlns:mc="http://schemas.openxmlformats.org/markup-compatibility/2006">
              <mc:Choice xmlns:v="urn:schemas-microsoft-com:vml" Requires="v">
                <p:oleObj spid="_x0000_s3084" name="Document" r:id="rId4" imgW="5477256" imgH="3214116" progId="Word.Document.8">
                  <p:embed/>
                </p:oleObj>
              </mc:Choice>
              <mc:Fallback>
                <p:oleObj name="Document" r:id="rId4" imgW="5477256" imgH="3214116"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524000"/>
                        <a:ext cx="8231188"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4"/>
          <p:cNvSpPr txBox="1">
            <a:spLocks noChangeArrowheads="1"/>
          </p:cNvSpPr>
          <p:nvPr/>
        </p:nvSpPr>
        <p:spPr bwMode="auto">
          <a:xfrm>
            <a:off x="457200" y="5257800"/>
            <a:ext cx="8243888" cy="12160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US"/>
              <a:t> The end user selects the desired </a:t>
            </a:r>
            <a:r>
              <a:rPr lang="en-US" i="1"/>
              <a:t>positions</a:t>
            </a:r>
            <a:r>
              <a:rPr lang="en-US"/>
              <a:t> along </a:t>
            </a:r>
            <a:r>
              <a:rPr lang="en-US" i="1"/>
              <a:t>each dimension</a:t>
            </a:r>
            <a:r>
              <a:rPr lang="en-US"/>
              <a:t>.</a:t>
            </a:r>
          </a:p>
          <a:p>
            <a:pPr>
              <a:buFontTx/>
              <a:buChar char="•"/>
            </a:pPr>
            <a:r>
              <a:rPr lang="en-US"/>
              <a:t> Also referred to as "data dicing." </a:t>
            </a:r>
          </a:p>
          <a:p>
            <a:pPr>
              <a:buFontTx/>
              <a:buChar char="•"/>
            </a:pPr>
            <a:r>
              <a:rPr lang="en-US"/>
              <a:t> The data is scoped down to a subset grouping</a:t>
            </a:r>
          </a:p>
        </p:txBody>
      </p:sp>
    </p:spTree>
    <p:extLst>
      <p:ext uri="{BB962C8B-B14F-4D97-AF65-F5344CB8AC3E}">
        <p14:creationId xmlns:p14="http://schemas.microsoft.com/office/powerpoint/2010/main" val="29116227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Slice-and-Dice or Rotation </a:t>
            </a:r>
            <a:endParaRPr lang="en-US" dirty="0" smtClean="0"/>
          </a:p>
        </p:txBody>
      </p:sp>
      <p:pic>
        <p:nvPicPr>
          <p:cNvPr id="8" name="Picture 4" descr="15-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295400"/>
            <a:ext cx="8305800" cy="4830763"/>
          </a:xfrm>
          <a:noFill/>
        </p:spPr>
      </p:pic>
    </p:spTree>
    <p:extLst>
      <p:ext uri="{BB962C8B-B14F-4D97-AF65-F5344CB8AC3E}">
        <p14:creationId xmlns:p14="http://schemas.microsoft.com/office/powerpoint/2010/main" val="30150653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MOLAP Implementations</a:t>
            </a:r>
          </a:p>
        </p:txBody>
      </p:sp>
      <p:sp>
        <p:nvSpPr>
          <p:cNvPr id="7" name="Rectangle 3"/>
          <p:cNvSpPr txBox="1">
            <a:spLocks noChangeArrowheads="1"/>
          </p:cNvSpPr>
          <p:nvPr/>
        </p:nvSpPr>
        <p:spPr>
          <a:xfrm>
            <a:off x="0" y="1447800"/>
            <a:ext cx="8686800" cy="5791200"/>
          </a:xfrm>
          <a:prstGeom prst="rect">
            <a:avLst/>
          </a:prstGeom>
          <a:noFill/>
        </p:spPr>
        <p:txBody>
          <a:bodyPr vert="horz" lIns="92075" tIns="46038" rIns="92075" bIns="46038"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dirty="0" smtClean="0"/>
              <a:t>OLAP has historically been implemented through use of multi-dimensional databases (MDDs).</a:t>
            </a:r>
          </a:p>
          <a:p>
            <a:pPr>
              <a:buFont typeface="Arial" pitchFamily="34" charset="0"/>
              <a:buChar char="•"/>
            </a:pPr>
            <a:r>
              <a:rPr lang="en-US" dirty="0" smtClean="0"/>
              <a:t>Dimensions are key business factors for analysis:</a:t>
            </a:r>
          </a:p>
          <a:p>
            <a:pPr lvl="1"/>
            <a:r>
              <a:rPr lang="en-US" dirty="0" smtClean="0"/>
              <a:t>geographies (zip, state, region,...)</a:t>
            </a:r>
          </a:p>
          <a:p>
            <a:pPr lvl="1"/>
            <a:r>
              <a:rPr lang="en-US" dirty="0" smtClean="0"/>
              <a:t>products (item, product category, product department,...)</a:t>
            </a:r>
          </a:p>
          <a:p>
            <a:pPr lvl="1"/>
            <a:r>
              <a:rPr lang="en-US" dirty="0" smtClean="0"/>
              <a:t>dates (day, week, month, quarter, year,...)</a:t>
            </a:r>
          </a:p>
          <a:p>
            <a:pPr>
              <a:buFont typeface="Arial" pitchFamily="34" charset="0"/>
              <a:buChar char="•"/>
            </a:pPr>
            <a:r>
              <a:rPr lang="en-US" dirty="0" smtClean="0"/>
              <a:t>Very high performance via fast look-up into “cube” data structure to retrieve pre-calculated results.</a:t>
            </a:r>
          </a:p>
          <a:p>
            <a:pPr>
              <a:buFont typeface="Arial" pitchFamily="34" charset="0"/>
              <a:buChar char="•"/>
            </a:pPr>
            <a:r>
              <a:rPr lang="en-US" dirty="0" smtClean="0"/>
              <a:t>“Cube” data structures allow pre-calculation of aggregate results for each possible combination of dimensional values.</a:t>
            </a:r>
          </a:p>
          <a:p>
            <a:pPr>
              <a:buFont typeface="Arial" pitchFamily="34" charset="0"/>
              <a:buChar char="•"/>
            </a:pPr>
            <a:r>
              <a:rPr lang="en-US" dirty="0" smtClean="0"/>
              <a:t>Use of application programming interface (API) for access via front-end tools.</a:t>
            </a:r>
          </a:p>
        </p:txBody>
      </p:sp>
    </p:spTree>
    <p:extLst>
      <p:ext uri="{BB962C8B-B14F-4D97-AF65-F5344CB8AC3E}">
        <p14:creationId xmlns:p14="http://schemas.microsoft.com/office/powerpoint/2010/main" val="2730616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p:txBody>
      </p:sp>
      <p:sp>
        <p:nvSpPr>
          <p:cNvPr id="4" name="Content Placeholder 3"/>
          <p:cNvSpPr>
            <a:spLocks noGrp="1"/>
          </p:cNvSpPr>
          <p:nvPr>
            <p:ph sz="quarter" idx="10"/>
          </p:nvPr>
        </p:nvSpPr>
        <p:spPr/>
        <p:txBody>
          <a:bodyPr/>
          <a:lstStyle/>
          <a:p>
            <a:r>
              <a:rPr lang="en-US" dirty="0" smtClean="0"/>
              <a:t>Lecture 8 Outline</a:t>
            </a:r>
            <a:endParaRPr lang="en-US" dirty="0"/>
          </a:p>
        </p:txBody>
      </p:sp>
      <p:sp>
        <p:nvSpPr>
          <p:cNvPr id="2" name="Rectangle 1"/>
          <p:cNvSpPr/>
          <p:nvPr/>
        </p:nvSpPr>
        <p:spPr>
          <a:xfrm>
            <a:off x="609600" y="1665441"/>
            <a:ext cx="7391400" cy="2419124"/>
          </a:xfrm>
          <a:prstGeom prst="rect">
            <a:avLst/>
          </a:prstGeom>
        </p:spPr>
        <p:txBody>
          <a:bodyPr wrap="square">
            <a:spAutoFit/>
          </a:bodyPr>
          <a:lstStyle/>
          <a:p>
            <a:pPr marL="457200" indent="-457200">
              <a:lnSpc>
                <a:spcPct val="90000"/>
              </a:lnSpc>
              <a:buFont typeface="Arial" pitchFamily="34" charset="0"/>
              <a:buChar char="•"/>
            </a:pPr>
            <a:r>
              <a:rPr lang="en-US" sz="2400" dirty="0" smtClean="0"/>
              <a:t>Review Lecture 7, Aggregates, snowflake schema</a:t>
            </a:r>
          </a:p>
          <a:p>
            <a:pPr marL="457200" indent="-457200">
              <a:lnSpc>
                <a:spcPct val="90000"/>
              </a:lnSpc>
              <a:buFont typeface="Arial" pitchFamily="34" charset="0"/>
              <a:buChar char="•"/>
            </a:pPr>
            <a:endParaRPr lang="en-US" sz="2400" dirty="0"/>
          </a:p>
          <a:p>
            <a:pPr marL="457200" indent="-457200">
              <a:lnSpc>
                <a:spcPct val="90000"/>
              </a:lnSpc>
              <a:buFont typeface="Arial" pitchFamily="34" charset="0"/>
              <a:buChar char="•"/>
            </a:pPr>
            <a:r>
              <a:rPr lang="en-US" sz="2400" dirty="0" smtClean="0"/>
              <a:t>OLAP.</a:t>
            </a:r>
          </a:p>
          <a:p>
            <a:pPr marL="457200" indent="-457200">
              <a:lnSpc>
                <a:spcPct val="90000"/>
              </a:lnSpc>
              <a:buFont typeface="Arial" pitchFamily="34" charset="0"/>
              <a:buChar char="•"/>
            </a:pPr>
            <a:endParaRPr lang="en-US" sz="2400" dirty="0"/>
          </a:p>
          <a:p>
            <a:pPr marL="457200" indent="-457200">
              <a:lnSpc>
                <a:spcPct val="90000"/>
              </a:lnSpc>
              <a:buFont typeface="Arial" pitchFamily="34" charset="0"/>
              <a:buChar char="•"/>
            </a:pPr>
            <a:r>
              <a:rPr lang="en-US" sz="2400" dirty="0" smtClean="0"/>
              <a:t>Operations on MDS (Cubes)</a:t>
            </a:r>
          </a:p>
          <a:p>
            <a:pPr marL="457200" indent="-457200">
              <a:lnSpc>
                <a:spcPct val="90000"/>
              </a:lnSpc>
              <a:buFont typeface="Arial" pitchFamily="34" charset="0"/>
              <a:buChar char="•"/>
            </a:pPr>
            <a:endParaRPr lang="en-US" sz="2400" dirty="0" smtClean="0"/>
          </a:p>
          <a:p>
            <a:pPr marL="457200" indent="-457200">
              <a:lnSpc>
                <a:spcPct val="90000"/>
              </a:lnSpc>
              <a:buFont typeface="Arial" pitchFamily="34" charset="0"/>
              <a:buChar char="•"/>
            </a:pPr>
            <a:endParaRPr lang="en-US" sz="2400" dirty="0"/>
          </a:p>
        </p:txBody>
      </p:sp>
    </p:spTree>
    <p:extLst>
      <p:ext uri="{BB962C8B-B14F-4D97-AF65-F5344CB8AC3E}">
        <p14:creationId xmlns:p14="http://schemas.microsoft.com/office/powerpoint/2010/main" val="198764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MOLAP Implementations</a:t>
            </a:r>
          </a:p>
        </p:txBody>
      </p:sp>
      <p:pic>
        <p:nvPicPr>
          <p:cNvPr id="5" name="Content Placeholder 4" descr="15-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371601"/>
            <a:ext cx="6858000" cy="5105400"/>
          </a:xfrm>
          <a:noFill/>
        </p:spPr>
      </p:pic>
    </p:spTree>
    <p:extLst>
      <p:ext uri="{BB962C8B-B14F-4D97-AF65-F5344CB8AC3E}">
        <p14:creationId xmlns:p14="http://schemas.microsoft.com/office/powerpoint/2010/main" val="1026911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MOLAP Implementations</a:t>
            </a:r>
          </a:p>
        </p:txBody>
      </p:sp>
      <p:sp>
        <p:nvSpPr>
          <p:cNvPr id="5" name="Rectangle 3"/>
          <p:cNvSpPr txBox="1">
            <a:spLocks noChangeArrowheads="1"/>
          </p:cNvSpPr>
          <p:nvPr/>
        </p:nvSpPr>
        <p:spPr>
          <a:xfrm>
            <a:off x="373062" y="1371600"/>
            <a:ext cx="8194675" cy="4114800"/>
          </a:xfrm>
          <a:prstGeom prst="rect">
            <a:avLst/>
          </a:prstGeom>
          <a:noFill/>
        </p:spPr>
        <p:txBody>
          <a:bodyPr vert="horz" lIns="92075" tIns="46038" rIns="92075" bIns="46038" rtlCol="0">
            <a:normAutofit lnSpcReduction="100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itchFamily="2" charset="2"/>
              <a:buNone/>
            </a:pPr>
            <a:r>
              <a:rPr lang="en-US" smtClean="0"/>
              <a:t>   Need to consider both maintenance and storage implications when designing strategy for when to build cubes.</a:t>
            </a:r>
          </a:p>
          <a:p>
            <a:pPr marL="285750" indent="-285750">
              <a:spcBef>
                <a:spcPct val="80000"/>
              </a:spcBef>
            </a:pPr>
            <a:r>
              <a:rPr lang="en-US" b="1" u="sng" smtClean="0"/>
              <a:t>Maintenance Considerations:</a:t>
            </a:r>
            <a:r>
              <a:rPr lang="en-US" smtClean="0"/>
              <a:t>  Every data item received into MDD must be aggregated into </a:t>
            </a:r>
            <a:r>
              <a:rPr lang="en-US" i="1" u="sng" smtClean="0"/>
              <a:t>every</a:t>
            </a:r>
            <a:r>
              <a:rPr lang="en-US" smtClean="0"/>
              <a:t> cube (assuming “to-date” summaries are maintained). </a:t>
            </a:r>
          </a:p>
          <a:p>
            <a:pPr marL="285750" indent="-285750">
              <a:spcBef>
                <a:spcPct val="80000"/>
              </a:spcBef>
            </a:pPr>
            <a:r>
              <a:rPr lang="en-US" b="1" u="sng" smtClean="0"/>
              <a:t>Storage Considerations:</a:t>
            </a:r>
            <a:r>
              <a:rPr lang="en-US" smtClean="0"/>
              <a:t>  Although cubes get much smaller (e.g., more dense) as dimensions get less detailed (e.g., year vs. day), storage implications for building hundreds of cubes can be significant.</a:t>
            </a:r>
            <a:endParaRPr lang="en-US" sz="2000" dirty="0" smtClean="0"/>
          </a:p>
        </p:txBody>
      </p:sp>
    </p:spTree>
    <p:extLst>
      <p:ext uri="{BB962C8B-B14F-4D97-AF65-F5344CB8AC3E}">
        <p14:creationId xmlns:p14="http://schemas.microsoft.com/office/powerpoint/2010/main" val="17674463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Virtual Cubes</a:t>
            </a:r>
            <a:endParaRPr lang="en-US" dirty="0" smtClean="0"/>
          </a:p>
        </p:txBody>
      </p:sp>
      <p:sp>
        <p:nvSpPr>
          <p:cNvPr id="7" name="Rectangle 3"/>
          <p:cNvSpPr txBox="1">
            <a:spLocks noChangeArrowheads="1"/>
          </p:cNvSpPr>
          <p:nvPr/>
        </p:nvSpPr>
        <p:spPr>
          <a:xfrm>
            <a:off x="466725" y="1752600"/>
            <a:ext cx="8318500" cy="4446587"/>
          </a:xfrm>
          <a:prstGeom prst="rect">
            <a:avLst/>
          </a:prstGeom>
          <a:noFill/>
        </p:spPr>
        <p:txBody>
          <a:bodyPr vert="horz" lIns="92075" tIns="46038" rIns="92075" bIns="46038"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Arial" pitchFamily="34" charset="0"/>
              <a:buChar char="•"/>
            </a:pPr>
            <a:r>
              <a:rPr lang="en-US" dirty="0" smtClean="0"/>
              <a:t>Virtual cubes are used when there is a need to join information from two dissimilar cubes that share one or more common dimensions.</a:t>
            </a:r>
          </a:p>
          <a:p>
            <a:pPr>
              <a:lnSpc>
                <a:spcPct val="80000"/>
              </a:lnSpc>
              <a:buFont typeface="Arial" pitchFamily="34" charset="0"/>
              <a:buChar char="•"/>
            </a:pPr>
            <a:endParaRPr lang="en-US" dirty="0" smtClean="0"/>
          </a:p>
          <a:p>
            <a:pPr>
              <a:lnSpc>
                <a:spcPct val="80000"/>
              </a:lnSpc>
              <a:buFont typeface="Arial" pitchFamily="34" charset="0"/>
              <a:buChar char="•"/>
            </a:pPr>
            <a:r>
              <a:rPr lang="en-US" dirty="0" smtClean="0"/>
              <a:t>Similar to a relational view; two (or more) cubes are linked along common dimension(s).</a:t>
            </a:r>
          </a:p>
          <a:p>
            <a:pPr>
              <a:lnSpc>
                <a:spcPct val="80000"/>
              </a:lnSpc>
              <a:buFont typeface="Arial" pitchFamily="34" charset="0"/>
              <a:buChar char="•"/>
            </a:pPr>
            <a:endParaRPr lang="en-US" dirty="0" smtClean="0"/>
          </a:p>
          <a:p>
            <a:pPr>
              <a:lnSpc>
                <a:spcPct val="80000"/>
              </a:lnSpc>
              <a:buFont typeface="Arial" pitchFamily="34" charset="0"/>
              <a:buChar char="•"/>
            </a:pPr>
            <a:r>
              <a:rPr lang="en-US" dirty="0" smtClean="0"/>
              <a:t>Often used to save space by eliminating redundant storage of information.</a:t>
            </a:r>
          </a:p>
          <a:p>
            <a:pPr>
              <a:lnSpc>
                <a:spcPct val="80000"/>
              </a:lnSpc>
            </a:pPr>
            <a:endParaRPr lang="en-US" dirty="0" smtClean="0"/>
          </a:p>
        </p:txBody>
      </p:sp>
    </p:spTree>
    <p:extLst>
      <p:ext uri="{BB962C8B-B14F-4D97-AF65-F5344CB8AC3E}">
        <p14:creationId xmlns:p14="http://schemas.microsoft.com/office/powerpoint/2010/main" val="22136540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Partitioned Cubes</a:t>
            </a:r>
            <a:endParaRPr lang="en-US" dirty="0" smtClean="0"/>
          </a:p>
        </p:txBody>
      </p:sp>
      <p:sp>
        <p:nvSpPr>
          <p:cNvPr id="7" name="Rectangle 3"/>
          <p:cNvSpPr txBox="1">
            <a:spLocks noChangeArrowheads="1"/>
          </p:cNvSpPr>
          <p:nvPr/>
        </p:nvSpPr>
        <p:spPr>
          <a:xfrm>
            <a:off x="457200" y="2006600"/>
            <a:ext cx="7899400" cy="4892675"/>
          </a:xfrm>
          <a:prstGeom prst="rect">
            <a:avLst/>
          </a:prstGeom>
          <a:noFill/>
        </p:spPr>
        <p:txBody>
          <a:bodyPr vert="horz" lIns="92075" tIns="46038" rIns="92075" bIns="46038"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dirty="0" smtClean="0"/>
              <a:t>One logical cube of data can be spread across multiple physical cubes on separate (or same) servers.</a:t>
            </a:r>
          </a:p>
          <a:p>
            <a:pPr>
              <a:buFont typeface="Arial" pitchFamily="34" charset="0"/>
              <a:buChar char="•"/>
            </a:pPr>
            <a:endParaRPr lang="en-US" dirty="0" smtClean="0"/>
          </a:p>
          <a:p>
            <a:pPr>
              <a:buFont typeface="Arial" pitchFamily="34" charset="0"/>
              <a:buChar char="•"/>
            </a:pPr>
            <a:r>
              <a:rPr lang="en-US" dirty="0" smtClean="0"/>
              <a:t>The divide-and-conquer approach of partitioned cubes helps to mitigate the scalability limitations of a MOLAP environment.     </a:t>
            </a:r>
          </a:p>
          <a:p>
            <a:pPr>
              <a:buFont typeface="Arial" pitchFamily="34" charset="0"/>
              <a:buChar char="•"/>
            </a:pPr>
            <a:endParaRPr lang="en-US" dirty="0" smtClean="0"/>
          </a:p>
          <a:p>
            <a:pPr>
              <a:buFont typeface="Arial" pitchFamily="34" charset="0"/>
              <a:buChar char="•"/>
            </a:pPr>
            <a:r>
              <a:rPr lang="en-US" dirty="0" smtClean="0"/>
              <a:t>Ideal cube partitioning is completely invisible to end users.</a:t>
            </a:r>
          </a:p>
          <a:p>
            <a:pPr>
              <a:buFont typeface="Wingdings" pitchFamily="2" charset="2"/>
              <a:buNone/>
            </a:pPr>
            <a:endParaRPr lang="en-US" dirty="0" smtClean="0"/>
          </a:p>
        </p:txBody>
      </p:sp>
    </p:spTree>
    <p:extLst>
      <p:ext uri="{BB962C8B-B14F-4D97-AF65-F5344CB8AC3E}">
        <p14:creationId xmlns:p14="http://schemas.microsoft.com/office/powerpoint/2010/main" val="2213654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MOLAP </a:t>
            </a:r>
            <a:r>
              <a:rPr lang="en-US" dirty="0" err="1" smtClean="0"/>
              <a:t>vs</a:t>
            </a:r>
            <a:r>
              <a:rPr lang="en-US" dirty="0" smtClean="0"/>
              <a:t> ROLAP</a:t>
            </a:r>
          </a:p>
        </p:txBody>
      </p:sp>
      <p:pic>
        <p:nvPicPr>
          <p:cNvPr id="5" name="Content Placeholder 4" descr="15-1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295401"/>
            <a:ext cx="8458200" cy="5181600"/>
          </a:xfrm>
          <a:noFill/>
        </p:spPr>
      </p:pic>
    </p:spTree>
    <p:extLst>
      <p:ext uri="{BB962C8B-B14F-4D97-AF65-F5344CB8AC3E}">
        <p14:creationId xmlns:p14="http://schemas.microsoft.com/office/powerpoint/2010/main" val="547957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Bottom Line</a:t>
            </a:r>
            <a:endParaRPr lang="en-US" dirty="0" smtClean="0"/>
          </a:p>
        </p:txBody>
      </p:sp>
      <p:sp>
        <p:nvSpPr>
          <p:cNvPr id="7" name="Rectangle 3"/>
          <p:cNvSpPr txBox="1">
            <a:spLocks noChangeArrowheads="1"/>
          </p:cNvSpPr>
          <p:nvPr/>
        </p:nvSpPr>
        <p:spPr>
          <a:xfrm>
            <a:off x="352425" y="1752600"/>
            <a:ext cx="7747000" cy="5257800"/>
          </a:xfrm>
          <a:prstGeom prst="rect">
            <a:avLst/>
          </a:prstGeom>
          <a:noFill/>
        </p:spPr>
        <p:txBody>
          <a:bodyPr vert="horz" lIns="92075" tIns="46038" rIns="92075" bIns="46038"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dirty="0" smtClean="0"/>
              <a:t>There are many implementation techniques for delivery of an OLAP environment. </a:t>
            </a:r>
          </a:p>
          <a:p>
            <a:pPr>
              <a:buFont typeface="Arial" pitchFamily="34" charset="0"/>
              <a:buChar char="•"/>
            </a:pPr>
            <a:endParaRPr lang="en-US" dirty="0" smtClean="0"/>
          </a:p>
          <a:p>
            <a:pPr>
              <a:buFont typeface="Arial" pitchFamily="34" charset="0"/>
              <a:buChar char="•"/>
            </a:pPr>
            <a:r>
              <a:rPr lang="en-US" dirty="0" smtClean="0"/>
              <a:t>Must fully consider the performance, scalability, complexity, and flexibility characteristics when deciding </a:t>
            </a:r>
            <a:r>
              <a:rPr lang="en-US" smtClean="0"/>
              <a:t>between MOLAP and </a:t>
            </a:r>
            <a:r>
              <a:rPr lang="en-US" dirty="0"/>
              <a:t>R</a:t>
            </a:r>
            <a:r>
              <a:rPr lang="en-US" smtClean="0"/>
              <a:t>OLAP</a:t>
            </a:r>
            <a:r>
              <a:rPr lang="en-US" dirty="0" smtClean="0"/>
              <a:t>.</a:t>
            </a:r>
          </a:p>
          <a:p>
            <a:pPr>
              <a:buFont typeface="Arial" pitchFamily="34" charset="0"/>
              <a:buChar char="•"/>
            </a:pPr>
            <a:endParaRPr lang="en-US" dirty="0" smtClean="0"/>
          </a:p>
          <a:p>
            <a:pPr>
              <a:buFont typeface="Arial" pitchFamily="34" charset="0"/>
              <a:buChar char="•"/>
            </a:pPr>
            <a:r>
              <a:rPr lang="en-US" dirty="0" smtClean="0"/>
              <a:t>Understand your tools and RDBMS!</a:t>
            </a:r>
          </a:p>
        </p:txBody>
      </p:sp>
    </p:spTree>
    <p:extLst>
      <p:ext uri="{BB962C8B-B14F-4D97-AF65-F5344CB8AC3E}">
        <p14:creationId xmlns:p14="http://schemas.microsoft.com/office/powerpoint/2010/main" val="3067386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marL="0" indent="0"/>
            <a:endParaRPr lang="en-US" b="1" dirty="0"/>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ETL Processing</a:t>
            </a:r>
            <a:endParaRPr lang="en-US" dirty="0" smtClean="0"/>
          </a:p>
        </p:txBody>
      </p:sp>
      <p:sp>
        <p:nvSpPr>
          <p:cNvPr id="8" name="Rectangle 3"/>
          <p:cNvSpPr txBox="1">
            <a:spLocks noChangeArrowheads="1"/>
          </p:cNvSpPr>
          <p:nvPr/>
        </p:nvSpPr>
        <p:spPr>
          <a:xfrm>
            <a:off x="228600" y="1295400"/>
            <a:ext cx="8915400" cy="525780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Monotype Sorts" pitchFamily="2" charset="2"/>
              <a:buNone/>
            </a:pPr>
            <a:endParaRPr lang="en-US" dirty="0" smtClean="0">
              <a:latin typeface="Arial" charset="0"/>
            </a:endParaRPr>
          </a:p>
          <a:p>
            <a:pPr>
              <a:buFont typeface="Monotype Sorts" pitchFamily="2" charset="2"/>
              <a:buNone/>
            </a:pPr>
            <a:endParaRPr lang="en-US" dirty="0">
              <a:latin typeface="Arial" charset="0"/>
            </a:endParaRPr>
          </a:p>
        </p:txBody>
      </p:sp>
      <p:sp>
        <p:nvSpPr>
          <p:cNvPr id="7" name="Rectangle 6"/>
          <p:cNvSpPr/>
          <p:nvPr/>
        </p:nvSpPr>
        <p:spPr>
          <a:xfrm>
            <a:off x="76200" y="1447800"/>
            <a:ext cx="3996267" cy="632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ETL Process</a:t>
            </a:r>
            <a:endParaRPr lang="en-US" dirty="0"/>
          </a:p>
        </p:txBody>
      </p:sp>
      <p:sp>
        <p:nvSpPr>
          <p:cNvPr id="9" name="Rectangle 8"/>
          <p:cNvSpPr/>
          <p:nvPr/>
        </p:nvSpPr>
        <p:spPr>
          <a:xfrm>
            <a:off x="194028" y="2599281"/>
            <a:ext cx="1591734" cy="7789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Source</a:t>
            </a:r>
            <a:endParaRPr lang="en-US" sz="2400" dirty="0"/>
          </a:p>
        </p:txBody>
      </p:sp>
      <p:sp>
        <p:nvSpPr>
          <p:cNvPr id="10" name="Rectangle 9"/>
          <p:cNvSpPr/>
          <p:nvPr/>
        </p:nvSpPr>
        <p:spPr>
          <a:xfrm>
            <a:off x="2530829" y="2559771"/>
            <a:ext cx="1557867" cy="8805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Staging</a:t>
            </a:r>
            <a:endParaRPr lang="en-US" sz="2000" dirty="0"/>
          </a:p>
        </p:txBody>
      </p:sp>
      <p:sp>
        <p:nvSpPr>
          <p:cNvPr id="11" name="Rectangle 10"/>
          <p:cNvSpPr/>
          <p:nvPr/>
        </p:nvSpPr>
        <p:spPr>
          <a:xfrm>
            <a:off x="6143271" y="2407369"/>
            <a:ext cx="1557867" cy="694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a:t>
            </a:r>
            <a:endParaRPr lang="en-US" dirty="0"/>
          </a:p>
        </p:txBody>
      </p:sp>
      <p:sp>
        <p:nvSpPr>
          <p:cNvPr id="12" name="Rectangle 11"/>
          <p:cNvSpPr/>
          <p:nvPr/>
        </p:nvSpPr>
        <p:spPr>
          <a:xfrm>
            <a:off x="5020028" y="3660443"/>
            <a:ext cx="1557867" cy="7450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DIM 2</a:t>
            </a:r>
          </a:p>
        </p:txBody>
      </p:sp>
      <p:sp>
        <p:nvSpPr>
          <p:cNvPr id="13" name="Rectangle 12"/>
          <p:cNvSpPr/>
          <p:nvPr/>
        </p:nvSpPr>
        <p:spPr>
          <a:xfrm>
            <a:off x="7147983" y="3660443"/>
            <a:ext cx="1557867" cy="761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DIM 3</a:t>
            </a:r>
          </a:p>
        </p:txBody>
      </p:sp>
      <p:sp>
        <p:nvSpPr>
          <p:cNvPr id="14" name="Rectangle 13"/>
          <p:cNvSpPr/>
          <p:nvPr/>
        </p:nvSpPr>
        <p:spPr>
          <a:xfrm>
            <a:off x="5951362" y="1391368"/>
            <a:ext cx="1975555" cy="6999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DIM 1</a:t>
            </a:r>
          </a:p>
        </p:txBody>
      </p:sp>
      <p:cxnSp>
        <p:nvCxnSpPr>
          <p:cNvPr id="15" name="Straight Connector 14"/>
          <p:cNvCxnSpPr/>
          <p:nvPr/>
        </p:nvCxnSpPr>
        <p:spPr>
          <a:xfrm>
            <a:off x="2090562" y="1430886"/>
            <a:ext cx="0" cy="3951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65274" y="1419591"/>
            <a:ext cx="0" cy="3951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10" idx="1"/>
          </p:cNvCxnSpPr>
          <p:nvPr/>
        </p:nvCxnSpPr>
        <p:spPr>
          <a:xfrm>
            <a:off x="1785762" y="2988748"/>
            <a:ext cx="745067" cy="11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98829" y="5348130"/>
            <a:ext cx="7732889" cy="68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Process of loading Data into Data Mart</a:t>
            </a:r>
            <a:endParaRPr lang="en-US" sz="2400" dirty="0"/>
          </a:p>
        </p:txBody>
      </p:sp>
      <p:cxnSp>
        <p:nvCxnSpPr>
          <p:cNvPr id="19" name="Straight Arrow Connector 18"/>
          <p:cNvCxnSpPr>
            <a:stCxn id="10" idx="3"/>
          </p:cNvCxnSpPr>
          <p:nvPr/>
        </p:nvCxnSpPr>
        <p:spPr>
          <a:xfrm flipV="1">
            <a:off x="4088696" y="1792131"/>
            <a:ext cx="1862666" cy="120790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2" idx="1"/>
          </p:cNvCxnSpPr>
          <p:nvPr/>
        </p:nvCxnSpPr>
        <p:spPr>
          <a:xfrm>
            <a:off x="4088696" y="3000038"/>
            <a:ext cx="931332" cy="10329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088696" y="3011323"/>
            <a:ext cx="3059287" cy="93698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11" idx="1"/>
          </p:cNvCxnSpPr>
          <p:nvPr/>
        </p:nvCxnSpPr>
        <p:spPr>
          <a:xfrm flipV="1">
            <a:off x="4088696" y="2754505"/>
            <a:ext cx="2054575" cy="245533"/>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3" name="Object 22"/>
          <p:cNvGraphicFramePr>
            <a:graphicFrameLocks noChangeAspect="1"/>
          </p:cNvGraphicFramePr>
          <p:nvPr>
            <p:extLst>
              <p:ext uri="{D42A27DB-BD31-4B8C-83A1-F6EECF244321}">
                <p14:modId xmlns:p14="http://schemas.microsoft.com/office/powerpoint/2010/main" val="1831531089"/>
              </p:ext>
            </p:extLst>
          </p:nvPr>
        </p:nvGraphicFramePr>
        <p:xfrm>
          <a:off x="8077200" y="2330115"/>
          <a:ext cx="914400" cy="771525"/>
        </p:xfrm>
        <a:graphic>
          <a:graphicData uri="http://schemas.openxmlformats.org/presentationml/2006/ole">
            <mc:AlternateContent xmlns:mc="http://schemas.openxmlformats.org/markup-compatibility/2006">
              <mc:Choice xmlns:v="urn:schemas-microsoft-com:vml" Requires="v">
                <p:oleObj spid="_x0000_s4098" name="Worksheet" showAsIcon="1" r:id="rId4" imgW="914400" imgH="771480" progId="Excel.Sheet.8">
                  <p:embed/>
                </p:oleObj>
              </mc:Choice>
              <mc:Fallback>
                <p:oleObj name="Worksheet" showAsIcon="1" r:id="rId4" imgW="914400" imgH="771480" progId="Excel.Sheet.8">
                  <p:embed/>
                  <p:pic>
                    <p:nvPicPr>
                      <p:cNvPr id="0" name=""/>
                      <p:cNvPicPr/>
                      <p:nvPr/>
                    </p:nvPicPr>
                    <p:blipFill>
                      <a:blip r:embed="rId5"/>
                      <a:stretch>
                        <a:fillRect/>
                      </a:stretch>
                    </p:blipFill>
                    <p:spPr>
                      <a:xfrm>
                        <a:off x="8077200" y="233011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888331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marL="0" indent="0"/>
            <a:endParaRPr lang="en-US" b="1" dirty="0"/>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8" name="Rectangle 3"/>
          <p:cNvSpPr txBox="1">
            <a:spLocks noChangeArrowheads="1"/>
          </p:cNvSpPr>
          <p:nvPr/>
        </p:nvSpPr>
        <p:spPr>
          <a:xfrm>
            <a:off x="228600" y="1295400"/>
            <a:ext cx="8915400" cy="525780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Monotype Sorts" pitchFamily="2" charset="2"/>
              <a:buNone/>
            </a:pPr>
            <a:endParaRPr lang="en-US" dirty="0" smtClean="0">
              <a:latin typeface="Arial" charset="0"/>
            </a:endParaRPr>
          </a:p>
          <a:p>
            <a:pPr>
              <a:buFont typeface="Monotype Sorts" pitchFamily="2" charset="2"/>
              <a:buNone/>
            </a:pPr>
            <a:endParaRPr lang="en-US" dirty="0">
              <a:latin typeface="Arial" charset="0"/>
            </a:endParaRPr>
          </a:p>
        </p:txBody>
      </p:sp>
      <p:sp>
        <p:nvSpPr>
          <p:cNvPr id="7" name="Rectangle 6"/>
          <p:cNvSpPr/>
          <p:nvPr/>
        </p:nvSpPr>
        <p:spPr>
          <a:xfrm>
            <a:off x="228600" y="381000"/>
            <a:ext cx="3996267" cy="632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BI/reporting Process</a:t>
            </a:r>
            <a:endParaRPr lang="en-US" dirty="0"/>
          </a:p>
        </p:txBody>
      </p:sp>
      <p:sp>
        <p:nvSpPr>
          <p:cNvPr id="9" name="Rectangle 8"/>
          <p:cNvSpPr/>
          <p:nvPr/>
        </p:nvSpPr>
        <p:spPr>
          <a:xfrm>
            <a:off x="2291643" y="2564230"/>
            <a:ext cx="1286936" cy="3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Fact</a:t>
            </a:r>
            <a:endParaRPr lang="en-US" sz="2000" dirty="0"/>
          </a:p>
        </p:txBody>
      </p:sp>
      <p:sp>
        <p:nvSpPr>
          <p:cNvPr id="10" name="Rectangle 9"/>
          <p:cNvSpPr/>
          <p:nvPr/>
        </p:nvSpPr>
        <p:spPr>
          <a:xfrm>
            <a:off x="3838224" y="2111305"/>
            <a:ext cx="1377244" cy="245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DIM 1</a:t>
            </a:r>
            <a:endParaRPr lang="en-US" sz="1600" dirty="0"/>
          </a:p>
        </p:txBody>
      </p:sp>
      <p:sp>
        <p:nvSpPr>
          <p:cNvPr id="11" name="Rectangle 10"/>
          <p:cNvSpPr/>
          <p:nvPr/>
        </p:nvSpPr>
        <p:spPr>
          <a:xfrm>
            <a:off x="3838225" y="3034167"/>
            <a:ext cx="1377244" cy="268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DIM 2</a:t>
            </a:r>
            <a:endParaRPr lang="en-US" sz="1600" dirty="0"/>
          </a:p>
        </p:txBody>
      </p:sp>
      <p:sp>
        <p:nvSpPr>
          <p:cNvPr id="12" name="Rectangle 11"/>
          <p:cNvSpPr/>
          <p:nvPr/>
        </p:nvSpPr>
        <p:spPr>
          <a:xfrm>
            <a:off x="609599" y="2749124"/>
            <a:ext cx="1162758"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DIM 3</a:t>
            </a:r>
          </a:p>
        </p:txBody>
      </p:sp>
      <p:cxnSp>
        <p:nvCxnSpPr>
          <p:cNvPr id="13" name="Straight Connector 12"/>
          <p:cNvCxnSpPr>
            <a:endCxn id="9" idx="3"/>
          </p:cNvCxnSpPr>
          <p:nvPr/>
        </p:nvCxnSpPr>
        <p:spPr>
          <a:xfrm flipH="1">
            <a:off x="3578579" y="2286291"/>
            <a:ext cx="994216" cy="451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0"/>
            <a:endCxn id="9" idx="3"/>
          </p:cNvCxnSpPr>
          <p:nvPr/>
        </p:nvCxnSpPr>
        <p:spPr>
          <a:xfrm flipH="1" flipV="1">
            <a:off x="3578579" y="2722979"/>
            <a:ext cx="948268" cy="326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1"/>
          </p:cNvCxnSpPr>
          <p:nvPr/>
        </p:nvCxnSpPr>
        <p:spPr>
          <a:xfrm flipH="1">
            <a:off x="1676403" y="2723116"/>
            <a:ext cx="615240" cy="32299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962403" y="2603004"/>
            <a:ext cx="564443" cy="190499"/>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1:M</a:t>
            </a:r>
            <a:endParaRPr lang="en-US" sz="1000" dirty="0"/>
          </a:p>
        </p:txBody>
      </p:sp>
      <p:sp>
        <p:nvSpPr>
          <p:cNvPr id="17" name="Rounded Rectangle 16"/>
          <p:cNvSpPr/>
          <p:nvPr/>
        </p:nvSpPr>
        <p:spPr>
          <a:xfrm>
            <a:off x="1676402" y="2519050"/>
            <a:ext cx="564443" cy="190499"/>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1:M</a:t>
            </a:r>
            <a:endParaRPr lang="en-US" sz="1000" dirty="0"/>
          </a:p>
        </p:txBody>
      </p:sp>
      <p:sp>
        <p:nvSpPr>
          <p:cNvPr id="18" name="Rounded Rectangle 17"/>
          <p:cNvSpPr/>
          <p:nvPr/>
        </p:nvSpPr>
        <p:spPr>
          <a:xfrm>
            <a:off x="3240708" y="2234073"/>
            <a:ext cx="564443" cy="190499"/>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1:M</a:t>
            </a:r>
            <a:endParaRPr lang="en-US" sz="1000" dirty="0"/>
          </a:p>
        </p:txBody>
      </p:sp>
      <p:graphicFrame>
        <p:nvGraphicFramePr>
          <p:cNvPr id="19" name="Object 18"/>
          <p:cNvGraphicFramePr>
            <a:graphicFrameLocks noChangeAspect="1"/>
          </p:cNvGraphicFramePr>
          <p:nvPr>
            <p:extLst>
              <p:ext uri="{D42A27DB-BD31-4B8C-83A1-F6EECF244321}">
                <p14:modId xmlns:p14="http://schemas.microsoft.com/office/powerpoint/2010/main" val="2715355389"/>
              </p:ext>
            </p:extLst>
          </p:nvPr>
        </p:nvGraphicFramePr>
        <p:xfrm>
          <a:off x="7366000" y="2113086"/>
          <a:ext cx="914400" cy="771525"/>
        </p:xfrm>
        <a:graphic>
          <a:graphicData uri="http://schemas.openxmlformats.org/presentationml/2006/ole">
            <mc:AlternateContent xmlns:mc="http://schemas.openxmlformats.org/markup-compatibility/2006">
              <mc:Choice xmlns:v="urn:schemas-microsoft-com:vml" Requires="v">
                <p:oleObj spid="_x0000_s5122"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7366000" y="211308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12419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marL="0" indent="0"/>
            <a:endParaRPr lang="en-US" b="1" dirty="0"/>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Where Does OLAP Fit In? (1)</a:t>
            </a:r>
            <a:endParaRPr lang="en-US" dirty="0" smtClean="0"/>
          </a:p>
        </p:txBody>
      </p:sp>
      <p:sp>
        <p:nvSpPr>
          <p:cNvPr id="7" name="Rectangle 3"/>
          <p:cNvSpPr txBox="1">
            <a:spLocks noChangeArrowheads="1"/>
          </p:cNvSpPr>
          <p:nvPr/>
        </p:nvSpPr>
        <p:spPr>
          <a:xfrm>
            <a:off x="76200" y="1676400"/>
            <a:ext cx="8991600" cy="4648200"/>
          </a:xfrm>
          <a:prstGeom prst="rect">
            <a:avLst/>
          </a:prstGeom>
          <a:noFill/>
        </p:spPr>
        <p:txBody>
          <a:bodyPr vert="horz" lIns="92075" tIns="46038" rIns="92075" bIns="46038"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dirty="0" smtClean="0"/>
              <a:t>OLAP = On-line analytical processing.</a:t>
            </a:r>
          </a:p>
          <a:p>
            <a:pPr>
              <a:buFont typeface="Arial" pitchFamily="34" charset="0"/>
              <a:buChar char="•"/>
            </a:pPr>
            <a:endParaRPr lang="en-US" dirty="0" smtClean="0"/>
          </a:p>
          <a:p>
            <a:pPr>
              <a:buFont typeface="Arial" pitchFamily="34" charset="0"/>
              <a:buChar char="•"/>
            </a:pPr>
            <a:r>
              <a:rPr lang="en-US" dirty="0" smtClean="0"/>
              <a:t>OLAP is a characterization of applications, </a:t>
            </a:r>
            <a:r>
              <a:rPr lang="en-US" u="sng" dirty="0" smtClean="0"/>
              <a:t>not</a:t>
            </a:r>
            <a:r>
              <a:rPr lang="en-US" dirty="0" smtClean="0"/>
              <a:t> a database design technique.</a:t>
            </a:r>
          </a:p>
          <a:p>
            <a:pPr>
              <a:buFont typeface="Arial" pitchFamily="34" charset="0"/>
              <a:buChar char="•"/>
            </a:pPr>
            <a:r>
              <a:rPr lang="en-US" dirty="0" smtClean="0"/>
              <a:t>Idea is to provide very fast response time in order to facilitate iterative decision-making.</a:t>
            </a:r>
          </a:p>
          <a:p>
            <a:pPr>
              <a:buFont typeface="Arial" pitchFamily="34" charset="0"/>
              <a:buChar char="•"/>
            </a:pPr>
            <a:r>
              <a:rPr lang="en-US" dirty="0" smtClean="0"/>
              <a:t>Analytical processing requires access to complex aggregations (as opposed to record-level access).</a:t>
            </a:r>
          </a:p>
          <a:p>
            <a:pPr>
              <a:buFont typeface="Wingdings" pitchFamily="2" charset="2"/>
              <a:buNone/>
            </a:pPr>
            <a:endParaRPr lang="en-US" dirty="0" smtClean="0"/>
          </a:p>
          <a:p>
            <a:pPr>
              <a:buFont typeface="Wingdings" pitchFamily="2" charset="2"/>
              <a:buNone/>
            </a:pPr>
            <a:endParaRPr lang="en-US" dirty="0" smtClean="0"/>
          </a:p>
        </p:txBody>
      </p:sp>
    </p:spTree>
    <p:extLst>
      <p:ext uri="{BB962C8B-B14F-4D97-AF65-F5344CB8AC3E}">
        <p14:creationId xmlns:p14="http://schemas.microsoft.com/office/powerpoint/2010/main" val="2514177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marL="0" indent="0"/>
            <a:endParaRPr lang="en-US" b="1" dirty="0"/>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Where Does OLAP Fit In? </a:t>
            </a:r>
            <a:r>
              <a:rPr lang="en-US" dirty="0" smtClean="0"/>
              <a:t>(2)</a:t>
            </a:r>
          </a:p>
        </p:txBody>
      </p:sp>
      <p:sp>
        <p:nvSpPr>
          <p:cNvPr id="8" name="Rectangle 3"/>
          <p:cNvSpPr txBox="1">
            <a:spLocks noChangeArrowheads="1"/>
          </p:cNvSpPr>
          <p:nvPr/>
        </p:nvSpPr>
        <p:spPr>
          <a:xfrm>
            <a:off x="279400" y="1371600"/>
            <a:ext cx="8864600" cy="4292600"/>
          </a:xfrm>
          <a:prstGeom prst="rect">
            <a:avLst/>
          </a:prstGeom>
          <a:noFill/>
        </p:spPr>
        <p:txBody>
          <a:bodyPr vert="horz" lIns="92075" tIns="46038" rIns="92075" bIns="46038"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dirty="0" smtClean="0"/>
              <a:t>Information is conceptually viewed as “cubes” for simplifying the way in which users access, view, and analyze data.</a:t>
            </a:r>
          </a:p>
          <a:p>
            <a:pPr>
              <a:buFont typeface="Wingdings" pitchFamily="2" charset="2"/>
              <a:buNone/>
            </a:pPr>
            <a:endParaRPr lang="en-US" dirty="0" smtClean="0"/>
          </a:p>
          <a:p>
            <a:pPr>
              <a:buFont typeface="Arial" pitchFamily="34" charset="0"/>
              <a:buChar char="•"/>
            </a:pPr>
            <a:r>
              <a:rPr lang="en-US" dirty="0" smtClean="0"/>
              <a:t>Quantitative values are known as “facts” or “measures.”</a:t>
            </a:r>
          </a:p>
          <a:p>
            <a:pPr lvl="1"/>
            <a:r>
              <a:rPr lang="en-US" sz="2000" dirty="0" smtClean="0"/>
              <a:t>e.g., sales $, units sold, etc.</a:t>
            </a:r>
          </a:p>
          <a:p>
            <a:pPr>
              <a:buFont typeface="Arial" pitchFamily="34" charset="0"/>
              <a:buChar char="•"/>
            </a:pPr>
            <a:r>
              <a:rPr lang="en-US" dirty="0" smtClean="0"/>
              <a:t>Descriptive categories are known as “dimensions.”</a:t>
            </a:r>
          </a:p>
          <a:p>
            <a:pPr lvl="1"/>
            <a:r>
              <a:rPr lang="en-US" sz="3200" dirty="0" smtClean="0"/>
              <a:t> </a:t>
            </a:r>
            <a:r>
              <a:rPr lang="en-US" sz="2000" dirty="0" smtClean="0"/>
              <a:t>e.g., geography, time, product, scenario (budget or actual), etc.</a:t>
            </a:r>
          </a:p>
          <a:p>
            <a:pPr lvl="1"/>
            <a:r>
              <a:rPr lang="en-US" sz="2000" dirty="0" smtClean="0"/>
              <a:t>Dimensions are often organized in hierarchies that represent levels of detail in the data (e.g., UPC, SKU, product subcategory, product category, etc.).</a:t>
            </a:r>
          </a:p>
        </p:txBody>
      </p:sp>
    </p:spTree>
    <p:extLst>
      <p:ext uri="{BB962C8B-B14F-4D97-AF65-F5344CB8AC3E}">
        <p14:creationId xmlns:p14="http://schemas.microsoft.com/office/powerpoint/2010/main" val="1658345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marL="0" indent="0"/>
            <a:endParaRPr lang="en-US" b="1" dirty="0"/>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Need for </a:t>
            </a:r>
            <a:endParaRPr lang="en-US" dirty="0" smtClean="0"/>
          </a:p>
          <a:p>
            <a:r>
              <a:rPr lang="en-US" dirty="0" smtClean="0"/>
              <a:t>Multidimensional </a:t>
            </a:r>
            <a:r>
              <a:rPr lang="en-US" dirty="0"/>
              <a:t>Analysis</a:t>
            </a:r>
            <a:endParaRPr lang="en-US" dirty="0" smtClean="0"/>
          </a:p>
        </p:txBody>
      </p:sp>
      <p:sp>
        <p:nvSpPr>
          <p:cNvPr id="7" name="Rectangle 3"/>
          <p:cNvSpPr txBox="1">
            <a:spLocks noChangeArrowheads="1"/>
          </p:cNvSpPr>
          <p:nvPr/>
        </p:nvSpPr>
        <p:spPr>
          <a:xfrm>
            <a:off x="457200" y="1447800"/>
            <a:ext cx="8458200" cy="49530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r>
              <a:rPr lang="en-US" dirty="0" smtClean="0"/>
              <a:t>A simple analysis</a:t>
            </a:r>
          </a:p>
          <a:p>
            <a:pPr lvl="1"/>
            <a:r>
              <a:rPr lang="en-US" dirty="0" smtClean="0"/>
              <a:t>How many units of product A did we sell in the store in Racine, WI</a:t>
            </a:r>
          </a:p>
          <a:p>
            <a:endParaRPr lang="en-US" dirty="0" smtClean="0"/>
          </a:p>
          <a:p>
            <a:r>
              <a:rPr lang="en-US" dirty="0" smtClean="0"/>
              <a:t>Typically, decision support requires more complex analyses</a:t>
            </a:r>
          </a:p>
          <a:p>
            <a:pPr lvl="2"/>
            <a:r>
              <a:rPr lang="en-US" sz="2000" dirty="0" smtClean="0"/>
              <a:t>How much revenue did the new product X generate during the last three months, broken down by individual months, in the Southern Region, by individual stores, broken down by the promotions, compared to estimates, and compared to the previous version of the </a:t>
            </a:r>
            <a:r>
              <a:rPr lang="en-US" sz="2000" dirty="0" err="1" smtClean="0"/>
              <a:t>the</a:t>
            </a:r>
            <a:r>
              <a:rPr lang="en-US" sz="2000" dirty="0" smtClean="0"/>
              <a:t> product?</a:t>
            </a:r>
          </a:p>
        </p:txBody>
      </p:sp>
    </p:spTree>
    <p:extLst>
      <p:ext uri="{BB962C8B-B14F-4D97-AF65-F5344CB8AC3E}">
        <p14:creationId xmlns:p14="http://schemas.microsoft.com/office/powerpoint/2010/main" val="3034525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Different ways of Analysis</a:t>
            </a:r>
          </a:p>
        </p:txBody>
      </p:sp>
      <p:sp>
        <p:nvSpPr>
          <p:cNvPr id="8" name="Rectangle 3"/>
          <p:cNvSpPr txBox="1">
            <a:spLocks noChangeArrowheads="1"/>
          </p:cNvSpPr>
          <p:nvPr/>
        </p:nvSpPr>
        <p:spPr>
          <a:xfrm>
            <a:off x="457200" y="1524000"/>
            <a:ext cx="8458200" cy="48768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dirty="0" smtClean="0"/>
              <a:t>Roll-ups to provide summaries and aggregates along the hierarchies of the dimensions </a:t>
            </a:r>
          </a:p>
          <a:p>
            <a:pPr>
              <a:buFont typeface="Arial" pitchFamily="34" charset="0"/>
              <a:buChar char="•"/>
            </a:pPr>
            <a:r>
              <a:rPr lang="en-US" dirty="0" smtClean="0"/>
              <a:t>Drill-downs from the top level to the lowest along the hierarchies of the dimensions</a:t>
            </a:r>
          </a:p>
          <a:p>
            <a:pPr>
              <a:buFont typeface="Arial" pitchFamily="34" charset="0"/>
              <a:buChar char="•"/>
            </a:pPr>
            <a:r>
              <a:rPr lang="en-US" dirty="0" smtClean="0"/>
              <a:t>Calculations involving facts and metrics</a:t>
            </a:r>
          </a:p>
          <a:p>
            <a:pPr>
              <a:buFont typeface="Arial" pitchFamily="34" charset="0"/>
              <a:buChar char="•"/>
            </a:pPr>
            <a:r>
              <a:rPr lang="en-US" dirty="0" smtClean="0"/>
              <a:t>Algebraic equations involving key performance indicators</a:t>
            </a:r>
          </a:p>
          <a:p>
            <a:pPr>
              <a:buFont typeface="Arial" pitchFamily="34" charset="0"/>
              <a:buChar char="•"/>
            </a:pPr>
            <a:r>
              <a:rPr lang="en-US" dirty="0" smtClean="0"/>
              <a:t>Moving averages and growth percentages</a:t>
            </a:r>
          </a:p>
          <a:p>
            <a:pPr>
              <a:buFont typeface="Arial" pitchFamily="34" charset="0"/>
              <a:buChar char="•"/>
            </a:pPr>
            <a:r>
              <a:rPr lang="en-US" dirty="0" smtClean="0"/>
              <a:t>Trend analyses using statistical methods</a:t>
            </a:r>
          </a:p>
        </p:txBody>
      </p:sp>
    </p:spTree>
    <p:extLst>
      <p:ext uri="{BB962C8B-B14F-4D97-AF65-F5344CB8AC3E}">
        <p14:creationId xmlns:p14="http://schemas.microsoft.com/office/powerpoint/2010/main" val="2312261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1420</TotalTime>
  <Words>1113</Words>
  <Application>Microsoft Office PowerPoint</Application>
  <PresentationFormat>On-screen Show (4:3)</PresentationFormat>
  <Paragraphs>144</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Office Theme</vt:lpstr>
      <vt:lpstr>Document</vt:lpstr>
      <vt:lpstr>Worksheet</vt:lpstr>
      <vt:lpstr>Data Warehousing SS ZG515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Pula Reddy</cp:lastModifiedBy>
  <cp:revision>155</cp:revision>
  <dcterms:created xsi:type="dcterms:W3CDTF">2011-09-14T09:42:05Z</dcterms:created>
  <dcterms:modified xsi:type="dcterms:W3CDTF">2015-02-07T02:22:46Z</dcterms:modified>
</cp:coreProperties>
</file>