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257" r:id="rId3"/>
    <p:sldId id="355" r:id="rId4"/>
    <p:sldId id="358" r:id="rId5"/>
    <p:sldId id="359" r:id="rId6"/>
    <p:sldId id="352" r:id="rId7"/>
    <p:sldId id="360" r:id="rId8"/>
    <p:sldId id="362" r:id="rId9"/>
    <p:sldId id="354" r:id="rId10"/>
    <p:sldId id="386" r:id="rId11"/>
    <p:sldId id="378" r:id="rId12"/>
    <p:sldId id="379" r:id="rId13"/>
    <p:sldId id="380" r:id="rId14"/>
    <p:sldId id="387" r:id="rId15"/>
    <p:sldId id="388" r:id="rId16"/>
    <p:sldId id="389" r:id="rId17"/>
    <p:sldId id="390" r:id="rId18"/>
    <p:sldId id="391" r:id="rId19"/>
    <p:sldId id="392" r:id="rId20"/>
    <p:sldId id="393" r:id="rId21"/>
    <p:sldId id="394" r:id="rId22"/>
    <p:sldId id="366" r:id="rId23"/>
    <p:sldId id="395" r:id="rId24"/>
    <p:sldId id="396" r:id="rId25"/>
    <p:sldId id="397" r:id="rId26"/>
    <p:sldId id="398" r:id="rId27"/>
    <p:sldId id="399" r:id="rId28"/>
    <p:sldId id="400" r:id="rId29"/>
    <p:sldId id="401" r:id="rId30"/>
    <p:sldId id="368" r:id="rId31"/>
    <p:sldId id="369" r:id="rId32"/>
    <p:sldId id="370" r:id="rId33"/>
    <p:sldId id="374" r:id="rId34"/>
    <p:sldId id="376" r:id="rId35"/>
    <p:sldId id="3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2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DA65A-96A6-4542-A799-2EC7616DD098}" type="datetimeFigureOut">
              <a:rPr lang="en-US" smtClean="0"/>
              <a:t>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AF0D-B49D-438E-9D6E-55AC77E3B80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4410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Microsoft_Word_97_-_2003_Document1.doc"/></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Microsoft_Word_97_-_2003_Document2.doc"/></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a:xfrm>
            <a:off x="304800" y="152400"/>
            <a:ext cx="7162800" cy="1143000"/>
          </a:xfrm>
        </p:spPr>
        <p:txBody>
          <a:bodyPr/>
          <a:lstStyle/>
          <a:p>
            <a:r>
              <a:rPr lang="en-US" dirty="0"/>
              <a:t>Data Extraction, Transformation, And </a:t>
            </a:r>
            <a:r>
              <a:rPr lang="en-US" dirty="0" smtClean="0"/>
              <a:t>Loading </a:t>
            </a:r>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smtClean="0"/>
          </a:p>
        </p:txBody>
      </p:sp>
      <p:sp>
        <p:nvSpPr>
          <p:cNvPr id="7" name="Rectangle 3"/>
          <p:cNvSpPr txBox="1">
            <a:spLocks noChangeArrowheads="1"/>
          </p:cNvSpPr>
          <p:nvPr/>
        </p:nvSpPr>
        <p:spPr>
          <a:xfrm>
            <a:off x="228600" y="1371600"/>
            <a:ext cx="8458200" cy="50292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endParaRPr lang="en-US" dirty="0" smtClean="0"/>
          </a:p>
        </p:txBody>
      </p:sp>
      <p:sp>
        <p:nvSpPr>
          <p:cNvPr id="10" name="Content Placeholder 2"/>
          <p:cNvSpPr>
            <a:spLocks noGrp="1"/>
          </p:cNvSpPr>
          <p:nvPr>
            <p:ph sz="quarter" idx="1"/>
          </p:nvPr>
        </p:nvSpPr>
        <p:spPr>
          <a:xfrm>
            <a:off x="152400" y="1447800"/>
            <a:ext cx="8534400" cy="4572000"/>
          </a:xfrm>
        </p:spPr>
        <p:txBody>
          <a:bodyPr/>
          <a:lstStyle/>
          <a:p>
            <a:r>
              <a:rPr lang="en-US" dirty="0" smtClean="0"/>
              <a:t>Over View:</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Reshape the relevant data from the source systems into useful information to be stored in the DW.</a:t>
            </a:r>
          </a:p>
          <a:p>
            <a:pPr>
              <a:buFont typeface="Arial" panose="020B0604020202020204" pitchFamily="34" charset="0"/>
              <a:buChar char="•"/>
            </a:pPr>
            <a:r>
              <a:rPr lang="en-US" dirty="0" smtClean="0"/>
              <a:t>Data Extraction -&gt; Data Transformation -&gt; Data Loading</a:t>
            </a:r>
          </a:p>
          <a:p>
            <a:pPr>
              <a:buFont typeface="Arial" panose="020B0604020202020204" pitchFamily="34" charset="0"/>
              <a:buChar char="•"/>
            </a:pPr>
            <a:r>
              <a:rPr lang="en-US" dirty="0" smtClean="0"/>
              <a:t>What is scope and extent of the data that will be extracted?</a:t>
            </a:r>
          </a:p>
          <a:p>
            <a:pPr lvl="1"/>
            <a:r>
              <a:rPr lang="en-US" dirty="0"/>
              <a:t>Business Requirement</a:t>
            </a:r>
            <a:endParaRPr lang="en-US" dirty="0" smtClean="0"/>
          </a:p>
          <a:p>
            <a:pPr>
              <a:buFont typeface="Arial" panose="020B0604020202020204" pitchFamily="34" charset="0"/>
              <a:buChar char="•"/>
            </a:pPr>
            <a:r>
              <a:rPr lang="en-US" dirty="0" smtClean="0"/>
              <a:t>Why not extract all data and dump into DW?</a:t>
            </a:r>
          </a:p>
          <a:p>
            <a:pPr lvl="1"/>
            <a:r>
              <a:rPr lang="en-US" dirty="0" smtClean="0"/>
              <a:t>Select the needed data based on requirements</a:t>
            </a:r>
          </a:p>
        </p:txBody>
      </p:sp>
    </p:spTree>
    <p:extLst>
      <p:ext uri="{BB962C8B-B14F-4D97-AF65-F5344CB8AC3E}">
        <p14:creationId xmlns:p14="http://schemas.microsoft.com/office/powerpoint/2010/main" val="254774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Challenges</a:t>
            </a:r>
            <a:endParaRPr lang="en-US" dirty="0" smtClean="0"/>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smtClean="0"/>
          </a:p>
        </p:txBody>
      </p:sp>
      <p:sp>
        <p:nvSpPr>
          <p:cNvPr id="5" name="Content Placeholder 2"/>
          <p:cNvSpPr>
            <a:spLocks noGrp="1"/>
          </p:cNvSpPr>
          <p:nvPr>
            <p:ph sz="quarter" idx="1"/>
          </p:nvPr>
        </p:nvSpPr>
        <p:spPr>
          <a:xfrm>
            <a:off x="228600" y="1447800"/>
            <a:ext cx="8458200" cy="4572000"/>
          </a:xfrm>
        </p:spPr>
        <p:txBody>
          <a:bodyPr>
            <a:normAutofit lnSpcReduction="10000"/>
          </a:bodyPr>
          <a:lstStyle/>
          <a:p>
            <a:pPr>
              <a:buFont typeface="Arial" panose="020B0604020202020204" pitchFamily="34" charset="0"/>
              <a:buChar char="•"/>
            </a:pPr>
            <a:r>
              <a:rPr lang="en-US" dirty="0" smtClean="0"/>
              <a:t>Diverse and disparate source systems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Multiple platforms and different operating systems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Older legacy systems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Quality of data in old systems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Source system structure keep changing</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Lack of consistency</a:t>
            </a:r>
          </a:p>
          <a:p>
            <a:endParaRPr lang="en-US" dirty="0" smtClean="0"/>
          </a:p>
        </p:txBody>
      </p:sp>
    </p:spTree>
    <p:extLst>
      <p:ext uri="{BB962C8B-B14F-4D97-AF65-F5344CB8AC3E}">
        <p14:creationId xmlns:p14="http://schemas.microsoft.com/office/powerpoint/2010/main" val="254796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Data </a:t>
            </a:r>
            <a:r>
              <a:rPr lang="en-US" dirty="0" smtClean="0"/>
              <a:t>Extraction &amp; </a:t>
            </a:r>
            <a:r>
              <a:rPr lang="en-US" dirty="0"/>
              <a:t>Static Data Capture</a:t>
            </a:r>
            <a:endParaRPr lang="en-US" dirty="0" smtClean="0"/>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smtClean="0"/>
          </a:p>
        </p:txBody>
      </p:sp>
      <p:sp>
        <p:nvSpPr>
          <p:cNvPr id="5" name="Content Placeholder 2"/>
          <p:cNvSpPr>
            <a:spLocks noGrp="1"/>
          </p:cNvSpPr>
          <p:nvPr>
            <p:ph sz="quarter" idx="1"/>
          </p:nvPr>
        </p:nvSpPr>
        <p:spPr>
          <a:xfrm>
            <a:off x="457200" y="1447800"/>
            <a:ext cx="8229600" cy="4876800"/>
          </a:xfrm>
        </p:spPr>
        <p:txBody>
          <a:bodyPr>
            <a:normAutofit lnSpcReduction="10000"/>
          </a:bodyPr>
          <a:lstStyle/>
          <a:p>
            <a:pPr marL="0" indent="0"/>
            <a:r>
              <a:rPr lang="en-US" dirty="0" smtClean="0">
                <a:solidFill>
                  <a:srgbClr val="FF0000"/>
                </a:solidFill>
              </a:rPr>
              <a:t>Data Extraction:</a:t>
            </a:r>
          </a:p>
          <a:p>
            <a:pPr>
              <a:buFont typeface="Arial" panose="020B0604020202020204" pitchFamily="34" charset="0"/>
              <a:buChar char="•"/>
            </a:pPr>
            <a:r>
              <a:rPr lang="en-US" dirty="0" smtClean="0"/>
              <a:t>Data in operational systems</a:t>
            </a:r>
          </a:p>
          <a:p>
            <a:pPr lvl="1"/>
            <a:r>
              <a:rPr lang="en-US" dirty="0" smtClean="0"/>
              <a:t>Current Value</a:t>
            </a:r>
          </a:p>
          <a:p>
            <a:pPr lvl="1"/>
            <a:r>
              <a:rPr lang="en-US" dirty="0" smtClean="0"/>
              <a:t>Periodic Status</a:t>
            </a:r>
          </a:p>
          <a:p>
            <a:pPr>
              <a:buFont typeface="Arial" panose="020B0604020202020204" pitchFamily="34" charset="0"/>
              <a:buChar char="•"/>
            </a:pPr>
            <a:r>
              <a:rPr lang="en-US" dirty="0" smtClean="0"/>
              <a:t>Data Extraction Types</a:t>
            </a:r>
          </a:p>
          <a:p>
            <a:pPr lvl="1"/>
            <a:r>
              <a:rPr lang="en-US" dirty="0" smtClean="0"/>
              <a:t>As Is (Static) Data Capture</a:t>
            </a:r>
          </a:p>
          <a:p>
            <a:pPr lvl="1"/>
            <a:r>
              <a:rPr lang="en-US" dirty="0" smtClean="0"/>
              <a:t>Data of Revisions (Incremental Data Capture)</a:t>
            </a:r>
            <a:endParaRPr lang="en-US" dirty="0"/>
          </a:p>
          <a:p>
            <a:pPr marL="57150" indent="0"/>
            <a:endParaRPr lang="en-US" dirty="0" smtClean="0">
              <a:solidFill>
                <a:srgbClr val="FF0000"/>
              </a:solidFill>
            </a:endParaRPr>
          </a:p>
          <a:p>
            <a:pPr marL="57150" indent="0"/>
            <a:r>
              <a:rPr lang="en-US" dirty="0" smtClean="0">
                <a:solidFill>
                  <a:srgbClr val="FF0000"/>
                </a:solidFill>
              </a:rPr>
              <a:t>Static Data Capture</a:t>
            </a:r>
          </a:p>
          <a:p>
            <a:pPr>
              <a:buFont typeface="Arial" panose="020B0604020202020204" pitchFamily="34" charset="0"/>
              <a:buChar char="•"/>
            </a:pPr>
            <a:r>
              <a:rPr lang="en-US" dirty="0"/>
              <a:t>Capture of data at a given point time</a:t>
            </a:r>
          </a:p>
          <a:p>
            <a:pPr>
              <a:buFont typeface="Arial" panose="020B0604020202020204" pitchFamily="34" charset="0"/>
              <a:buChar char="•"/>
            </a:pPr>
            <a:r>
              <a:rPr lang="en-US" dirty="0"/>
              <a:t>Taking snapshot of relevant source data</a:t>
            </a:r>
          </a:p>
          <a:p>
            <a:pPr>
              <a:buFont typeface="Arial" panose="020B0604020202020204" pitchFamily="34" charset="0"/>
              <a:buChar char="•"/>
            </a:pPr>
            <a:r>
              <a:rPr lang="en-US" dirty="0"/>
              <a:t>Primarily for initial load of data to DW</a:t>
            </a:r>
          </a:p>
          <a:p>
            <a:pPr>
              <a:buFont typeface="Arial" panose="020B0604020202020204" pitchFamily="34" charset="0"/>
              <a:buChar char="•"/>
            </a:pPr>
            <a:r>
              <a:rPr lang="en-US" dirty="0"/>
              <a:t>Full refresh of Dimensional Tables</a:t>
            </a:r>
          </a:p>
          <a:p>
            <a:pPr marL="57150" indent="0"/>
            <a:endParaRPr lang="en-US" dirty="0" smtClean="0"/>
          </a:p>
        </p:txBody>
      </p:sp>
    </p:spTree>
    <p:extLst>
      <p:ext uri="{BB962C8B-B14F-4D97-AF65-F5344CB8AC3E}">
        <p14:creationId xmlns:p14="http://schemas.microsoft.com/office/powerpoint/2010/main" val="200706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Incremental Data Capture</a:t>
            </a:r>
            <a:endParaRPr lang="en-US" dirty="0" smtClean="0"/>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smtClean="0"/>
          </a:p>
        </p:txBody>
      </p:sp>
      <p:sp>
        <p:nvSpPr>
          <p:cNvPr id="5" name="Content Placeholder 2"/>
          <p:cNvSpPr>
            <a:spLocks noGrp="1"/>
          </p:cNvSpPr>
          <p:nvPr>
            <p:ph sz="quarter" idx="1"/>
          </p:nvPr>
        </p:nvSpPr>
        <p:spPr>
          <a:xfrm>
            <a:off x="609600" y="1447800"/>
            <a:ext cx="8077200" cy="5257800"/>
          </a:xfrm>
        </p:spPr>
        <p:txBody>
          <a:bodyPr/>
          <a:lstStyle/>
          <a:p>
            <a:pPr>
              <a:buFont typeface="Arial" panose="020B0604020202020204" pitchFamily="34" charset="0"/>
              <a:buChar char="•"/>
            </a:pPr>
            <a:r>
              <a:rPr lang="en-US" dirty="0" smtClean="0"/>
              <a:t>For revisions since the last time data was captured</a:t>
            </a:r>
          </a:p>
          <a:p>
            <a:pPr>
              <a:buFont typeface="Arial" panose="020B0604020202020204" pitchFamily="34" charset="0"/>
              <a:buChar char="•"/>
            </a:pPr>
            <a:r>
              <a:rPr lang="en-US" dirty="0" smtClean="0"/>
              <a:t>Can be Immediate or Deferred</a:t>
            </a:r>
          </a:p>
          <a:p>
            <a:pPr marL="0" indent="0">
              <a:buNone/>
            </a:pPr>
            <a:endParaRPr lang="en-US" b="1" dirty="0" smtClean="0"/>
          </a:p>
          <a:p>
            <a:pPr marL="0" indent="0">
              <a:buNone/>
            </a:pPr>
            <a:r>
              <a:rPr lang="en-US" b="1" dirty="0" smtClean="0"/>
              <a:t>Immediate Data Extraction</a:t>
            </a:r>
          </a:p>
          <a:p>
            <a:pPr marL="0" indent="0">
              <a:buNone/>
            </a:pPr>
            <a:r>
              <a:rPr lang="en-US" b="1" dirty="0" smtClean="0"/>
              <a:t>  </a:t>
            </a:r>
            <a:r>
              <a:rPr lang="en-US" dirty="0" smtClean="0"/>
              <a:t>- data extraction is real-time.</a:t>
            </a:r>
          </a:p>
          <a:p>
            <a:pPr marL="788670" lvl="1" indent="-514350">
              <a:buFont typeface="+mj-lt"/>
              <a:buAutoNum type="alphaLcPeriod"/>
            </a:pPr>
            <a:r>
              <a:rPr lang="en-US" dirty="0" smtClean="0"/>
              <a:t>Capture through transaction logs – Replication Technology</a:t>
            </a:r>
          </a:p>
          <a:p>
            <a:pPr marL="788670" lvl="1" indent="-514350">
              <a:buFont typeface="+mj-lt"/>
              <a:buAutoNum type="alphaLcPeriod"/>
            </a:pPr>
            <a:r>
              <a:rPr lang="en-US" dirty="0" smtClean="0"/>
              <a:t>Capture through database triggers</a:t>
            </a:r>
          </a:p>
          <a:p>
            <a:pPr marL="788670" lvl="1" indent="-514350">
              <a:buFont typeface="+mj-lt"/>
              <a:buAutoNum type="alphaLcPeriod"/>
            </a:pPr>
            <a:r>
              <a:rPr lang="en-US" dirty="0" smtClean="0"/>
              <a:t>Capture in source applications</a:t>
            </a:r>
          </a:p>
          <a:p>
            <a:pPr marL="0" indent="0">
              <a:buNone/>
            </a:pPr>
            <a:endParaRPr lang="en-US" b="1" dirty="0" smtClean="0"/>
          </a:p>
          <a:p>
            <a:pPr marL="0" indent="0">
              <a:buNone/>
            </a:pPr>
            <a:r>
              <a:rPr lang="en-US" b="1" dirty="0" smtClean="0"/>
              <a:t>Deferred Data Extraction</a:t>
            </a:r>
          </a:p>
          <a:p>
            <a:pPr marL="0" indent="0">
              <a:buNone/>
            </a:pPr>
            <a:r>
              <a:rPr lang="en-US" dirty="0"/>
              <a:t>  </a:t>
            </a:r>
            <a:r>
              <a:rPr lang="en-US" dirty="0" smtClean="0"/>
              <a:t>- Do not capture the date in real-time</a:t>
            </a:r>
          </a:p>
          <a:p>
            <a:pPr marL="731520" lvl="1" indent="-457200">
              <a:buFont typeface="+mj-lt"/>
              <a:buAutoNum type="alphaLcPeriod"/>
            </a:pPr>
            <a:r>
              <a:rPr lang="en-US" dirty="0" smtClean="0"/>
              <a:t>Capture based on Date and Time Stamp</a:t>
            </a:r>
          </a:p>
          <a:p>
            <a:pPr marL="731520" lvl="1" indent="-457200">
              <a:buFont typeface="+mj-lt"/>
              <a:buAutoNum type="alphaLcPeriod"/>
            </a:pPr>
            <a:r>
              <a:rPr lang="en-US" dirty="0" smtClean="0"/>
              <a:t>Capture by Comparing Files</a:t>
            </a:r>
            <a:endParaRPr lang="en-US" dirty="0"/>
          </a:p>
          <a:p>
            <a:pPr marL="0" indent="0">
              <a:buNone/>
            </a:pPr>
            <a:endParaRPr lang="en-US" dirty="0"/>
          </a:p>
        </p:txBody>
      </p:sp>
    </p:spTree>
    <p:extLst>
      <p:ext uri="{BB962C8B-B14F-4D97-AF65-F5344CB8AC3E}">
        <p14:creationId xmlns:p14="http://schemas.microsoft.com/office/powerpoint/2010/main" val="2007068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Data Extraction</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524000"/>
            <a:ext cx="6623420" cy="4572000"/>
          </a:xfrm>
        </p:spPr>
      </p:pic>
    </p:spTree>
    <p:extLst>
      <p:ext uri="{BB962C8B-B14F-4D97-AF65-F5344CB8AC3E}">
        <p14:creationId xmlns:p14="http://schemas.microsoft.com/office/powerpoint/2010/main" val="558728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Data Extraction</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447800"/>
            <a:ext cx="6640064" cy="4572000"/>
          </a:xfrm>
        </p:spPr>
      </p:pic>
    </p:spTree>
    <p:extLst>
      <p:ext uri="{BB962C8B-B14F-4D97-AF65-F5344CB8AC3E}">
        <p14:creationId xmlns:p14="http://schemas.microsoft.com/office/powerpoint/2010/main" val="2046988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914400" y="1143000"/>
            <a:ext cx="7772400" cy="4876800"/>
          </a:xfrm>
        </p:spPr>
        <p:txBody>
          <a:bodyPr>
            <a:normAutofit fontScale="62500" lnSpcReduction="20000"/>
          </a:bodyPr>
          <a:lstStyle/>
          <a:p>
            <a:r>
              <a:rPr lang="en-US" b="1" dirty="0" smtClean="0"/>
              <a:t>Basic Tasks</a:t>
            </a:r>
          </a:p>
          <a:p>
            <a:pPr lvl="1"/>
            <a:r>
              <a:rPr lang="en-US" dirty="0" smtClean="0"/>
              <a:t>Selection</a:t>
            </a:r>
          </a:p>
          <a:p>
            <a:pPr lvl="1"/>
            <a:r>
              <a:rPr lang="en-US" dirty="0" smtClean="0"/>
              <a:t>Splitting/Joining</a:t>
            </a:r>
          </a:p>
          <a:p>
            <a:pPr lvl="1"/>
            <a:r>
              <a:rPr lang="en-US" dirty="0" smtClean="0"/>
              <a:t>Conversion</a:t>
            </a:r>
          </a:p>
          <a:p>
            <a:pPr lvl="1"/>
            <a:r>
              <a:rPr lang="en-US" dirty="0" smtClean="0"/>
              <a:t>Summarization</a:t>
            </a:r>
          </a:p>
          <a:p>
            <a:pPr lvl="1"/>
            <a:r>
              <a:rPr lang="en-US" dirty="0" smtClean="0"/>
              <a:t>Enrichment</a:t>
            </a:r>
          </a:p>
          <a:p>
            <a:r>
              <a:rPr lang="en-US" b="1" dirty="0" smtClean="0"/>
              <a:t>Major Types</a:t>
            </a:r>
          </a:p>
          <a:p>
            <a:pPr lvl="1"/>
            <a:r>
              <a:rPr lang="en-US" dirty="0" smtClean="0"/>
              <a:t>Format Revisions</a:t>
            </a:r>
          </a:p>
          <a:p>
            <a:pPr lvl="1"/>
            <a:r>
              <a:rPr lang="en-US" dirty="0" smtClean="0"/>
              <a:t>Decoding of Fields</a:t>
            </a:r>
          </a:p>
          <a:p>
            <a:pPr lvl="1"/>
            <a:r>
              <a:rPr lang="en-US" dirty="0" smtClean="0"/>
              <a:t>Calculated and Derived Values</a:t>
            </a:r>
          </a:p>
          <a:p>
            <a:pPr lvl="1"/>
            <a:r>
              <a:rPr lang="en-US" dirty="0" smtClean="0"/>
              <a:t>Splitting of Single Fields</a:t>
            </a:r>
          </a:p>
          <a:p>
            <a:pPr lvl="1"/>
            <a:r>
              <a:rPr lang="en-US" dirty="0" smtClean="0"/>
              <a:t>Merging of Information</a:t>
            </a:r>
          </a:p>
          <a:p>
            <a:pPr lvl="1"/>
            <a:r>
              <a:rPr lang="en-US" dirty="0" smtClean="0"/>
              <a:t>Character set conversion and Unit Measure Conversions</a:t>
            </a:r>
          </a:p>
          <a:p>
            <a:pPr lvl="1"/>
            <a:r>
              <a:rPr lang="en-US" dirty="0" smtClean="0"/>
              <a:t>Date/Time Conversion</a:t>
            </a:r>
          </a:p>
          <a:p>
            <a:pPr lvl="1"/>
            <a:r>
              <a:rPr lang="en-US" dirty="0" smtClean="0"/>
              <a:t>Key Restructuring</a:t>
            </a:r>
          </a:p>
          <a:p>
            <a:pPr lvl="1"/>
            <a:r>
              <a:rPr lang="en-US" dirty="0" err="1" smtClean="0"/>
              <a:t>Deduplication</a:t>
            </a:r>
            <a:endParaRPr lang="en-US" dirty="0" smtClean="0"/>
          </a:p>
          <a:p>
            <a:pPr lvl="1"/>
            <a:endParaRPr lang="en-US" dirty="0"/>
          </a:p>
        </p:txBody>
      </p:sp>
    </p:spTree>
    <p:extLst>
      <p:ext uri="{BB962C8B-B14F-4D97-AF65-F5344CB8AC3E}">
        <p14:creationId xmlns:p14="http://schemas.microsoft.com/office/powerpoint/2010/main" val="358673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868362"/>
          </a:xfrm>
        </p:spPr>
        <p:txBody>
          <a:bodyPr>
            <a:normAutofit fontScale="90000"/>
          </a:bodyPr>
          <a:lstStyle/>
          <a:p>
            <a:r>
              <a:rPr lang="en-US" dirty="0" smtClean="0"/>
              <a:t>Transformation for Dimension Attributes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219200"/>
            <a:ext cx="8153400" cy="5257799"/>
          </a:xfrm>
        </p:spPr>
      </p:pic>
    </p:spTree>
    <p:extLst>
      <p:ext uri="{BB962C8B-B14F-4D97-AF65-F5344CB8AC3E}">
        <p14:creationId xmlns:p14="http://schemas.microsoft.com/office/powerpoint/2010/main" val="183122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Take the prepared data, apply it to DW, and store in DB.</a:t>
            </a:r>
          </a:p>
          <a:p>
            <a:r>
              <a:rPr lang="en-US" dirty="0" smtClean="0"/>
              <a:t>Different ways of moving data –</a:t>
            </a:r>
          </a:p>
          <a:p>
            <a:pPr lvl="1"/>
            <a:r>
              <a:rPr lang="en-US" dirty="0" smtClean="0"/>
              <a:t>Initial load</a:t>
            </a:r>
          </a:p>
          <a:p>
            <a:pPr lvl="1"/>
            <a:r>
              <a:rPr lang="en-US" dirty="0" smtClean="0"/>
              <a:t>Incremental load</a:t>
            </a:r>
          </a:p>
          <a:p>
            <a:pPr lvl="1"/>
            <a:r>
              <a:rPr lang="en-US" dirty="0" smtClean="0"/>
              <a:t>Full Refresh</a:t>
            </a:r>
          </a:p>
          <a:p>
            <a:r>
              <a:rPr lang="en-US" dirty="0" smtClean="0"/>
              <a:t>General methods for applying data –</a:t>
            </a:r>
          </a:p>
          <a:p>
            <a:pPr lvl="1"/>
            <a:r>
              <a:rPr lang="en-US" dirty="0" smtClean="0"/>
              <a:t>Writing special load programs</a:t>
            </a:r>
          </a:p>
          <a:p>
            <a:pPr lvl="1"/>
            <a:r>
              <a:rPr lang="en-US" dirty="0" smtClean="0"/>
              <a:t>Load utilities of DBMSs</a:t>
            </a:r>
            <a:endParaRPr lang="en-US" dirty="0"/>
          </a:p>
        </p:txBody>
      </p:sp>
    </p:spTree>
    <p:extLst>
      <p:ext uri="{BB962C8B-B14F-4D97-AF65-F5344CB8AC3E}">
        <p14:creationId xmlns:p14="http://schemas.microsoft.com/office/powerpoint/2010/main" val="268268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Applying Data</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447800"/>
            <a:ext cx="7391400" cy="4800600"/>
          </a:xfrm>
        </p:spPr>
      </p:pic>
    </p:spTree>
    <p:extLst>
      <p:ext uri="{BB962C8B-B14F-4D97-AF65-F5344CB8AC3E}">
        <p14:creationId xmlns:p14="http://schemas.microsoft.com/office/powerpoint/2010/main" val="38339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a:t>
            </a:r>
            <a:r>
              <a:rPr lang="en-US" dirty="0"/>
              <a:t>9</a:t>
            </a:r>
            <a:endParaRPr lang="en-US" dirty="0" smtClean="0"/>
          </a:p>
          <a:p>
            <a:pPr lvl="0" algn="ctr"/>
            <a:r>
              <a:rPr lang="en-US" dirty="0" smtClean="0"/>
              <a:t>Midterm Review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in Dimension Tables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1" y="1576086"/>
            <a:ext cx="7796726" cy="4748514"/>
          </a:xfrm>
        </p:spPr>
      </p:pic>
    </p:spTree>
    <p:extLst>
      <p:ext uri="{BB962C8B-B14F-4D97-AF65-F5344CB8AC3E}">
        <p14:creationId xmlns:p14="http://schemas.microsoft.com/office/powerpoint/2010/main" val="259259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715962"/>
          </a:xfrm>
        </p:spPr>
        <p:txBody>
          <a:bodyPr>
            <a:normAutofit/>
          </a:bodyPr>
          <a:lstStyle/>
          <a:p>
            <a:r>
              <a:rPr lang="en-US" dirty="0" smtClean="0"/>
              <a:t>Data Loads in Fact Tables</a:t>
            </a:r>
            <a:endParaRPr lang="en-US" dirty="0"/>
          </a:p>
        </p:txBody>
      </p:sp>
      <p:sp>
        <p:nvSpPr>
          <p:cNvPr id="3" name="Content Placeholder 2"/>
          <p:cNvSpPr>
            <a:spLocks noGrp="1"/>
          </p:cNvSpPr>
          <p:nvPr>
            <p:ph sz="quarter" idx="1"/>
          </p:nvPr>
        </p:nvSpPr>
        <p:spPr>
          <a:xfrm>
            <a:off x="914400" y="1600200"/>
            <a:ext cx="7772400" cy="4953000"/>
          </a:xfrm>
        </p:spPr>
        <p:txBody>
          <a:bodyPr/>
          <a:lstStyle/>
          <a:p>
            <a:r>
              <a:rPr lang="en-US" dirty="0" smtClean="0"/>
              <a:t>Dimension records are loaded first</a:t>
            </a:r>
          </a:p>
          <a:p>
            <a:pPr lvl="1"/>
            <a:r>
              <a:rPr lang="en-US" dirty="0" smtClean="0"/>
              <a:t>Create concatenated key for fact table record from the dimension records.</a:t>
            </a:r>
          </a:p>
          <a:p>
            <a:r>
              <a:rPr lang="en-US" dirty="0" smtClean="0"/>
              <a:t>History Loads for fact tables</a:t>
            </a:r>
            <a:endParaRPr lang="en-US" dirty="0"/>
          </a:p>
          <a:p>
            <a:r>
              <a:rPr lang="en-US" dirty="0" smtClean="0"/>
              <a:t>Incremental loads for fact tables</a:t>
            </a:r>
            <a:endParaRPr lang="en-US" dirty="0"/>
          </a:p>
          <a:p>
            <a:endParaRPr lang="en-US" dirty="0" smtClean="0"/>
          </a:p>
        </p:txBody>
      </p:sp>
    </p:spTree>
    <p:extLst>
      <p:ext uri="{BB962C8B-B14F-4D97-AF65-F5344CB8AC3E}">
        <p14:creationId xmlns:p14="http://schemas.microsoft.com/office/powerpoint/2010/main" val="671512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Aggregating Fact Tables</a:t>
            </a:r>
            <a:endParaRPr lang="en-US" dirty="0" smtClean="0"/>
          </a:p>
        </p:txBody>
      </p:sp>
      <p:sp>
        <p:nvSpPr>
          <p:cNvPr id="8" name="Rectangle 3"/>
          <p:cNvSpPr txBox="1">
            <a:spLocks noChangeArrowheads="1"/>
          </p:cNvSpPr>
          <p:nvPr/>
        </p:nvSpPr>
        <p:spPr>
          <a:xfrm>
            <a:off x="228600" y="1295400"/>
            <a:ext cx="8915400" cy="525780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None/>
            </a:pPr>
            <a:endParaRPr lang="en-US" dirty="0" smtClean="0">
              <a:latin typeface="Arial" charset="0"/>
            </a:endParaRPr>
          </a:p>
        </p:txBody>
      </p:sp>
      <p:sp>
        <p:nvSpPr>
          <p:cNvPr id="9" name="Rectangle 8"/>
          <p:cNvSpPr>
            <a:spLocks noGrp="1" noChangeArrowheads="1"/>
          </p:cNvSpPr>
          <p:nvPr/>
        </p:nvSpPr>
        <p:spPr bwMode="auto">
          <a:xfrm>
            <a:off x="419100" y="15240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Symbol"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Symbol" pitchFamily="18" charset="2"/>
              <a:buChar char="·"/>
              <a:defRPr sz="2400">
                <a:solidFill>
                  <a:schemeClr val="tx1"/>
                </a:solidFill>
                <a:latin typeface="+mn-lt"/>
              </a:defRPr>
            </a:lvl3pPr>
            <a:lvl4pPr marL="1600200" indent="-228600" algn="l" rtl="0" eaLnBrk="0" fontAlgn="base" hangingPunct="0">
              <a:spcBef>
                <a:spcPct val="20000"/>
              </a:spcBef>
              <a:spcAft>
                <a:spcPct val="0"/>
              </a:spcAft>
              <a:buFont typeface="Symbol"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Symbol" pitchFamily="18" charset="2"/>
              <a:buChar char="·"/>
              <a:defRPr sz="2000">
                <a:solidFill>
                  <a:schemeClr val="tx1"/>
                </a:solidFill>
                <a:latin typeface="+mn-lt"/>
              </a:defRPr>
            </a:lvl5pPr>
            <a:lvl6pPr marL="2514600" indent="-228600" algn="l" rtl="0" eaLnBrk="0" fontAlgn="base" hangingPunct="0">
              <a:spcBef>
                <a:spcPct val="20000"/>
              </a:spcBef>
              <a:spcAft>
                <a:spcPct val="0"/>
              </a:spcAft>
              <a:buFont typeface="Symbol" pitchFamily="18" charset="2"/>
              <a:buChar char="·"/>
              <a:defRPr sz="2000">
                <a:solidFill>
                  <a:schemeClr val="tx1"/>
                </a:solidFill>
                <a:latin typeface="+mn-lt"/>
              </a:defRPr>
            </a:lvl6pPr>
            <a:lvl7pPr marL="2971800" indent="-228600" algn="l" rtl="0" eaLnBrk="0" fontAlgn="base" hangingPunct="0">
              <a:spcBef>
                <a:spcPct val="20000"/>
              </a:spcBef>
              <a:spcAft>
                <a:spcPct val="0"/>
              </a:spcAft>
              <a:buFont typeface="Symbol" pitchFamily="18" charset="2"/>
              <a:buChar char="·"/>
              <a:defRPr sz="2000">
                <a:solidFill>
                  <a:schemeClr val="tx1"/>
                </a:solidFill>
                <a:latin typeface="+mn-lt"/>
              </a:defRPr>
            </a:lvl7pPr>
            <a:lvl8pPr marL="3429000" indent="-228600" algn="l" rtl="0" eaLnBrk="0" fontAlgn="base" hangingPunct="0">
              <a:spcBef>
                <a:spcPct val="20000"/>
              </a:spcBef>
              <a:spcAft>
                <a:spcPct val="0"/>
              </a:spcAft>
              <a:buFont typeface="Symbol" pitchFamily="18" charset="2"/>
              <a:buChar char="·"/>
              <a:defRPr sz="2000">
                <a:solidFill>
                  <a:schemeClr val="tx1"/>
                </a:solidFill>
                <a:latin typeface="+mn-lt"/>
              </a:defRPr>
            </a:lvl8pPr>
            <a:lvl9pPr marL="3886200" indent="-228600" algn="l" rtl="0" eaLnBrk="0" fontAlgn="base" hangingPunct="0">
              <a:spcBef>
                <a:spcPct val="20000"/>
              </a:spcBef>
              <a:spcAft>
                <a:spcPct val="0"/>
              </a:spcAft>
              <a:buFont typeface="Symbol" pitchFamily="18" charset="2"/>
              <a:buChar char="·"/>
              <a:defRPr sz="2000">
                <a:solidFill>
                  <a:schemeClr val="tx1"/>
                </a:solidFill>
                <a:latin typeface="+mn-lt"/>
              </a:defRPr>
            </a:lvl9pPr>
          </a:lstStyle>
          <a:p>
            <a:r>
              <a:rPr lang="en-US" dirty="0"/>
              <a:t>Aggregate fact tables are summaries of the most granular data at higher levels along the dimension hierarchies.</a:t>
            </a:r>
          </a:p>
        </p:txBody>
      </p:sp>
      <p:sp>
        <p:nvSpPr>
          <p:cNvPr id="14" name="Rectangle 7"/>
          <p:cNvSpPr>
            <a:spLocks noChangeArrowheads="1"/>
          </p:cNvSpPr>
          <p:nvPr/>
        </p:nvSpPr>
        <p:spPr bwMode="auto">
          <a:xfrm>
            <a:off x="1752600" y="3505200"/>
            <a:ext cx="13716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Product key</a:t>
            </a:r>
          </a:p>
          <a:p>
            <a:pPr algn="ctr"/>
            <a:r>
              <a:rPr lang="en-US" sz="1800" dirty="0"/>
              <a:t>Product</a:t>
            </a:r>
          </a:p>
          <a:p>
            <a:pPr algn="ctr"/>
            <a:r>
              <a:rPr lang="en-US" sz="1800" dirty="0"/>
              <a:t>Category</a:t>
            </a:r>
          </a:p>
          <a:p>
            <a:pPr algn="ctr"/>
            <a:r>
              <a:rPr lang="en-US" sz="1800" dirty="0"/>
              <a:t>Department</a:t>
            </a:r>
          </a:p>
        </p:txBody>
      </p:sp>
      <p:sp>
        <p:nvSpPr>
          <p:cNvPr id="15" name="Rectangle 4"/>
          <p:cNvSpPr>
            <a:spLocks noChangeArrowheads="1"/>
          </p:cNvSpPr>
          <p:nvPr/>
        </p:nvSpPr>
        <p:spPr bwMode="auto">
          <a:xfrm>
            <a:off x="3886200" y="4419600"/>
            <a:ext cx="13716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Product key</a:t>
            </a:r>
          </a:p>
          <a:p>
            <a:pPr algn="ctr"/>
            <a:r>
              <a:rPr lang="en-US" sz="1800" dirty="0"/>
              <a:t>Time key</a:t>
            </a:r>
          </a:p>
          <a:p>
            <a:pPr algn="ctr"/>
            <a:r>
              <a:rPr lang="en-US" sz="1800" dirty="0"/>
              <a:t>Store key</a:t>
            </a:r>
          </a:p>
          <a:p>
            <a:pPr algn="ctr"/>
            <a:r>
              <a:rPr lang="en-US" sz="1800" dirty="0"/>
              <a:t>Unit sales</a:t>
            </a:r>
          </a:p>
          <a:p>
            <a:pPr algn="ctr"/>
            <a:r>
              <a:rPr lang="en-US" sz="1800" dirty="0"/>
              <a:t>Sale dollars</a:t>
            </a:r>
          </a:p>
        </p:txBody>
      </p:sp>
      <p:sp>
        <p:nvSpPr>
          <p:cNvPr id="16" name="Rectangle 8"/>
          <p:cNvSpPr>
            <a:spLocks noChangeArrowheads="1"/>
          </p:cNvSpPr>
          <p:nvPr/>
        </p:nvSpPr>
        <p:spPr bwMode="auto">
          <a:xfrm>
            <a:off x="6172200" y="3581400"/>
            <a:ext cx="1447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Store key</a:t>
            </a:r>
          </a:p>
          <a:p>
            <a:pPr algn="ctr"/>
            <a:r>
              <a:rPr lang="en-US" sz="1800" dirty="0"/>
              <a:t>Store name</a:t>
            </a:r>
          </a:p>
          <a:p>
            <a:pPr algn="ctr"/>
            <a:r>
              <a:rPr lang="en-US" sz="1800" dirty="0"/>
              <a:t>Territory</a:t>
            </a:r>
          </a:p>
          <a:p>
            <a:pPr algn="ctr"/>
            <a:r>
              <a:rPr lang="en-US" sz="1800" dirty="0"/>
              <a:t>Region</a:t>
            </a:r>
          </a:p>
        </p:txBody>
      </p:sp>
      <p:sp>
        <p:nvSpPr>
          <p:cNvPr id="17" name="Rectangle 9"/>
          <p:cNvSpPr>
            <a:spLocks noChangeArrowheads="1"/>
          </p:cNvSpPr>
          <p:nvPr/>
        </p:nvSpPr>
        <p:spPr bwMode="auto">
          <a:xfrm>
            <a:off x="1828800" y="5410200"/>
            <a:ext cx="13716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Time key</a:t>
            </a:r>
          </a:p>
          <a:p>
            <a:pPr algn="ctr"/>
            <a:r>
              <a:rPr lang="en-US" sz="1800" dirty="0"/>
              <a:t>Date Month</a:t>
            </a:r>
          </a:p>
          <a:p>
            <a:pPr algn="ctr"/>
            <a:r>
              <a:rPr lang="en-US" sz="1800" dirty="0"/>
              <a:t>Quarter</a:t>
            </a:r>
          </a:p>
          <a:p>
            <a:pPr algn="ctr"/>
            <a:r>
              <a:rPr lang="en-US" sz="1800" dirty="0"/>
              <a:t>Year</a:t>
            </a:r>
          </a:p>
        </p:txBody>
      </p:sp>
      <p:sp>
        <p:nvSpPr>
          <p:cNvPr id="19" name="Text Box 13"/>
          <p:cNvSpPr txBox="1">
            <a:spLocks noChangeArrowheads="1"/>
          </p:cNvSpPr>
          <p:nvPr/>
        </p:nvSpPr>
        <p:spPr bwMode="auto">
          <a:xfrm rot="20563832">
            <a:off x="669925" y="332105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Hierarchy</a:t>
            </a:r>
          </a:p>
          <a:p>
            <a:r>
              <a:rPr lang="en-US" sz="1800" dirty="0"/>
              <a:t>levels</a:t>
            </a:r>
          </a:p>
        </p:txBody>
      </p:sp>
      <p:sp>
        <p:nvSpPr>
          <p:cNvPr id="20" name="Line 14"/>
          <p:cNvSpPr>
            <a:spLocks noChangeShapeType="1"/>
          </p:cNvSpPr>
          <p:nvPr/>
        </p:nvSpPr>
        <p:spPr bwMode="auto">
          <a:xfrm>
            <a:off x="914400" y="3962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0"/>
          <p:cNvSpPr>
            <a:spLocks noChangeShapeType="1"/>
          </p:cNvSpPr>
          <p:nvPr/>
        </p:nvSpPr>
        <p:spPr bwMode="auto">
          <a:xfrm>
            <a:off x="990600" y="4038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2"/>
          <p:cNvSpPr>
            <a:spLocks noChangeShapeType="1"/>
          </p:cNvSpPr>
          <p:nvPr/>
        </p:nvSpPr>
        <p:spPr bwMode="auto">
          <a:xfrm>
            <a:off x="990600" y="4343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1"/>
          <p:cNvSpPr>
            <a:spLocks noChangeShapeType="1"/>
          </p:cNvSpPr>
          <p:nvPr/>
        </p:nvSpPr>
        <p:spPr bwMode="auto">
          <a:xfrm>
            <a:off x="990600" y="46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15"/>
          <p:cNvSpPr>
            <a:spLocks noChangeShapeType="1"/>
          </p:cNvSpPr>
          <p:nvPr/>
        </p:nvSpPr>
        <p:spPr bwMode="auto">
          <a:xfrm>
            <a:off x="3124200" y="4343400"/>
            <a:ext cx="762000" cy="395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16"/>
          <p:cNvSpPr>
            <a:spLocks noChangeShapeType="1"/>
          </p:cNvSpPr>
          <p:nvPr/>
        </p:nvSpPr>
        <p:spPr bwMode="auto">
          <a:xfrm flipH="1">
            <a:off x="3200400" y="51816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7"/>
          <p:cNvSpPr>
            <a:spLocks noChangeShapeType="1"/>
          </p:cNvSpPr>
          <p:nvPr/>
        </p:nvSpPr>
        <p:spPr bwMode="auto">
          <a:xfrm flipV="1">
            <a:off x="5257800" y="4114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Text Box 18"/>
          <p:cNvSpPr txBox="1">
            <a:spLocks noChangeArrowheads="1"/>
          </p:cNvSpPr>
          <p:nvPr/>
        </p:nvSpPr>
        <p:spPr bwMode="auto">
          <a:xfrm>
            <a:off x="5943600" y="5295900"/>
            <a:ext cx="291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Multi-way aggregates:</a:t>
            </a:r>
          </a:p>
          <a:p>
            <a:r>
              <a:rPr lang="en-US" sz="1800" dirty="0"/>
              <a:t>Territory – Category – Month</a:t>
            </a:r>
          </a:p>
        </p:txBody>
      </p:sp>
      <p:sp>
        <p:nvSpPr>
          <p:cNvPr id="28" name="Text Box 19"/>
          <p:cNvSpPr txBox="1">
            <a:spLocks noChangeArrowheads="1"/>
          </p:cNvSpPr>
          <p:nvPr/>
        </p:nvSpPr>
        <p:spPr bwMode="auto">
          <a:xfrm>
            <a:off x="5622925" y="5957888"/>
            <a:ext cx="330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    (Data values at higher level)</a:t>
            </a:r>
          </a:p>
        </p:txBody>
      </p:sp>
    </p:spTree>
    <p:extLst>
      <p:ext uri="{BB962C8B-B14F-4D97-AF65-F5344CB8AC3E}">
        <p14:creationId xmlns:p14="http://schemas.microsoft.com/office/powerpoint/2010/main" val="2041237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a:xfrm>
            <a:off x="304800" y="152400"/>
            <a:ext cx="7162800" cy="1143000"/>
          </a:xfrm>
        </p:spPr>
        <p:txBody>
          <a:bodyPr/>
          <a:lstStyle/>
          <a:p>
            <a:r>
              <a:rPr lang="en-US" dirty="0"/>
              <a:t>3-Tier Data warehouse </a:t>
            </a:r>
            <a:r>
              <a:rPr lang="en-US" dirty="0" smtClean="0"/>
              <a:t>Architecture</a:t>
            </a:r>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smtClean="0"/>
          </a:p>
        </p:txBody>
      </p:sp>
      <p:sp>
        <p:nvSpPr>
          <p:cNvPr id="7" name="Rectangle 3"/>
          <p:cNvSpPr txBox="1">
            <a:spLocks noChangeArrowheads="1"/>
          </p:cNvSpPr>
          <p:nvPr/>
        </p:nvSpPr>
        <p:spPr>
          <a:xfrm>
            <a:off x="228600" y="1371600"/>
            <a:ext cx="8458200" cy="50292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endParaRPr lang="en-US" dirty="0" smtClean="0"/>
          </a:p>
        </p:txBody>
      </p:sp>
      <p:sp>
        <p:nvSpPr>
          <p:cNvPr id="10" name="Content Placeholder 2"/>
          <p:cNvSpPr>
            <a:spLocks noGrp="1"/>
          </p:cNvSpPr>
          <p:nvPr>
            <p:ph sz="quarter" idx="1"/>
          </p:nvPr>
        </p:nvSpPr>
        <p:spPr>
          <a:xfrm>
            <a:off x="152400" y="1447800"/>
            <a:ext cx="8534400" cy="4572000"/>
          </a:xfrm>
        </p:spPr>
        <p:txBody>
          <a:bodyPr/>
          <a:lstStyle/>
          <a:p>
            <a:r>
              <a:rPr lang="en-US" dirty="0"/>
              <a:t>Data warehouses often adopt a 3-tier architecture:</a:t>
            </a:r>
          </a:p>
          <a:p>
            <a:pPr marL="457200" indent="-457200">
              <a:buAutoNum type="arabicPeriod"/>
            </a:pPr>
            <a:endParaRPr lang="en-US" dirty="0" smtClean="0"/>
          </a:p>
          <a:p>
            <a:pPr marL="457200" indent="-457200">
              <a:buAutoNum type="arabicPeriod"/>
            </a:pPr>
            <a:r>
              <a:rPr lang="en-US" dirty="0" smtClean="0"/>
              <a:t>Bottom </a:t>
            </a:r>
            <a:r>
              <a:rPr lang="en-US" dirty="0"/>
              <a:t>Tier – Data warehouse Server</a:t>
            </a:r>
          </a:p>
          <a:p>
            <a:pPr marL="457200" indent="-457200">
              <a:buAutoNum type="arabicPeriod"/>
            </a:pPr>
            <a:endParaRPr lang="en-US" dirty="0" smtClean="0"/>
          </a:p>
          <a:p>
            <a:pPr marL="457200" indent="-457200">
              <a:buAutoNum type="arabicPeriod"/>
            </a:pPr>
            <a:r>
              <a:rPr lang="en-US" dirty="0" smtClean="0"/>
              <a:t>Middle </a:t>
            </a:r>
            <a:r>
              <a:rPr lang="en-US" dirty="0"/>
              <a:t>Tier – OLAP Server</a:t>
            </a:r>
          </a:p>
          <a:p>
            <a:pPr marL="457200" indent="-457200">
              <a:buAutoNum type="arabicPeriod"/>
            </a:pPr>
            <a:endParaRPr lang="en-US" dirty="0" smtClean="0"/>
          </a:p>
          <a:p>
            <a:pPr marL="457200" indent="-457200">
              <a:buAutoNum type="arabicPeriod"/>
            </a:pPr>
            <a:r>
              <a:rPr lang="en-US" dirty="0" smtClean="0"/>
              <a:t>Top </a:t>
            </a:r>
            <a:r>
              <a:rPr lang="en-US" dirty="0"/>
              <a:t>Tier – Front end tools</a:t>
            </a:r>
          </a:p>
          <a:p>
            <a:endParaRPr lang="en-US" dirty="0" smtClean="0"/>
          </a:p>
        </p:txBody>
      </p:sp>
    </p:spTree>
    <p:extLst>
      <p:ext uri="{BB962C8B-B14F-4D97-AF65-F5344CB8AC3E}">
        <p14:creationId xmlns:p14="http://schemas.microsoft.com/office/powerpoint/2010/main" val="265382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Tier</a:t>
            </a:r>
            <a:endParaRPr lang="en-US" dirty="0"/>
          </a:p>
        </p:txBody>
      </p:sp>
      <p:sp>
        <p:nvSpPr>
          <p:cNvPr id="3" name="Content Placeholder 2"/>
          <p:cNvSpPr>
            <a:spLocks noGrp="1"/>
          </p:cNvSpPr>
          <p:nvPr>
            <p:ph idx="1"/>
          </p:nvPr>
        </p:nvSpPr>
        <p:spPr/>
        <p:txBody>
          <a:bodyPr/>
          <a:lstStyle/>
          <a:p>
            <a:r>
              <a:rPr lang="en-US" dirty="0" smtClean="0"/>
              <a:t>It is a warehouse database server (mostly a Relational Database System)</a:t>
            </a:r>
          </a:p>
          <a:p>
            <a:r>
              <a:rPr lang="en-US" dirty="0" smtClean="0"/>
              <a:t>Data is fed using back end tools and utilities (Extract, Clean, Transform, Load and Refresh)</a:t>
            </a:r>
          </a:p>
          <a:p>
            <a:r>
              <a:rPr lang="en-US" dirty="0" smtClean="0"/>
              <a:t>Data is extracted using programs called Gateways (ODBC, JDBC)</a:t>
            </a:r>
          </a:p>
          <a:p>
            <a:r>
              <a:rPr lang="en-US" dirty="0" smtClean="0"/>
              <a:t>It also contains Meta data repository</a:t>
            </a:r>
          </a:p>
          <a:p>
            <a:endParaRPr lang="en-US" dirty="0" smtClean="0"/>
          </a:p>
          <a:p>
            <a:endParaRPr lang="en-US" dirty="0" smtClean="0"/>
          </a:p>
          <a:p>
            <a:endParaRPr lang="en-US" dirty="0"/>
          </a:p>
        </p:txBody>
      </p:sp>
    </p:spTree>
    <p:extLst>
      <p:ext uri="{BB962C8B-B14F-4D97-AF65-F5344CB8AC3E}">
        <p14:creationId xmlns:p14="http://schemas.microsoft.com/office/powerpoint/2010/main" val="1343607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lstStyle/>
          <a:p>
            <a:r>
              <a:rPr lang="en-US" dirty="0" smtClean="0"/>
              <a:t>Back-end Tools and Utilities</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10000"/>
          </a:bodyPr>
          <a:lstStyle/>
          <a:p>
            <a:r>
              <a:rPr lang="en-US" b="1" dirty="0" smtClean="0"/>
              <a:t>Data Extraction – </a:t>
            </a:r>
            <a:r>
              <a:rPr lang="en-US" dirty="0" smtClean="0"/>
              <a:t>typically gathers data from multiple, heterogeneous and external sources.</a:t>
            </a:r>
          </a:p>
          <a:p>
            <a:r>
              <a:rPr lang="en-US" b="1" dirty="0" smtClean="0"/>
              <a:t>Data Cleaning – </a:t>
            </a:r>
            <a:r>
              <a:rPr lang="en-US" dirty="0" smtClean="0"/>
              <a:t>detects errors in the data and rectifies them when possible</a:t>
            </a:r>
          </a:p>
          <a:p>
            <a:r>
              <a:rPr lang="en-US" b="1" dirty="0" smtClean="0"/>
              <a:t>Data Transformation – </a:t>
            </a:r>
            <a:r>
              <a:rPr lang="en-US" dirty="0" smtClean="0"/>
              <a:t>converts data from host format to warehouse format</a:t>
            </a:r>
          </a:p>
          <a:p>
            <a:r>
              <a:rPr lang="en-US" b="1" dirty="0" smtClean="0"/>
              <a:t>Load – </a:t>
            </a:r>
            <a:r>
              <a:rPr lang="en-US" dirty="0" smtClean="0"/>
              <a:t>sorts, summarizes, consolidates, computes views, checks integrity and builds indices and partitions</a:t>
            </a:r>
          </a:p>
          <a:p>
            <a:r>
              <a:rPr lang="en-US" b="1" dirty="0" smtClean="0"/>
              <a:t>Refresh</a:t>
            </a:r>
            <a:r>
              <a:rPr lang="en-US" dirty="0" smtClean="0"/>
              <a:t> – updates from the data sources to warehouse</a:t>
            </a:r>
          </a:p>
          <a:p>
            <a:endParaRPr lang="en-US" b="1" dirty="0"/>
          </a:p>
        </p:txBody>
      </p:sp>
    </p:spTree>
    <p:extLst>
      <p:ext uri="{BB962C8B-B14F-4D97-AF65-F5344CB8AC3E}">
        <p14:creationId xmlns:p14="http://schemas.microsoft.com/office/powerpoint/2010/main" val="3202939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Repository</a:t>
            </a:r>
            <a:endParaRPr lang="en-US" dirty="0"/>
          </a:p>
        </p:txBody>
      </p:sp>
      <p:sp>
        <p:nvSpPr>
          <p:cNvPr id="3" name="Content Placeholder 2"/>
          <p:cNvSpPr>
            <a:spLocks noGrp="1"/>
          </p:cNvSpPr>
          <p:nvPr>
            <p:ph idx="1"/>
          </p:nvPr>
        </p:nvSpPr>
        <p:spPr/>
        <p:txBody>
          <a:bodyPr/>
          <a:lstStyle/>
          <a:p>
            <a:r>
              <a:rPr lang="en-US" dirty="0" smtClean="0"/>
              <a:t>It contains:</a:t>
            </a:r>
          </a:p>
          <a:p>
            <a:pPr lvl="1"/>
            <a:r>
              <a:rPr lang="en-US" dirty="0" smtClean="0"/>
              <a:t>Structure of data warehouse</a:t>
            </a:r>
          </a:p>
          <a:p>
            <a:pPr lvl="1"/>
            <a:r>
              <a:rPr lang="en-US" dirty="0" smtClean="0"/>
              <a:t>Operational Metadata</a:t>
            </a:r>
          </a:p>
          <a:p>
            <a:pPr lvl="1"/>
            <a:r>
              <a:rPr lang="en-US" dirty="0" smtClean="0"/>
              <a:t>Extraction and Transformation Metadata</a:t>
            </a:r>
          </a:p>
          <a:p>
            <a:pPr lvl="1"/>
            <a:r>
              <a:rPr lang="en-US" dirty="0" smtClean="0"/>
              <a:t>End-User Metadata</a:t>
            </a:r>
          </a:p>
          <a:p>
            <a:pPr lvl="1"/>
            <a:r>
              <a:rPr lang="en-US" dirty="0" smtClean="0"/>
              <a:t>Data related to system performance</a:t>
            </a:r>
          </a:p>
          <a:p>
            <a:pPr lvl="1"/>
            <a:r>
              <a:rPr lang="en-US" dirty="0" smtClean="0"/>
              <a:t>Algorithm used for summarization</a:t>
            </a:r>
            <a:endParaRPr lang="en-US" dirty="0"/>
          </a:p>
        </p:txBody>
      </p:sp>
    </p:spTree>
    <p:extLst>
      <p:ext uri="{BB962C8B-B14F-4D97-AF65-F5344CB8AC3E}">
        <p14:creationId xmlns:p14="http://schemas.microsoft.com/office/powerpoint/2010/main" val="2931468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Tier</a:t>
            </a:r>
            <a:endParaRPr lang="en-US" dirty="0"/>
          </a:p>
        </p:txBody>
      </p:sp>
      <p:sp>
        <p:nvSpPr>
          <p:cNvPr id="3" name="Content Placeholder 2"/>
          <p:cNvSpPr>
            <a:spLocks noGrp="1"/>
          </p:cNvSpPr>
          <p:nvPr>
            <p:ph idx="1"/>
          </p:nvPr>
        </p:nvSpPr>
        <p:spPr>
          <a:xfrm>
            <a:off x="304800" y="1524000"/>
            <a:ext cx="8534400" cy="4525963"/>
          </a:xfrm>
        </p:spPr>
        <p:txBody>
          <a:bodyPr>
            <a:normAutofit fontScale="85000" lnSpcReduction="10000"/>
          </a:bodyPr>
          <a:lstStyle/>
          <a:p>
            <a:r>
              <a:rPr lang="en-US" dirty="0" smtClean="0"/>
              <a:t>It is an OLAP server that is typically implemented using either ROLAP or MOLAP</a:t>
            </a:r>
          </a:p>
          <a:p>
            <a:endParaRPr lang="en-US" dirty="0" smtClean="0"/>
          </a:p>
          <a:p>
            <a:r>
              <a:rPr lang="en-US" dirty="0" smtClean="0"/>
              <a:t>ROLAP - relational OLAP model, an extended relational DBMS that maps operations on multidimensional data to standard relational operations</a:t>
            </a:r>
          </a:p>
          <a:p>
            <a:endParaRPr lang="en-US" dirty="0" smtClean="0"/>
          </a:p>
          <a:p>
            <a:r>
              <a:rPr lang="en-US" dirty="0" smtClean="0"/>
              <a:t>MOLAP -multidimensional OLAP model, a special-purpose server that directly implements multidimensional data and operations.</a:t>
            </a:r>
          </a:p>
          <a:p>
            <a:endParaRPr lang="en-US" dirty="0"/>
          </a:p>
        </p:txBody>
      </p:sp>
    </p:spTree>
    <p:extLst>
      <p:ext uri="{BB962C8B-B14F-4D97-AF65-F5344CB8AC3E}">
        <p14:creationId xmlns:p14="http://schemas.microsoft.com/office/powerpoint/2010/main" val="3484847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Tier</a:t>
            </a:r>
            <a:endParaRPr lang="en-US" dirty="0"/>
          </a:p>
        </p:txBody>
      </p:sp>
      <p:sp>
        <p:nvSpPr>
          <p:cNvPr id="3" name="Content Placeholder 2"/>
          <p:cNvSpPr>
            <a:spLocks noGrp="1"/>
          </p:cNvSpPr>
          <p:nvPr>
            <p:ph idx="1"/>
          </p:nvPr>
        </p:nvSpPr>
        <p:spPr>
          <a:xfrm>
            <a:off x="533400" y="1828800"/>
            <a:ext cx="8229600" cy="4525963"/>
          </a:xfrm>
        </p:spPr>
        <p:txBody>
          <a:bodyPr/>
          <a:lstStyle/>
          <a:p>
            <a:r>
              <a:rPr lang="en-US" dirty="0" smtClean="0"/>
              <a:t>It is a front-end client layer, which contains </a:t>
            </a:r>
          </a:p>
          <a:p>
            <a:pPr>
              <a:buNone/>
            </a:pPr>
            <a:r>
              <a:rPr lang="en-US" dirty="0" smtClean="0"/>
              <a:t>	query and reporting tools, analysis tools, and/or data mining tools (e.g., trend analysis, prediction, and so on).</a:t>
            </a:r>
          </a:p>
          <a:p>
            <a:endParaRPr lang="en-US" dirty="0"/>
          </a:p>
        </p:txBody>
      </p:sp>
    </p:spTree>
    <p:extLst>
      <p:ext uri="{BB962C8B-B14F-4D97-AF65-F5344CB8AC3E}">
        <p14:creationId xmlns:p14="http://schemas.microsoft.com/office/powerpoint/2010/main" val="4172232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dc129.4shared.com/doc/TqXuLWO7/preview_html_m406e201.jpg"/>
          <p:cNvPicPr>
            <a:picLocks noGrp="1"/>
          </p:cNvPicPr>
          <p:nvPr>
            <p:ph idx="1"/>
          </p:nvPr>
        </p:nvPicPr>
        <p:blipFill>
          <a:blip r:embed="rId2" cstate="print"/>
          <a:srcRect/>
          <a:stretch>
            <a:fillRect/>
          </a:stretch>
        </p:blipFill>
        <p:spPr bwMode="auto">
          <a:xfrm>
            <a:off x="1143000" y="685800"/>
            <a:ext cx="6858000" cy="5440363"/>
          </a:xfrm>
          <a:prstGeom prst="rect">
            <a:avLst/>
          </a:prstGeom>
          <a:noFill/>
          <a:ln w="9525">
            <a:noFill/>
            <a:miter lim="800000"/>
            <a:headEnd/>
            <a:tailEnd/>
          </a:ln>
        </p:spPr>
      </p:pic>
    </p:spTree>
    <p:extLst>
      <p:ext uri="{BB962C8B-B14F-4D97-AF65-F5344CB8AC3E}">
        <p14:creationId xmlns:p14="http://schemas.microsoft.com/office/powerpoint/2010/main" val="234244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sz="3200" dirty="0" smtClean="0">
                <a:solidFill>
                  <a:srgbClr val="FF0000"/>
                </a:solidFill>
              </a:rPr>
              <a:t>Data Warehouse</a:t>
            </a:r>
            <a:r>
              <a:rPr lang="en-US" dirty="0" smtClean="0"/>
              <a:t>	</a:t>
            </a:r>
            <a:endParaRPr lang="en-US" dirty="0"/>
          </a:p>
        </p:txBody>
      </p:sp>
      <p:sp>
        <p:nvSpPr>
          <p:cNvPr id="3" name="Content Placeholder 2"/>
          <p:cNvSpPr>
            <a:spLocks noGrp="1"/>
          </p:cNvSpPr>
          <p:nvPr>
            <p:ph sz="half" idx="2"/>
          </p:nvPr>
        </p:nvSpPr>
        <p:spPr/>
        <p:txBody>
          <a:bodyPr/>
          <a:lstStyle/>
          <a:p>
            <a:r>
              <a:rPr lang="en-US" sz="2000" dirty="0" smtClean="0">
                <a:solidFill>
                  <a:srgbClr val="FF0000"/>
                </a:solidFill>
              </a:rPr>
              <a:t>Corporate/Enterprise-wide</a:t>
            </a:r>
          </a:p>
          <a:p>
            <a:r>
              <a:rPr lang="en-US" sz="2000" dirty="0" smtClean="0">
                <a:solidFill>
                  <a:srgbClr val="FF0000"/>
                </a:solidFill>
              </a:rPr>
              <a:t>Union of all data marts</a:t>
            </a:r>
          </a:p>
          <a:p>
            <a:r>
              <a:rPr lang="en-US" sz="2000" dirty="0" smtClean="0">
                <a:solidFill>
                  <a:srgbClr val="FF0000"/>
                </a:solidFill>
              </a:rPr>
              <a:t>Data received from staging area</a:t>
            </a:r>
          </a:p>
          <a:p>
            <a:r>
              <a:rPr lang="en-US" sz="2000" dirty="0" smtClean="0">
                <a:solidFill>
                  <a:srgbClr val="FF0000"/>
                </a:solidFill>
              </a:rPr>
              <a:t>Queries on presentation resource</a:t>
            </a:r>
          </a:p>
          <a:p>
            <a:r>
              <a:rPr lang="en-US" sz="2000" dirty="0" smtClean="0">
                <a:solidFill>
                  <a:srgbClr val="FF0000"/>
                </a:solidFill>
              </a:rPr>
              <a:t>Structure for corporate view of data</a:t>
            </a:r>
          </a:p>
          <a:p>
            <a:r>
              <a:rPr lang="en-US" sz="2000" dirty="0" smtClean="0">
                <a:solidFill>
                  <a:srgbClr val="FF0000"/>
                </a:solidFill>
              </a:rPr>
              <a:t>Organized on E-R Model.</a:t>
            </a:r>
          </a:p>
          <a:p>
            <a:pPr marL="0" indent="0"/>
            <a:endParaRPr lang="en-US" dirty="0"/>
          </a:p>
        </p:txBody>
      </p:sp>
      <p:sp>
        <p:nvSpPr>
          <p:cNvPr id="5" name="Text Placeholder 4"/>
          <p:cNvSpPr>
            <a:spLocks noGrp="1"/>
          </p:cNvSpPr>
          <p:nvPr>
            <p:ph type="body" sz="quarter" idx="3"/>
          </p:nvPr>
        </p:nvSpPr>
        <p:spPr/>
        <p:txBody>
          <a:bodyPr>
            <a:normAutofit/>
          </a:bodyPr>
          <a:lstStyle/>
          <a:p>
            <a:pPr algn="ctr"/>
            <a:r>
              <a:rPr lang="en-US" sz="3200" dirty="0" smtClean="0"/>
              <a:t>Data Mart</a:t>
            </a:r>
            <a:endParaRPr lang="en-US" sz="3200" dirty="0"/>
          </a:p>
        </p:txBody>
      </p:sp>
      <p:sp>
        <p:nvSpPr>
          <p:cNvPr id="4" name="Content Placeholder 3"/>
          <p:cNvSpPr>
            <a:spLocks noGrp="1"/>
          </p:cNvSpPr>
          <p:nvPr>
            <p:ph sz="quarter" idx="4"/>
          </p:nvPr>
        </p:nvSpPr>
        <p:spPr/>
        <p:txBody>
          <a:bodyPr>
            <a:normAutofit/>
          </a:bodyPr>
          <a:lstStyle/>
          <a:p>
            <a:r>
              <a:rPr lang="en-US" dirty="0" smtClean="0"/>
              <a:t>Departmental</a:t>
            </a:r>
          </a:p>
          <a:p>
            <a:r>
              <a:rPr lang="en-US" dirty="0" smtClean="0"/>
              <a:t>A Single business process</a:t>
            </a:r>
          </a:p>
          <a:p>
            <a:r>
              <a:rPr lang="en-US" dirty="0" smtClean="0"/>
              <a:t>STAR join(facts and Dim)</a:t>
            </a:r>
          </a:p>
          <a:p>
            <a:r>
              <a:rPr lang="en-US" dirty="0" smtClean="0"/>
              <a:t>Technology optimal for data access and analysis</a:t>
            </a:r>
          </a:p>
          <a:p>
            <a:r>
              <a:rPr lang="en-US" dirty="0" smtClean="0"/>
              <a:t>Structure to suit the departmental view of data</a:t>
            </a:r>
          </a:p>
          <a:p>
            <a:endParaRPr lang="en-US" dirty="0" smtClean="0"/>
          </a:p>
          <a:p>
            <a:endParaRPr lang="en-US" sz="3200" dirty="0"/>
          </a:p>
        </p:txBody>
      </p:sp>
      <p:sp>
        <p:nvSpPr>
          <p:cNvPr id="7" name="Content Placeholder 6"/>
          <p:cNvSpPr>
            <a:spLocks noGrp="1"/>
          </p:cNvSpPr>
          <p:nvPr>
            <p:ph sz="quarter" idx="10"/>
          </p:nvPr>
        </p:nvSpPr>
        <p:spPr/>
        <p:txBody>
          <a:bodyPr/>
          <a:lstStyle/>
          <a:p>
            <a:r>
              <a:rPr lang="en-US" dirty="0" smtClean="0"/>
              <a:t>Midterm Review</a:t>
            </a:r>
            <a:endParaRPr lang="en-US" dirty="0"/>
          </a:p>
        </p:txBody>
      </p:sp>
    </p:spTree>
    <p:extLst>
      <p:ext uri="{BB962C8B-B14F-4D97-AF65-F5344CB8AC3E}">
        <p14:creationId xmlns:p14="http://schemas.microsoft.com/office/powerpoint/2010/main" val="3301798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err="1"/>
              <a:t>Hypercubes</a:t>
            </a:r>
            <a:endParaRPr lang="en-US" dirty="0" smtClean="0"/>
          </a:p>
        </p:txBody>
      </p:sp>
      <p:sp>
        <p:nvSpPr>
          <p:cNvPr id="8" name="Rectangle 3"/>
          <p:cNvSpPr txBox="1">
            <a:spLocks noChangeArrowheads="1"/>
          </p:cNvSpPr>
          <p:nvPr/>
        </p:nvSpPr>
        <p:spPr>
          <a:xfrm>
            <a:off x="228600" y="1981200"/>
            <a:ext cx="8458200" cy="5486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Multi-dimension cubes</a:t>
            </a:r>
          </a:p>
          <a:p>
            <a:pPr lvl="1"/>
            <a:r>
              <a:rPr lang="en-US" dirty="0" smtClean="0"/>
              <a:t>Hard to visualize and display beyond three dimensions</a:t>
            </a:r>
          </a:p>
          <a:p>
            <a:pPr>
              <a:buFont typeface="Arial" pitchFamily="34" charset="0"/>
              <a:buChar char="•"/>
            </a:pPr>
            <a:endParaRPr lang="en-US" dirty="0" smtClean="0"/>
          </a:p>
          <a:p>
            <a:pPr>
              <a:buFont typeface="Arial" pitchFamily="34" charset="0"/>
              <a:buChar char="•"/>
            </a:pPr>
            <a:r>
              <a:rPr lang="en-US" dirty="0" smtClean="0"/>
              <a:t>Multi-dimensional domain structure (MDS)</a:t>
            </a:r>
          </a:p>
          <a:p>
            <a:pPr lvl="1"/>
            <a:r>
              <a:rPr lang="en-US" dirty="0" smtClean="0"/>
              <a:t>Represents each dimension as a line showing the values</a:t>
            </a:r>
          </a:p>
          <a:p>
            <a:pPr lvl="1"/>
            <a:r>
              <a:rPr lang="en-US" i="1" dirty="0">
                <a:latin typeface="Galliard BT"/>
              </a:rPr>
              <a:t>A multi</a:t>
            </a:r>
            <a:r>
              <a:rPr lang="en-US" b="1" i="1" dirty="0">
                <a:latin typeface="Galliard BT"/>
              </a:rPr>
              <a:t>dimensional</a:t>
            </a:r>
            <a:r>
              <a:rPr lang="en-US" i="1" dirty="0">
                <a:latin typeface="Galliard BT"/>
              </a:rPr>
              <a:t> database (MDD) is a computer software system designed to allow for the efficient and convenient storage and retrieval of large volumes of data that is (1) intimately related and (2) stored, viewed and analyzed from different </a:t>
            </a:r>
            <a:r>
              <a:rPr lang="en-US" b="1" i="1" dirty="0">
                <a:latin typeface="Galliard BT"/>
              </a:rPr>
              <a:t>perspectives</a:t>
            </a:r>
            <a:r>
              <a:rPr lang="en-US" i="1" dirty="0">
                <a:latin typeface="Galliard BT"/>
              </a:rPr>
              <a:t>.  These </a:t>
            </a:r>
            <a:r>
              <a:rPr lang="en-US" b="1" i="1" dirty="0">
                <a:latin typeface="Galliard BT"/>
              </a:rPr>
              <a:t>perspectives</a:t>
            </a:r>
            <a:r>
              <a:rPr lang="en-US" i="1" dirty="0">
                <a:latin typeface="Galliard BT"/>
              </a:rPr>
              <a:t> are called </a:t>
            </a:r>
            <a:r>
              <a:rPr lang="en-US" b="1" i="1" dirty="0">
                <a:latin typeface="Galliard BT"/>
              </a:rPr>
              <a:t>dimensions</a:t>
            </a:r>
            <a:endParaRPr lang="en-US" dirty="0" smtClean="0"/>
          </a:p>
          <a:p>
            <a:pPr lvl="1"/>
            <a:endParaRPr lang="en-US" dirty="0" smtClean="0"/>
          </a:p>
        </p:txBody>
      </p:sp>
    </p:spTree>
    <p:extLst>
      <p:ext uri="{BB962C8B-B14F-4D97-AF65-F5344CB8AC3E}">
        <p14:creationId xmlns:p14="http://schemas.microsoft.com/office/powerpoint/2010/main" val="1566339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Relational </a:t>
            </a:r>
            <a:r>
              <a:rPr lang="en-US" dirty="0" err="1" smtClean="0"/>
              <a:t>Vs</a:t>
            </a:r>
            <a:r>
              <a:rPr lang="en-US" dirty="0" smtClean="0"/>
              <a:t> </a:t>
            </a:r>
          </a:p>
          <a:p>
            <a:r>
              <a:rPr lang="en-US" dirty="0" smtClean="0"/>
              <a:t>Multi-Dimensional </a:t>
            </a:r>
            <a:r>
              <a:rPr lang="en-US" dirty="0"/>
              <a:t>Models</a:t>
            </a:r>
            <a:endParaRPr lang="en-US" dirty="0" smtClean="0"/>
          </a:p>
        </p:txBody>
      </p:sp>
      <p:graphicFrame>
        <p:nvGraphicFramePr>
          <p:cNvPr id="2" name="Object 1"/>
          <p:cNvGraphicFramePr>
            <a:graphicFrameLocks noChangeAspect="1"/>
          </p:cNvGraphicFramePr>
          <p:nvPr/>
        </p:nvGraphicFramePr>
        <p:xfrm>
          <a:off x="1143000" y="2286000"/>
          <a:ext cx="6705600" cy="2582863"/>
        </p:xfrm>
        <a:graphic>
          <a:graphicData uri="http://schemas.openxmlformats.org/presentationml/2006/ole">
            <mc:AlternateContent xmlns:mc="http://schemas.openxmlformats.org/markup-compatibility/2006">
              <mc:Choice xmlns:v="urn:schemas-microsoft-com:vml" Requires="v">
                <p:oleObj spid="_x0000_s4110" name="Document" r:id="rId4" imgW="5565648" imgH="2270760" progId="Word.Document.8">
                  <p:embed/>
                </p:oleObj>
              </mc:Choice>
              <mc:Fallback>
                <p:oleObj name="Document" r:id="rId4" imgW="5565648" imgH="22707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86000"/>
                        <a:ext cx="6705600" cy="2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WordArt 4"/>
          <p:cNvSpPr>
            <a:spLocks noChangeArrowheads="1" noChangeShapeType="1" noTextEdit="1"/>
          </p:cNvSpPr>
          <p:nvPr/>
        </p:nvSpPr>
        <p:spPr bwMode="auto">
          <a:xfrm>
            <a:off x="2562225" y="5029200"/>
            <a:ext cx="3886200" cy="1371600"/>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The Relational Structure</a:t>
            </a:r>
          </a:p>
        </p:txBody>
      </p:sp>
    </p:spTree>
    <p:extLst>
      <p:ext uri="{BB962C8B-B14F-4D97-AF65-F5344CB8AC3E}">
        <p14:creationId xmlns:p14="http://schemas.microsoft.com/office/powerpoint/2010/main" val="4055306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Relational </a:t>
            </a:r>
            <a:r>
              <a:rPr lang="en-US" dirty="0" err="1" smtClean="0"/>
              <a:t>Vs</a:t>
            </a:r>
            <a:r>
              <a:rPr lang="en-US" dirty="0" smtClean="0"/>
              <a:t> </a:t>
            </a:r>
          </a:p>
          <a:p>
            <a:r>
              <a:rPr lang="en-US" dirty="0" smtClean="0"/>
              <a:t>Multi-Dimensional </a:t>
            </a:r>
            <a:r>
              <a:rPr lang="en-US" dirty="0"/>
              <a:t>Models</a:t>
            </a:r>
            <a:endParaRPr lang="en-US"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2220155063"/>
              </p:ext>
            </p:extLst>
          </p:nvPr>
        </p:nvGraphicFramePr>
        <p:xfrm>
          <a:off x="2590800" y="2590800"/>
          <a:ext cx="3508375" cy="3657600"/>
        </p:xfrm>
        <a:graphic>
          <a:graphicData uri="http://schemas.openxmlformats.org/presentationml/2006/ole">
            <mc:AlternateContent xmlns:mc="http://schemas.openxmlformats.org/markup-compatibility/2006">
              <mc:Choice xmlns:v="urn:schemas-microsoft-com:vml" Requires="v">
                <p:oleObj spid="_x0000_s5134" name="Document" r:id="rId4" imgW="2895600" imgH="3008376" progId="Word.Document.8">
                  <p:embed/>
                </p:oleObj>
              </mc:Choice>
              <mc:Fallback>
                <p:oleObj name="Document" r:id="rId4" imgW="2895600" imgH="300837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90800"/>
                        <a:ext cx="35083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WordArt 13"/>
          <p:cNvSpPr>
            <a:spLocks noChangeArrowheads="1" noChangeShapeType="1" noTextEdit="1"/>
          </p:cNvSpPr>
          <p:nvPr/>
        </p:nvSpPr>
        <p:spPr bwMode="auto">
          <a:xfrm>
            <a:off x="942975" y="1600200"/>
            <a:ext cx="7086600" cy="846138"/>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Multidimensional Array Structure</a:t>
            </a:r>
          </a:p>
        </p:txBody>
      </p:sp>
      <p:sp>
        <p:nvSpPr>
          <p:cNvPr id="9" name="WordArt 5"/>
          <p:cNvSpPr>
            <a:spLocks noChangeArrowheads="1" noChangeShapeType="1" noTextEdit="1"/>
          </p:cNvSpPr>
          <p:nvPr/>
        </p:nvSpPr>
        <p:spPr bwMode="auto">
          <a:xfrm>
            <a:off x="152400" y="2743200"/>
            <a:ext cx="2438400" cy="533400"/>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a:rPr>
              <a:t>Dimension</a:t>
            </a:r>
          </a:p>
        </p:txBody>
      </p:sp>
      <p:sp>
        <p:nvSpPr>
          <p:cNvPr id="10" name="Line 6"/>
          <p:cNvSpPr>
            <a:spLocks noChangeShapeType="1"/>
          </p:cNvSpPr>
          <p:nvPr/>
        </p:nvSpPr>
        <p:spPr bwMode="auto">
          <a:xfrm>
            <a:off x="1457325" y="3405981"/>
            <a:ext cx="914400" cy="91440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WordArt 16"/>
          <p:cNvSpPr>
            <a:spLocks noChangeArrowheads="1" noChangeShapeType="1" noTextEdit="1"/>
          </p:cNvSpPr>
          <p:nvPr/>
        </p:nvSpPr>
        <p:spPr bwMode="auto">
          <a:xfrm>
            <a:off x="1152525" y="5572125"/>
            <a:ext cx="1524000" cy="1108075"/>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Positions</a:t>
            </a:r>
          </a:p>
        </p:txBody>
      </p:sp>
      <p:sp>
        <p:nvSpPr>
          <p:cNvPr id="12" name="Line 17"/>
          <p:cNvSpPr>
            <a:spLocks noChangeShapeType="1"/>
          </p:cNvSpPr>
          <p:nvPr/>
        </p:nvSpPr>
        <p:spPr bwMode="auto">
          <a:xfrm flipV="1">
            <a:off x="2371724" y="3891756"/>
            <a:ext cx="1027113" cy="1747044"/>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8"/>
          <p:cNvSpPr>
            <a:spLocks noChangeShapeType="1"/>
          </p:cNvSpPr>
          <p:nvPr/>
        </p:nvSpPr>
        <p:spPr bwMode="auto">
          <a:xfrm flipV="1">
            <a:off x="2381250" y="4495800"/>
            <a:ext cx="1123950" cy="11430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0"/>
          <p:cNvSpPr>
            <a:spLocks noChangeShapeType="1"/>
          </p:cNvSpPr>
          <p:nvPr/>
        </p:nvSpPr>
        <p:spPr bwMode="auto">
          <a:xfrm flipV="1">
            <a:off x="2381250" y="5105400"/>
            <a:ext cx="1143000" cy="5334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WordArt 11"/>
          <p:cNvSpPr>
            <a:spLocks noChangeArrowheads="1" noChangeShapeType="1" noTextEdit="1"/>
          </p:cNvSpPr>
          <p:nvPr/>
        </p:nvSpPr>
        <p:spPr bwMode="auto">
          <a:xfrm>
            <a:off x="7038975" y="2484438"/>
            <a:ext cx="1981200" cy="609600"/>
          </a:xfrm>
          <a:prstGeom prst="rect">
            <a:avLst/>
          </a:prstGeom>
        </p:spPr>
        <p:txBody>
          <a:bodyPr wrap="none" fromWordArt="1">
            <a:prstTxWarp prst="textSlantUp">
              <a:avLst>
                <a:gd name="adj" fmla="val 55556"/>
              </a:avLst>
            </a:prstTxWarp>
          </a:bodyPr>
          <a:lstStyle/>
          <a:p>
            <a:pPr algn="ctr"/>
            <a:r>
              <a:rPr lang="en-US" sz="3600" kern="10" dirty="0">
                <a:ln w="9525">
                  <a:solidFill>
                    <a:srgbClr val="000000"/>
                  </a:solidFill>
                  <a:round/>
                  <a:headEnd/>
                  <a:tailEnd/>
                </a:ln>
                <a:solidFill>
                  <a:srgbClr val="000000"/>
                </a:solidFill>
                <a:latin typeface="Arial Black"/>
              </a:rPr>
              <a:t>Measurement</a:t>
            </a:r>
          </a:p>
        </p:txBody>
      </p:sp>
      <p:sp>
        <p:nvSpPr>
          <p:cNvPr id="16" name="Line 12"/>
          <p:cNvSpPr>
            <a:spLocks noChangeShapeType="1"/>
          </p:cNvSpPr>
          <p:nvPr/>
        </p:nvSpPr>
        <p:spPr bwMode="auto">
          <a:xfrm flipH="1">
            <a:off x="5991225" y="2895600"/>
            <a:ext cx="914400" cy="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2"/>
          <p:cNvSpPr>
            <a:spLocks noChangeShapeType="1"/>
          </p:cNvSpPr>
          <p:nvPr/>
        </p:nvSpPr>
        <p:spPr bwMode="auto">
          <a:xfrm flipH="1">
            <a:off x="5610225" y="2903538"/>
            <a:ext cx="1295400" cy="749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3"/>
          <p:cNvSpPr>
            <a:spLocks noChangeShapeType="1"/>
          </p:cNvSpPr>
          <p:nvPr/>
        </p:nvSpPr>
        <p:spPr bwMode="auto">
          <a:xfrm flipH="1">
            <a:off x="5610225" y="2921001"/>
            <a:ext cx="1295400" cy="1371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WordArt 7"/>
          <p:cNvSpPr>
            <a:spLocks noChangeArrowheads="1" noChangeShapeType="1" noTextEdit="1"/>
          </p:cNvSpPr>
          <p:nvPr/>
        </p:nvSpPr>
        <p:spPr bwMode="auto">
          <a:xfrm>
            <a:off x="6705600" y="5381625"/>
            <a:ext cx="1981200" cy="838200"/>
          </a:xfrm>
          <a:prstGeom prst="rect">
            <a:avLst/>
          </a:prstGeom>
        </p:spPr>
        <p:txBody>
          <a:bodyPr wrap="none" fromWordArt="1">
            <a:prstTxWarp prst="textSlantUp">
              <a:avLst>
                <a:gd name="adj" fmla="val 55556"/>
              </a:avLst>
            </a:prstTxWarp>
          </a:bodyPr>
          <a:lstStyle/>
          <a:p>
            <a:pPr algn="ctr"/>
            <a:r>
              <a:rPr lang="en-US" sz="3600" kern="10" dirty="0">
                <a:ln w="9525">
                  <a:solidFill>
                    <a:srgbClr val="000000"/>
                  </a:solidFill>
                  <a:round/>
                  <a:headEnd/>
                  <a:tailEnd/>
                </a:ln>
                <a:solidFill>
                  <a:srgbClr val="000000"/>
                </a:solidFill>
                <a:latin typeface="Arial Black"/>
              </a:rPr>
              <a:t>Dimension</a:t>
            </a:r>
          </a:p>
        </p:txBody>
      </p:sp>
      <p:sp>
        <p:nvSpPr>
          <p:cNvPr id="20" name="Line 15"/>
          <p:cNvSpPr>
            <a:spLocks noChangeShapeType="1"/>
          </p:cNvSpPr>
          <p:nvPr/>
        </p:nvSpPr>
        <p:spPr bwMode="auto">
          <a:xfrm flipH="1" flipV="1">
            <a:off x="5610225" y="6003924"/>
            <a:ext cx="914400" cy="12223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8"/>
          <p:cNvSpPr>
            <a:spLocks noChangeShapeType="1"/>
          </p:cNvSpPr>
          <p:nvPr/>
        </p:nvSpPr>
        <p:spPr bwMode="auto">
          <a:xfrm flipV="1">
            <a:off x="2743200" y="5638798"/>
            <a:ext cx="1295400" cy="5603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8"/>
          <p:cNvSpPr>
            <a:spLocks noChangeShapeType="1"/>
          </p:cNvSpPr>
          <p:nvPr/>
        </p:nvSpPr>
        <p:spPr bwMode="auto">
          <a:xfrm flipV="1">
            <a:off x="2743200" y="5638799"/>
            <a:ext cx="1905000" cy="56515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6"/>
          <p:cNvSpPr>
            <a:spLocks noChangeShapeType="1"/>
          </p:cNvSpPr>
          <p:nvPr/>
        </p:nvSpPr>
        <p:spPr bwMode="auto">
          <a:xfrm flipV="1">
            <a:off x="2743200" y="5638799"/>
            <a:ext cx="2590800" cy="58102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82467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Implementations</a:t>
            </a:r>
          </a:p>
        </p:txBody>
      </p:sp>
      <p:sp>
        <p:nvSpPr>
          <p:cNvPr id="7" name="Rectangle 3"/>
          <p:cNvSpPr txBox="1">
            <a:spLocks noChangeArrowheads="1"/>
          </p:cNvSpPr>
          <p:nvPr/>
        </p:nvSpPr>
        <p:spPr>
          <a:xfrm>
            <a:off x="0" y="1447800"/>
            <a:ext cx="8686800" cy="57912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OLAP has historically been implemented through use of multi-dimensional databases (MDDs).</a:t>
            </a:r>
          </a:p>
          <a:p>
            <a:pPr>
              <a:buFont typeface="Arial" pitchFamily="34" charset="0"/>
              <a:buChar char="•"/>
            </a:pPr>
            <a:r>
              <a:rPr lang="en-US" dirty="0" smtClean="0"/>
              <a:t>Dimensions are key business factors for analysis:</a:t>
            </a:r>
          </a:p>
          <a:p>
            <a:pPr lvl="1"/>
            <a:r>
              <a:rPr lang="en-US" dirty="0" smtClean="0"/>
              <a:t>geographies (zip, state, region,...)</a:t>
            </a:r>
          </a:p>
          <a:p>
            <a:pPr lvl="1"/>
            <a:r>
              <a:rPr lang="en-US" dirty="0" smtClean="0"/>
              <a:t>products (item, product category, product department,...)</a:t>
            </a:r>
          </a:p>
          <a:p>
            <a:pPr lvl="1"/>
            <a:r>
              <a:rPr lang="en-US" dirty="0" smtClean="0"/>
              <a:t>dates (day, week, month, quarter, year,...)</a:t>
            </a:r>
          </a:p>
          <a:p>
            <a:pPr>
              <a:buFont typeface="Arial" pitchFamily="34" charset="0"/>
              <a:buChar char="•"/>
            </a:pPr>
            <a:r>
              <a:rPr lang="en-US" dirty="0" smtClean="0"/>
              <a:t>Very high performance via fast look-up into “cube” data structure to retrieve pre-calculated results.</a:t>
            </a:r>
          </a:p>
          <a:p>
            <a:pPr>
              <a:buFont typeface="Arial" pitchFamily="34" charset="0"/>
              <a:buChar char="•"/>
            </a:pPr>
            <a:r>
              <a:rPr lang="en-US" dirty="0" smtClean="0"/>
              <a:t>“Cube” data structures allow pre-calculation of aggregate results for each possible combination of dimensional values.</a:t>
            </a:r>
          </a:p>
          <a:p>
            <a:pPr>
              <a:buFont typeface="Arial" pitchFamily="34" charset="0"/>
              <a:buChar char="•"/>
            </a:pPr>
            <a:r>
              <a:rPr lang="en-US" dirty="0" smtClean="0"/>
              <a:t>Use of application programming interface (API) for access via front-end tools.</a:t>
            </a:r>
          </a:p>
        </p:txBody>
      </p:sp>
    </p:spTree>
    <p:extLst>
      <p:ext uri="{BB962C8B-B14F-4D97-AF65-F5344CB8AC3E}">
        <p14:creationId xmlns:p14="http://schemas.microsoft.com/office/powerpoint/2010/main" val="2275081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MOLAP Implementations</a:t>
            </a:r>
          </a:p>
        </p:txBody>
      </p:sp>
      <p:sp>
        <p:nvSpPr>
          <p:cNvPr id="5" name="Rectangle 3"/>
          <p:cNvSpPr txBox="1">
            <a:spLocks noChangeArrowheads="1"/>
          </p:cNvSpPr>
          <p:nvPr/>
        </p:nvSpPr>
        <p:spPr>
          <a:xfrm>
            <a:off x="373062" y="1371600"/>
            <a:ext cx="8194675" cy="4114800"/>
          </a:xfrm>
          <a:prstGeom prst="rect">
            <a:avLst/>
          </a:prstGeom>
          <a:noFill/>
        </p:spPr>
        <p:txBody>
          <a:bodyPr vert="horz" lIns="92075" tIns="46038" rIns="92075" bIns="46038"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None/>
            </a:pPr>
            <a:r>
              <a:rPr lang="en-US" smtClean="0"/>
              <a:t>   Need to consider both maintenance and storage implications when designing strategy for when to build cubes.</a:t>
            </a:r>
          </a:p>
          <a:p>
            <a:pPr marL="285750" indent="-285750">
              <a:spcBef>
                <a:spcPct val="80000"/>
              </a:spcBef>
            </a:pPr>
            <a:r>
              <a:rPr lang="en-US" b="1" u="sng" smtClean="0"/>
              <a:t>Maintenance Considerations:</a:t>
            </a:r>
            <a:r>
              <a:rPr lang="en-US" smtClean="0"/>
              <a:t>  Every data item received into MDD must be aggregated into </a:t>
            </a:r>
            <a:r>
              <a:rPr lang="en-US" i="1" u="sng" smtClean="0"/>
              <a:t>every</a:t>
            </a:r>
            <a:r>
              <a:rPr lang="en-US" smtClean="0"/>
              <a:t> cube (assuming “to-date” summaries are maintained). </a:t>
            </a:r>
          </a:p>
          <a:p>
            <a:pPr marL="285750" indent="-285750">
              <a:spcBef>
                <a:spcPct val="80000"/>
              </a:spcBef>
            </a:pPr>
            <a:r>
              <a:rPr lang="en-US" b="1" u="sng" smtClean="0"/>
              <a:t>Storage Considerations:</a:t>
            </a:r>
            <a:r>
              <a:rPr lang="en-US" smtClean="0"/>
              <a:t>  Although cubes get much smaller (e.g., more dense) as dimensions get less detailed (e.g., year vs. day), storage implications for building hundreds of cubes can be significant.</a:t>
            </a:r>
            <a:endParaRPr lang="en-US" sz="2000" dirty="0" smtClean="0"/>
          </a:p>
        </p:txBody>
      </p:sp>
    </p:spTree>
    <p:extLst>
      <p:ext uri="{BB962C8B-B14F-4D97-AF65-F5344CB8AC3E}">
        <p14:creationId xmlns:p14="http://schemas.microsoft.com/office/powerpoint/2010/main" val="3518321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Midterm Review</a:t>
            </a:r>
          </a:p>
        </p:txBody>
      </p:sp>
      <p:sp>
        <p:nvSpPr>
          <p:cNvPr id="5" name="Rectangle 3"/>
          <p:cNvSpPr txBox="1">
            <a:spLocks noChangeArrowheads="1"/>
          </p:cNvSpPr>
          <p:nvPr/>
        </p:nvSpPr>
        <p:spPr>
          <a:xfrm>
            <a:off x="373062" y="1371600"/>
            <a:ext cx="8194675" cy="41148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None/>
            </a:pPr>
            <a:endParaRPr lang="en-US" dirty="0"/>
          </a:p>
          <a:p>
            <a:pPr marL="285750" indent="-285750">
              <a:buFont typeface="Wingdings" pitchFamily="2" charset="2"/>
              <a:buNone/>
            </a:pPr>
            <a:endParaRPr lang="en-US" dirty="0" smtClean="0"/>
          </a:p>
          <a:p>
            <a:pPr marL="285750" indent="-285750">
              <a:buFont typeface="Wingdings" pitchFamily="2" charset="2"/>
              <a:buNone/>
            </a:pPr>
            <a:endParaRPr lang="en-US" dirty="0"/>
          </a:p>
          <a:p>
            <a:pPr marL="285750" indent="-285750">
              <a:buFont typeface="Wingdings" pitchFamily="2" charset="2"/>
              <a:buNone/>
            </a:pPr>
            <a:r>
              <a:rPr lang="en-US" smtClean="0"/>
              <a:t>Questions ??</a:t>
            </a:r>
            <a:endParaRPr lang="en-US" sz="2000" dirty="0" smtClean="0"/>
          </a:p>
        </p:txBody>
      </p:sp>
    </p:spTree>
    <p:extLst>
      <p:ext uri="{BB962C8B-B14F-4D97-AF65-F5344CB8AC3E}">
        <p14:creationId xmlns:p14="http://schemas.microsoft.com/office/powerpoint/2010/main" val="10195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pPr eaLnBrk="1" hangingPunct="1"/>
            <a:r>
              <a:rPr lang="en-US" dirty="0" smtClean="0"/>
              <a:t>Midterm Review</a:t>
            </a:r>
          </a:p>
        </p:txBody>
      </p:sp>
      <p:sp>
        <p:nvSpPr>
          <p:cNvPr id="7" name="Rectangle 3"/>
          <p:cNvSpPr txBox="1">
            <a:spLocks noChangeArrowheads="1"/>
          </p:cNvSpPr>
          <p:nvPr/>
        </p:nvSpPr>
        <p:spPr>
          <a:xfrm>
            <a:off x="304800" y="1371600"/>
            <a:ext cx="7696200" cy="4876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itchFamily="34" charset="0"/>
              <a:buChar char="•"/>
            </a:pPr>
            <a:r>
              <a:rPr lang="en-US" dirty="0"/>
              <a:t>The Dimensional Data Model</a:t>
            </a:r>
          </a:p>
          <a:p>
            <a:pPr lvl="1">
              <a:lnSpc>
                <a:spcPct val="90000"/>
              </a:lnSpc>
              <a:buFont typeface="Arial" pitchFamily="34" charset="0"/>
              <a:buChar char="•"/>
            </a:pPr>
            <a:r>
              <a:rPr lang="en-US" dirty="0" smtClean="0"/>
              <a:t>Contains the same information as the normalized model</a:t>
            </a:r>
          </a:p>
          <a:p>
            <a:pPr lvl="1">
              <a:lnSpc>
                <a:spcPct val="90000"/>
              </a:lnSpc>
              <a:buFont typeface="Arial" pitchFamily="34" charset="0"/>
              <a:buChar char="•"/>
            </a:pPr>
            <a:endParaRPr lang="en-US" dirty="0" smtClean="0"/>
          </a:p>
          <a:p>
            <a:pPr lvl="1">
              <a:lnSpc>
                <a:spcPct val="90000"/>
              </a:lnSpc>
              <a:buFont typeface="Arial" pitchFamily="34" charset="0"/>
              <a:buChar char="•"/>
            </a:pPr>
            <a:r>
              <a:rPr lang="en-US" dirty="0" smtClean="0"/>
              <a:t>Has far fewer tables</a:t>
            </a:r>
          </a:p>
          <a:p>
            <a:pPr lvl="1">
              <a:lnSpc>
                <a:spcPct val="90000"/>
              </a:lnSpc>
              <a:buFont typeface="Arial" pitchFamily="34" charset="0"/>
              <a:buChar char="•"/>
            </a:pPr>
            <a:endParaRPr lang="en-US" dirty="0" smtClean="0"/>
          </a:p>
          <a:p>
            <a:pPr lvl="1">
              <a:lnSpc>
                <a:spcPct val="90000"/>
              </a:lnSpc>
              <a:buFont typeface="Arial" pitchFamily="34" charset="0"/>
              <a:buChar char="•"/>
            </a:pPr>
            <a:r>
              <a:rPr lang="en-US" dirty="0" smtClean="0"/>
              <a:t>Grouped in coherent business categories</a:t>
            </a:r>
          </a:p>
          <a:p>
            <a:pPr lvl="1">
              <a:lnSpc>
                <a:spcPct val="90000"/>
              </a:lnSpc>
              <a:buFont typeface="Arial" pitchFamily="34" charset="0"/>
              <a:buChar char="•"/>
            </a:pPr>
            <a:endParaRPr lang="en-US" dirty="0" smtClean="0"/>
          </a:p>
          <a:p>
            <a:pPr lvl="1">
              <a:lnSpc>
                <a:spcPct val="90000"/>
              </a:lnSpc>
              <a:buFont typeface="Arial" pitchFamily="34" charset="0"/>
              <a:buChar char="•"/>
            </a:pPr>
            <a:r>
              <a:rPr lang="en-US" dirty="0" smtClean="0"/>
              <a:t>Pre-joins hierarchies and lookup tables resulting in fewer join paths and fewer intermediate tables</a:t>
            </a:r>
          </a:p>
          <a:p>
            <a:pPr lvl="1">
              <a:lnSpc>
                <a:spcPct val="90000"/>
              </a:lnSpc>
              <a:buFont typeface="Arial" pitchFamily="34" charset="0"/>
              <a:buChar char="•"/>
            </a:pPr>
            <a:endParaRPr lang="en-US" dirty="0" smtClean="0"/>
          </a:p>
          <a:p>
            <a:pPr lvl="1">
              <a:lnSpc>
                <a:spcPct val="90000"/>
              </a:lnSpc>
              <a:buFont typeface="Arial" pitchFamily="34" charset="0"/>
              <a:buChar char="•"/>
            </a:pPr>
            <a:r>
              <a:rPr lang="en-US" dirty="0" smtClean="0"/>
              <a:t>Normalized fact table with </a:t>
            </a:r>
            <a:r>
              <a:rPr lang="en-US" dirty="0" err="1" smtClean="0"/>
              <a:t>denormalized</a:t>
            </a:r>
            <a:r>
              <a:rPr lang="en-US" dirty="0" smtClean="0"/>
              <a:t> dimension tables.</a:t>
            </a:r>
          </a:p>
        </p:txBody>
      </p:sp>
    </p:spTree>
    <p:extLst>
      <p:ext uri="{BB962C8B-B14F-4D97-AF65-F5344CB8AC3E}">
        <p14:creationId xmlns:p14="http://schemas.microsoft.com/office/powerpoint/2010/main" val="2774212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Midterm Review</a:t>
            </a:r>
          </a:p>
        </p:txBody>
      </p:sp>
      <p:sp>
        <p:nvSpPr>
          <p:cNvPr id="8" name="Rectangle 3"/>
          <p:cNvSpPr txBox="1">
            <a:spLocks noChangeArrowheads="1"/>
          </p:cNvSpPr>
          <p:nvPr/>
        </p:nvSpPr>
        <p:spPr>
          <a:xfrm>
            <a:off x="152400" y="1524000"/>
            <a:ext cx="7696200" cy="47244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a:t>Bus Architecture</a:t>
            </a:r>
          </a:p>
          <a:p>
            <a:pPr lvl="1">
              <a:buFont typeface="Arial" pitchFamily="34" charset="0"/>
              <a:buChar char="•"/>
            </a:pPr>
            <a:r>
              <a:rPr lang="en-US" dirty="0" smtClean="0"/>
              <a:t>An architecture that permits aggregating data across multiple marts</a:t>
            </a:r>
          </a:p>
          <a:p>
            <a:pPr lvl="1">
              <a:buFont typeface="Arial" pitchFamily="34" charset="0"/>
              <a:buChar char="•"/>
            </a:pPr>
            <a:r>
              <a:rPr lang="en-US" dirty="0" smtClean="0"/>
              <a:t>Conformed dimensions and attributes</a:t>
            </a:r>
          </a:p>
          <a:p>
            <a:pPr lvl="1">
              <a:buFont typeface="Arial" pitchFamily="34" charset="0"/>
              <a:buChar char="•"/>
            </a:pPr>
            <a:r>
              <a:rPr lang="en-US" dirty="0" smtClean="0"/>
              <a:t>Bus matrix</a:t>
            </a:r>
            <a:endParaRPr lang="en-US" dirty="0"/>
          </a:p>
          <a:p>
            <a:pPr>
              <a:buFont typeface="Arial" pitchFamily="34" charset="0"/>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06813"/>
            <a:ext cx="26193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390900"/>
            <a:ext cx="30861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25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Midterm Review</a:t>
            </a:r>
            <a:endParaRPr lang="en-US" dirty="0"/>
          </a:p>
        </p:txBody>
      </p:sp>
      <p:sp>
        <p:nvSpPr>
          <p:cNvPr id="5" name="Rectangle 3"/>
          <p:cNvSpPr txBox="1">
            <a:spLocks noChangeArrowheads="1"/>
          </p:cNvSpPr>
          <p:nvPr/>
        </p:nvSpPr>
        <p:spPr>
          <a:xfrm>
            <a:off x="228600" y="1447800"/>
            <a:ext cx="7696200" cy="4038600"/>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700" dirty="0" smtClean="0">
                <a:solidFill>
                  <a:srgbClr val="CC3300"/>
                </a:solidFill>
              </a:rPr>
              <a:t>A surrogate key is a unique identifier for data warehouse records that replaces source primary keys (business/natural keys)</a:t>
            </a:r>
          </a:p>
          <a:p>
            <a:pPr marL="457200" indent="-457200">
              <a:buFont typeface="Arial" pitchFamily="34" charset="0"/>
              <a:buChar char="•"/>
            </a:pPr>
            <a:r>
              <a:rPr lang="en-US" sz="2700" dirty="0" smtClean="0"/>
              <a:t>Protect against changes in source systems</a:t>
            </a:r>
          </a:p>
          <a:p>
            <a:pPr marL="457200" indent="-457200">
              <a:buFont typeface="Arial" pitchFamily="34" charset="0"/>
              <a:buChar char="•"/>
            </a:pPr>
            <a:r>
              <a:rPr lang="en-US" sz="2700" dirty="0" smtClean="0"/>
              <a:t>Allow integration from multiple sources</a:t>
            </a:r>
          </a:p>
          <a:p>
            <a:pPr marL="457200" indent="-457200">
              <a:buFont typeface="Arial" pitchFamily="34" charset="0"/>
              <a:buChar char="•"/>
            </a:pPr>
            <a:r>
              <a:rPr lang="en-US" sz="2700" dirty="0" smtClean="0"/>
              <a:t>Enable rows that do not exist in source data</a:t>
            </a:r>
          </a:p>
          <a:p>
            <a:pPr marL="457200" indent="-457200">
              <a:buFont typeface="Arial" pitchFamily="34" charset="0"/>
              <a:buChar char="•"/>
            </a:pPr>
            <a:r>
              <a:rPr lang="en-US" sz="2700" dirty="0" smtClean="0"/>
              <a:t>Track changes over time (e.g. new customer instances when addresses change)</a:t>
            </a:r>
          </a:p>
          <a:p>
            <a:pPr marL="457200" indent="-457200">
              <a:buFont typeface="Arial" pitchFamily="34" charset="0"/>
              <a:buChar char="•"/>
            </a:pPr>
            <a:r>
              <a:rPr lang="en-US" sz="2700" dirty="0" smtClean="0"/>
              <a:t>Replace text keys with integers for efficiency</a:t>
            </a:r>
          </a:p>
        </p:txBody>
      </p:sp>
    </p:spTree>
    <p:extLst>
      <p:ext uri="{BB962C8B-B14F-4D97-AF65-F5344CB8AC3E}">
        <p14:creationId xmlns:p14="http://schemas.microsoft.com/office/powerpoint/2010/main" val="2799344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 Midterm Review</a:t>
            </a:r>
          </a:p>
        </p:txBody>
      </p:sp>
      <p:sp>
        <p:nvSpPr>
          <p:cNvPr id="7" name="Rectangle 3"/>
          <p:cNvSpPr txBox="1">
            <a:spLocks noChangeArrowheads="1"/>
          </p:cNvSpPr>
          <p:nvPr/>
        </p:nvSpPr>
        <p:spPr>
          <a:xfrm>
            <a:off x="457200" y="1600200"/>
            <a:ext cx="8382000" cy="4800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u="sng" dirty="0">
                <a:solidFill>
                  <a:srgbClr val="FF0000"/>
                </a:solidFill>
              </a:rPr>
              <a:t>Slowly Changing Dimensions</a:t>
            </a:r>
            <a:endParaRPr lang="en-US" sz="2700" u="sng" dirty="0" smtClean="0">
              <a:solidFill>
                <a:srgbClr val="FF0000"/>
              </a:solidFill>
            </a:endParaRPr>
          </a:p>
          <a:p>
            <a:pPr>
              <a:lnSpc>
                <a:spcPct val="90000"/>
              </a:lnSpc>
              <a:buFont typeface="Wingdings" pitchFamily="2" charset="2"/>
              <a:buNone/>
            </a:pPr>
            <a:r>
              <a:rPr lang="en-US" sz="2700" dirty="0" smtClean="0">
                <a:solidFill>
                  <a:srgbClr val="CC3300"/>
                </a:solidFill>
              </a:rPr>
              <a:t>Attributes in a dimension that change more slowly than the fact granularity</a:t>
            </a:r>
          </a:p>
          <a:p>
            <a:pPr marL="457200" indent="-457200">
              <a:lnSpc>
                <a:spcPct val="90000"/>
              </a:lnSpc>
              <a:buFont typeface="Arial" pitchFamily="34" charset="0"/>
              <a:buChar char="•"/>
            </a:pPr>
            <a:r>
              <a:rPr lang="en-US" sz="2700" dirty="0" smtClean="0"/>
              <a:t>Type 1:  Current only / </a:t>
            </a:r>
            <a:r>
              <a:rPr lang="en-US" sz="2800" dirty="0" smtClean="0"/>
              <a:t>overwrite the old value</a:t>
            </a:r>
          </a:p>
          <a:p>
            <a:pPr marL="457200" indent="-457200">
              <a:lnSpc>
                <a:spcPct val="90000"/>
              </a:lnSpc>
              <a:buFont typeface="Arial" pitchFamily="34" charset="0"/>
              <a:buChar char="•"/>
            </a:pPr>
            <a:r>
              <a:rPr lang="en-US" sz="2700" dirty="0" smtClean="0"/>
              <a:t>Type 2:  All history / </a:t>
            </a:r>
            <a:r>
              <a:rPr lang="en-US" sz="2800" dirty="0" smtClean="0"/>
              <a:t>create a new dimensional 	        record</a:t>
            </a:r>
          </a:p>
          <a:p>
            <a:pPr marL="457200" indent="-457200">
              <a:lnSpc>
                <a:spcPct val="90000"/>
              </a:lnSpc>
              <a:buFont typeface="Arial" pitchFamily="34" charset="0"/>
              <a:buChar char="•"/>
            </a:pPr>
            <a:r>
              <a:rPr lang="en-US" sz="2700" dirty="0" smtClean="0"/>
              <a:t>Type 3:  Most recent few (rare) / </a:t>
            </a:r>
            <a:r>
              <a:rPr lang="en-US" sz="2800" dirty="0"/>
              <a:t>create a </a:t>
            </a:r>
            <a:r>
              <a:rPr lang="en-US" sz="2800" dirty="0" smtClean="0"/>
              <a:t>		         “</a:t>
            </a:r>
            <a:r>
              <a:rPr lang="en-US" sz="2800" dirty="0"/>
              <a:t>previous value” attribute</a:t>
            </a:r>
          </a:p>
          <a:p>
            <a:pPr>
              <a:lnSpc>
                <a:spcPct val="90000"/>
              </a:lnSpc>
              <a:buFont typeface="Wingdings" pitchFamily="2" charset="2"/>
              <a:buNone/>
            </a:pPr>
            <a:r>
              <a:rPr lang="en-US" sz="2700" dirty="0" smtClean="0"/>
              <a:t>	Note:  rapidly changing dimensions usually indicate the presence of a business process that should be tracked as a separate dimension or as a fact table</a:t>
            </a:r>
          </a:p>
        </p:txBody>
      </p:sp>
    </p:spTree>
    <p:extLst>
      <p:ext uri="{BB962C8B-B14F-4D97-AF65-F5344CB8AC3E}">
        <p14:creationId xmlns:p14="http://schemas.microsoft.com/office/powerpoint/2010/main" val="349475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 Midterm Review</a:t>
            </a:r>
          </a:p>
        </p:txBody>
      </p:sp>
      <p:graphicFrame>
        <p:nvGraphicFramePr>
          <p:cNvPr id="8" name="Group 256"/>
          <p:cNvGraphicFramePr>
            <a:graphicFrameLocks/>
          </p:cNvGraphicFramePr>
          <p:nvPr>
            <p:extLst>
              <p:ext uri="{D42A27DB-BD31-4B8C-83A1-F6EECF244321}">
                <p14:modId xmlns:p14="http://schemas.microsoft.com/office/powerpoint/2010/main" val="3183417910"/>
              </p:ext>
            </p:extLst>
          </p:nvPr>
        </p:nvGraphicFramePr>
        <p:xfrm>
          <a:off x="323850" y="1600200"/>
          <a:ext cx="8382000" cy="746760"/>
        </p:xfrm>
        <a:graphic>
          <a:graphicData uri="http://schemas.openxmlformats.org/drawingml/2006/table">
            <a:tbl>
              <a:tblPr/>
              <a:tblGrid>
                <a:gridCol w="1219200"/>
                <a:gridCol w="1524000"/>
                <a:gridCol w="1447800"/>
                <a:gridCol w="1600200"/>
                <a:gridCol w="1003300"/>
                <a:gridCol w="1587500"/>
              </a:tblGrid>
              <a:tr h="21336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CustKey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BKCustID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CustName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CommDist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Gender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HomOwn?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1552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Jane Rider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 name="Group 325"/>
          <p:cNvGraphicFramePr>
            <a:graphicFrameLocks noGrp="1"/>
          </p:cNvGraphicFramePr>
          <p:nvPr>
            <p:extLst>
              <p:ext uri="{D42A27DB-BD31-4B8C-83A1-F6EECF244321}">
                <p14:modId xmlns:p14="http://schemas.microsoft.com/office/powerpoint/2010/main" val="1535337977"/>
              </p:ext>
            </p:extLst>
          </p:nvPr>
        </p:nvGraphicFramePr>
        <p:xfrm>
          <a:off x="361950" y="2700338"/>
          <a:ext cx="8458200" cy="1390650"/>
        </p:xfrm>
        <a:graphic>
          <a:graphicData uri="http://schemas.openxmlformats.org/drawingml/2006/table">
            <a:tbl>
              <a:tblPr/>
              <a:tblGrid>
                <a:gridCol w="1066800"/>
                <a:gridCol w="1219200"/>
                <a:gridCol w="1295400"/>
                <a:gridCol w="838200"/>
                <a:gridCol w="914400"/>
                <a:gridCol w="838200"/>
                <a:gridCol w="1066800"/>
                <a:gridCol w="1219200"/>
              </a:tblGrid>
              <a:tr h="62823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err="1" smtClean="0">
                          <a:ln>
                            <a:noFill/>
                          </a:ln>
                          <a:solidFill>
                            <a:schemeClr val="tx1"/>
                          </a:solidFill>
                          <a:effectLst/>
                          <a:latin typeface="Arial" charset="0"/>
                        </a:rPr>
                        <a:t>Cust</a:t>
                      </a:r>
                      <a:endParaRPr kumimoji="0" lang="en-US" sz="16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Key</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BKCust</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ID</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Cust</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Name</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Comm</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Dist</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Gender</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Hom</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Own? </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Eff</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End</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20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1552</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31421</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Jane Rider</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F</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N</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1/7/2004</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1/1/2006</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20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2387</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31421</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Jane Rider</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31</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F</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charset="0"/>
                        </a:rPr>
                        <a:t>N</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1/2/2006</a:t>
                      </a:r>
                    </a:p>
                  </a:txBody>
                  <a:tcPr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12/31/9999</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Text Box 247"/>
          <p:cNvSpPr txBox="1">
            <a:spLocks noChangeArrowheads="1"/>
          </p:cNvSpPr>
          <p:nvPr/>
        </p:nvSpPr>
        <p:spPr bwMode="auto">
          <a:xfrm>
            <a:off x="323850" y="2362200"/>
            <a:ext cx="448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dirty="0"/>
              <a:t>Dimension with a slowly changing attribute</a:t>
            </a:r>
          </a:p>
        </p:txBody>
      </p:sp>
      <p:sp>
        <p:nvSpPr>
          <p:cNvPr id="10" name="Text Box 247"/>
          <p:cNvSpPr txBox="1">
            <a:spLocks noChangeArrowheads="1"/>
          </p:cNvSpPr>
          <p:nvPr/>
        </p:nvSpPr>
        <p:spPr bwMode="auto">
          <a:xfrm>
            <a:off x="304800" y="1248845"/>
            <a:ext cx="1697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dirty="0" smtClean="0"/>
              <a:t>Type 2 change</a:t>
            </a:r>
            <a:endParaRPr lang="en-US" dirty="0"/>
          </a:p>
        </p:txBody>
      </p:sp>
      <p:graphicFrame>
        <p:nvGraphicFramePr>
          <p:cNvPr id="15" name="Group 64"/>
          <p:cNvGraphicFramePr>
            <a:graphicFrameLocks/>
          </p:cNvGraphicFramePr>
          <p:nvPr>
            <p:extLst>
              <p:ext uri="{D42A27DB-BD31-4B8C-83A1-F6EECF244321}">
                <p14:modId xmlns:p14="http://schemas.microsoft.com/office/powerpoint/2010/main" val="3409506240"/>
              </p:ext>
            </p:extLst>
          </p:nvPr>
        </p:nvGraphicFramePr>
        <p:xfrm>
          <a:off x="447675" y="4267200"/>
          <a:ext cx="8153400" cy="1981198"/>
        </p:xfrm>
        <a:graphic>
          <a:graphicData uri="http://schemas.openxmlformats.org/drawingml/2006/table">
            <a:tbl>
              <a:tblPr/>
              <a:tblGrid>
                <a:gridCol w="1143000"/>
                <a:gridCol w="1219200"/>
                <a:gridCol w="4419600"/>
                <a:gridCol w="1371600"/>
              </a:tblGrid>
              <a:tr h="325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rPr>
                        <a:t>Prod_id</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Prod_cd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Short-Term-Disability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Disability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LTD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Long-Term Disability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Disability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GUL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Group Universal Life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Life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8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Personal Accident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Accident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VADD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Voluntary Accident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Accident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5388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Midterm Review</a:t>
            </a:r>
            <a:endParaRPr lang="en-US" dirty="0"/>
          </a:p>
        </p:txBody>
      </p:sp>
      <p:graphicFrame>
        <p:nvGraphicFramePr>
          <p:cNvPr id="5" name="Group 181"/>
          <p:cNvGraphicFramePr>
            <a:graphicFrameLocks noGrp="1"/>
          </p:cNvGraphicFramePr>
          <p:nvPr>
            <p:extLst>
              <p:ext uri="{D42A27DB-BD31-4B8C-83A1-F6EECF244321}">
                <p14:modId xmlns:p14="http://schemas.microsoft.com/office/powerpoint/2010/main" val="1578437628"/>
              </p:ext>
            </p:extLst>
          </p:nvPr>
        </p:nvGraphicFramePr>
        <p:xfrm>
          <a:off x="657225" y="1981200"/>
          <a:ext cx="7543800" cy="1844041"/>
        </p:xfrm>
        <a:graphic>
          <a:graphicData uri="http://schemas.openxmlformats.org/drawingml/2006/table">
            <a:tbl>
              <a:tblPr/>
              <a:tblGrid>
                <a:gridCol w="1676400"/>
                <a:gridCol w="1676400"/>
                <a:gridCol w="1295400"/>
                <a:gridCol w="1371600"/>
                <a:gridCol w="1524000"/>
              </a:tblGrid>
              <a:tr h="38100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CustKey</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ProdKey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Item 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1/1/2004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1,798.00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1/2/2004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1/3/2004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320.26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1/2/2006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31421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19.95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46"/>
          <p:cNvSpPr txBox="1">
            <a:spLocks noChangeArrowheads="1"/>
          </p:cNvSpPr>
          <p:nvPr/>
        </p:nvSpPr>
        <p:spPr bwMode="auto">
          <a:xfrm>
            <a:off x="666750" y="1524000"/>
            <a:ext cx="3014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dirty="0"/>
              <a:t>Fact </a:t>
            </a:r>
            <a:r>
              <a:rPr lang="en-US" dirty="0" smtClean="0"/>
              <a:t>Table  - in coming data</a:t>
            </a:r>
            <a:endParaRPr lang="en-US" dirty="0"/>
          </a:p>
        </p:txBody>
      </p:sp>
      <p:graphicFrame>
        <p:nvGraphicFramePr>
          <p:cNvPr id="7" name="Group 181"/>
          <p:cNvGraphicFramePr>
            <a:graphicFrameLocks noGrp="1"/>
          </p:cNvGraphicFramePr>
          <p:nvPr>
            <p:extLst>
              <p:ext uri="{D42A27DB-BD31-4B8C-83A1-F6EECF244321}">
                <p14:modId xmlns:p14="http://schemas.microsoft.com/office/powerpoint/2010/main" val="1672239543"/>
              </p:ext>
            </p:extLst>
          </p:nvPr>
        </p:nvGraphicFramePr>
        <p:xfrm>
          <a:off x="666750" y="4495800"/>
          <a:ext cx="7543800" cy="1828800"/>
        </p:xfrm>
        <a:graphic>
          <a:graphicData uri="http://schemas.openxmlformats.org/drawingml/2006/table">
            <a:tbl>
              <a:tblPr/>
              <a:tblGrid>
                <a:gridCol w="1676400"/>
                <a:gridCol w="1676400"/>
                <a:gridCol w="1295400"/>
                <a:gridCol w="1371600"/>
                <a:gridCol w="1524000"/>
              </a:tblGrid>
              <a:tr h="15240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CustKey</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ProdKey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Item 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1552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1,798.00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1552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5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320.26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731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1" u="none" strike="noStrike" cap="none" normalizeH="0" baseline="0" dirty="0" smtClean="0">
                          <a:ln>
                            <a:noFill/>
                          </a:ln>
                          <a:solidFill>
                            <a:srgbClr val="CC3300"/>
                          </a:solidFill>
                          <a:effectLst/>
                          <a:latin typeface="Arial" charset="0"/>
                        </a:rPr>
                        <a:t>1552</a:t>
                      </a:r>
                      <a:r>
                        <a:rPr kumimoji="0" lang="en-US" sz="1800" b="0" i="0" u="none" strike="noStrike" cap="none" normalizeH="0" baseline="0" dirty="0" smtClean="0">
                          <a:ln>
                            <a:noFill/>
                          </a:ln>
                          <a:solidFill>
                            <a:schemeClr val="tx1"/>
                          </a:solidFill>
                          <a:effectLst/>
                          <a:latin typeface="Arial" charset="0"/>
                        </a:rPr>
                        <a:t> 2387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19.95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46"/>
          <p:cNvSpPr txBox="1">
            <a:spLocks noChangeArrowheads="1"/>
          </p:cNvSpPr>
          <p:nvPr/>
        </p:nvSpPr>
        <p:spPr bwMode="auto">
          <a:xfrm>
            <a:off x="666750" y="4069556"/>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dirty="0"/>
              <a:t>Fact Table</a:t>
            </a:r>
          </a:p>
        </p:txBody>
      </p:sp>
    </p:spTree>
    <p:extLst>
      <p:ext uri="{BB962C8B-B14F-4D97-AF65-F5344CB8AC3E}">
        <p14:creationId xmlns:p14="http://schemas.microsoft.com/office/powerpoint/2010/main" val="2799344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1562</TotalTime>
  <Words>1297</Words>
  <Application>Microsoft Office PowerPoint</Application>
  <PresentationFormat>On-screen Show (4:3)</PresentationFormat>
  <Paragraphs>355</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Document</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Immediate Data Extraction</vt:lpstr>
      <vt:lpstr>Deferred Data Extraction</vt:lpstr>
      <vt:lpstr>Data Transformation</vt:lpstr>
      <vt:lpstr>Transformation for Dimension Attributes</vt:lpstr>
      <vt:lpstr>Data Loading</vt:lpstr>
      <vt:lpstr>Applying Data</vt:lpstr>
      <vt:lpstr>Loading Data in Dimension Tables</vt:lpstr>
      <vt:lpstr>Data Loads in Fact Tables</vt:lpstr>
      <vt:lpstr>PowerPoint Presentation</vt:lpstr>
      <vt:lpstr>PowerPoint Presentation</vt:lpstr>
      <vt:lpstr>Bottom Tier</vt:lpstr>
      <vt:lpstr>Back-end Tools and Utilities</vt:lpstr>
      <vt:lpstr>Metadata Repository</vt:lpstr>
      <vt:lpstr>Middle Tier</vt:lpstr>
      <vt:lpstr>Top Tier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171</cp:revision>
  <dcterms:created xsi:type="dcterms:W3CDTF">2011-09-14T09:42:05Z</dcterms:created>
  <dcterms:modified xsi:type="dcterms:W3CDTF">2015-02-08T04:00:33Z</dcterms:modified>
</cp:coreProperties>
</file>